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F4BCD-8924-482F-8EC5-F95EAA6DEA8B}" v="16" dt="2020-02-26T23:05:56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272D9-03DB-4239-BBA6-7AE1BD541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Gestion d’un environnement contrôlé par Arduino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BD52D2-3073-4FC2-8931-944B76FCB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Dave Grenier</a:t>
            </a:r>
            <a:br>
              <a:rPr lang="fr-CA" dirty="0"/>
            </a:br>
            <a:r>
              <a:rPr lang="fr-CA" dirty="0"/>
              <a:t>Tommy Landry</a:t>
            </a:r>
            <a:br>
              <a:rPr lang="fr-CA" dirty="0"/>
            </a:br>
            <a:r>
              <a:rPr lang="fr-CA" dirty="0"/>
              <a:t>Jade Phaneuf</a:t>
            </a:r>
          </a:p>
        </p:txBody>
      </p:sp>
    </p:spTree>
    <p:extLst>
      <p:ext uri="{BB962C8B-B14F-4D97-AF65-F5344CB8AC3E}">
        <p14:creationId xmlns:p14="http://schemas.microsoft.com/office/powerpoint/2010/main" val="2926260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nodeJs</a:t>
            </a:r>
            <a:r>
              <a:rPr lang="en-US" dirty="0">
                <a:solidFill>
                  <a:schemeClr val="bg1"/>
                </a:solidFill>
              </a:rPr>
              <a:t> &amp;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Utilisation de </a:t>
            </a:r>
            <a:r>
              <a:rPr lang="en-CA" dirty="0" err="1">
                <a:solidFill>
                  <a:schemeClr val="bg1"/>
                </a:solidFill>
              </a:rPr>
              <a:t>NodeJs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afin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gérer</a:t>
            </a:r>
            <a:r>
              <a:rPr lang="en-CA" dirty="0">
                <a:solidFill>
                  <a:schemeClr val="bg1"/>
                </a:solidFill>
              </a:rPr>
              <a:t> le </a:t>
            </a:r>
            <a:r>
              <a:rPr lang="en-CA" dirty="0" err="1">
                <a:solidFill>
                  <a:schemeClr val="bg1"/>
                </a:solidFill>
              </a:rPr>
              <a:t>serveur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backEnd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Aller </a:t>
            </a:r>
            <a:r>
              <a:rPr lang="en-CA" dirty="0" err="1">
                <a:solidFill>
                  <a:schemeClr val="bg1"/>
                </a:solidFill>
              </a:rPr>
              <a:t>chercher</a:t>
            </a:r>
            <a:r>
              <a:rPr lang="en-CA" dirty="0">
                <a:solidFill>
                  <a:schemeClr val="bg1"/>
                </a:solidFill>
              </a:rPr>
              <a:t> les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insérées</a:t>
            </a:r>
            <a:r>
              <a:rPr lang="en-CA" dirty="0">
                <a:solidFill>
                  <a:schemeClr val="bg1"/>
                </a:solidFill>
              </a:rPr>
              <a:t> dans la base de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par PHP à </a:t>
            </a:r>
            <a:r>
              <a:rPr lang="en-CA" dirty="0" err="1">
                <a:solidFill>
                  <a:schemeClr val="bg1"/>
                </a:solidFill>
              </a:rPr>
              <a:t>l’aide</a:t>
            </a:r>
            <a:r>
              <a:rPr lang="en-CA" dirty="0">
                <a:solidFill>
                  <a:schemeClr val="bg1"/>
                </a:solidFill>
              </a:rPr>
              <a:t> des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reçus</a:t>
            </a:r>
            <a:r>
              <a:rPr lang="en-CA" dirty="0">
                <a:solidFill>
                  <a:schemeClr val="bg1"/>
                </a:solidFill>
              </a:rPr>
              <a:t> des </a:t>
            </a:r>
            <a:r>
              <a:rPr lang="en-CA" dirty="0" err="1">
                <a:solidFill>
                  <a:schemeClr val="bg1"/>
                </a:solidFill>
              </a:rPr>
              <a:t>périphériques</a:t>
            </a:r>
            <a:r>
              <a:rPr lang="en-CA" dirty="0">
                <a:solidFill>
                  <a:schemeClr val="bg1"/>
                </a:solidFill>
              </a:rPr>
              <a:t> et </a:t>
            </a:r>
            <a:r>
              <a:rPr lang="en-CA" dirty="0" err="1">
                <a:solidFill>
                  <a:schemeClr val="bg1"/>
                </a:solidFill>
              </a:rPr>
              <a:t>retransmettre</a:t>
            </a:r>
            <a:r>
              <a:rPr lang="en-CA" dirty="0">
                <a:solidFill>
                  <a:schemeClr val="bg1"/>
                </a:solidFill>
              </a:rPr>
              <a:t> le tout au Front End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JS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57" y="392491"/>
            <a:ext cx="5143500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Affichage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Affichage</a:t>
            </a:r>
            <a:r>
              <a:rPr lang="en-US" dirty="0">
                <a:solidFill>
                  <a:schemeClr val="bg1"/>
                </a:solidFill>
              </a:rPr>
              <a:t> sous le format web à </a:t>
            </a:r>
            <a:r>
              <a:rPr lang="en-US" dirty="0" err="1">
                <a:solidFill>
                  <a:schemeClr val="bg1"/>
                </a:solidFill>
              </a:rPr>
              <a:t>l’aide</a:t>
            </a:r>
            <a:r>
              <a:rPr lang="en-US" dirty="0">
                <a:solidFill>
                  <a:schemeClr val="bg1"/>
                </a:solidFill>
              </a:rPr>
              <a:t> d’un </a:t>
            </a:r>
            <a:r>
              <a:rPr lang="en-US" dirty="0" err="1">
                <a:solidFill>
                  <a:schemeClr val="bg1"/>
                </a:solidFill>
              </a:rPr>
              <a:t>serveur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Affichage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live (</a:t>
            </a:r>
            <a:r>
              <a:rPr lang="en-US" dirty="0" err="1">
                <a:solidFill>
                  <a:schemeClr val="bg1"/>
                </a:solidFill>
              </a:rPr>
              <a:t>idéal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Faire des </a:t>
            </a:r>
            <a:r>
              <a:rPr lang="en-US" dirty="0" err="1">
                <a:solidFill>
                  <a:schemeClr val="bg1"/>
                </a:solidFill>
              </a:rPr>
              <a:t>statistiques</a:t>
            </a:r>
            <a:r>
              <a:rPr lang="en-US" dirty="0">
                <a:solidFill>
                  <a:schemeClr val="bg1"/>
                </a:solidFill>
              </a:rPr>
              <a:t> des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11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Formations infrastructure (</a:t>
            </a:r>
            <a:r>
              <a:rPr lang="en-US" dirty="0" err="1">
                <a:solidFill>
                  <a:schemeClr val="bg1"/>
                </a:solidFill>
              </a:rPr>
              <a:t>serveur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Formations </a:t>
            </a:r>
            <a:r>
              <a:rPr lang="en-US" dirty="0" err="1">
                <a:solidFill>
                  <a:schemeClr val="bg1"/>
                </a:solidFill>
              </a:rPr>
              <a:t>developpement</a:t>
            </a:r>
            <a:r>
              <a:rPr lang="en-US" dirty="0">
                <a:solidFill>
                  <a:schemeClr val="bg1"/>
                </a:solidFill>
              </a:rPr>
              <a:t> front-end (html / </a:t>
            </a:r>
            <a:r>
              <a:rPr lang="en-US" dirty="0" err="1">
                <a:solidFill>
                  <a:schemeClr val="bg1"/>
                </a:solidFill>
              </a:rPr>
              <a:t>metroUI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javascript</a:t>
            </a:r>
            <a:r>
              <a:rPr lang="en-US" dirty="0">
                <a:solidFill>
                  <a:schemeClr val="bg1"/>
                </a:solidFill>
              </a:rPr>
              <a:t>, etc.)</a:t>
            </a:r>
          </a:p>
          <a:p>
            <a:r>
              <a:rPr lang="en-US" dirty="0" err="1">
                <a:solidFill>
                  <a:schemeClr val="bg1"/>
                </a:solidFill>
              </a:rPr>
              <a:t>Majorité</a:t>
            </a:r>
            <a:r>
              <a:rPr lang="en-US" dirty="0">
                <a:solidFill>
                  <a:schemeClr val="bg1"/>
                </a:solidFill>
              </a:rPr>
              <a:t> des formations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continues </a:t>
            </a:r>
            <a:r>
              <a:rPr lang="en-US" dirty="0" err="1">
                <a:solidFill>
                  <a:schemeClr val="bg1"/>
                </a:solidFill>
              </a:rPr>
              <a:t>selon</a:t>
            </a:r>
            <a:r>
              <a:rPr lang="en-US" dirty="0">
                <a:solidFill>
                  <a:schemeClr val="bg1"/>
                </a:solidFill>
              </a:rPr>
              <a:t> les </a:t>
            </a:r>
            <a:r>
              <a:rPr lang="en-US" dirty="0" err="1">
                <a:solidFill>
                  <a:schemeClr val="bg1"/>
                </a:solidFill>
              </a:rPr>
              <a:t>besoins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Restraint par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connaissances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qu’étudiants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28C325E-3E9F-421B-8035-DD5A9C1D962F}"/>
              </a:ext>
            </a:extLst>
          </p:cNvPr>
          <p:cNvSpPr txBox="1">
            <a:spLocks/>
          </p:cNvSpPr>
          <p:nvPr/>
        </p:nvSpPr>
        <p:spPr>
          <a:xfrm>
            <a:off x="304857" y="392491"/>
            <a:ext cx="5143500" cy="137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</a:rPr>
              <a:t>Contraintes</a:t>
            </a:r>
            <a:r>
              <a:rPr lang="en-US" dirty="0">
                <a:solidFill>
                  <a:schemeClr val="bg1"/>
                </a:solidFill>
              </a:rPr>
              <a:t> front-end</a:t>
            </a:r>
          </a:p>
        </p:txBody>
      </p:sp>
    </p:spTree>
    <p:extLst>
      <p:ext uri="{BB962C8B-B14F-4D97-AF65-F5344CB8AC3E}">
        <p14:creationId xmlns:p14="http://schemas.microsoft.com/office/powerpoint/2010/main" val="225242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Résultat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attendu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Stockage des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prélevé</a:t>
            </a:r>
            <a:r>
              <a:rPr lang="en-CA" dirty="0">
                <a:solidFill>
                  <a:schemeClr val="bg1"/>
                </a:solidFill>
              </a:rPr>
              <a:t> par les </a:t>
            </a:r>
            <a:r>
              <a:rPr lang="en-CA" dirty="0" err="1">
                <a:solidFill>
                  <a:schemeClr val="bg1"/>
                </a:solidFill>
              </a:rPr>
              <a:t>périphériques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vers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une</a:t>
            </a:r>
            <a:r>
              <a:rPr lang="en-CA" dirty="0">
                <a:solidFill>
                  <a:schemeClr val="bg1"/>
                </a:solidFill>
              </a:rPr>
              <a:t> base de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sur un </a:t>
            </a:r>
            <a:r>
              <a:rPr lang="en-CA" dirty="0" err="1">
                <a:solidFill>
                  <a:schemeClr val="bg1"/>
                </a:solidFill>
              </a:rPr>
              <a:t>serveur</a:t>
            </a:r>
            <a:r>
              <a:rPr lang="en-CA" dirty="0">
                <a:solidFill>
                  <a:schemeClr val="bg1"/>
                </a:solidFill>
              </a:rPr>
              <a:t>.</a:t>
            </a:r>
          </a:p>
          <a:p>
            <a:r>
              <a:rPr lang="en-CA" dirty="0" err="1">
                <a:solidFill>
                  <a:schemeClr val="bg1"/>
                </a:solidFill>
              </a:rPr>
              <a:t>Démarrage</a:t>
            </a:r>
            <a:r>
              <a:rPr lang="en-CA" dirty="0">
                <a:solidFill>
                  <a:schemeClr val="bg1"/>
                </a:solidFill>
              </a:rPr>
              <a:t> de la fan </a:t>
            </a:r>
            <a:r>
              <a:rPr lang="en-CA" dirty="0" err="1">
                <a:solidFill>
                  <a:schemeClr val="bg1"/>
                </a:solidFill>
              </a:rPr>
              <a:t>lorsqu’il</a:t>
            </a:r>
            <a:r>
              <a:rPr lang="en-CA" dirty="0">
                <a:solidFill>
                  <a:schemeClr val="bg1"/>
                </a:solidFill>
              </a:rPr>
              <a:t> fait trop </a:t>
            </a:r>
            <a:r>
              <a:rPr lang="en-CA" dirty="0" err="1">
                <a:solidFill>
                  <a:schemeClr val="bg1"/>
                </a:solidFill>
              </a:rPr>
              <a:t>chaud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Arrosage</a:t>
            </a:r>
            <a:r>
              <a:rPr lang="en-CA" dirty="0">
                <a:solidFill>
                  <a:schemeClr val="bg1"/>
                </a:solidFill>
              </a:rPr>
              <a:t> pour un </a:t>
            </a:r>
            <a:r>
              <a:rPr lang="en-CA" dirty="0" err="1">
                <a:solidFill>
                  <a:schemeClr val="bg1"/>
                </a:solidFill>
              </a:rPr>
              <a:t>nombre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secondes</a:t>
            </a:r>
            <a:r>
              <a:rPr lang="en-CA" dirty="0">
                <a:solidFill>
                  <a:schemeClr val="bg1"/>
                </a:solidFill>
              </a:rPr>
              <a:t>/minutes </a:t>
            </a:r>
            <a:r>
              <a:rPr lang="en-CA" dirty="0" err="1">
                <a:solidFill>
                  <a:schemeClr val="bg1"/>
                </a:solidFill>
              </a:rPr>
              <a:t>prédéterminées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lorsque</a:t>
            </a:r>
            <a:r>
              <a:rPr lang="en-CA" dirty="0">
                <a:solidFill>
                  <a:schemeClr val="bg1"/>
                </a:solidFill>
              </a:rPr>
              <a:t> la lecture du </a:t>
            </a:r>
            <a:r>
              <a:rPr lang="en-CA" dirty="0" err="1">
                <a:solidFill>
                  <a:schemeClr val="bg1"/>
                </a:solidFill>
              </a:rPr>
              <a:t>taux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d’humitée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est</a:t>
            </a:r>
            <a:r>
              <a:rPr lang="en-CA" dirty="0">
                <a:solidFill>
                  <a:schemeClr val="bg1"/>
                </a:solidFill>
              </a:rPr>
              <a:t> sous un </a:t>
            </a:r>
            <a:r>
              <a:rPr lang="en-CA" dirty="0" err="1">
                <a:solidFill>
                  <a:schemeClr val="bg1"/>
                </a:solidFill>
              </a:rPr>
              <a:t>seuil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établi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7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Résultat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idéal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CA" dirty="0" err="1">
                <a:solidFill>
                  <a:schemeClr val="bg1"/>
                </a:solidFill>
              </a:rPr>
              <a:t>Pouvoir</a:t>
            </a:r>
            <a:r>
              <a:rPr lang="en-CA" dirty="0">
                <a:solidFill>
                  <a:schemeClr val="bg1"/>
                </a:solidFill>
              </a:rPr>
              <a:t> lire et </a:t>
            </a:r>
            <a:r>
              <a:rPr lang="en-CA" dirty="0" err="1">
                <a:solidFill>
                  <a:schemeClr val="bg1"/>
                </a:solidFill>
              </a:rPr>
              <a:t>afficher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en</a:t>
            </a:r>
            <a:r>
              <a:rPr lang="en-CA" dirty="0">
                <a:solidFill>
                  <a:schemeClr val="bg1"/>
                </a:solidFill>
              </a:rPr>
              <a:t> temps </a:t>
            </a:r>
            <a:r>
              <a:rPr lang="en-CA" dirty="0" err="1">
                <a:solidFill>
                  <a:schemeClr val="bg1"/>
                </a:solidFill>
              </a:rPr>
              <a:t>réelle</a:t>
            </a:r>
            <a:r>
              <a:rPr lang="en-CA" dirty="0">
                <a:solidFill>
                  <a:schemeClr val="bg1"/>
                </a:solidFill>
              </a:rPr>
              <a:t>, les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l’environnement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soit</a:t>
            </a:r>
            <a:r>
              <a:rPr lang="en-CA" dirty="0">
                <a:solidFill>
                  <a:schemeClr val="bg1"/>
                </a:solidFill>
              </a:rPr>
              <a:t> la </a:t>
            </a:r>
            <a:r>
              <a:rPr lang="en-CA" dirty="0" err="1">
                <a:solidFill>
                  <a:schemeClr val="bg1"/>
                </a:solidFill>
              </a:rPr>
              <a:t>température</a:t>
            </a:r>
            <a:r>
              <a:rPr lang="en-CA" dirty="0">
                <a:solidFill>
                  <a:schemeClr val="bg1"/>
                </a:solidFill>
              </a:rPr>
              <a:t> et le </a:t>
            </a:r>
            <a:r>
              <a:rPr lang="en-CA" dirty="0" err="1">
                <a:solidFill>
                  <a:schemeClr val="bg1"/>
                </a:solidFill>
              </a:rPr>
              <a:t>niveau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d’humité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Pouvoir</a:t>
            </a:r>
            <a:r>
              <a:rPr lang="en-CA" dirty="0">
                <a:solidFill>
                  <a:schemeClr val="bg1"/>
                </a:solidFill>
              </a:rPr>
              <a:t> adjuster les deux </a:t>
            </a:r>
            <a:r>
              <a:rPr lang="en-CA" dirty="0" err="1">
                <a:solidFill>
                  <a:schemeClr val="bg1"/>
                </a:solidFill>
              </a:rPr>
              <a:t>paramètres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mentionnées</a:t>
            </a:r>
            <a:r>
              <a:rPr lang="en-CA" dirty="0">
                <a:solidFill>
                  <a:schemeClr val="bg1"/>
                </a:solidFill>
              </a:rPr>
              <a:t> ci-</a:t>
            </a:r>
            <a:r>
              <a:rPr lang="en-CA" dirty="0" err="1">
                <a:solidFill>
                  <a:schemeClr val="bg1"/>
                </a:solidFill>
              </a:rPr>
              <a:t>haut</a:t>
            </a:r>
            <a:r>
              <a:rPr lang="en-CA" dirty="0">
                <a:solidFill>
                  <a:schemeClr val="bg1"/>
                </a:solidFill>
              </a:rPr>
              <a:t> à </a:t>
            </a:r>
            <a:r>
              <a:rPr lang="en-CA" dirty="0" err="1">
                <a:solidFill>
                  <a:schemeClr val="bg1"/>
                </a:solidFill>
              </a:rPr>
              <a:t>l’aide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périphériques</a:t>
            </a:r>
            <a:r>
              <a:rPr lang="en-CA" dirty="0">
                <a:solidFill>
                  <a:schemeClr val="bg1"/>
                </a:solidFill>
              </a:rPr>
              <a:t>, </a:t>
            </a:r>
            <a:r>
              <a:rPr lang="en-CA" dirty="0" err="1">
                <a:solidFill>
                  <a:schemeClr val="bg1"/>
                </a:solidFill>
              </a:rPr>
              <a:t>soit</a:t>
            </a:r>
            <a:r>
              <a:rPr lang="en-CA" dirty="0">
                <a:solidFill>
                  <a:schemeClr val="bg1"/>
                </a:solidFill>
              </a:rPr>
              <a:t> un </a:t>
            </a:r>
            <a:r>
              <a:rPr lang="en-CA" dirty="0" err="1">
                <a:solidFill>
                  <a:schemeClr val="bg1"/>
                </a:solidFill>
              </a:rPr>
              <a:t>ventilateur</a:t>
            </a:r>
            <a:r>
              <a:rPr lang="en-CA" dirty="0">
                <a:solidFill>
                  <a:schemeClr val="bg1"/>
                </a:solidFill>
              </a:rPr>
              <a:t> et un </a:t>
            </a:r>
            <a:r>
              <a:rPr lang="en-CA" dirty="0" err="1">
                <a:solidFill>
                  <a:schemeClr val="bg1"/>
                </a:solidFill>
              </a:rPr>
              <a:t>brumisateur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ou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arroseur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Avoir</a:t>
            </a:r>
            <a:r>
              <a:rPr lang="en-CA" dirty="0">
                <a:solidFill>
                  <a:schemeClr val="bg1"/>
                </a:solidFill>
              </a:rPr>
              <a:t> un </a:t>
            </a:r>
            <a:r>
              <a:rPr lang="en-CA" dirty="0" err="1">
                <a:solidFill>
                  <a:schemeClr val="bg1"/>
                </a:solidFill>
              </a:rPr>
              <a:t>historique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données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afin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pouvoir</a:t>
            </a:r>
            <a:r>
              <a:rPr lang="en-CA" dirty="0">
                <a:solidFill>
                  <a:schemeClr val="bg1"/>
                </a:solidFill>
              </a:rPr>
              <a:t> adapter les </a:t>
            </a:r>
            <a:r>
              <a:rPr lang="en-CA" dirty="0" err="1">
                <a:solidFill>
                  <a:schemeClr val="bg1"/>
                </a:solidFill>
              </a:rPr>
              <a:t>périphériques</a:t>
            </a:r>
            <a:r>
              <a:rPr lang="en-CA" dirty="0">
                <a:solidFill>
                  <a:schemeClr val="bg1"/>
                </a:solidFill>
              </a:rPr>
              <a:t> et </a:t>
            </a:r>
            <a:r>
              <a:rPr lang="en-CA" dirty="0" err="1">
                <a:solidFill>
                  <a:schemeClr val="bg1"/>
                </a:solidFill>
              </a:rPr>
              <a:t>leur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fréquence</a:t>
            </a:r>
            <a:r>
              <a:rPr lang="en-CA" dirty="0">
                <a:solidFill>
                  <a:schemeClr val="bg1"/>
                </a:solidFill>
              </a:rPr>
              <a:t> de </a:t>
            </a:r>
            <a:r>
              <a:rPr lang="en-CA" dirty="0" err="1">
                <a:solidFill>
                  <a:schemeClr val="bg1"/>
                </a:solidFill>
              </a:rPr>
              <a:t>déclenchement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0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2922BFD-DF34-4797-B186-9397DABA77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265" y="881030"/>
            <a:ext cx="2396389" cy="179729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DC864FB-9FBD-43DB-BD04-254C30FA86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199" y="881030"/>
            <a:ext cx="2245442" cy="2993922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D83D3C8-E408-4CE4-9221-11AFF430F1B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261" y="3874952"/>
            <a:ext cx="2683611" cy="201270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B52B82D-FF2D-41B4-967C-AEC333E05FB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556" y="2515137"/>
            <a:ext cx="2387545" cy="179065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D991C917-DB46-416F-A18B-F0C69E244D4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569" y="4307194"/>
            <a:ext cx="2117368" cy="1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8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120A1C-AD37-407E-B94A-2CD745DDE05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265" y="881030"/>
            <a:ext cx="2396389" cy="179729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3003B3-B93C-4A95-B0CC-8D121BFEC6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199" y="881030"/>
            <a:ext cx="2245442" cy="299392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50949AB-0827-470F-8274-EF76D13143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261" y="3874952"/>
            <a:ext cx="2683611" cy="20127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81A7546-675E-4EA0-B5CA-F4DD69FFF10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556" y="2515137"/>
            <a:ext cx="2387545" cy="17906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2545F6D-B9B7-47B7-B643-C3BB5CD7EA2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1569" y="4307194"/>
            <a:ext cx="2117368" cy="1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Résumé du </a:t>
            </a:r>
            <a:r>
              <a:rPr lang="en-US" dirty="0" err="1">
                <a:solidFill>
                  <a:schemeClr val="bg1"/>
                </a:solidFill>
              </a:rPr>
              <a:t>projets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Notre </a:t>
            </a:r>
            <a:r>
              <a:rPr lang="en-US" dirty="0" err="1">
                <a:solidFill>
                  <a:schemeClr val="bg1"/>
                </a:solidFill>
              </a:rPr>
              <a:t>clientèle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cible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grandes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étapes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développement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Le </a:t>
            </a:r>
            <a:r>
              <a:rPr lang="en-US" dirty="0" err="1">
                <a:solidFill>
                  <a:schemeClr val="bg1"/>
                </a:solidFill>
              </a:rPr>
              <a:t>potentiel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notre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projet</a:t>
            </a:r>
            <a:r>
              <a:rPr lang="en-US" dirty="0">
                <a:solidFill>
                  <a:schemeClr val="bg1"/>
                </a:solidFill>
              </a:rPr>
              <a:t> et de </a:t>
            </a:r>
            <a:r>
              <a:rPr lang="en-US" dirty="0" err="1">
                <a:solidFill>
                  <a:schemeClr val="bg1"/>
                </a:solidFill>
              </a:rPr>
              <a:t>l’implantation</a:t>
            </a:r>
            <a:r>
              <a:rPr lang="en-US" dirty="0">
                <a:solidFill>
                  <a:schemeClr val="bg1"/>
                </a:solidFill>
              </a:rPr>
              <a:t> dans la “</a:t>
            </a:r>
            <a:r>
              <a:rPr lang="en-US" dirty="0" err="1">
                <a:solidFill>
                  <a:schemeClr val="bg1"/>
                </a:solidFill>
              </a:rPr>
              <a:t>vraie</a:t>
            </a:r>
            <a:r>
              <a:rPr lang="en-US" dirty="0">
                <a:solidFill>
                  <a:schemeClr val="bg1"/>
                </a:solidFill>
              </a:rPr>
              <a:t> vie”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1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Problématique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6" name="Picture 2" descr="Deluxe 3-Tier T5 High Intensity SunLite Garden 3">
            <a:extLst>
              <a:ext uri="{FF2B5EF4-FFF2-40B4-BE49-F238E27FC236}">
                <a16:creationId xmlns:a16="http://schemas.microsoft.com/office/drawing/2014/main" id="{2B30A6DF-39FE-4D86-95A7-B36D81462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2659" y="1414964"/>
            <a:ext cx="4532897" cy="453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Problématique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0" name="Picture 2" descr="Image result for mrs miller does her thing">
            <a:extLst>
              <a:ext uri="{FF2B5EF4-FFF2-40B4-BE49-F238E27FC236}">
                <a16:creationId xmlns:a16="http://schemas.microsoft.com/office/drawing/2014/main" id="{6DDDA4E9-FB75-4FA3-8402-60EBD5F6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7842" y="981438"/>
            <a:ext cx="4968784" cy="488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reenhouse control">
            <a:extLst>
              <a:ext uri="{FF2B5EF4-FFF2-40B4-BE49-F238E27FC236}">
                <a16:creationId xmlns:a16="http://schemas.microsoft.com/office/drawing/2014/main" id="{6F3EC255-82C0-418E-8C13-D14AEF16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0033" y="1462184"/>
            <a:ext cx="2384796" cy="171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rduino">
            <a:extLst>
              <a:ext uri="{FF2B5EF4-FFF2-40B4-BE49-F238E27FC236}">
                <a16:creationId xmlns:a16="http://schemas.microsoft.com/office/drawing/2014/main" id="{08F1A0C7-CE0E-4B19-880B-6C83E5387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7842" y="3471636"/>
            <a:ext cx="2979919" cy="23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3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Projet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proposé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Gestion </a:t>
            </a:r>
            <a:r>
              <a:rPr lang="en-CA" dirty="0" err="1">
                <a:solidFill>
                  <a:schemeClr val="bg1"/>
                </a:solidFill>
              </a:rPr>
              <a:t>automatisé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d’environnement</a:t>
            </a:r>
            <a:r>
              <a:rPr lang="en-CA" dirty="0">
                <a:solidFill>
                  <a:schemeClr val="bg1"/>
                </a:solidFill>
              </a:rPr>
              <a:t> que </a:t>
            </a:r>
            <a:r>
              <a:rPr lang="en-CA" dirty="0" err="1">
                <a:solidFill>
                  <a:schemeClr val="bg1"/>
                </a:solidFill>
              </a:rPr>
              <a:t>ce</a:t>
            </a:r>
            <a:r>
              <a:rPr lang="en-CA" dirty="0">
                <a:solidFill>
                  <a:schemeClr val="bg1"/>
                </a:solidFill>
              </a:rPr>
              <a:t> </a:t>
            </a:r>
            <a:r>
              <a:rPr lang="en-CA" dirty="0" err="1">
                <a:solidFill>
                  <a:schemeClr val="bg1"/>
                </a:solidFill>
              </a:rPr>
              <a:t>soit</a:t>
            </a:r>
            <a:r>
              <a:rPr lang="en-CA" dirty="0">
                <a:solidFill>
                  <a:schemeClr val="bg1"/>
                </a:solidFill>
              </a:rPr>
              <a:t> de type terrarium pour un reptile que </a:t>
            </a:r>
            <a:r>
              <a:rPr lang="en-CA" dirty="0" err="1">
                <a:solidFill>
                  <a:schemeClr val="bg1"/>
                </a:solidFill>
              </a:rPr>
              <a:t>serre</a:t>
            </a:r>
            <a:r>
              <a:rPr lang="en-CA" dirty="0">
                <a:solidFill>
                  <a:schemeClr val="bg1"/>
                </a:solidFill>
              </a:rPr>
              <a:t> pour </a:t>
            </a:r>
            <a:r>
              <a:rPr lang="en-CA" dirty="0" err="1">
                <a:solidFill>
                  <a:schemeClr val="bg1"/>
                </a:solidFill>
              </a:rPr>
              <a:t>une</a:t>
            </a:r>
            <a:r>
              <a:rPr lang="en-CA" dirty="0">
                <a:solidFill>
                  <a:schemeClr val="bg1"/>
                </a:solidFill>
              </a:rPr>
              <a:t> plante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3D66C7-D0B3-4BB3-B22E-9045AF0B749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5224" y="2117290"/>
            <a:ext cx="4712828" cy="33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5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Choix des </a:t>
            </a:r>
            <a:r>
              <a:rPr lang="en-US" dirty="0" err="1">
                <a:solidFill>
                  <a:schemeClr val="bg1"/>
                </a:solidFill>
              </a:rPr>
              <a:t>périphériques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F969AE-861B-4236-B91E-AC189E36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7314" y="3678201"/>
            <a:ext cx="1376234" cy="13762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217DC4-13F1-4232-8820-A838C9720C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573" y="778147"/>
            <a:ext cx="1359674" cy="135967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DB939A0-5BB6-42A3-9193-6F79B586B00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3784" y="828628"/>
            <a:ext cx="1908482" cy="19084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64E1192-DBD0-4DA0-8007-8263D03A659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5536" y="2429922"/>
            <a:ext cx="3005678" cy="30056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A297F44-8928-4A06-90BC-B16F848B8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2707" y="1982460"/>
            <a:ext cx="2143125" cy="214312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9914D05-3B2B-44D7-BCA4-E6FC426F2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8214" y="4817381"/>
            <a:ext cx="1772025" cy="1772025"/>
          </a:xfrm>
          <a:prstGeom prst="rect">
            <a:avLst/>
          </a:prstGeom>
        </p:spPr>
      </p:pic>
      <p:sp>
        <p:nvSpPr>
          <p:cNvPr id="29" name="Flèche : courbe vers le bas 28">
            <a:extLst>
              <a:ext uri="{FF2B5EF4-FFF2-40B4-BE49-F238E27FC236}">
                <a16:creationId xmlns:a16="http://schemas.microsoft.com/office/drawing/2014/main" id="{9ACAA712-1E15-44D2-AACA-91C69DF6742F}"/>
              </a:ext>
            </a:extLst>
          </p:cNvPr>
          <p:cNvSpPr/>
          <p:nvPr/>
        </p:nvSpPr>
        <p:spPr>
          <a:xfrm rot="20391058">
            <a:off x="5927124" y="2680545"/>
            <a:ext cx="1542497" cy="76511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0" name="Flèche : courbe vers le bas 29">
            <a:extLst>
              <a:ext uri="{FF2B5EF4-FFF2-40B4-BE49-F238E27FC236}">
                <a16:creationId xmlns:a16="http://schemas.microsoft.com/office/drawing/2014/main" id="{4AEE09A9-E24A-451F-BAD2-18C38E4A775B}"/>
              </a:ext>
            </a:extLst>
          </p:cNvPr>
          <p:cNvSpPr/>
          <p:nvPr/>
        </p:nvSpPr>
        <p:spPr>
          <a:xfrm rot="8625752">
            <a:off x="9185249" y="2423039"/>
            <a:ext cx="1310672" cy="7339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2" name="Flèche : courbe vers le haut 31">
            <a:extLst>
              <a:ext uri="{FF2B5EF4-FFF2-40B4-BE49-F238E27FC236}">
                <a16:creationId xmlns:a16="http://schemas.microsoft.com/office/drawing/2014/main" id="{96E6169A-CDCF-4665-ACFC-26E1D6E36854}"/>
              </a:ext>
            </a:extLst>
          </p:cNvPr>
          <p:cNvSpPr/>
          <p:nvPr/>
        </p:nvSpPr>
        <p:spPr>
          <a:xfrm rot="13550878">
            <a:off x="7602313" y="1203473"/>
            <a:ext cx="1564105" cy="703448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3" name="Flèche : courbe vers le haut 32">
            <a:extLst>
              <a:ext uri="{FF2B5EF4-FFF2-40B4-BE49-F238E27FC236}">
                <a16:creationId xmlns:a16="http://schemas.microsoft.com/office/drawing/2014/main" id="{B4273EFF-A23B-4204-ABCC-56319A99A1EB}"/>
              </a:ext>
            </a:extLst>
          </p:cNvPr>
          <p:cNvSpPr/>
          <p:nvPr/>
        </p:nvSpPr>
        <p:spPr>
          <a:xfrm rot="2585857">
            <a:off x="8285392" y="3905804"/>
            <a:ext cx="1691330" cy="686042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4" name="Flèche : courbe vers le haut 33">
            <a:extLst>
              <a:ext uri="{FF2B5EF4-FFF2-40B4-BE49-F238E27FC236}">
                <a16:creationId xmlns:a16="http://schemas.microsoft.com/office/drawing/2014/main" id="{424022BC-56CA-473B-8C5C-3AAEB5826175}"/>
              </a:ext>
            </a:extLst>
          </p:cNvPr>
          <p:cNvSpPr/>
          <p:nvPr/>
        </p:nvSpPr>
        <p:spPr>
          <a:xfrm rot="4351105">
            <a:off x="6950728" y="3937307"/>
            <a:ext cx="1564105" cy="703448"/>
          </a:xfrm>
          <a:prstGeom prst="curvedUpArrow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37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Principles de </a:t>
            </a:r>
            <a:r>
              <a:rPr lang="en-US" dirty="0" err="1">
                <a:solidFill>
                  <a:schemeClr val="bg1"/>
                </a:solidFill>
              </a:rPr>
              <a:t>fonctionnement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6362CA-868E-4CBD-8C46-5D4E2CD11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7479" y="93971"/>
            <a:ext cx="2430212" cy="189441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8F89872-824D-4C32-9AFF-8340022EC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1663" y="4973209"/>
            <a:ext cx="2419350" cy="17369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2DE2FE-0817-4026-B11B-EE91D36D11A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3866" y="2682576"/>
            <a:ext cx="1389605" cy="1389605"/>
          </a:xfrm>
          <a:prstGeom prst="rect">
            <a:avLst/>
          </a:prstGeom>
        </p:spPr>
      </p:pic>
      <p:sp>
        <p:nvSpPr>
          <p:cNvPr id="21" name="Signe Plus 20">
            <a:extLst>
              <a:ext uri="{FF2B5EF4-FFF2-40B4-BE49-F238E27FC236}">
                <a16:creationId xmlns:a16="http://schemas.microsoft.com/office/drawing/2014/main" id="{CA90A664-64E6-451C-A8A9-6D72F159D922}"/>
              </a:ext>
            </a:extLst>
          </p:cNvPr>
          <p:cNvSpPr/>
          <p:nvPr/>
        </p:nvSpPr>
        <p:spPr>
          <a:xfrm>
            <a:off x="8030013" y="1891662"/>
            <a:ext cx="664803" cy="63866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Est égal à 22">
            <a:extLst>
              <a:ext uri="{FF2B5EF4-FFF2-40B4-BE49-F238E27FC236}">
                <a16:creationId xmlns:a16="http://schemas.microsoft.com/office/drawing/2014/main" id="{16E2B66A-DEE6-448C-A7BB-3687EF5F1FE3}"/>
              </a:ext>
            </a:extLst>
          </p:cNvPr>
          <p:cNvSpPr/>
          <p:nvPr/>
        </p:nvSpPr>
        <p:spPr>
          <a:xfrm>
            <a:off x="8090565" y="4239298"/>
            <a:ext cx="658680" cy="56386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07C7567-275E-4575-903F-783D07AC3C8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369" y="2708149"/>
            <a:ext cx="718376" cy="718376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B4CA9FD0-8922-4E50-9CC0-D08E9C50D57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383" y="3589867"/>
            <a:ext cx="820605" cy="820605"/>
          </a:xfrm>
          <a:prstGeom prst="rect">
            <a:avLst/>
          </a:prstGeom>
        </p:spPr>
      </p:pic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B3278E04-B727-4A8D-81A8-64BAF8164E16}"/>
              </a:ext>
            </a:extLst>
          </p:cNvPr>
          <p:cNvSpPr/>
          <p:nvPr/>
        </p:nvSpPr>
        <p:spPr>
          <a:xfrm>
            <a:off x="7369181" y="3214724"/>
            <a:ext cx="348669" cy="5321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30" name="Flèche : chevron 29">
            <a:extLst>
              <a:ext uri="{FF2B5EF4-FFF2-40B4-BE49-F238E27FC236}">
                <a16:creationId xmlns:a16="http://schemas.microsoft.com/office/drawing/2014/main" id="{5B819267-A049-47DC-8E9A-FA2CCE4FD175}"/>
              </a:ext>
            </a:extLst>
          </p:cNvPr>
          <p:cNvSpPr/>
          <p:nvPr/>
        </p:nvSpPr>
        <p:spPr>
          <a:xfrm>
            <a:off x="9429107" y="3190216"/>
            <a:ext cx="348669" cy="5321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7DFA60D-8C93-4602-A332-2E1F068D3AE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858872" y="2936168"/>
            <a:ext cx="2275116" cy="102380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4607B710-BCE4-4AFA-B8EB-6D650A7E80E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9114" y="2586348"/>
            <a:ext cx="993238" cy="827698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52D7AD2-28A4-45FB-A509-55D46988F7FD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8119" y="3350820"/>
            <a:ext cx="1610883" cy="88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2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 php +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4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BC4441-2FFD-4C23-9148-9E7BCD31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Utilisation</a:t>
            </a:r>
            <a:r>
              <a:rPr lang="en-US" dirty="0">
                <a:solidFill>
                  <a:schemeClr val="bg1"/>
                </a:solidFill>
              </a:rPr>
              <a:t> de php + base de </a:t>
            </a:r>
            <a:r>
              <a:rPr lang="en-US" dirty="0" err="1">
                <a:solidFill>
                  <a:schemeClr val="bg1"/>
                </a:solidFill>
              </a:rPr>
              <a:t>données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03C43-F051-4AEA-A703-0CD54D210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754" y="2160590"/>
            <a:ext cx="3973943" cy="344011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02AF2BC-1399-4D1F-B41C-FF0C2A096C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1281761"/>
            <a:ext cx="5143500" cy="4281963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321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293</Words>
  <Application>Microsoft Office PowerPoint</Application>
  <PresentationFormat>Widescreen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Facette</vt:lpstr>
      <vt:lpstr>Gestion d’un environnement contrôlé par Arduino</vt:lpstr>
      <vt:lpstr>Introduction</vt:lpstr>
      <vt:lpstr>Problématique</vt:lpstr>
      <vt:lpstr>Problématique</vt:lpstr>
      <vt:lpstr>Projet proposé</vt:lpstr>
      <vt:lpstr>Choix des périphériques</vt:lpstr>
      <vt:lpstr>Principles de fonctionnement</vt:lpstr>
      <vt:lpstr>Utilisation de php + base de données</vt:lpstr>
      <vt:lpstr>Utilisation de php + base de données</vt:lpstr>
      <vt:lpstr>Utilisation de nodeJs &amp; base de données</vt:lpstr>
      <vt:lpstr>Affichage des données</vt:lpstr>
      <vt:lpstr>PowerPoint Presentation</vt:lpstr>
      <vt:lpstr>Résultat attendu</vt:lpstr>
      <vt:lpstr>Résultat idéal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d’un environnement contrôlé par Arduino</dc:title>
  <dc:creator>Tom Landry</dc:creator>
  <cp:lastModifiedBy>Dave Grenier</cp:lastModifiedBy>
  <cp:revision>14</cp:revision>
  <dcterms:created xsi:type="dcterms:W3CDTF">2020-02-26T17:12:46Z</dcterms:created>
  <dcterms:modified xsi:type="dcterms:W3CDTF">2020-03-04T02:11:07Z</dcterms:modified>
</cp:coreProperties>
</file>