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81" r:id="rId22"/>
    <p:sldId id="282" r:id="rId23"/>
    <p:sldId id="283" r:id="rId24"/>
    <p:sldId id="284" r:id="rId25"/>
    <p:sldId id="285" r:id="rId26"/>
    <p:sldId id="278" r:id="rId27"/>
    <p:sldId id="279" r:id="rId28"/>
    <p:sldId id="280" r:id="rId2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solidFill>
                  <a:srgbClr val="004B96"/>
                </a:solidFill>
              </a:defRPr>
            </a:pPr>
            <a:r>
              <a:t>IoT DDoS Protection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0070C0"/>
                </a:solidFill>
              </a:defRPr>
            </a:pPr>
            <a:r>
              <a:t>A Machine Learning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646464"/>
                </a:solidFill>
              </a:defRPr>
            </a:pPr>
            <a:r>
              <a:t>Introduction to Machine Learning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>
                <a:latin typeface="Courier New"/>
              </a:defRPr>
            </a:pPr>
            <a:r>
              <a:t>Layer (type)                Output Shape              Param #   </a:t>
            </a:r>
            <a:br/>
            <a:r>
              <a:t>=================================================================</a:t>
            </a:r>
            <a:br/>
            <a:r>
              <a:t>Input Layer                 (None, 37)                0         </a:t>
            </a:r>
            <a:br/>
            <a:r>
              <a:t>Dense (32 units, ReLU)      (None, 32)                1,216     </a:t>
            </a:r>
            <a:br/>
            <a:r>
              <a:t>BatchNormalization          (None, 32)                128       </a:t>
            </a:r>
            <a:br/>
            <a:r>
              <a:t>Dropout (20%)               (None, 32)                0         </a:t>
            </a:r>
            <a:br/>
            <a:r>
              <a:t>Dense (16 units, ReLU)      (None, 16)                528       </a:t>
            </a:r>
            <a:br/>
            <a:r>
              <a:t>BatchNormalization          (None, 16)                64        </a:t>
            </a:r>
            <a:br/>
            <a:r>
              <a:t>Dense (1 unit, Sigmoid)     (None, 1)                 17        </a:t>
            </a:r>
            <a:br/>
            <a:r>
              <a:t>=================================================================</a:t>
            </a:r>
            <a:br/>
            <a:r>
              <a:t>Total params: 1,953</a:t>
            </a:r>
            <a:br/>
            <a:r>
              <a:t>Trainable params: 1,857</a:t>
            </a:r>
            <a:br/>
            <a:r>
              <a:t>Non-trainable params: 96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Training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Maximum epochs: 50</a:t>
            </a:r>
          </a:p>
          <a:p>
            <a:pPr>
              <a:defRPr sz="2400"/>
            </a:pPr>
            <a:r>
              <a:t>Early stopping implemented with patience of 10 epochs</a:t>
            </a:r>
          </a:p>
          <a:p>
            <a:pPr>
              <a:defRPr sz="2400"/>
            </a:pPr>
            <a:r>
              <a:t>Batch size: 128</a:t>
            </a:r>
          </a:p>
          <a:p>
            <a:pPr>
              <a:defRPr sz="2400"/>
            </a:pPr>
            <a:r>
              <a:t>Adam optimizer with binary cross-entropy loss</a:t>
            </a:r>
          </a:p>
          <a:p>
            <a:pPr>
              <a:defRPr sz="2400"/>
            </a:pPr>
            <a:r>
              <a:t>Learning rate schedule: 0.001 initially, 0.0005 after epoch 20, 0.0001 after epoch 40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Data Pathways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Raw network traffic → Preprocessing → Feature Extraction → Feature Engineering → Model</a:t>
            </a:r>
          </a:p>
          <a:p>
            <a:pPr>
              <a:defRPr sz="2400"/>
            </a:pPr>
            <a:r>
              <a:t>IP addresses broken into octets (8 features total)</a:t>
            </a:r>
          </a:p>
          <a:p>
            <a:pPr>
              <a:defRPr sz="2400"/>
            </a:pPr>
            <a:r>
              <a:t>Categorical features (proto, state) converted using one-hot encoding</a:t>
            </a:r>
          </a:p>
          <a:p>
            <a:pPr>
              <a:defRPr sz="2400"/>
            </a:pPr>
            <a:r>
              <a:t>Numerical features normalized using StandardScaler</a:t>
            </a:r>
          </a:p>
          <a:p>
            <a:pPr>
              <a:defRPr sz="2400"/>
            </a:pPr>
            <a:r>
              <a:t>Derived features include port classifications and min-max ratios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Neural Network Pathways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Input Layer (37 features) receives processed network data</a:t>
            </a:r>
          </a:p>
          <a:p>
            <a:pPr>
              <a:defRPr sz="2400"/>
            </a:pPr>
            <a:r>
              <a:t>First Hidden Layer: 32 neurons with ReLU → BatchNorm → 20% Dropout</a:t>
            </a:r>
          </a:p>
          <a:p>
            <a:pPr>
              <a:defRPr sz="2400"/>
            </a:pPr>
            <a:r>
              <a:t>Second Hidden Layer: 16 neurons with ReLU → BatchNorm</a:t>
            </a:r>
          </a:p>
          <a:p>
            <a:pPr>
              <a:defRPr sz="2400"/>
            </a:pPr>
            <a:r>
              <a:t>Output Layer: Single neuron with Sigmoid activation (attack probability)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Model Optimization for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Standard model: Full precision TensorFlow (~15KB)</a:t>
            </a:r>
          </a:p>
          <a:p>
            <a:pPr>
              <a:defRPr sz="2400"/>
            </a:pPr>
            <a:r>
              <a:t>Optimized model: Int8 quantized TensorFlow Lite (~4KB)</a:t>
            </a:r>
          </a:p>
          <a:p>
            <a:pPr>
              <a:defRPr sz="2400"/>
            </a:pPr>
            <a:r>
              <a:t>73% size reduction while maintaining accuracy</a:t>
            </a:r>
          </a:p>
          <a:p>
            <a:pPr>
              <a:defRPr sz="2400"/>
            </a:pPr>
            <a:r>
              <a:t>Critical for edge deployment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Optimization Pathways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Standard model: Full Keras/TensorFlow model (HDF5 format, ~15KB)</a:t>
            </a:r>
          </a:p>
          <a:p>
            <a:pPr>
              <a:defRPr sz="2400"/>
            </a:pPr>
            <a:r>
              <a:t>Basic optimization: TFLite conversion with default optimizations</a:t>
            </a:r>
          </a:p>
          <a:p>
            <a:pPr>
              <a:defRPr sz="2400"/>
            </a:pPr>
            <a:r>
              <a:t>Advanced optimization: Int8 quantization with representative dataset (~4KB)</a:t>
            </a:r>
          </a:p>
          <a:p>
            <a:pPr>
              <a:defRPr sz="2400"/>
            </a:pPr>
            <a:r>
              <a:t>73% size reduction while maintaining performance metrics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Evaluation Pathways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Validation split from training data (initial evaluation)</a:t>
            </a:r>
          </a:p>
          <a:p>
            <a:pPr>
              <a:defRPr sz="2400"/>
            </a:pPr>
            <a:r>
              <a:t>Combined test data evaluation (real + synthetic)</a:t>
            </a:r>
          </a:p>
          <a:p>
            <a:pPr>
              <a:defRPr sz="2400"/>
            </a:pPr>
            <a:r>
              <a:t>Separate evaluation on real-world test data</a:t>
            </a:r>
          </a:p>
          <a:p>
            <a:pPr>
              <a:defRPr sz="2400"/>
            </a:pPr>
            <a:r>
              <a:t>Separate evaluation on synthetic test data</a:t>
            </a:r>
          </a:p>
          <a:p>
            <a:pPr>
              <a:defRPr sz="2400"/>
            </a:pPr>
            <a:r>
              <a:t>Comprehensive metrics: accuracy, precision, recall, F1, ROC curves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Deployment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Raw traffic → Feature extraction → Preprocessing → Model inference → Classification</a:t>
            </a:r>
          </a:p>
          <a:p>
            <a:pPr>
              <a:defRPr sz="2400"/>
            </a:pPr>
            <a:r>
              <a:t>Output threshold at 0.5 separates normal (0) from attack (1) traffic</a:t>
            </a:r>
          </a:p>
          <a:p>
            <a:pPr>
              <a:defRPr sz="2400"/>
            </a:pPr>
            <a:r>
              <a:t>Model optimized specifically for resource-constrained IoT environments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Accuracy: 99.99%</a:t>
            </a:r>
          </a:p>
          <a:p>
            <a:pPr>
              <a:defRPr sz="2400"/>
            </a:pPr>
            <a:r>
              <a:t>Precision: 100.00%</a:t>
            </a:r>
          </a:p>
          <a:p>
            <a:pPr>
              <a:defRPr sz="2400"/>
            </a:pPr>
            <a:r>
              <a:t>Recall: 99.99%</a:t>
            </a:r>
          </a:p>
          <a:p>
            <a:pPr>
              <a:defRPr sz="2400"/>
            </a:pPr>
            <a:r>
              <a:t>F1 Score: 99.99%</a:t>
            </a:r>
          </a:p>
          <a:p>
            <a:pPr>
              <a:defRPr sz="2400"/>
            </a:pPr>
            <a:r>
              <a:t>AUC: 1.00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Key ML Concepts Demonstrated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1. Binary classification: Attack vs. non-attack traffic</a:t>
            </a:r>
          </a:p>
          <a:p>
            <a:pPr>
              <a:defRPr sz="2400"/>
            </a:pPr>
            <a:r>
              <a:t>2. Feature engineering: Converting network data to ML inputs</a:t>
            </a:r>
          </a:p>
          <a:p>
            <a:pPr>
              <a:defRPr sz="2400"/>
            </a:pPr>
            <a:r>
              <a:t>3. Regularization: Dropout and batch normalization</a:t>
            </a:r>
          </a:p>
          <a:p>
            <a:pPr>
              <a:defRPr sz="2400"/>
            </a:pPr>
            <a:r>
              <a:t>4. Model compression: Quantization for edge deployment</a:t>
            </a:r>
          </a:p>
          <a:p>
            <a:pPr>
              <a:defRPr sz="2400"/>
            </a:pPr>
            <a:r>
              <a:t>5. Evaluation metrics: Precision, recall, F1, AUC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The Opportunity: IoT Security Crisis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14.4 billion IoT devices active globally in 2022, projected to reach 27 billion by 2025</a:t>
            </a:r>
          </a:p>
          <a:p>
            <a:pPr>
              <a:defRPr sz="2400"/>
            </a:pPr>
            <a:r>
              <a:t>IoT DDoS attacks increased by 300% in the last 3 years</a:t>
            </a:r>
          </a:p>
          <a:p>
            <a:pPr>
              <a:defRPr sz="2400"/>
            </a:pPr>
            <a:r>
              <a:t>Average DDoS attack costs businesses $100,000 per hour in downtime</a:t>
            </a:r>
          </a:p>
          <a:p>
            <a:pPr>
              <a:defRPr sz="2400"/>
            </a:pPr>
            <a:r>
              <a:t>94% of IoT devices have at least one security vulnerability</a:t>
            </a:r>
          </a:p>
          <a:p>
            <a:pPr>
              <a:defRPr sz="2400"/>
            </a:pPr>
            <a:r>
              <a:t>Traditional security solutions are too resource-intensive for IoT devices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Advanced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Anomaly detection for zero-day attacks</a:t>
            </a:r>
          </a:p>
          <a:p>
            <a:pPr>
              <a:defRPr sz="2400"/>
            </a:pPr>
            <a:r>
              <a:t>Federated learning for distributed model improvement</a:t>
            </a:r>
          </a:p>
          <a:p>
            <a:pPr>
              <a:defRPr sz="2400"/>
            </a:pPr>
            <a:r>
              <a:t>Adversarial examples in network security</a:t>
            </a:r>
          </a:p>
          <a:p>
            <a:pPr>
              <a:defRPr sz="2400"/>
            </a:pPr>
            <a:r>
              <a:t>Explainable AI for attack attribution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(Streamlit)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Real-time DDoS detection dashboard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Visualize network traffic flow and attack highlights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Submit custom traffic manually or via file upload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Download detection results as CSV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(Flask API)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Lightweight API to receive network traffic features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Predicts attack/normal status in real-time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JSON input and output for fast communication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Supports containerization (Docker-ready)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C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Frontend and Backend run in isolated containers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Model optimized for edge and server deployments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Minimal resource usage enables scalability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Ready for real-world IoT environment protection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1. User interacts with Streamlit Dashboard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2. Dashboard sends traffic features to Flask API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3. Flask API forwards data to Machine Learning Model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4. Model predicts: Normal or Attack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5. Results displayed in real-time on dashboard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E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Real-time Traffic Simulation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DDoS Attack Highlight Charts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Model Performance Metrics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Custom Traffic Submission Forms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a complete interactive system for DDoS detection.</a:t>
            </a:r>
          </a:p>
          <a:p>
            <a:r>
              <a:t>Designed an easy-to-use, real-time dashboard for monitoring traffic.</a:t>
            </a:r>
          </a:p>
          <a:p>
            <a:r>
              <a:t>Developed a full data flow between dashboard, backend, and prediction model.</a:t>
            </a:r>
          </a:p>
          <a:p>
            <a:r>
              <a:t>Showcased a practical example of protecting IoT networks.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Original dataset: UNSW_2018_IoT_Botnet_Dataset</a:t>
            </a:r>
          </a:p>
          <a:p>
            <a:pPr>
              <a:defRPr sz="2400"/>
            </a:pPr>
            <a:r>
              <a:t>GitHub repo: https://github.com/SeeKraken1/iot-ddos-protection</a:t>
            </a:r>
          </a:p>
          <a:p>
            <a:pPr>
              <a:defRPr sz="2400"/>
            </a:pPr>
            <a:r>
              <a:t>TensorFlow Lite documentation for model optimization</a:t>
            </a:r>
          </a:p>
          <a:p>
            <a:pPr>
              <a:defRPr sz="2400"/>
            </a:pPr>
            <a:r>
              <a:t>Network security fundamentals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0070C0"/>
                </a:solidFill>
              </a:defRPr>
            </a:pPr>
            <a: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Our Solution: Lightweight ML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Ultra-compact neural network (only 4KB) that runs on IoT gateways</a:t>
            </a:r>
          </a:p>
          <a:p>
            <a:pPr>
              <a:defRPr sz="2400"/>
            </a:pPr>
            <a:r>
              <a:t>99.99% accuracy in detecting DDoS attacks in real-time</a:t>
            </a:r>
          </a:p>
          <a:p>
            <a:pPr>
              <a:defRPr sz="2400"/>
            </a:pPr>
            <a:r>
              <a:t>73% smaller than standard models with no performance loss</a:t>
            </a:r>
          </a:p>
          <a:p>
            <a:pPr>
              <a:defRPr sz="2400"/>
            </a:pPr>
            <a:r>
              <a:t>Protects entire networks of IoT devices from devastating attacks</a:t>
            </a:r>
          </a:p>
          <a:p>
            <a:pPr>
              <a:defRPr sz="2400"/>
            </a:pPr>
            <a:r>
              <a:t>Deployable on existing infrastructure with minimal resources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Smart homes: Protect personal data and prevent device hijacking</a:t>
            </a:r>
          </a:p>
          <a:p>
            <a:pPr>
              <a:defRPr sz="2400"/>
            </a:pPr>
            <a:r>
              <a:t>Healthcare: Secure critical patient-monitoring IoT devices</a:t>
            </a:r>
          </a:p>
          <a:p>
            <a:pPr>
              <a:defRPr sz="2400"/>
            </a:pPr>
            <a:r>
              <a:t>Industrial IoT: Prevent manufacturing disruptions ($5M average cost)</a:t>
            </a:r>
          </a:p>
          <a:p>
            <a:pPr>
              <a:defRPr sz="2400"/>
            </a:pPr>
            <a:r>
              <a:t>Smart cities: Maintain essential infrastructure services</a:t>
            </a:r>
          </a:p>
          <a:p>
            <a:pPr>
              <a:defRPr sz="2400"/>
            </a:pPr>
            <a:r>
              <a:t>Cost-effective: Deploy at 1/10th the cost of enterprise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400"/>
            </a:pPr>
            <a:r>
              <a:rPr dirty="0"/>
              <a:t>Project: IoT DDoS Protection System</a:t>
            </a:r>
          </a:p>
          <a:p>
            <a:pPr>
              <a:defRPr sz="2400"/>
            </a:pPr>
            <a:r>
              <a:rPr dirty="0"/>
              <a:t>Developer: Kevin Kfoury</a:t>
            </a:r>
            <a:r>
              <a:rPr lang="en-US" dirty="0"/>
              <a:t>, Joya Barakat, </a:t>
            </a:r>
            <a:r>
              <a:rPr lang="en-US"/>
              <a:t>Karim Daaboul</a:t>
            </a:r>
            <a:endParaRPr/>
          </a:p>
          <a:p>
            <a:pPr>
              <a:defRPr sz="2400"/>
            </a:pPr>
            <a:r>
              <a:rPr dirty="0"/>
              <a:t>Purpose: Detect and prevent DDoS attacks on IoT devices</a:t>
            </a:r>
          </a:p>
          <a:p>
            <a:pPr>
              <a:defRPr sz="2400"/>
            </a:pPr>
            <a:r>
              <a:rPr dirty="0"/>
              <a:t>Approach: Lightweight neural network for resource-constrained environments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Problem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IoT devices are vulnerable to DDoS attacks</a:t>
            </a:r>
          </a:p>
          <a:p>
            <a:pPr>
              <a:defRPr sz="2400"/>
            </a:pPr>
            <a:r>
              <a:t>Limited security capabilities on IoT hardware</a:t>
            </a:r>
          </a:p>
          <a:p>
            <a:pPr>
              <a:defRPr sz="2400"/>
            </a:pPr>
            <a:r>
              <a:t>Need for efficient, low-resource solutions</a:t>
            </a:r>
          </a:p>
          <a:p>
            <a:pPr>
              <a:defRPr sz="2400"/>
            </a:pPr>
            <a:r>
              <a:t>Critical for maintaining network integrity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ML 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1. Data collection &amp; preprocessing</a:t>
            </a:r>
          </a:p>
          <a:p>
            <a:pPr>
              <a:defRPr sz="2400"/>
            </a:pPr>
            <a:r>
              <a:t>2. Feature extraction &amp; selection</a:t>
            </a:r>
          </a:p>
          <a:p>
            <a:pPr>
              <a:defRPr sz="2400"/>
            </a:pPr>
            <a:r>
              <a:t>3. Model design &amp; training</a:t>
            </a:r>
          </a:p>
          <a:p>
            <a:pPr>
              <a:defRPr sz="2400"/>
            </a:pPr>
            <a:r>
              <a:t>4. Model optimization</a:t>
            </a:r>
          </a:p>
          <a:p>
            <a:pPr>
              <a:defRPr sz="2400"/>
            </a:pPr>
            <a:r>
              <a:t>5. Deployment &amp; evaluation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UNSW_2018_IoT_Botnet_Dataset: Real-world network traffic</a:t>
            </a:r>
          </a:p>
          <a:p>
            <a:pPr>
              <a:defRPr sz="2400"/>
            </a:pPr>
            <a:r>
              <a:t>Synthetic data: Generated to improve generalization</a:t>
            </a:r>
          </a:p>
          <a:p>
            <a:pPr>
              <a:defRPr sz="2400"/>
            </a:pPr>
            <a:r>
              <a:t>Hybrid approach: Combines real and synthetic data for robust training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4B96"/>
                </a:solidFill>
              </a:defRPr>
            </a:pPr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Network protocol information (TCP, UDP, etc.)</a:t>
            </a:r>
          </a:p>
          <a:p>
            <a:pPr>
              <a:defRPr sz="2400"/>
            </a:pPr>
            <a:r>
              <a:t>Port numbers and their characteristics</a:t>
            </a:r>
          </a:p>
          <a:p>
            <a:pPr>
              <a:defRPr sz="2400"/>
            </a:pPr>
            <a:r>
              <a:t>Packet sequence numbers</a:t>
            </a:r>
          </a:p>
          <a:p>
            <a:pPr>
              <a:defRPr sz="2400"/>
            </a:pPr>
            <a:r>
              <a:t>Statistical features (mean, stddev, min, max)</a:t>
            </a:r>
          </a:p>
          <a:p>
            <a:pPr>
              <a:defRPr sz="2400"/>
            </a:pPr>
            <a:r>
              <a:t>IP address components</a:t>
            </a:r>
          </a:p>
          <a:p>
            <a:pPr>
              <a:defRPr sz="2400"/>
            </a:pPr>
            <a:r>
              <a:t>Traffic rate metrics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IoT DDoS Protection</vt:lpstr>
      <vt:lpstr>The Opportunity: IoT Security Crisis</vt:lpstr>
      <vt:lpstr>Our Solution: Lightweight ML Protection</vt:lpstr>
      <vt:lpstr>Why This Matters</vt:lpstr>
      <vt:lpstr>Introduction</vt:lpstr>
      <vt:lpstr>Problem Context</vt:lpstr>
      <vt:lpstr>ML Workflow Overview</vt:lpstr>
      <vt:lpstr>Data Sources</vt:lpstr>
      <vt:lpstr>Feature Engineering</vt:lpstr>
      <vt:lpstr>Model Architecture</vt:lpstr>
      <vt:lpstr>Training Configuration</vt:lpstr>
      <vt:lpstr>Data Pathways</vt:lpstr>
      <vt:lpstr>Neural Network Pathways</vt:lpstr>
      <vt:lpstr>Model Optimization for IoT</vt:lpstr>
      <vt:lpstr>Optimization Pathways</vt:lpstr>
      <vt:lpstr>Evaluation Pathways</vt:lpstr>
      <vt:lpstr>Deployment Process</vt:lpstr>
      <vt:lpstr>Model Performance</vt:lpstr>
      <vt:lpstr>Key ML Concepts Demonstrated</vt:lpstr>
      <vt:lpstr>Advanced Topics</vt:lpstr>
      <vt:lpstr>Frontend (Streamlit) Dashboard</vt:lpstr>
      <vt:lpstr>Backend (Flask API)</vt:lpstr>
      <vt:lpstr>Deployment Overview</vt:lpstr>
      <vt:lpstr>System Architecture</vt:lpstr>
      <vt:lpstr>Dashboard Screenshots</vt:lpstr>
      <vt:lpstr>Conclusion</vt:lpstr>
      <vt:lpstr>Additional 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DDoS Protection</dc:title>
  <dc:subject/>
  <dc:creator/>
  <cp:keywords/>
  <dc:description>generated using python-pptx</dc:description>
  <cp:lastModifiedBy>Kevin Kfoury (Student)</cp:lastModifiedBy>
  <cp:revision>2</cp:revision>
  <dcterms:created xsi:type="dcterms:W3CDTF">2013-01-27T09:14:16Z</dcterms:created>
  <dcterms:modified xsi:type="dcterms:W3CDTF">2025-04-26T09:19:21Z</dcterms:modified>
  <cp:category/>
</cp:coreProperties>
</file>