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355" r:id="rId2"/>
    <p:sldId id="277" r:id="rId3"/>
    <p:sldId id="278" r:id="rId4"/>
    <p:sldId id="279" r:id="rId5"/>
    <p:sldId id="280" r:id="rId6"/>
    <p:sldId id="281" r:id="rId7"/>
    <p:sldId id="283" r:id="rId8"/>
    <p:sldId id="356" r:id="rId9"/>
    <p:sldId id="285" r:id="rId10"/>
    <p:sldId id="286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A0279E-1993-4955-8A59-53349CDDF7A0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7B097F7-0E9C-49BC-9FC9-C0869ED98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9C36B8-A7F9-46C0-9A72-D91C43F139C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AA6589-4EB3-42E3-AF5B-9C07E08D5D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2B46F3-B551-48CD-A9DA-8DAAD6F7FFD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7F3A29-939C-4095-8BC3-8491DF1B309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52639A-6C3D-4E85-8A32-F1DA2C9662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E0CB38-CFA1-4529-BAEE-B3FA26E07FD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8E475F-C2FA-411D-BD13-C8A1739DA56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5B2106-3C41-4BFB-A77E-23FCB6328A3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41E722-629B-4C1A-822D-3A037727AD3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D5B7C9-C334-4054-B777-F6AA3641C5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515D2B-1E5D-49DA-954D-40D0F9BBC78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9F7AED-29A8-47C5-A330-CB94730002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079AF-F8A5-4822-BCCD-1461223E4268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E2BC4-01DC-45C9-A8D1-9973D0089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5799-DE6F-4242-AFE0-E4F51C1DFD05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6353-E3BB-4EA0-B530-3188999A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D3343-721B-44CE-989B-5C6218A70936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04068-0AAA-4ED3-B373-BE493103B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D433-2FBD-4905-9603-970A9CEDD273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03ADB-166B-4BA6-857C-C49EF5714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4E447-2288-42BB-BBE8-9FEECF23CC1E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A8D1-C853-4007-BCDD-C1273901C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F71FC-41FC-410E-96AE-73295F4A2899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C2A8-AF3F-4CAB-AFDA-39DBC8B23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BAAC4-3873-4B43-9AB9-2C0F1E4B3F4A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C80D1-5FDE-4A42-8484-C45319CEB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7B9A-2E08-4696-93E6-ED1E27E56742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210C7-33F2-4ED0-8C33-D87C852AA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7562E-2DC9-48DA-A40F-0AA4D7533701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EF6D4-956A-4CE9-B49E-DF0D9D1A2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A0A0-D195-4A4A-8EAC-4D61A3885AB0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FF7F3-7102-4C89-AF0F-333D51362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D621A-C474-4B4C-9851-C80D99411556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A2F7B-BF08-43D3-8532-9A27DD4AB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584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84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671D00-4E9E-45C3-81C8-2864AA743EF9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657BDF-1CD6-4449-B0AE-4DAE6298D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584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5" r:id="rId2"/>
    <p:sldLayoutId id="2147483877" r:id="rId3"/>
    <p:sldLayoutId id="2147483874" r:id="rId4"/>
    <p:sldLayoutId id="2147483873" r:id="rId5"/>
    <p:sldLayoutId id="2147483872" r:id="rId6"/>
    <p:sldLayoutId id="2147483871" r:id="rId7"/>
    <p:sldLayoutId id="2147483870" r:id="rId8"/>
    <p:sldLayoutId id="2147483878" r:id="rId9"/>
    <p:sldLayoutId id="2147483869" r:id="rId10"/>
    <p:sldLayoutId id="21474838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Addition and Subtraction of Signed Numbers</a:t>
            </a:r>
          </a:p>
        </p:txBody>
      </p:sp>
      <p:sp>
        <p:nvSpPr>
          <p:cNvPr id="51202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1"/>
          <p:cNvSpPr>
            <a:spLocks noChangeArrowheads="1"/>
          </p:cNvSpPr>
          <p:nvPr/>
        </p:nvSpPr>
        <p:spPr bwMode="auto">
          <a:xfrm>
            <a:off x="566738" y="1679575"/>
            <a:ext cx="7947025" cy="3840163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Computing the add time (contd..)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603250" y="1765300"/>
            <a:ext cx="7869238" cy="2357438"/>
            <a:chOff x="359" y="2505"/>
            <a:chExt cx="4957" cy="1485"/>
          </a:xfrm>
        </p:grpSpPr>
        <p:grpSp>
          <p:nvGrpSpPr>
            <p:cNvPr id="32775" name="Group 4"/>
            <p:cNvGrpSpPr>
              <a:grpSpLocks/>
            </p:cNvGrpSpPr>
            <p:nvPr/>
          </p:nvGrpSpPr>
          <p:grpSpPr bwMode="auto">
            <a:xfrm>
              <a:off x="1520" y="2517"/>
              <a:ext cx="1167" cy="1467"/>
              <a:chOff x="850" y="2547"/>
              <a:chExt cx="1167" cy="1467"/>
            </a:xfrm>
          </p:grpSpPr>
          <p:sp>
            <p:nvSpPr>
              <p:cNvPr id="32810" name="Rectangle 5"/>
              <p:cNvSpPr>
                <a:spLocks noChangeAspect="1" noChangeArrowheads="1"/>
              </p:cNvSpPr>
              <p:nvPr/>
            </p:nvSpPr>
            <p:spPr bwMode="auto">
              <a:xfrm>
                <a:off x="1107" y="3023"/>
                <a:ext cx="910" cy="545"/>
              </a:xfrm>
              <a:prstGeom prst="rect">
                <a:avLst/>
              </a:prstGeom>
              <a:noFill/>
              <a:ln w="14351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 pitchFamily="18" charset="0"/>
                </a:endParaRPr>
              </a:p>
            </p:txBody>
          </p:sp>
          <p:sp>
            <p:nvSpPr>
              <p:cNvPr id="32811" name="Line 6"/>
              <p:cNvSpPr>
                <a:spLocks noChangeShapeType="1"/>
              </p:cNvSpPr>
              <p:nvPr/>
            </p:nvSpPr>
            <p:spPr bwMode="auto">
              <a:xfrm flipV="1">
                <a:off x="1319" y="2774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2" name="Line 7"/>
              <p:cNvSpPr>
                <a:spLocks noChangeShapeType="1"/>
              </p:cNvSpPr>
              <p:nvPr/>
            </p:nvSpPr>
            <p:spPr bwMode="auto">
              <a:xfrm flipV="1">
                <a:off x="1782" y="2766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3" name="Line 8"/>
              <p:cNvSpPr>
                <a:spLocks noChangeShapeType="1"/>
              </p:cNvSpPr>
              <p:nvPr/>
            </p:nvSpPr>
            <p:spPr bwMode="auto">
              <a:xfrm flipV="1">
                <a:off x="1553" y="3585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4" name="Line 9"/>
              <p:cNvSpPr>
                <a:spLocks noChangeShapeType="1"/>
              </p:cNvSpPr>
              <p:nvPr/>
            </p:nvSpPr>
            <p:spPr bwMode="auto">
              <a:xfrm rot="5400000" flipH="1" flipV="1">
                <a:off x="978" y="3188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15" name="Text Box 10"/>
              <p:cNvSpPr txBox="1">
                <a:spLocks noChangeArrowheads="1"/>
              </p:cNvSpPr>
              <p:nvPr/>
            </p:nvSpPr>
            <p:spPr bwMode="auto">
              <a:xfrm>
                <a:off x="1234" y="2565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x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32816" name="Text Box 11"/>
              <p:cNvSpPr txBox="1">
                <a:spLocks noChangeArrowheads="1"/>
              </p:cNvSpPr>
              <p:nvPr/>
            </p:nvSpPr>
            <p:spPr bwMode="auto">
              <a:xfrm>
                <a:off x="1705" y="2547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y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32817" name="Text Box 12"/>
              <p:cNvSpPr txBox="1">
                <a:spLocks noChangeArrowheads="1"/>
              </p:cNvSpPr>
              <p:nvPr/>
            </p:nvSpPr>
            <p:spPr bwMode="auto">
              <a:xfrm>
                <a:off x="1475" y="3783"/>
                <a:ext cx="22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s</a:t>
                </a:r>
                <a:r>
                  <a:rPr lang="en-US" i="1" baseline="-25000">
                    <a:latin typeface="Cambria" pitchFamily="18" charset="0"/>
                  </a:rPr>
                  <a:t>2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32818" name="Text Box 13"/>
              <p:cNvSpPr txBox="1">
                <a:spLocks noChangeArrowheads="1"/>
              </p:cNvSpPr>
              <p:nvPr/>
            </p:nvSpPr>
            <p:spPr bwMode="auto">
              <a:xfrm>
                <a:off x="1414" y="3173"/>
                <a:ext cx="30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mbria" pitchFamily="18" charset="0"/>
                  </a:rPr>
                  <a:t>FA</a:t>
                </a:r>
              </a:p>
            </p:txBody>
          </p:sp>
        </p:grpSp>
        <p:sp>
          <p:nvSpPr>
            <p:cNvPr id="32776" name="Text Box 14"/>
            <p:cNvSpPr txBox="1">
              <a:spLocks noChangeArrowheads="1"/>
            </p:cNvSpPr>
            <p:nvPr/>
          </p:nvSpPr>
          <p:spPr bwMode="auto">
            <a:xfrm>
              <a:off x="4256" y="2516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x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77" name="Text Box 15"/>
            <p:cNvSpPr txBox="1">
              <a:spLocks noChangeArrowheads="1"/>
            </p:cNvSpPr>
            <p:nvPr/>
          </p:nvSpPr>
          <p:spPr bwMode="auto">
            <a:xfrm>
              <a:off x="4727" y="2518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y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78" name="Rectangle 16"/>
            <p:cNvSpPr>
              <a:spLocks noChangeAspect="1" noChangeArrowheads="1"/>
            </p:cNvSpPr>
            <p:nvPr/>
          </p:nvSpPr>
          <p:spPr bwMode="auto">
            <a:xfrm>
              <a:off x="2946" y="2981"/>
              <a:ext cx="910" cy="545"/>
            </a:xfrm>
            <a:prstGeom prst="rect">
              <a:avLst/>
            </a:prstGeom>
            <a:noFill/>
            <a:ln w="14351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32779" name="Line 17"/>
            <p:cNvSpPr>
              <a:spLocks noChangeShapeType="1"/>
            </p:cNvSpPr>
            <p:nvPr/>
          </p:nvSpPr>
          <p:spPr bwMode="auto">
            <a:xfrm flipV="1">
              <a:off x="3158" y="2732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0" name="Line 18"/>
            <p:cNvSpPr>
              <a:spLocks noChangeShapeType="1"/>
            </p:cNvSpPr>
            <p:nvPr/>
          </p:nvSpPr>
          <p:spPr bwMode="auto">
            <a:xfrm flipV="1">
              <a:off x="3621" y="2724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1" name="Line 19"/>
            <p:cNvSpPr>
              <a:spLocks noChangeShapeType="1"/>
            </p:cNvSpPr>
            <p:nvPr/>
          </p:nvSpPr>
          <p:spPr bwMode="auto">
            <a:xfrm flipV="1">
              <a:off x="3392" y="3543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2" name="Line 20"/>
            <p:cNvSpPr>
              <a:spLocks noChangeShapeType="1"/>
            </p:cNvSpPr>
            <p:nvPr/>
          </p:nvSpPr>
          <p:spPr bwMode="auto">
            <a:xfrm rot="5400000" flipH="1" flipV="1">
              <a:off x="2817" y="3146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83" name="Text Box 21"/>
            <p:cNvSpPr txBox="1">
              <a:spLocks noChangeArrowheads="1"/>
            </p:cNvSpPr>
            <p:nvPr/>
          </p:nvSpPr>
          <p:spPr bwMode="auto">
            <a:xfrm>
              <a:off x="3073" y="2523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x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84" name="Text Box 22"/>
            <p:cNvSpPr txBox="1">
              <a:spLocks noChangeArrowheads="1"/>
            </p:cNvSpPr>
            <p:nvPr/>
          </p:nvSpPr>
          <p:spPr bwMode="auto">
            <a:xfrm>
              <a:off x="3544" y="2505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y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85" name="Text Box 23"/>
            <p:cNvSpPr txBox="1">
              <a:spLocks noChangeArrowheads="1"/>
            </p:cNvSpPr>
            <p:nvPr/>
          </p:nvSpPr>
          <p:spPr bwMode="auto">
            <a:xfrm>
              <a:off x="3314" y="3741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s</a:t>
              </a:r>
              <a:r>
                <a:rPr lang="en-US" i="1" baseline="-25000">
                  <a:latin typeface="Cambria" pitchFamily="18" charset="0"/>
                </a:rPr>
                <a:t>1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86" name="Text Box 24"/>
            <p:cNvSpPr txBox="1">
              <a:spLocks noChangeArrowheads="1"/>
            </p:cNvSpPr>
            <p:nvPr/>
          </p:nvSpPr>
          <p:spPr bwMode="auto">
            <a:xfrm>
              <a:off x="3253" y="3131"/>
              <a:ext cx="3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mbria" pitchFamily="18" charset="0"/>
                </a:rPr>
                <a:t>FA</a:t>
              </a:r>
            </a:p>
          </p:txBody>
        </p:sp>
        <p:sp>
          <p:nvSpPr>
            <p:cNvPr id="32787" name="Text Box 25"/>
            <p:cNvSpPr txBox="1">
              <a:spLocks noChangeArrowheads="1"/>
            </p:cNvSpPr>
            <p:nvPr/>
          </p:nvSpPr>
          <p:spPr bwMode="auto">
            <a:xfrm>
              <a:off x="2730" y="3214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2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88" name="Rectangle 26"/>
            <p:cNvSpPr>
              <a:spLocks noChangeAspect="1" noChangeArrowheads="1"/>
            </p:cNvSpPr>
            <p:nvPr/>
          </p:nvSpPr>
          <p:spPr bwMode="auto">
            <a:xfrm>
              <a:off x="4129" y="2974"/>
              <a:ext cx="910" cy="545"/>
            </a:xfrm>
            <a:prstGeom prst="rect">
              <a:avLst/>
            </a:prstGeom>
            <a:noFill/>
            <a:ln w="14351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32789" name="Line 27"/>
            <p:cNvSpPr>
              <a:spLocks noChangeShapeType="1"/>
            </p:cNvSpPr>
            <p:nvPr/>
          </p:nvSpPr>
          <p:spPr bwMode="auto">
            <a:xfrm flipV="1">
              <a:off x="4341" y="2725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0" name="Line 28"/>
            <p:cNvSpPr>
              <a:spLocks noChangeShapeType="1"/>
            </p:cNvSpPr>
            <p:nvPr/>
          </p:nvSpPr>
          <p:spPr bwMode="auto">
            <a:xfrm flipV="1">
              <a:off x="4804" y="2717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1" name="Line 29"/>
            <p:cNvSpPr>
              <a:spLocks noChangeShapeType="1"/>
            </p:cNvSpPr>
            <p:nvPr/>
          </p:nvSpPr>
          <p:spPr bwMode="auto">
            <a:xfrm flipV="1">
              <a:off x="4575" y="3536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2" name="Line 30"/>
            <p:cNvSpPr>
              <a:spLocks noChangeShapeType="1"/>
            </p:cNvSpPr>
            <p:nvPr/>
          </p:nvSpPr>
          <p:spPr bwMode="auto">
            <a:xfrm rot="5400000" flipH="1" flipV="1">
              <a:off x="4000" y="3139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3" name="Line 31"/>
            <p:cNvSpPr>
              <a:spLocks noChangeShapeType="1"/>
            </p:cNvSpPr>
            <p:nvPr/>
          </p:nvSpPr>
          <p:spPr bwMode="auto">
            <a:xfrm rot="5400000" flipH="1" flipV="1">
              <a:off x="5175" y="3120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94" name="Text Box 32"/>
            <p:cNvSpPr txBox="1">
              <a:spLocks noChangeArrowheads="1"/>
            </p:cNvSpPr>
            <p:nvPr/>
          </p:nvSpPr>
          <p:spPr bwMode="auto">
            <a:xfrm>
              <a:off x="4497" y="3734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s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95" name="Text Box 33"/>
            <p:cNvSpPr txBox="1">
              <a:spLocks noChangeArrowheads="1"/>
            </p:cNvSpPr>
            <p:nvPr/>
          </p:nvSpPr>
          <p:spPr bwMode="auto">
            <a:xfrm>
              <a:off x="4436" y="3124"/>
              <a:ext cx="3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mbria" pitchFamily="18" charset="0"/>
                </a:rPr>
                <a:t>FA</a:t>
              </a:r>
            </a:p>
          </p:txBody>
        </p:sp>
        <p:sp>
          <p:nvSpPr>
            <p:cNvPr id="32796" name="Text Box 34"/>
            <p:cNvSpPr txBox="1">
              <a:spLocks noChangeArrowheads="1"/>
            </p:cNvSpPr>
            <p:nvPr/>
          </p:nvSpPr>
          <p:spPr bwMode="auto">
            <a:xfrm>
              <a:off x="3878" y="3206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1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97" name="Text Box 35"/>
            <p:cNvSpPr txBox="1">
              <a:spLocks noChangeArrowheads="1"/>
            </p:cNvSpPr>
            <p:nvPr/>
          </p:nvSpPr>
          <p:spPr bwMode="auto">
            <a:xfrm>
              <a:off x="1542" y="3241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3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98" name="Text Box 36"/>
            <p:cNvSpPr txBox="1">
              <a:spLocks noChangeArrowheads="1"/>
            </p:cNvSpPr>
            <p:nvPr/>
          </p:nvSpPr>
          <p:spPr bwMode="auto">
            <a:xfrm>
              <a:off x="5088" y="3191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99" name="Rectangle 37"/>
            <p:cNvSpPr>
              <a:spLocks noChangeAspect="1" noChangeArrowheads="1"/>
            </p:cNvSpPr>
            <p:nvPr/>
          </p:nvSpPr>
          <p:spPr bwMode="auto">
            <a:xfrm>
              <a:off x="616" y="3007"/>
              <a:ext cx="910" cy="545"/>
            </a:xfrm>
            <a:prstGeom prst="rect">
              <a:avLst/>
            </a:prstGeom>
            <a:noFill/>
            <a:ln w="14351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32800" name="Line 38"/>
            <p:cNvSpPr>
              <a:spLocks noChangeShapeType="1"/>
            </p:cNvSpPr>
            <p:nvPr/>
          </p:nvSpPr>
          <p:spPr bwMode="auto">
            <a:xfrm flipV="1">
              <a:off x="828" y="2758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1" name="Line 39"/>
            <p:cNvSpPr>
              <a:spLocks noChangeShapeType="1"/>
            </p:cNvSpPr>
            <p:nvPr/>
          </p:nvSpPr>
          <p:spPr bwMode="auto">
            <a:xfrm flipV="1">
              <a:off x="1291" y="2750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2" name="Line 40"/>
            <p:cNvSpPr>
              <a:spLocks noChangeShapeType="1"/>
            </p:cNvSpPr>
            <p:nvPr/>
          </p:nvSpPr>
          <p:spPr bwMode="auto">
            <a:xfrm flipV="1">
              <a:off x="1062" y="3569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3" name="Line 41"/>
            <p:cNvSpPr>
              <a:spLocks noChangeShapeType="1"/>
            </p:cNvSpPr>
            <p:nvPr/>
          </p:nvSpPr>
          <p:spPr bwMode="auto">
            <a:xfrm rot="5400000" flipH="1" flipV="1">
              <a:off x="487" y="3172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804" name="Text Box 42"/>
            <p:cNvSpPr txBox="1">
              <a:spLocks noChangeArrowheads="1"/>
            </p:cNvSpPr>
            <p:nvPr/>
          </p:nvSpPr>
          <p:spPr bwMode="auto">
            <a:xfrm>
              <a:off x="743" y="2549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x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805" name="Text Box 43"/>
            <p:cNvSpPr txBox="1">
              <a:spLocks noChangeArrowheads="1"/>
            </p:cNvSpPr>
            <p:nvPr/>
          </p:nvSpPr>
          <p:spPr bwMode="auto">
            <a:xfrm>
              <a:off x="1214" y="2531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y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806" name="Text Box 44"/>
            <p:cNvSpPr txBox="1">
              <a:spLocks noChangeArrowheads="1"/>
            </p:cNvSpPr>
            <p:nvPr/>
          </p:nvSpPr>
          <p:spPr bwMode="auto">
            <a:xfrm>
              <a:off x="984" y="3747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s</a:t>
              </a:r>
              <a:r>
                <a:rPr lang="en-US" i="1" baseline="-25000">
                  <a:latin typeface="Cambria" pitchFamily="18" charset="0"/>
                </a:rPr>
                <a:t>3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807" name="Text Box 45"/>
            <p:cNvSpPr txBox="1">
              <a:spLocks noChangeArrowheads="1"/>
            </p:cNvSpPr>
            <p:nvPr/>
          </p:nvSpPr>
          <p:spPr bwMode="auto">
            <a:xfrm>
              <a:off x="923" y="3157"/>
              <a:ext cx="3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mbria" pitchFamily="18" charset="0"/>
                </a:rPr>
                <a:t>FA</a:t>
              </a:r>
            </a:p>
          </p:txBody>
        </p:sp>
        <p:sp>
          <p:nvSpPr>
            <p:cNvPr id="32808" name="Text Box 46"/>
            <p:cNvSpPr txBox="1">
              <a:spLocks noChangeArrowheads="1"/>
            </p:cNvSpPr>
            <p:nvPr/>
          </p:nvSpPr>
          <p:spPr bwMode="auto">
            <a:xfrm>
              <a:off x="370" y="3253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4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809" name="Text Box 47"/>
            <p:cNvSpPr txBox="1">
              <a:spLocks noChangeArrowheads="1"/>
            </p:cNvSpPr>
            <p:nvPr/>
          </p:nvSpPr>
          <p:spPr bwMode="auto">
            <a:xfrm>
              <a:off x="4623" y="3817"/>
              <a:ext cx="11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aseline="-25000">
                <a:latin typeface="Cambria" pitchFamily="18" charset="0"/>
              </a:endParaRPr>
            </a:p>
          </p:txBody>
        </p:sp>
      </p:grpSp>
      <p:sp>
        <p:nvSpPr>
          <p:cNvPr id="32772" name="Text Box 48"/>
          <p:cNvSpPr txBox="1">
            <a:spLocks noChangeArrowheads="1"/>
          </p:cNvSpPr>
          <p:nvPr/>
        </p:nvSpPr>
        <p:spPr bwMode="auto">
          <a:xfrm>
            <a:off x="2160588" y="1281113"/>
            <a:ext cx="47069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Cascade of 4 Full Adders, or a 4-bit adder</a:t>
            </a:r>
          </a:p>
        </p:txBody>
      </p:sp>
      <p:sp>
        <p:nvSpPr>
          <p:cNvPr id="32773" name="Text Box 49"/>
          <p:cNvSpPr txBox="1">
            <a:spLocks noChangeArrowheads="1"/>
          </p:cNvSpPr>
          <p:nvPr/>
        </p:nvSpPr>
        <p:spPr bwMode="auto">
          <a:xfrm>
            <a:off x="1701800" y="4222750"/>
            <a:ext cx="5997575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i="1" dirty="0">
                <a:latin typeface="Cambria" pitchFamily="18" charset="0"/>
              </a:rPr>
              <a:t>s</a:t>
            </a:r>
            <a:r>
              <a:rPr lang="en-US" i="1" baseline="-25000" dirty="0">
                <a:latin typeface="Cambria" pitchFamily="18" charset="0"/>
              </a:rPr>
              <a:t>0</a:t>
            </a:r>
            <a:r>
              <a:rPr lang="en-US" dirty="0">
                <a:latin typeface="Cambria" pitchFamily="18" charset="0"/>
              </a:rPr>
              <a:t> available after 1 gate delays, </a:t>
            </a:r>
            <a:r>
              <a:rPr lang="en-US" i="1" dirty="0">
                <a:latin typeface="Cambria" pitchFamily="18" charset="0"/>
              </a:rPr>
              <a:t>c</a:t>
            </a:r>
            <a:r>
              <a:rPr lang="en-US" i="1" baseline="-25000" dirty="0">
                <a:latin typeface="Cambria" pitchFamily="18" charset="0"/>
              </a:rPr>
              <a:t>1</a:t>
            </a:r>
            <a:r>
              <a:rPr lang="en-US" dirty="0">
                <a:latin typeface="Cambria" pitchFamily="18" charset="0"/>
              </a:rPr>
              <a:t> available after 2 gate delays.</a:t>
            </a:r>
          </a:p>
          <a:p>
            <a:pPr>
              <a:buFontTx/>
              <a:buChar char="•"/>
            </a:pPr>
            <a:r>
              <a:rPr lang="en-US" i="1" dirty="0">
                <a:latin typeface="Cambria" pitchFamily="18" charset="0"/>
              </a:rPr>
              <a:t>s</a:t>
            </a:r>
            <a:r>
              <a:rPr lang="en-US" i="1" baseline="-25000" dirty="0">
                <a:latin typeface="Cambria" pitchFamily="18" charset="0"/>
              </a:rPr>
              <a:t>1</a:t>
            </a:r>
            <a:r>
              <a:rPr lang="en-US" dirty="0">
                <a:latin typeface="Cambria" pitchFamily="18" charset="0"/>
              </a:rPr>
              <a:t> available after 3 gate delays, </a:t>
            </a:r>
            <a:r>
              <a:rPr lang="en-US" i="1" dirty="0">
                <a:latin typeface="Cambria" pitchFamily="18" charset="0"/>
              </a:rPr>
              <a:t>c</a:t>
            </a:r>
            <a:r>
              <a:rPr lang="en-US" i="1" baseline="-25000" dirty="0">
                <a:latin typeface="Cambria" pitchFamily="18" charset="0"/>
              </a:rPr>
              <a:t>2</a:t>
            </a:r>
            <a:r>
              <a:rPr lang="en-US" dirty="0">
                <a:latin typeface="Cambria" pitchFamily="18" charset="0"/>
              </a:rPr>
              <a:t> available after 4 gate delays.</a:t>
            </a:r>
          </a:p>
          <a:p>
            <a:pPr>
              <a:buFontTx/>
              <a:buChar char="•"/>
            </a:pPr>
            <a:r>
              <a:rPr lang="en-US" i="1" dirty="0">
                <a:latin typeface="Cambria" pitchFamily="18" charset="0"/>
              </a:rPr>
              <a:t>s</a:t>
            </a:r>
            <a:r>
              <a:rPr lang="en-US" i="1" baseline="-25000" dirty="0">
                <a:latin typeface="Cambria" pitchFamily="18" charset="0"/>
              </a:rPr>
              <a:t>2</a:t>
            </a:r>
            <a:r>
              <a:rPr lang="en-US" dirty="0">
                <a:latin typeface="Cambria" pitchFamily="18" charset="0"/>
              </a:rPr>
              <a:t> available after 5 gate delays, </a:t>
            </a:r>
            <a:r>
              <a:rPr lang="en-US" i="1" dirty="0">
                <a:latin typeface="Cambria" pitchFamily="18" charset="0"/>
              </a:rPr>
              <a:t>c</a:t>
            </a:r>
            <a:r>
              <a:rPr lang="en-US" i="1" baseline="-25000" dirty="0">
                <a:latin typeface="Cambria" pitchFamily="18" charset="0"/>
              </a:rPr>
              <a:t>3</a:t>
            </a:r>
            <a:r>
              <a:rPr lang="en-US" dirty="0">
                <a:latin typeface="Cambria" pitchFamily="18" charset="0"/>
              </a:rPr>
              <a:t> available after 6 gate delays.</a:t>
            </a:r>
          </a:p>
          <a:p>
            <a:pPr>
              <a:buFontTx/>
              <a:buChar char="•"/>
            </a:pPr>
            <a:r>
              <a:rPr lang="en-US" i="1" dirty="0">
                <a:latin typeface="Cambria" pitchFamily="18" charset="0"/>
              </a:rPr>
              <a:t>s</a:t>
            </a:r>
            <a:r>
              <a:rPr lang="en-US" i="1" baseline="-25000" dirty="0">
                <a:latin typeface="Cambria" pitchFamily="18" charset="0"/>
              </a:rPr>
              <a:t>3</a:t>
            </a:r>
            <a:r>
              <a:rPr lang="en-US" dirty="0">
                <a:latin typeface="Cambria" pitchFamily="18" charset="0"/>
              </a:rPr>
              <a:t> available after 7 gate delays, </a:t>
            </a:r>
            <a:r>
              <a:rPr lang="en-US" i="1" dirty="0">
                <a:latin typeface="Cambria" pitchFamily="18" charset="0"/>
              </a:rPr>
              <a:t>c</a:t>
            </a:r>
            <a:r>
              <a:rPr lang="en-US" i="1" baseline="-25000" dirty="0">
                <a:latin typeface="Cambria" pitchFamily="18" charset="0"/>
              </a:rPr>
              <a:t>4</a:t>
            </a:r>
            <a:r>
              <a:rPr lang="en-US" dirty="0">
                <a:latin typeface="Cambria" pitchFamily="18" charset="0"/>
              </a:rPr>
              <a:t> available after 8 gate delays.</a:t>
            </a:r>
          </a:p>
        </p:txBody>
      </p:sp>
      <p:sp>
        <p:nvSpPr>
          <p:cNvPr id="32774" name="Text Box 52"/>
          <p:cNvSpPr txBox="1">
            <a:spLocks noChangeArrowheads="1"/>
          </p:cNvSpPr>
          <p:nvPr/>
        </p:nvSpPr>
        <p:spPr bwMode="auto">
          <a:xfrm>
            <a:off x="1481138" y="5522913"/>
            <a:ext cx="61658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For an </a:t>
            </a:r>
            <a:r>
              <a:rPr lang="en-US" i="1">
                <a:latin typeface="Cambria" pitchFamily="18" charset="0"/>
              </a:rPr>
              <a:t>n</a:t>
            </a:r>
            <a:r>
              <a:rPr lang="en-US">
                <a:latin typeface="Comic Sans MS" pitchFamily="66" charset="0"/>
              </a:rPr>
              <a:t>-bit adder,</a:t>
            </a:r>
            <a:r>
              <a:rPr lang="en-US">
                <a:latin typeface="Cambria" pitchFamily="18" charset="0"/>
              </a:rPr>
              <a:t> </a:t>
            </a:r>
            <a:r>
              <a:rPr lang="en-US" i="1">
                <a:latin typeface="Cambria" pitchFamily="18" charset="0"/>
              </a:rPr>
              <a:t>s</a:t>
            </a:r>
            <a:r>
              <a:rPr lang="en-US" i="1" baseline="-25000">
                <a:latin typeface="Cambria" pitchFamily="18" charset="0"/>
              </a:rPr>
              <a:t>n-1</a:t>
            </a:r>
            <a:r>
              <a:rPr lang="en-US">
                <a:latin typeface="Cambria" pitchFamily="18" charset="0"/>
              </a:rPr>
              <a:t> </a:t>
            </a:r>
            <a:r>
              <a:rPr lang="en-US">
                <a:latin typeface="Comic Sans MS" pitchFamily="66" charset="0"/>
              </a:rPr>
              <a:t>is available after </a:t>
            </a:r>
            <a:r>
              <a:rPr lang="en-US" i="1">
                <a:latin typeface="Cambria" pitchFamily="18" charset="0"/>
              </a:rPr>
              <a:t>2n-1</a:t>
            </a:r>
            <a:r>
              <a:rPr lang="en-US">
                <a:latin typeface="Comic Sans MS" pitchFamily="66" charset="0"/>
              </a:rPr>
              <a:t> gate delays</a:t>
            </a:r>
          </a:p>
          <a:p>
            <a:r>
              <a:rPr lang="en-US">
                <a:latin typeface="Cambria" pitchFamily="18" charset="0"/>
              </a:rPr>
              <a:t>                                    </a:t>
            </a:r>
            <a:r>
              <a:rPr lang="en-US" i="1">
                <a:latin typeface="Cambria" pitchFamily="18" charset="0"/>
              </a:rPr>
              <a:t>c</a:t>
            </a:r>
            <a:r>
              <a:rPr lang="en-US" i="1" baseline="-25000">
                <a:latin typeface="Cambria" pitchFamily="18" charset="0"/>
              </a:rPr>
              <a:t>n</a:t>
            </a:r>
            <a:r>
              <a:rPr lang="en-US">
                <a:latin typeface="Cambria" pitchFamily="18" charset="0"/>
              </a:rPr>
              <a:t> </a:t>
            </a:r>
            <a:r>
              <a:rPr lang="en-US">
                <a:latin typeface="Comic Sans MS" pitchFamily="66" charset="0"/>
              </a:rPr>
              <a:t>is available after</a:t>
            </a:r>
            <a:r>
              <a:rPr lang="en-US">
                <a:latin typeface="Cambria" pitchFamily="18" charset="0"/>
              </a:rPr>
              <a:t> </a:t>
            </a:r>
            <a:r>
              <a:rPr lang="en-US" i="1">
                <a:latin typeface="Cambria" pitchFamily="18" charset="0"/>
              </a:rPr>
              <a:t>2n</a:t>
            </a:r>
            <a:r>
              <a:rPr lang="en-US">
                <a:latin typeface="Cambria" pitchFamily="18" charset="0"/>
              </a:rPr>
              <a:t> </a:t>
            </a:r>
            <a:r>
              <a:rPr lang="en-US">
                <a:latin typeface="Comic Sans MS" pitchFamily="66" charset="0"/>
              </a:rPr>
              <a:t>gate delays</a:t>
            </a:r>
            <a:r>
              <a:rPr lang="en-US"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324600" cy="838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Carry-Look Ahead addition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325" y="1155700"/>
            <a:ext cx="23844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Recall the equations: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55900" y="1525588"/>
          <a:ext cx="320833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1333440" imgH="457200" progId="Equation.3">
                  <p:embed/>
                </p:oleObj>
              </mc:Choice>
              <mc:Fallback>
                <p:oleObj name="Equation" r:id="rId4" imgW="13334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1525588"/>
                        <a:ext cx="3208338" cy="1100137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889000" y="2689225"/>
            <a:ext cx="38957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Second equation can be written as: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24175" y="3103563"/>
          <a:ext cx="2952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1346040" imgH="228600" progId="Equation.3">
                  <p:embed/>
                </p:oleObj>
              </mc:Choice>
              <mc:Fallback>
                <p:oleObj name="Equation" r:id="rId6" imgW="1346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3103563"/>
                        <a:ext cx="2952750" cy="50165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971550" y="3738563"/>
            <a:ext cx="167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We can write: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705100" y="4033838"/>
          <a:ext cx="3509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8" imgW="1942920" imgH="457200" progId="Equation.3">
                  <p:embed/>
                </p:oleObj>
              </mc:Choice>
              <mc:Fallback>
                <p:oleObj name="Equation" r:id="rId8" imgW="19429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033838"/>
                        <a:ext cx="3509963" cy="82550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992188" y="5040868"/>
            <a:ext cx="70647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i="1" dirty="0" err="1">
                <a:solidFill>
                  <a:srgbClr val="C00000"/>
                </a:solidFill>
                <a:latin typeface="Cambria" pitchFamily="18" charset="0"/>
              </a:rPr>
              <a:t>G</a:t>
            </a:r>
            <a:r>
              <a:rPr lang="en-US" i="1" baseline="-25000" dirty="0" err="1">
                <a:solidFill>
                  <a:srgbClr val="C00000"/>
                </a:solidFill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>
                <a:latin typeface="Comic Sans MS" pitchFamily="66" charset="0"/>
              </a:rPr>
              <a:t>is called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generate function </a:t>
            </a:r>
            <a:r>
              <a:rPr lang="en-US" dirty="0">
                <a:latin typeface="Comic Sans MS" pitchFamily="66" charset="0"/>
              </a:rPr>
              <a:t>and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Cambria" pitchFamily="18" charset="0"/>
              </a:rPr>
              <a:t>P</a:t>
            </a:r>
            <a:r>
              <a:rPr lang="en-US" i="1" baseline="-25000" dirty="0">
                <a:solidFill>
                  <a:srgbClr val="C00000"/>
                </a:solidFill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>
                <a:latin typeface="Comic Sans MS" pitchFamily="66" charset="0"/>
              </a:rPr>
              <a:t>is called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propagate function</a:t>
            </a: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1006475" y="5449888"/>
            <a:ext cx="7324725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i="1" dirty="0" err="1">
                <a:latin typeface="Cambria" pitchFamily="18" charset="0"/>
              </a:rPr>
              <a:t>G</a:t>
            </a:r>
            <a:r>
              <a:rPr lang="en-US" i="1" baseline="-25000" dirty="0" err="1">
                <a:latin typeface="Cambria" pitchFamily="18" charset="0"/>
              </a:rPr>
              <a:t>i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i="1" dirty="0">
                <a:latin typeface="Cambria" pitchFamily="18" charset="0"/>
              </a:rPr>
              <a:t>P</a:t>
            </a:r>
            <a:r>
              <a:rPr lang="en-US" i="1" baseline="-25000" dirty="0">
                <a:latin typeface="Cambria" pitchFamily="18" charset="0"/>
              </a:rPr>
              <a:t>i</a:t>
            </a:r>
            <a:r>
              <a:rPr lang="en-US" dirty="0">
                <a:latin typeface="Comic Sans MS" pitchFamily="66" charset="0"/>
              </a:rPr>
              <a:t> are computed only from </a:t>
            </a:r>
            <a:r>
              <a:rPr lang="en-US" i="1" dirty="0">
                <a:latin typeface="Cambria" pitchFamily="18" charset="0"/>
              </a:rPr>
              <a:t>x</a:t>
            </a:r>
            <a:r>
              <a:rPr lang="en-US" i="1" baseline="-25000" dirty="0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>
                <a:latin typeface="Comic Sans MS" pitchFamily="66" charset="0"/>
              </a:rPr>
              <a:t>and </a:t>
            </a:r>
            <a:r>
              <a:rPr lang="en-US" i="1" dirty="0" err="1">
                <a:latin typeface="Cambria" pitchFamily="18" charset="0"/>
              </a:rPr>
              <a:t>y</a:t>
            </a:r>
            <a:r>
              <a:rPr lang="en-US" i="1" baseline="-25000" dirty="0" err="1">
                <a:latin typeface="Cambria" pitchFamily="18" charset="0"/>
              </a:rPr>
              <a:t>i</a:t>
            </a:r>
            <a:r>
              <a:rPr lang="en-US" dirty="0">
                <a:latin typeface="Comic Sans MS" pitchFamily="66" charset="0"/>
              </a:rPr>
              <a:t> and not </a:t>
            </a:r>
            <a:r>
              <a:rPr lang="en-US" i="1" dirty="0">
                <a:latin typeface="Cambria" pitchFamily="18" charset="0"/>
              </a:rPr>
              <a:t>c</a:t>
            </a:r>
            <a:r>
              <a:rPr lang="en-US" i="1" baseline="-25000" dirty="0">
                <a:latin typeface="Cambria" pitchFamily="18" charset="0"/>
              </a:rPr>
              <a:t>i</a:t>
            </a:r>
            <a:r>
              <a:rPr lang="en-US" dirty="0">
                <a:latin typeface="Comic Sans MS" pitchFamily="66" charset="0"/>
              </a:rPr>
              <a:t>, thus they can </a:t>
            </a:r>
          </a:p>
          <a:p>
            <a:r>
              <a:rPr lang="en-US" dirty="0">
                <a:latin typeface="Comic Sans MS" pitchFamily="66" charset="0"/>
              </a:rPr>
              <a:t> be computed in one gate delay after </a:t>
            </a:r>
            <a:r>
              <a:rPr lang="en-US" i="1" dirty="0">
                <a:latin typeface="Cambria" pitchFamily="18" charset="0"/>
              </a:rPr>
              <a:t>X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i="1" dirty="0">
                <a:latin typeface="Cambria" pitchFamily="18" charset="0"/>
              </a:rPr>
              <a:t>Y</a:t>
            </a:r>
            <a:r>
              <a:rPr lang="en-US" dirty="0">
                <a:latin typeface="Comic Sans MS" pitchFamily="66" charset="0"/>
              </a:rPr>
              <a:t> are applied to the </a:t>
            </a:r>
          </a:p>
          <a:p>
            <a:r>
              <a:rPr lang="en-US" dirty="0">
                <a:latin typeface="Comic Sans MS" pitchFamily="66" charset="0"/>
              </a:rPr>
              <a:t>inputs of an </a:t>
            </a:r>
            <a:r>
              <a:rPr lang="en-US" i="1" dirty="0">
                <a:latin typeface="Cambria" pitchFamily="18" charset="0"/>
              </a:rPr>
              <a:t>n</a:t>
            </a:r>
            <a:r>
              <a:rPr lang="en-US" dirty="0">
                <a:latin typeface="Comic Sans MS" pitchFamily="66" charset="0"/>
              </a:rPr>
              <a:t>-bit adder.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949955"/>
              </p:ext>
            </p:extLst>
          </p:nvPr>
        </p:nvGraphicFramePr>
        <p:xfrm>
          <a:off x="1076325" y="757238"/>
          <a:ext cx="716280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Claris Equation" r:id="rId4" imgW="3606800" imgH="1574800" progId="">
                  <p:embed/>
                </p:oleObj>
              </mc:Choice>
              <mc:Fallback>
                <p:oleObj name="Claris Equation" r:id="rId4" imgW="3606800" imgH="1574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757238"/>
                        <a:ext cx="7162800" cy="312896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741363" y="4418013"/>
            <a:ext cx="7704137" cy="2014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All carries can be obtained 3 gate delays after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i="1" dirty="0">
                <a:latin typeface="Cambria" pitchFamily="18" charset="0"/>
              </a:rPr>
              <a:t>X, Y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>
                <a:latin typeface="Comic Sans MS" pitchFamily="66" charset="0"/>
              </a:rPr>
              <a:t>and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i="1" dirty="0">
                <a:latin typeface="Cambria" pitchFamily="18" charset="0"/>
              </a:rPr>
              <a:t>c</a:t>
            </a:r>
            <a:r>
              <a:rPr lang="en-US" i="1" baseline="-25000" dirty="0">
                <a:latin typeface="Cambria" pitchFamily="18" charset="0"/>
              </a:rPr>
              <a:t>0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>
                <a:latin typeface="Comic Sans MS" pitchFamily="66" charset="0"/>
              </a:rPr>
              <a:t>are applied.</a:t>
            </a:r>
          </a:p>
          <a:p>
            <a:r>
              <a:rPr lang="en-US" dirty="0">
                <a:latin typeface="Comic Sans MS" pitchFamily="66" charset="0"/>
              </a:rPr>
              <a:t>      -One gate delay for </a:t>
            </a:r>
            <a:r>
              <a:rPr lang="en-US" i="1" dirty="0">
                <a:latin typeface="Cambria" pitchFamily="18" charset="0"/>
              </a:rPr>
              <a:t>P</a:t>
            </a:r>
            <a:r>
              <a:rPr lang="en-US" i="1" baseline="-25000" dirty="0">
                <a:latin typeface="Cambria" pitchFamily="18" charset="0"/>
              </a:rPr>
              <a:t>i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i="1" dirty="0" err="1">
                <a:latin typeface="Cambria" pitchFamily="18" charset="0"/>
              </a:rPr>
              <a:t>G</a:t>
            </a:r>
            <a:r>
              <a:rPr lang="en-US" i="1" baseline="-25000" dirty="0" err="1">
                <a:latin typeface="Cambria" pitchFamily="18" charset="0"/>
              </a:rPr>
              <a:t>i</a:t>
            </a:r>
            <a:endParaRPr lang="en-US" i="1" dirty="0">
              <a:latin typeface="Cambria" pitchFamily="18" charset="0"/>
            </a:endParaRPr>
          </a:p>
          <a:p>
            <a:r>
              <a:rPr lang="en-US" i="1" dirty="0">
                <a:latin typeface="Cambria" pitchFamily="18" charset="0"/>
              </a:rPr>
              <a:t>       -</a:t>
            </a:r>
            <a:r>
              <a:rPr lang="en-US" dirty="0">
                <a:latin typeface="Comic Sans MS" pitchFamily="66" charset="0"/>
              </a:rPr>
              <a:t>Two gate delays in the AND-OR circuit for</a:t>
            </a:r>
            <a:r>
              <a:rPr lang="en-US" i="1" dirty="0">
                <a:latin typeface="Cambria" pitchFamily="18" charset="0"/>
              </a:rPr>
              <a:t> c</a:t>
            </a:r>
            <a:r>
              <a:rPr lang="en-US" i="1" baseline="-25000" dirty="0">
                <a:latin typeface="Cambria" pitchFamily="18" charset="0"/>
              </a:rPr>
              <a:t>i+1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All sums can be obtained 1 gate delay after the carries are computed.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4-bit addition requires only 4 gate delays.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This is called </a:t>
            </a:r>
            <a:r>
              <a:rPr lang="en-US" u="sng" dirty="0">
                <a:solidFill>
                  <a:srgbClr val="CC3300"/>
                </a:solidFill>
                <a:latin typeface="Comic Sans MS" pitchFamily="66" charset="0"/>
              </a:rPr>
              <a:t>Carry </a:t>
            </a:r>
            <a:r>
              <a:rPr lang="en-US" u="sng" dirty="0" err="1">
                <a:solidFill>
                  <a:srgbClr val="CC3300"/>
                </a:solidFill>
                <a:latin typeface="Comic Sans MS" pitchFamily="66" charset="0"/>
              </a:rPr>
              <a:t>Lookahead</a:t>
            </a:r>
            <a:r>
              <a:rPr lang="en-US" dirty="0">
                <a:latin typeface="Comic Sans MS" pitchFamily="66" charset="0"/>
              </a:rPr>
              <a:t> adder.</a:t>
            </a: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Carry-</a:t>
            </a:r>
            <a:r>
              <a:rPr lang="en-US" dirty="0" err="1"/>
              <a:t>lookahead</a:t>
            </a:r>
            <a:r>
              <a:rPr lang="en-US" dirty="0"/>
              <a:t> adder</a:t>
            </a:r>
          </a:p>
        </p:txBody>
      </p:sp>
      <p:sp>
        <p:nvSpPr>
          <p:cNvPr id="40962" name="Rectangle 205"/>
          <p:cNvSpPr>
            <a:spLocks noChangeArrowheads="1"/>
          </p:cNvSpPr>
          <p:nvPr/>
        </p:nvSpPr>
        <p:spPr bwMode="auto">
          <a:xfrm>
            <a:off x="685800" y="1295400"/>
            <a:ext cx="6400800" cy="2971800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grpSp>
        <p:nvGrpSpPr>
          <p:cNvPr id="40963" name="Group 192"/>
          <p:cNvGrpSpPr>
            <a:grpSpLocks/>
          </p:cNvGrpSpPr>
          <p:nvPr/>
        </p:nvGrpSpPr>
        <p:grpSpPr bwMode="auto">
          <a:xfrm>
            <a:off x="990600" y="1447800"/>
            <a:ext cx="5921375" cy="2667000"/>
            <a:chOff x="936625" y="1458913"/>
            <a:chExt cx="4560888" cy="1725612"/>
          </a:xfrm>
        </p:grpSpPr>
        <p:sp>
          <p:nvSpPr>
            <p:cNvPr id="41014" name="Freeform 4"/>
            <p:cNvSpPr>
              <a:spLocks/>
            </p:cNvSpPr>
            <p:nvPr/>
          </p:nvSpPr>
          <p:spPr bwMode="auto">
            <a:xfrm>
              <a:off x="4051300" y="1974850"/>
              <a:ext cx="60325" cy="34925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2 h 3"/>
                <a:gd name="T4" fmla="*/ 5 w 5"/>
                <a:gd name="T5" fmla="*/ 3 h 3"/>
                <a:gd name="T6" fmla="*/ 5 w 5"/>
                <a:gd name="T7" fmla="*/ 2 h 3"/>
                <a:gd name="T8" fmla="*/ 5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5" y="0"/>
                  </a:moveTo>
                  <a:lnTo>
                    <a:pt x="0" y="2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15" name="Freeform 5"/>
            <p:cNvSpPr>
              <a:spLocks/>
            </p:cNvSpPr>
            <p:nvPr/>
          </p:nvSpPr>
          <p:spPr bwMode="auto">
            <a:xfrm>
              <a:off x="4051300" y="1974850"/>
              <a:ext cx="60325" cy="34925"/>
            </a:xfrm>
            <a:custGeom>
              <a:avLst/>
              <a:gdLst>
                <a:gd name="T0" fmla="*/ 38 w 38"/>
                <a:gd name="T1" fmla="*/ 0 h 22"/>
                <a:gd name="T2" fmla="*/ 0 w 38"/>
                <a:gd name="T3" fmla="*/ 15 h 22"/>
                <a:gd name="T4" fmla="*/ 38 w 38"/>
                <a:gd name="T5" fmla="*/ 22 h 22"/>
                <a:gd name="T6" fmla="*/ 38 w 38"/>
                <a:gd name="T7" fmla="*/ 15 h 22"/>
                <a:gd name="T8" fmla="*/ 38 w 38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2"/>
                <a:gd name="T17" fmla="*/ 38 w 38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2">
                  <a:moveTo>
                    <a:pt x="38" y="0"/>
                  </a:moveTo>
                  <a:lnTo>
                    <a:pt x="0" y="15"/>
                  </a:lnTo>
                  <a:lnTo>
                    <a:pt x="38" y="22"/>
                  </a:lnTo>
                  <a:lnTo>
                    <a:pt x="38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16" name="Freeform 6"/>
            <p:cNvSpPr>
              <a:spLocks/>
            </p:cNvSpPr>
            <p:nvPr/>
          </p:nvSpPr>
          <p:spPr bwMode="auto">
            <a:xfrm>
              <a:off x="4111625" y="1998663"/>
              <a:ext cx="95250" cy="850900"/>
            </a:xfrm>
            <a:custGeom>
              <a:avLst/>
              <a:gdLst>
                <a:gd name="T0" fmla="*/ 0 w 8"/>
                <a:gd name="T1" fmla="*/ 0 h 71"/>
                <a:gd name="T2" fmla="*/ 8 w 8"/>
                <a:gd name="T3" fmla="*/ 0 h 71"/>
                <a:gd name="T4" fmla="*/ 8 w 8"/>
                <a:gd name="T5" fmla="*/ 71 h 71"/>
                <a:gd name="T6" fmla="*/ 0 60000 65536"/>
                <a:gd name="T7" fmla="*/ 0 60000 65536"/>
                <a:gd name="T8" fmla="*/ 0 60000 65536"/>
                <a:gd name="T9" fmla="*/ 0 w 8"/>
                <a:gd name="T10" fmla="*/ 0 h 71"/>
                <a:gd name="T11" fmla="*/ 8 w 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71">
                  <a:moveTo>
                    <a:pt x="0" y="0"/>
                  </a:moveTo>
                  <a:lnTo>
                    <a:pt x="8" y="0"/>
                  </a:lnTo>
                  <a:lnTo>
                    <a:pt x="8" y="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17" name="Freeform 7"/>
            <p:cNvSpPr>
              <a:spLocks/>
            </p:cNvSpPr>
            <p:nvPr/>
          </p:nvSpPr>
          <p:spPr bwMode="auto">
            <a:xfrm>
              <a:off x="3057525" y="1974850"/>
              <a:ext cx="60325" cy="34925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2 h 3"/>
                <a:gd name="T4" fmla="*/ 5 w 5"/>
                <a:gd name="T5" fmla="*/ 3 h 3"/>
                <a:gd name="T6" fmla="*/ 5 w 5"/>
                <a:gd name="T7" fmla="*/ 2 h 3"/>
                <a:gd name="T8" fmla="*/ 5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5" y="0"/>
                  </a:moveTo>
                  <a:lnTo>
                    <a:pt x="0" y="2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18" name="Freeform 8"/>
            <p:cNvSpPr>
              <a:spLocks/>
            </p:cNvSpPr>
            <p:nvPr/>
          </p:nvSpPr>
          <p:spPr bwMode="auto">
            <a:xfrm>
              <a:off x="3057525" y="1974850"/>
              <a:ext cx="60325" cy="34925"/>
            </a:xfrm>
            <a:custGeom>
              <a:avLst/>
              <a:gdLst>
                <a:gd name="T0" fmla="*/ 38 w 38"/>
                <a:gd name="T1" fmla="*/ 0 h 22"/>
                <a:gd name="T2" fmla="*/ 0 w 38"/>
                <a:gd name="T3" fmla="*/ 15 h 22"/>
                <a:gd name="T4" fmla="*/ 38 w 38"/>
                <a:gd name="T5" fmla="*/ 22 h 22"/>
                <a:gd name="T6" fmla="*/ 38 w 38"/>
                <a:gd name="T7" fmla="*/ 15 h 22"/>
                <a:gd name="T8" fmla="*/ 38 w 38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2"/>
                <a:gd name="T17" fmla="*/ 38 w 38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2">
                  <a:moveTo>
                    <a:pt x="38" y="0"/>
                  </a:moveTo>
                  <a:lnTo>
                    <a:pt x="0" y="15"/>
                  </a:lnTo>
                  <a:lnTo>
                    <a:pt x="38" y="22"/>
                  </a:lnTo>
                  <a:lnTo>
                    <a:pt x="38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19" name="Freeform 9"/>
            <p:cNvSpPr>
              <a:spLocks/>
            </p:cNvSpPr>
            <p:nvPr/>
          </p:nvSpPr>
          <p:spPr bwMode="auto">
            <a:xfrm>
              <a:off x="3117850" y="1998663"/>
              <a:ext cx="95250" cy="838200"/>
            </a:xfrm>
            <a:custGeom>
              <a:avLst/>
              <a:gdLst>
                <a:gd name="T0" fmla="*/ 0 w 8"/>
                <a:gd name="T1" fmla="*/ 0 h 70"/>
                <a:gd name="T2" fmla="*/ 8 w 8"/>
                <a:gd name="T3" fmla="*/ 0 h 70"/>
                <a:gd name="T4" fmla="*/ 8 w 8"/>
                <a:gd name="T5" fmla="*/ 70 h 70"/>
                <a:gd name="T6" fmla="*/ 0 60000 65536"/>
                <a:gd name="T7" fmla="*/ 0 60000 65536"/>
                <a:gd name="T8" fmla="*/ 0 60000 65536"/>
                <a:gd name="T9" fmla="*/ 0 w 8"/>
                <a:gd name="T10" fmla="*/ 0 h 70"/>
                <a:gd name="T11" fmla="*/ 8 w 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70">
                  <a:moveTo>
                    <a:pt x="0" y="0"/>
                  </a:moveTo>
                  <a:lnTo>
                    <a:pt x="8" y="0"/>
                  </a:lnTo>
                  <a:lnTo>
                    <a:pt x="8" y="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0" name="Freeform 10"/>
            <p:cNvSpPr>
              <a:spLocks/>
            </p:cNvSpPr>
            <p:nvPr/>
          </p:nvSpPr>
          <p:spPr bwMode="auto">
            <a:xfrm>
              <a:off x="2062163" y="1974850"/>
              <a:ext cx="49212" cy="34925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2 h 3"/>
                <a:gd name="T4" fmla="*/ 4 w 4"/>
                <a:gd name="T5" fmla="*/ 3 h 3"/>
                <a:gd name="T6" fmla="*/ 4 w 4"/>
                <a:gd name="T7" fmla="*/ 2 h 3"/>
                <a:gd name="T8" fmla="*/ 4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3"/>
                <a:gd name="T17" fmla="*/ 4 w 4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3">
                  <a:moveTo>
                    <a:pt x="4" y="0"/>
                  </a:moveTo>
                  <a:lnTo>
                    <a:pt x="0" y="2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1" name="Freeform 11"/>
            <p:cNvSpPr>
              <a:spLocks/>
            </p:cNvSpPr>
            <p:nvPr/>
          </p:nvSpPr>
          <p:spPr bwMode="auto">
            <a:xfrm>
              <a:off x="2062163" y="1974850"/>
              <a:ext cx="49212" cy="34925"/>
            </a:xfrm>
            <a:custGeom>
              <a:avLst/>
              <a:gdLst>
                <a:gd name="T0" fmla="*/ 31 w 31"/>
                <a:gd name="T1" fmla="*/ 0 h 22"/>
                <a:gd name="T2" fmla="*/ 0 w 31"/>
                <a:gd name="T3" fmla="*/ 15 h 22"/>
                <a:gd name="T4" fmla="*/ 31 w 31"/>
                <a:gd name="T5" fmla="*/ 22 h 22"/>
                <a:gd name="T6" fmla="*/ 31 w 31"/>
                <a:gd name="T7" fmla="*/ 15 h 22"/>
                <a:gd name="T8" fmla="*/ 31 w 31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2"/>
                <a:gd name="T17" fmla="*/ 31 w 31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2">
                  <a:moveTo>
                    <a:pt x="31" y="0"/>
                  </a:moveTo>
                  <a:lnTo>
                    <a:pt x="0" y="15"/>
                  </a:lnTo>
                  <a:lnTo>
                    <a:pt x="31" y="22"/>
                  </a:lnTo>
                  <a:lnTo>
                    <a:pt x="31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2" name="Freeform 12"/>
            <p:cNvSpPr>
              <a:spLocks/>
            </p:cNvSpPr>
            <p:nvPr/>
          </p:nvSpPr>
          <p:spPr bwMode="auto">
            <a:xfrm>
              <a:off x="2122488" y="1998663"/>
              <a:ext cx="96837" cy="838200"/>
            </a:xfrm>
            <a:custGeom>
              <a:avLst/>
              <a:gdLst>
                <a:gd name="T0" fmla="*/ 0 w 8"/>
                <a:gd name="T1" fmla="*/ 0 h 70"/>
                <a:gd name="T2" fmla="*/ 8 w 8"/>
                <a:gd name="T3" fmla="*/ 0 h 70"/>
                <a:gd name="T4" fmla="*/ 8 w 8"/>
                <a:gd name="T5" fmla="*/ 70 h 70"/>
                <a:gd name="T6" fmla="*/ 0 60000 65536"/>
                <a:gd name="T7" fmla="*/ 0 60000 65536"/>
                <a:gd name="T8" fmla="*/ 0 60000 65536"/>
                <a:gd name="T9" fmla="*/ 0 w 8"/>
                <a:gd name="T10" fmla="*/ 0 h 70"/>
                <a:gd name="T11" fmla="*/ 8 w 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70">
                  <a:moveTo>
                    <a:pt x="0" y="0"/>
                  </a:moveTo>
                  <a:lnTo>
                    <a:pt x="8" y="0"/>
                  </a:lnTo>
                  <a:lnTo>
                    <a:pt x="8" y="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3" name="Freeform 13"/>
            <p:cNvSpPr>
              <a:spLocks/>
            </p:cNvSpPr>
            <p:nvPr/>
          </p:nvSpPr>
          <p:spPr bwMode="auto">
            <a:xfrm>
              <a:off x="1595438" y="2778125"/>
              <a:ext cx="23812" cy="7143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4" name="Freeform 14"/>
            <p:cNvSpPr>
              <a:spLocks/>
            </p:cNvSpPr>
            <p:nvPr/>
          </p:nvSpPr>
          <p:spPr bwMode="auto">
            <a:xfrm>
              <a:off x="1595438" y="2778125"/>
              <a:ext cx="23812" cy="71438"/>
            </a:xfrm>
            <a:custGeom>
              <a:avLst/>
              <a:gdLst>
                <a:gd name="T0" fmla="*/ 0 w 15"/>
                <a:gd name="T1" fmla="*/ 0 h 45"/>
                <a:gd name="T2" fmla="*/ 8 w 15"/>
                <a:gd name="T3" fmla="*/ 45 h 45"/>
                <a:gd name="T4" fmla="*/ 15 w 15"/>
                <a:gd name="T5" fmla="*/ 0 h 45"/>
                <a:gd name="T6" fmla="*/ 8 w 15"/>
                <a:gd name="T7" fmla="*/ 0 h 45"/>
                <a:gd name="T8" fmla="*/ 0 w 1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45"/>
                <a:gd name="T17" fmla="*/ 15 w 1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45">
                  <a:moveTo>
                    <a:pt x="0" y="0"/>
                  </a:moveTo>
                  <a:lnTo>
                    <a:pt x="8" y="45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5" name="Line 15"/>
            <p:cNvSpPr>
              <a:spLocks noChangeShapeType="1"/>
            </p:cNvSpPr>
            <p:nvPr/>
          </p:nvSpPr>
          <p:spPr bwMode="auto">
            <a:xfrm flipV="1">
              <a:off x="1608138" y="2166938"/>
              <a:ext cx="1587" cy="611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6" name="Freeform 16"/>
            <p:cNvSpPr>
              <a:spLocks/>
            </p:cNvSpPr>
            <p:nvPr/>
          </p:nvSpPr>
          <p:spPr bwMode="auto">
            <a:xfrm>
              <a:off x="1882775" y="2249488"/>
              <a:ext cx="36513" cy="73025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7" name="Freeform 17"/>
            <p:cNvSpPr>
              <a:spLocks/>
            </p:cNvSpPr>
            <p:nvPr/>
          </p:nvSpPr>
          <p:spPr bwMode="auto">
            <a:xfrm>
              <a:off x="1882775" y="2249488"/>
              <a:ext cx="36513" cy="73025"/>
            </a:xfrm>
            <a:custGeom>
              <a:avLst/>
              <a:gdLst>
                <a:gd name="T0" fmla="*/ 0 w 23"/>
                <a:gd name="T1" fmla="*/ 0 h 46"/>
                <a:gd name="T2" fmla="*/ 15 w 23"/>
                <a:gd name="T3" fmla="*/ 46 h 46"/>
                <a:gd name="T4" fmla="*/ 23 w 23"/>
                <a:gd name="T5" fmla="*/ 0 h 46"/>
                <a:gd name="T6" fmla="*/ 15 w 23"/>
                <a:gd name="T7" fmla="*/ 0 h 46"/>
                <a:gd name="T8" fmla="*/ 0 w 23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6"/>
                <a:gd name="T17" fmla="*/ 23 w 2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6">
                  <a:moveTo>
                    <a:pt x="0" y="0"/>
                  </a:moveTo>
                  <a:lnTo>
                    <a:pt x="15" y="46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8" name="Line 18"/>
            <p:cNvSpPr>
              <a:spLocks noChangeShapeType="1"/>
            </p:cNvSpPr>
            <p:nvPr/>
          </p:nvSpPr>
          <p:spPr bwMode="auto">
            <a:xfrm flipV="1">
              <a:off x="1906588" y="2166938"/>
              <a:ext cx="1587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29" name="Freeform 19"/>
            <p:cNvSpPr>
              <a:spLocks/>
            </p:cNvSpPr>
            <p:nvPr/>
          </p:nvSpPr>
          <p:spPr bwMode="auto">
            <a:xfrm>
              <a:off x="1739900" y="2778125"/>
              <a:ext cx="34925" cy="71438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0" name="Freeform 20"/>
            <p:cNvSpPr>
              <a:spLocks/>
            </p:cNvSpPr>
            <p:nvPr/>
          </p:nvSpPr>
          <p:spPr bwMode="auto">
            <a:xfrm>
              <a:off x="1739900" y="2778125"/>
              <a:ext cx="34925" cy="71438"/>
            </a:xfrm>
            <a:custGeom>
              <a:avLst/>
              <a:gdLst>
                <a:gd name="T0" fmla="*/ 0 w 22"/>
                <a:gd name="T1" fmla="*/ 0 h 45"/>
                <a:gd name="T2" fmla="*/ 7 w 22"/>
                <a:gd name="T3" fmla="*/ 45 h 45"/>
                <a:gd name="T4" fmla="*/ 22 w 22"/>
                <a:gd name="T5" fmla="*/ 0 h 45"/>
                <a:gd name="T6" fmla="*/ 7 w 22"/>
                <a:gd name="T7" fmla="*/ 0 h 45"/>
                <a:gd name="T8" fmla="*/ 0 w 2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5"/>
                <a:gd name="T17" fmla="*/ 22 w 2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5">
                  <a:moveTo>
                    <a:pt x="0" y="0"/>
                  </a:moveTo>
                  <a:lnTo>
                    <a:pt x="7" y="45"/>
                  </a:lnTo>
                  <a:lnTo>
                    <a:pt x="22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1" name="Line 21"/>
            <p:cNvSpPr>
              <a:spLocks noChangeShapeType="1"/>
            </p:cNvSpPr>
            <p:nvPr/>
          </p:nvSpPr>
          <p:spPr bwMode="auto">
            <a:xfrm flipV="1">
              <a:off x="1751013" y="2166938"/>
              <a:ext cx="1587" cy="611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2" name="Freeform 22"/>
            <p:cNvSpPr>
              <a:spLocks/>
            </p:cNvSpPr>
            <p:nvPr/>
          </p:nvSpPr>
          <p:spPr bwMode="auto">
            <a:xfrm>
              <a:off x="2590800" y="2765425"/>
              <a:ext cx="23813" cy="84138"/>
            </a:xfrm>
            <a:custGeom>
              <a:avLst/>
              <a:gdLst>
                <a:gd name="T0" fmla="*/ 0 w 2"/>
                <a:gd name="T1" fmla="*/ 0 h 7"/>
                <a:gd name="T2" fmla="*/ 1 w 2"/>
                <a:gd name="T3" fmla="*/ 7 h 7"/>
                <a:gd name="T4" fmla="*/ 2 w 2"/>
                <a:gd name="T5" fmla="*/ 0 h 7"/>
                <a:gd name="T6" fmla="*/ 1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7"/>
                <a:gd name="T17" fmla="*/ 2 w 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3" name="Freeform 23"/>
            <p:cNvSpPr>
              <a:spLocks/>
            </p:cNvSpPr>
            <p:nvPr/>
          </p:nvSpPr>
          <p:spPr bwMode="auto">
            <a:xfrm>
              <a:off x="2590800" y="2765425"/>
              <a:ext cx="23813" cy="84138"/>
            </a:xfrm>
            <a:custGeom>
              <a:avLst/>
              <a:gdLst>
                <a:gd name="T0" fmla="*/ 0 w 15"/>
                <a:gd name="T1" fmla="*/ 0 h 53"/>
                <a:gd name="T2" fmla="*/ 7 w 15"/>
                <a:gd name="T3" fmla="*/ 53 h 53"/>
                <a:gd name="T4" fmla="*/ 15 w 15"/>
                <a:gd name="T5" fmla="*/ 0 h 53"/>
                <a:gd name="T6" fmla="*/ 7 w 15"/>
                <a:gd name="T7" fmla="*/ 0 h 53"/>
                <a:gd name="T8" fmla="*/ 0 w 15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53"/>
                <a:gd name="T17" fmla="*/ 15 w 15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53">
                  <a:moveTo>
                    <a:pt x="0" y="0"/>
                  </a:moveTo>
                  <a:lnTo>
                    <a:pt x="7" y="53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4" name="Line 24"/>
            <p:cNvSpPr>
              <a:spLocks noChangeShapeType="1"/>
            </p:cNvSpPr>
            <p:nvPr/>
          </p:nvSpPr>
          <p:spPr bwMode="auto">
            <a:xfrm flipV="1">
              <a:off x="2601913" y="2166938"/>
              <a:ext cx="1587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5" name="Freeform 25"/>
            <p:cNvSpPr>
              <a:spLocks/>
            </p:cNvSpPr>
            <p:nvPr/>
          </p:nvSpPr>
          <p:spPr bwMode="auto">
            <a:xfrm>
              <a:off x="2889250" y="2249488"/>
              <a:ext cx="23813" cy="73025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6" name="Freeform 26"/>
            <p:cNvSpPr>
              <a:spLocks/>
            </p:cNvSpPr>
            <p:nvPr/>
          </p:nvSpPr>
          <p:spPr bwMode="auto">
            <a:xfrm>
              <a:off x="2889250" y="2249488"/>
              <a:ext cx="23813" cy="73025"/>
            </a:xfrm>
            <a:custGeom>
              <a:avLst/>
              <a:gdLst>
                <a:gd name="T0" fmla="*/ 0 w 15"/>
                <a:gd name="T1" fmla="*/ 0 h 46"/>
                <a:gd name="T2" fmla="*/ 8 w 15"/>
                <a:gd name="T3" fmla="*/ 46 h 46"/>
                <a:gd name="T4" fmla="*/ 15 w 15"/>
                <a:gd name="T5" fmla="*/ 0 h 46"/>
                <a:gd name="T6" fmla="*/ 8 w 15"/>
                <a:gd name="T7" fmla="*/ 0 h 46"/>
                <a:gd name="T8" fmla="*/ 0 w 15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46"/>
                <a:gd name="T17" fmla="*/ 15 w 1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46">
                  <a:moveTo>
                    <a:pt x="0" y="0"/>
                  </a:moveTo>
                  <a:lnTo>
                    <a:pt x="8" y="46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7" name="Line 27"/>
            <p:cNvSpPr>
              <a:spLocks noChangeShapeType="1"/>
            </p:cNvSpPr>
            <p:nvPr/>
          </p:nvSpPr>
          <p:spPr bwMode="auto">
            <a:xfrm flipV="1">
              <a:off x="2901950" y="2166938"/>
              <a:ext cx="158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8" name="Freeform 28"/>
            <p:cNvSpPr>
              <a:spLocks/>
            </p:cNvSpPr>
            <p:nvPr/>
          </p:nvSpPr>
          <p:spPr bwMode="auto">
            <a:xfrm>
              <a:off x="2733675" y="2765425"/>
              <a:ext cx="36513" cy="84138"/>
            </a:xfrm>
            <a:custGeom>
              <a:avLst/>
              <a:gdLst>
                <a:gd name="T0" fmla="*/ 0 w 3"/>
                <a:gd name="T1" fmla="*/ 0 h 7"/>
                <a:gd name="T2" fmla="*/ 1 w 3"/>
                <a:gd name="T3" fmla="*/ 7 h 7"/>
                <a:gd name="T4" fmla="*/ 3 w 3"/>
                <a:gd name="T5" fmla="*/ 0 h 7"/>
                <a:gd name="T6" fmla="*/ 1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0" y="0"/>
                  </a:moveTo>
                  <a:lnTo>
                    <a:pt x="1" y="7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39" name="Freeform 29"/>
            <p:cNvSpPr>
              <a:spLocks/>
            </p:cNvSpPr>
            <p:nvPr/>
          </p:nvSpPr>
          <p:spPr bwMode="auto">
            <a:xfrm>
              <a:off x="2733675" y="2765425"/>
              <a:ext cx="36513" cy="84138"/>
            </a:xfrm>
            <a:custGeom>
              <a:avLst/>
              <a:gdLst>
                <a:gd name="T0" fmla="*/ 0 w 23"/>
                <a:gd name="T1" fmla="*/ 0 h 53"/>
                <a:gd name="T2" fmla="*/ 8 w 23"/>
                <a:gd name="T3" fmla="*/ 53 h 53"/>
                <a:gd name="T4" fmla="*/ 23 w 23"/>
                <a:gd name="T5" fmla="*/ 0 h 53"/>
                <a:gd name="T6" fmla="*/ 8 w 23"/>
                <a:gd name="T7" fmla="*/ 0 h 53"/>
                <a:gd name="T8" fmla="*/ 0 w 2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53"/>
                <a:gd name="T17" fmla="*/ 23 w 23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53">
                  <a:moveTo>
                    <a:pt x="0" y="0"/>
                  </a:moveTo>
                  <a:lnTo>
                    <a:pt x="8" y="53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0" name="Line 30"/>
            <p:cNvSpPr>
              <a:spLocks noChangeShapeType="1"/>
            </p:cNvSpPr>
            <p:nvPr/>
          </p:nvSpPr>
          <p:spPr bwMode="auto">
            <a:xfrm flipV="1">
              <a:off x="2746375" y="2166938"/>
              <a:ext cx="1588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1" name="Freeform 31"/>
            <p:cNvSpPr>
              <a:spLocks/>
            </p:cNvSpPr>
            <p:nvPr/>
          </p:nvSpPr>
          <p:spPr bwMode="auto">
            <a:xfrm>
              <a:off x="3597275" y="2765425"/>
              <a:ext cx="23813" cy="84138"/>
            </a:xfrm>
            <a:custGeom>
              <a:avLst/>
              <a:gdLst>
                <a:gd name="T0" fmla="*/ 0 w 2"/>
                <a:gd name="T1" fmla="*/ 0 h 7"/>
                <a:gd name="T2" fmla="*/ 1 w 2"/>
                <a:gd name="T3" fmla="*/ 7 h 7"/>
                <a:gd name="T4" fmla="*/ 2 w 2"/>
                <a:gd name="T5" fmla="*/ 0 h 7"/>
                <a:gd name="T6" fmla="*/ 1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7"/>
                <a:gd name="T17" fmla="*/ 2 w 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2" name="Freeform 32"/>
            <p:cNvSpPr>
              <a:spLocks/>
            </p:cNvSpPr>
            <p:nvPr/>
          </p:nvSpPr>
          <p:spPr bwMode="auto">
            <a:xfrm>
              <a:off x="3597275" y="2765425"/>
              <a:ext cx="23813" cy="84138"/>
            </a:xfrm>
            <a:custGeom>
              <a:avLst/>
              <a:gdLst>
                <a:gd name="T0" fmla="*/ 0 w 15"/>
                <a:gd name="T1" fmla="*/ 0 h 53"/>
                <a:gd name="T2" fmla="*/ 7 w 15"/>
                <a:gd name="T3" fmla="*/ 53 h 53"/>
                <a:gd name="T4" fmla="*/ 15 w 15"/>
                <a:gd name="T5" fmla="*/ 0 h 53"/>
                <a:gd name="T6" fmla="*/ 7 w 15"/>
                <a:gd name="T7" fmla="*/ 0 h 53"/>
                <a:gd name="T8" fmla="*/ 0 w 15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53"/>
                <a:gd name="T17" fmla="*/ 15 w 15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53">
                  <a:moveTo>
                    <a:pt x="0" y="0"/>
                  </a:moveTo>
                  <a:lnTo>
                    <a:pt x="7" y="53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3" name="Line 33"/>
            <p:cNvSpPr>
              <a:spLocks noChangeShapeType="1"/>
            </p:cNvSpPr>
            <p:nvPr/>
          </p:nvSpPr>
          <p:spPr bwMode="auto">
            <a:xfrm flipV="1">
              <a:off x="3608388" y="2166938"/>
              <a:ext cx="1587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4" name="Freeform 34"/>
            <p:cNvSpPr>
              <a:spLocks/>
            </p:cNvSpPr>
            <p:nvPr/>
          </p:nvSpPr>
          <p:spPr bwMode="auto">
            <a:xfrm>
              <a:off x="3884613" y="2249488"/>
              <a:ext cx="34925" cy="73025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5" name="Freeform 35"/>
            <p:cNvSpPr>
              <a:spLocks/>
            </p:cNvSpPr>
            <p:nvPr/>
          </p:nvSpPr>
          <p:spPr bwMode="auto">
            <a:xfrm>
              <a:off x="3884613" y="2249488"/>
              <a:ext cx="34925" cy="73025"/>
            </a:xfrm>
            <a:custGeom>
              <a:avLst/>
              <a:gdLst>
                <a:gd name="T0" fmla="*/ 0 w 22"/>
                <a:gd name="T1" fmla="*/ 0 h 46"/>
                <a:gd name="T2" fmla="*/ 15 w 22"/>
                <a:gd name="T3" fmla="*/ 46 h 46"/>
                <a:gd name="T4" fmla="*/ 22 w 22"/>
                <a:gd name="T5" fmla="*/ 0 h 46"/>
                <a:gd name="T6" fmla="*/ 15 w 22"/>
                <a:gd name="T7" fmla="*/ 0 h 46"/>
                <a:gd name="T8" fmla="*/ 0 w 2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6"/>
                <a:gd name="T17" fmla="*/ 22 w 2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6">
                  <a:moveTo>
                    <a:pt x="0" y="0"/>
                  </a:moveTo>
                  <a:lnTo>
                    <a:pt x="15" y="46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6" name="Line 36"/>
            <p:cNvSpPr>
              <a:spLocks noChangeShapeType="1"/>
            </p:cNvSpPr>
            <p:nvPr/>
          </p:nvSpPr>
          <p:spPr bwMode="auto">
            <a:xfrm flipV="1">
              <a:off x="3908425" y="2166938"/>
              <a:ext cx="158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7" name="Freeform 37"/>
            <p:cNvSpPr>
              <a:spLocks/>
            </p:cNvSpPr>
            <p:nvPr/>
          </p:nvSpPr>
          <p:spPr bwMode="auto">
            <a:xfrm>
              <a:off x="3740150" y="2765425"/>
              <a:ext cx="36513" cy="84138"/>
            </a:xfrm>
            <a:custGeom>
              <a:avLst/>
              <a:gdLst>
                <a:gd name="T0" fmla="*/ 0 w 3"/>
                <a:gd name="T1" fmla="*/ 0 h 7"/>
                <a:gd name="T2" fmla="*/ 1 w 3"/>
                <a:gd name="T3" fmla="*/ 7 h 7"/>
                <a:gd name="T4" fmla="*/ 3 w 3"/>
                <a:gd name="T5" fmla="*/ 0 h 7"/>
                <a:gd name="T6" fmla="*/ 1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0" y="0"/>
                  </a:moveTo>
                  <a:lnTo>
                    <a:pt x="1" y="7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8" name="Freeform 38"/>
            <p:cNvSpPr>
              <a:spLocks/>
            </p:cNvSpPr>
            <p:nvPr/>
          </p:nvSpPr>
          <p:spPr bwMode="auto">
            <a:xfrm>
              <a:off x="3740150" y="2765425"/>
              <a:ext cx="36513" cy="84138"/>
            </a:xfrm>
            <a:custGeom>
              <a:avLst/>
              <a:gdLst>
                <a:gd name="T0" fmla="*/ 0 w 23"/>
                <a:gd name="T1" fmla="*/ 0 h 53"/>
                <a:gd name="T2" fmla="*/ 8 w 23"/>
                <a:gd name="T3" fmla="*/ 53 h 53"/>
                <a:gd name="T4" fmla="*/ 23 w 23"/>
                <a:gd name="T5" fmla="*/ 0 h 53"/>
                <a:gd name="T6" fmla="*/ 8 w 23"/>
                <a:gd name="T7" fmla="*/ 0 h 53"/>
                <a:gd name="T8" fmla="*/ 0 w 2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53"/>
                <a:gd name="T17" fmla="*/ 23 w 23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53">
                  <a:moveTo>
                    <a:pt x="0" y="0"/>
                  </a:moveTo>
                  <a:lnTo>
                    <a:pt x="8" y="53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49" name="Line 39"/>
            <p:cNvSpPr>
              <a:spLocks noChangeShapeType="1"/>
            </p:cNvSpPr>
            <p:nvPr/>
          </p:nvSpPr>
          <p:spPr bwMode="auto">
            <a:xfrm flipV="1">
              <a:off x="3752850" y="2166938"/>
              <a:ext cx="1588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0" name="Freeform 40"/>
            <p:cNvSpPr>
              <a:spLocks/>
            </p:cNvSpPr>
            <p:nvPr/>
          </p:nvSpPr>
          <p:spPr bwMode="auto">
            <a:xfrm>
              <a:off x="4578350" y="2778125"/>
              <a:ext cx="36513" cy="71438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1" name="Freeform 41"/>
            <p:cNvSpPr>
              <a:spLocks/>
            </p:cNvSpPr>
            <p:nvPr/>
          </p:nvSpPr>
          <p:spPr bwMode="auto">
            <a:xfrm>
              <a:off x="4578350" y="2778125"/>
              <a:ext cx="36513" cy="71438"/>
            </a:xfrm>
            <a:custGeom>
              <a:avLst/>
              <a:gdLst>
                <a:gd name="T0" fmla="*/ 0 w 23"/>
                <a:gd name="T1" fmla="*/ 0 h 45"/>
                <a:gd name="T2" fmla="*/ 15 w 23"/>
                <a:gd name="T3" fmla="*/ 45 h 45"/>
                <a:gd name="T4" fmla="*/ 23 w 23"/>
                <a:gd name="T5" fmla="*/ 0 h 45"/>
                <a:gd name="T6" fmla="*/ 15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15" y="45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2" name="Line 42"/>
            <p:cNvSpPr>
              <a:spLocks noChangeShapeType="1"/>
            </p:cNvSpPr>
            <p:nvPr/>
          </p:nvSpPr>
          <p:spPr bwMode="auto">
            <a:xfrm flipV="1">
              <a:off x="4602163" y="2166938"/>
              <a:ext cx="1587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3" name="Freeform 43"/>
            <p:cNvSpPr>
              <a:spLocks/>
            </p:cNvSpPr>
            <p:nvPr/>
          </p:nvSpPr>
          <p:spPr bwMode="auto">
            <a:xfrm>
              <a:off x="4878388" y="2262188"/>
              <a:ext cx="36512" cy="71437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4" name="Freeform 44"/>
            <p:cNvSpPr>
              <a:spLocks/>
            </p:cNvSpPr>
            <p:nvPr/>
          </p:nvSpPr>
          <p:spPr bwMode="auto">
            <a:xfrm>
              <a:off x="4878388" y="2262188"/>
              <a:ext cx="36512" cy="71437"/>
            </a:xfrm>
            <a:custGeom>
              <a:avLst/>
              <a:gdLst>
                <a:gd name="T0" fmla="*/ 0 w 23"/>
                <a:gd name="T1" fmla="*/ 0 h 45"/>
                <a:gd name="T2" fmla="*/ 8 w 23"/>
                <a:gd name="T3" fmla="*/ 45 h 45"/>
                <a:gd name="T4" fmla="*/ 23 w 23"/>
                <a:gd name="T5" fmla="*/ 0 h 45"/>
                <a:gd name="T6" fmla="*/ 8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8" y="45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5" name="Line 45"/>
            <p:cNvSpPr>
              <a:spLocks noChangeShapeType="1"/>
            </p:cNvSpPr>
            <p:nvPr/>
          </p:nvSpPr>
          <p:spPr bwMode="auto">
            <a:xfrm flipV="1">
              <a:off x="4891088" y="2178050"/>
              <a:ext cx="1587" cy="714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6" name="Freeform 46"/>
            <p:cNvSpPr>
              <a:spLocks/>
            </p:cNvSpPr>
            <p:nvPr/>
          </p:nvSpPr>
          <p:spPr bwMode="auto">
            <a:xfrm>
              <a:off x="4735513" y="2778125"/>
              <a:ext cx="23812" cy="7143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7" name="Freeform 47"/>
            <p:cNvSpPr>
              <a:spLocks/>
            </p:cNvSpPr>
            <p:nvPr/>
          </p:nvSpPr>
          <p:spPr bwMode="auto">
            <a:xfrm>
              <a:off x="4735513" y="2778125"/>
              <a:ext cx="23812" cy="71438"/>
            </a:xfrm>
            <a:custGeom>
              <a:avLst/>
              <a:gdLst>
                <a:gd name="T0" fmla="*/ 0 w 15"/>
                <a:gd name="T1" fmla="*/ 0 h 45"/>
                <a:gd name="T2" fmla="*/ 7 w 15"/>
                <a:gd name="T3" fmla="*/ 45 h 45"/>
                <a:gd name="T4" fmla="*/ 15 w 15"/>
                <a:gd name="T5" fmla="*/ 0 h 45"/>
                <a:gd name="T6" fmla="*/ 7 w 15"/>
                <a:gd name="T7" fmla="*/ 0 h 45"/>
                <a:gd name="T8" fmla="*/ 0 w 1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45"/>
                <a:gd name="T17" fmla="*/ 15 w 1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45">
                  <a:moveTo>
                    <a:pt x="0" y="0"/>
                  </a:moveTo>
                  <a:lnTo>
                    <a:pt x="7" y="45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8" name="Line 48"/>
            <p:cNvSpPr>
              <a:spLocks noChangeShapeType="1"/>
            </p:cNvSpPr>
            <p:nvPr/>
          </p:nvSpPr>
          <p:spPr bwMode="auto">
            <a:xfrm flipV="1">
              <a:off x="4746625" y="2166938"/>
              <a:ext cx="1588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59" name="Freeform 49"/>
            <p:cNvSpPr>
              <a:spLocks/>
            </p:cNvSpPr>
            <p:nvPr/>
          </p:nvSpPr>
          <p:spPr bwMode="auto">
            <a:xfrm>
              <a:off x="5057775" y="1985963"/>
              <a:ext cx="47625" cy="23812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60" name="Freeform 50"/>
            <p:cNvSpPr>
              <a:spLocks/>
            </p:cNvSpPr>
            <p:nvPr/>
          </p:nvSpPr>
          <p:spPr bwMode="auto">
            <a:xfrm>
              <a:off x="5057775" y="1985963"/>
              <a:ext cx="47625" cy="23812"/>
            </a:xfrm>
            <a:custGeom>
              <a:avLst/>
              <a:gdLst>
                <a:gd name="T0" fmla="*/ 30 w 30"/>
                <a:gd name="T1" fmla="*/ 0 h 15"/>
                <a:gd name="T2" fmla="*/ 0 w 30"/>
                <a:gd name="T3" fmla="*/ 8 h 15"/>
                <a:gd name="T4" fmla="*/ 30 w 30"/>
                <a:gd name="T5" fmla="*/ 15 h 15"/>
                <a:gd name="T6" fmla="*/ 30 w 30"/>
                <a:gd name="T7" fmla="*/ 8 h 15"/>
                <a:gd name="T8" fmla="*/ 30 w 3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5"/>
                <a:gd name="T17" fmla="*/ 30 w 3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5">
                  <a:moveTo>
                    <a:pt x="30" y="0"/>
                  </a:moveTo>
                  <a:lnTo>
                    <a:pt x="0" y="8"/>
                  </a:lnTo>
                  <a:lnTo>
                    <a:pt x="30" y="15"/>
                  </a:lnTo>
                  <a:lnTo>
                    <a:pt x="3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61" name="Freeform 51"/>
            <p:cNvSpPr>
              <a:spLocks/>
            </p:cNvSpPr>
            <p:nvPr/>
          </p:nvSpPr>
          <p:spPr bwMode="auto">
            <a:xfrm>
              <a:off x="5057775" y="3005138"/>
              <a:ext cx="47625" cy="23812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62" name="Freeform 52"/>
            <p:cNvSpPr>
              <a:spLocks/>
            </p:cNvSpPr>
            <p:nvPr/>
          </p:nvSpPr>
          <p:spPr bwMode="auto">
            <a:xfrm>
              <a:off x="5057775" y="3005138"/>
              <a:ext cx="47625" cy="23812"/>
            </a:xfrm>
            <a:custGeom>
              <a:avLst/>
              <a:gdLst>
                <a:gd name="T0" fmla="*/ 30 w 30"/>
                <a:gd name="T1" fmla="*/ 0 h 15"/>
                <a:gd name="T2" fmla="*/ 0 w 30"/>
                <a:gd name="T3" fmla="*/ 8 h 15"/>
                <a:gd name="T4" fmla="*/ 30 w 30"/>
                <a:gd name="T5" fmla="*/ 15 h 15"/>
                <a:gd name="T6" fmla="*/ 30 w 30"/>
                <a:gd name="T7" fmla="*/ 8 h 15"/>
                <a:gd name="T8" fmla="*/ 30 w 3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5"/>
                <a:gd name="T17" fmla="*/ 30 w 3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5">
                  <a:moveTo>
                    <a:pt x="30" y="0"/>
                  </a:moveTo>
                  <a:lnTo>
                    <a:pt x="0" y="8"/>
                  </a:lnTo>
                  <a:lnTo>
                    <a:pt x="30" y="15"/>
                  </a:lnTo>
                  <a:lnTo>
                    <a:pt x="3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63" name="Rectangle 53"/>
            <p:cNvSpPr>
              <a:spLocks noChangeArrowheads="1"/>
            </p:cNvSpPr>
            <p:nvPr/>
          </p:nvSpPr>
          <p:spPr bwMode="auto">
            <a:xfrm>
              <a:off x="5105400" y="1998663"/>
              <a:ext cx="107950" cy="10191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064" name="Rectangle 54"/>
            <p:cNvSpPr>
              <a:spLocks noChangeArrowheads="1"/>
            </p:cNvSpPr>
            <p:nvPr/>
          </p:nvSpPr>
          <p:spPr bwMode="auto">
            <a:xfrm>
              <a:off x="2770188" y="2944813"/>
              <a:ext cx="1447067" cy="139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imbus Roman No9 L"/>
                </a:rPr>
                <a:t>Carry-lookahead logic</a:t>
              </a:r>
              <a:endParaRPr lang="en-US" sz="1400" b="1">
                <a:latin typeface="Cambria" pitchFamily="18" charset="0"/>
              </a:endParaRPr>
            </a:p>
          </p:txBody>
        </p:sp>
        <p:sp>
          <p:nvSpPr>
            <p:cNvPr id="41065" name="Rectangle 55"/>
            <p:cNvSpPr>
              <a:spLocks noChangeArrowheads="1"/>
            </p:cNvSpPr>
            <p:nvPr/>
          </p:nvSpPr>
          <p:spPr bwMode="auto">
            <a:xfrm>
              <a:off x="1631950" y="1938338"/>
              <a:ext cx="260522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/>
                </a:rPr>
                <a:t>B </a:t>
              </a:r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cell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66" name="Rectangle 56"/>
            <p:cNvSpPr>
              <a:spLocks noChangeArrowheads="1"/>
            </p:cNvSpPr>
            <p:nvPr/>
          </p:nvSpPr>
          <p:spPr bwMode="auto">
            <a:xfrm>
              <a:off x="2625725" y="1938338"/>
              <a:ext cx="23706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B</a:t>
              </a:r>
              <a:r>
                <a:rPr lang="en-US" sz="900">
                  <a:solidFill>
                    <a:srgbClr val="000000"/>
                  </a:solidFill>
                  <a:latin typeface="Nimbus Roman No9 L"/>
                </a:rPr>
                <a:t> cell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67" name="Rectangle 57"/>
            <p:cNvSpPr>
              <a:spLocks noChangeArrowheads="1"/>
            </p:cNvSpPr>
            <p:nvPr/>
          </p:nvSpPr>
          <p:spPr bwMode="auto">
            <a:xfrm>
              <a:off x="3621088" y="1938338"/>
              <a:ext cx="28892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B cell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68" name="Rectangle 58"/>
            <p:cNvSpPr>
              <a:spLocks noChangeArrowheads="1"/>
            </p:cNvSpPr>
            <p:nvPr/>
          </p:nvSpPr>
          <p:spPr bwMode="auto">
            <a:xfrm>
              <a:off x="4614863" y="1938338"/>
              <a:ext cx="28892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B cell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69" name="Rectangle 59"/>
            <p:cNvSpPr>
              <a:spLocks noChangeArrowheads="1"/>
            </p:cNvSpPr>
            <p:nvPr/>
          </p:nvSpPr>
          <p:spPr bwMode="auto">
            <a:xfrm>
              <a:off x="1858963" y="230981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0" name="Rectangle 60"/>
            <p:cNvSpPr>
              <a:spLocks noChangeArrowheads="1"/>
            </p:cNvSpPr>
            <p:nvPr/>
          </p:nvSpPr>
          <p:spPr bwMode="auto">
            <a:xfrm>
              <a:off x="1906588" y="23701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1" name="Rectangle 61"/>
            <p:cNvSpPr>
              <a:spLocks noChangeArrowheads="1"/>
            </p:cNvSpPr>
            <p:nvPr/>
          </p:nvSpPr>
          <p:spPr bwMode="auto">
            <a:xfrm>
              <a:off x="1787525" y="2597150"/>
              <a:ext cx="79021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72" name="Rectangle 62"/>
            <p:cNvSpPr>
              <a:spLocks noChangeArrowheads="1"/>
            </p:cNvSpPr>
            <p:nvPr/>
          </p:nvSpPr>
          <p:spPr bwMode="auto">
            <a:xfrm>
              <a:off x="1847850" y="2670175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3" name="Rectangle 63"/>
            <p:cNvSpPr>
              <a:spLocks noChangeArrowheads="1"/>
            </p:cNvSpPr>
            <p:nvPr/>
          </p:nvSpPr>
          <p:spPr bwMode="auto">
            <a:xfrm>
              <a:off x="1452563" y="2597150"/>
              <a:ext cx="9260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74" name="Rectangle 64"/>
            <p:cNvSpPr>
              <a:spLocks noChangeArrowheads="1"/>
            </p:cNvSpPr>
            <p:nvPr/>
          </p:nvSpPr>
          <p:spPr bwMode="auto">
            <a:xfrm>
              <a:off x="1535113" y="2670175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5" name="Rectangle 65"/>
            <p:cNvSpPr>
              <a:spLocks noChangeArrowheads="1"/>
            </p:cNvSpPr>
            <p:nvPr/>
          </p:nvSpPr>
          <p:spPr bwMode="auto">
            <a:xfrm>
              <a:off x="2111375" y="181927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6" name="Rectangle 66"/>
            <p:cNvSpPr>
              <a:spLocks noChangeArrowheads="1"/>
            </p:cNvSpPr>
            <p:nvPr/>
          </p:nvSpPr>
          <p:spPr bwMode="auto">
            <a:xfrm>
              <a:off x="2159000" y="1879600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7" name="Rectangle 67"/>
            <p:cNvSpPr>
              <a:spLocks noChangeArrowheads="1"/>
            </p:cNvSpPr>
            <p:nvPr/>
          </p:nvSpPr>
          <p:spPr bwMode="auto">
            <a:xfrm>
              <a:off x="2781300" y="2597150"/>
              <a:ext cx="79021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78" name="Rectangle 68"/>
            <p:cNvSpPr>
              <a:spLocks noChangeArrowheads="1"/>
            </p:cNvSpPr>
            <p:nvPr/>
          </p:nvSpPr>
          <p:spPr bwMode="auto">
            <a:xfrm>
              <a:off x="2854325" y="2670175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9" name="Rectangle 69"/>
            <p:cNvSpPr>
              <a:spLocks noChangeArrowheads="1"/>
            </p:cNvSpPr>
            <p:nvPr/>
          </p:nvSpPr>
          <p:spPr bwMode="auto">
            <a:xfrm>
              <a:off x="2459038" y="2597150"/>
              <a:ext cx="9260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80" name="Rectangle 70"/>
            <p:cNvSpPr>
              <a:spLocks noChangeArrowheads="1"/>
            </p:cNvSpPr>
            <p:nvPr/>
          </p:nvSpPr>
          <p:spPr bwMode="auto">
            <a:xfrm>
              <a:off x="2530475" y="2670175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1" name="Rectangle 71"/>
            <p:cNvSpPr>
              <a:spLocks noChangeArrowheads="1"/>
            </p:cNvSpPr>
            <p:nvPr/>
          </p:nvSpPr>
          <p:spPr bwMode="auto">
            <a:xfrm>
              <a:off x="3105150" y="181927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2" name="Rectangle 72"/>
            <p:cNvSpPr>
              <a:spLocks noChangeArrowheads="1"/>
            </p:cNvSpPr>
            <p:nvPr/>
          </p:nvSpPr>
          <p:spPr bwMode="auto">
            <a:xfrm>
              <a:off x="3152775" y="1879600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3" name="Rectangle 73"/>
            <p:cNvSpPr>
              <a:spLocks noChangeArrowheads="1"/>
            </p:cNvSpPr>
            <p:nvPr/>
          </p:nvSpPr>
          <p:spPr bwMode="auto">
            <a:xfrm>
              <a:off x="2865438" y="230981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4" name="Rectangle 74"/>
            <p:cNvSpPr>
              <a:spLocks noChangeArrowheads="1"/>
            </p:cNvSpPr>
            <p:nvPr/>
          </p:nvSpPr>
          <p:spPr bwMode="auto">
            <a:xfrm>
              <a:off x="2901950" y="23701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5" name="Rectangle 75"/>
            <p:cNvSpPr>
              <a:spLocks noChangeArrowheads="1"/>
            </p:cNvSpPr>
            <p:nvPr/>
          </p:nvSpPr>
          <p:spPr bwMode="auto">
            <a:xfrm>
              <a:off x="3452813" y="2597150"/>
              <a:ext cx="9260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86" name="Rectangle 76"/>
            <p:cNvSpPr>
              <a:spLocks noChangeArrowheads="1"/>
            </p:cNvSpPr>
            <p:nvPr/>
          </p:nvSpPr>
          <p:spPr bwMode="auto">
            <a:xfrm>
              <a:off x="3536950" y="2670175"/>
              <a:ext cx="6544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87" name="Rectangle 77"/>
            <p:cNvSpPr>
              <a:spLocks noChangeArrowheads="1"/>
            </p:cNvSpPr>
            <p:nvPr/>
          </p:nvSpPr>
          <p:spPr bwMode="auto">
            <a:xfrm>
              <a:off x="4111625" y="181927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8" name="Rectangle 78"/>
            <p:cNvSpPr>
              <a:spLocks noChangeArrowheads="1"/>
            </p:cNvSpPr>
            <p:nvPr/>
          </p:nvSpPr>
          <p:spPr bwMode="auto">
            <a:xfrm>
              <a:off x="4159250" y="1879600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9" name="Rectangle 79"/>
            <p:cNvSpPr>
              <a:spLocks noChangeArrowheads="1"/>
            </p:cNvSpPr>
            <p:nvPr/>
          </p:nvSpPr>
          <p:spPr bwMode="auto">
            <a:xfrm>
              <a:off x="3787775" y="2597150"/>
              <a:ext cx="79021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0" name="Rectangle 80"/>
            <p:cNvSpPr>
              <a:spLocks noChangeArrowheads="1"/>
            </p:cNvSpPr>
            <p:nvPr/>
          </p:nvSpPr>
          <p:spPr bwMode="auto">
            <a:xfrm>
              <a:off x="3860800" y="2670175"/>
              <a:ext cx="6544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1" name="Rectangle 81"/>
            <p:cNvSpPr>
              <a:spLocks noChangeArrowheads="1"/>
            </p:cNvSpPr>
            <p:nvPr/>
          </p:nvSpPr>
          <p:spPr bwMode="auto">
            <a:xfrm>
              <a:off x="3871913" y="230981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92" name="Rectangle 82"/>
            <p:cNvSpPr>
              <a:spLocks noChangeArrowheads="1"/>
            </p:cNvSpPr>
            <p:nvPr/>
          </p:nvSpPr>
          <p:spPr bwMode="auto">
            <a:xfrm>
              <a:off x="3908425" y="23701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93" name="Rectangle 83"/>
            <p:cNvSpPr>
              <a:spLocks noChangeArrowheads="1"/>
            </p:cNvSpPr>
            <p:nvPr/>
          </p:nvSpPr>
          <p:spPr bwMode="auto">
            <a:xfrm>
              <a:off x="4459288" y="2597150"/>
              <a:ext cx="9260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4" name="Rectangle 84"/>
            <p:cNvSpPr>
              <a:spLocks noChangeArrowheads="1"/>
            </p:cNvSpPr>
            <p:nvPr/>
          </p:nvSpPr>
          <p:spPr bwMode="auto">
            <a:xfrm>
              <a:off x="4530725" y="2657475"/>
              <a:ext cx="6544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5" name="Rectangle 85"/>
            <p:cNvSpPr>
              <a:spLocks noChangeArrowheads="1"/>
            </p:cNvSpPr>
            <p:nvPr/>
          </p:nvSpPr>
          <p:spPr bwMode="auto">
            <a:xfrm>
              <a:off x="5405438" y="190182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96" name="Rectangle 86"/>
            <p:cNvSpPr>
              <a:spLocks noChangeArrowheads="1"/>
            </p:cNvSpPr>
            <p:nvPr/>
          </p:nvSpPr>
          <p:spPr bwMode="auto">
            <a:xfrm>
              <a:off x="5453063" y="19637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97" name="Rectangle 87"/>
            <p:cNvSpPr>
              <a:spLocks noChangeArrowheads="1"/>
            </p:cNvSpPr>
            <p:nvPr/>
          </p:nvSpPr>
          <p:spPr bwMode="auto">
            <a:xfrm>
              <a:off x="4794250" y="2597150"/>
              <a:ext cx="79021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8" name="Rectangle 88"/>
            <p:cNvSpPr>
              <a:spLocks noChangeArrowheads="1"/>
            </p:cNvSpPr>
            <p:nvPr/>
          </p:nvSpPr>
          <p:spPr bwMode="auto">
            <a:xfrm>
              <a:off x="4854575" y="2657475"/>
              <a:ext cx="6544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9" name="Rectangle 89"/>
            <p:cNvSpPr>
              <a:spLocks noChangeArrowheads="1"/>
            </p:cNvSpPr>
            <p:nvPr/>
          </p:nvSpPr>
          <p:spPr bwMode="auto">
            <a:xfrm>
              <a:off x="4867275" y="232251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00" name="Rectangle 90"/>
            <p:cNvSpPr>
              <a:spLocks noChangeArrowheads="1"/>
            </p:cNvSpPr>
            <p:nvPr/>
          </p:nvSpPr>
          <p:spPr bwMode="auto">
            <a:xfrm>
              <a:off x="4902200" y="23828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01" name="Line 91"/>
            <p:cNvSpPr>
              <a:spLocks noChangeShapeType="1"/>
            </p:cNvSpPr>
            <p:nvPr/>
          </p:nvSpPr>
          <p:spPr bwMode="auto">
            <a:xfrm flipH="1">
              <a:off x="5213350" y="1998663"/>
              <a:ext cx="14446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02" name="Rectangle 92"/>
            <p:cNvSpPr>
              <a:spLocks noChangeArrowheads="1"/>
            </p:cNvSpPr>
            <p:nvPr/>
          </p:nvSpPr>
          <p:spPr bwMode="auto">
            <a:xfrm>
              <a:off x="5165725" y="1614488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Nimbus Roman No9 L"/>
                </a:rPr>
                <a:t>.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03" name="Freeform 93"/>
            <p:cNvSpPr>
              <a:spLocks/>
            </p:cNvSpPr>
            <p:nvPr/>
          </p:nvSpPr>
          <p:spPr bwMode="auto">
            <a:xfrm>
              <a:off x="1055688" y="1974850"/>
              <a:ext cx="60325" cy="34925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1 h 3"/>
                <a:gd name="T4" fmla="*/ 5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5" y="0"/>
                  </a:moveTo>
                  <a:lnTo>
                    <a:pt x="0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04" name="Freeform 94"/>
            <p:cNvSpPr>
              <a:spLocks/>
            </p:cNvSpPr>
            <p:nvPr/>
          </p:nvSpPr>
          <p:spPr bwMode="auto">
            <a:xfrm>
              <a:off x="1055688" y="1974850"/>
              <a:ext cx="60325" cy="34925"/>
            </a:xfrm>
            <a:custGeom>
              <a:avLst/>
              <a:gdLst>
                <a:gd name="T0" fmla="*/ 38 w 38"/>
                <a:gd name="T1" fmla="*/ 0 h 22"/>
                <a:gd name="T2" fmla="*/ 0 w 38"/>
                <a:gd name="T3" fmla="*/ 7 h 22"/>
                <a:gd name="T4" fmla="*/ 38 w 38"/>
                <a:gd name="T5" fmla="*/ 22 h 22"/>
                <a:gd name="T6" fmla="*/ 38 w 38"/>
                <a:gd name="T7" fmla="*/ 7 h 22"/>
                <a:gd name="T8" fmla="*/ 38 w 38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2"/>
                <a:gd name="T17" fmla="*/ 38 w 38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2">
                  <a:moveTo>
                    <a:pt x="38" y="0"/>
                  </a:moveTo>
                  <a:lnTo>
                    <a:pt x="0" y="7"/>
                  </a:lnTo>
                  <a:lnTo>
                    <a:pt x="38" y="22"/>
                  </a:lnTo>
                  <a:lnTo>
                    <a:pt x="38" y="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05" name="Freeform 95"/>
            <p:cNvSpPr>
              <a:spLocks/>
            </p:cNvSpPr>
            <p:nvPr/>
          </p:nvSpPr>
          <p:spPr bwMode="auto">
            <a:xfrm>
              <a:off x="1116013" y="1985963"/>
              <a:ext cx="336550" cy="1031875"/>
            </a:xfrm>
            <a:custGeom>
              <a:avLst/>
              <a:gdLst>
                <a:gd name="T0" fmla="*/ 0 w 28"/>
                <a:gd name="T1" fmla="*/ 0 h 86"/>
                <a:gd name="T2" fmla="*/ 15 w 28"/>
                <a:gd name="T3" fmla="*/ 0 h 86"/>
                <a:gd name="T4" fmla="*/ 15 w 28"/>
                <a:gd name="T5" fmla="*/ 86 h 86"/>
                <a:gd name="T6" fmla="*/ 28 w 28"/>
                <a:gd name="T7" fmla="*/ 86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86"/>
                <a:gd name="T14" fmla="*/ 28 w 28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86">
                  <a:moveTo>
                    <a:pt x="0" y="0"/>
                  </a:moveTo>
                  <a:lnTo>
                    <a:pt x="15" y="0"/>
                  </a:lnTo>
                  <a:lnTo>
                    <a:pt x="15" y="86"/>
                  </a:lnTo>
                  <a:lnTo>
                    <a:pt x="28" y="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06" name="Rectangle 96"/>
            <p:cNvSpPr>
              <a:spLocks noChangeArrowheads="1"/>
            </p:cNvSpPr>
            <p:nvPr/>
          </p:nvSpPr>
          <p:spPr bwMode="auto">
            <a:xfrm>
              <a:off x="936625" y="1878013"/>
              <a:ext cx="59265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107" name="Rectangle 97"/>
            <p:cNvSpPr>
              <a:spLocks noChangeArrowheads="1"/>
            </p:cNvSpPr>
            <p:nvPr/>
          </p:nvSpPr>
          <p:spPr bwMode="auto">
            <a:xfrm>
              <a:off x="984250" y="19510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4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08" name="Freeform 98"/>
            <p:cNvSpPr>
              <a:spLocks/>
            </p:cNvSpPr>
            <p:nvPr/>
          </p:nvSpPr>
          <p:spPr bwMode="auto">
            <a:xfrm>
              <a:off x="3632200" y="1758950"/>
              <a:ext cx="36513" cy="71438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09" name="Freeform 99"/>
            <p:cNvSpPr>
              <a:spLocks/>
            </p:cNvSpPr>
            <p:nvPr/>
          </p:nvSpPr>
          <p:spPr bwMode="auto">
            <a:xfrm>
              <a:off x="3632200" y="1758950"/>
              <a:ext cx="36513" cy="71438"/>
            </a:xfrm>
            <a:custGeom>
              <a:avLst/>
              <a:gdLst>
                <a:gd name="T0" fmla="*/ 0 w 23"/>
                <a:gd name="T1" fmla="*/ 0 h 45"/>
                <a:gd name="T2" fmla="*/ 8 w 23"/>
                <a:gd name="T3" fmla="*/ 45 h 45"/>
                <a:gd name="T4" fmla="*/ 23 w 23"/>
                <a:gd name="T5" fmla="*/ 0 h 45"/>
                <a:gd name="T6" fmla="*/ 8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8" y="45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10" name="Line 100"/>
            <p:cNvSpPr>
              <a:spLocks noChangeShapeType="1"/>
            </p:cNvSpPr>
            <p:nvPr/>
          </p:nvSpPr>
          <p:spPr bwMode="auto">
            <a:xfrm flipV="1">
              <a:off x="3644900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11" name="Freeform 101"/>
            <p:cNvSpPr>
              <a:spLocks/>
            </p:cNvSpPr>
            <p:nvPr/>
          </p:nvSpPr>
          <p:spPr bwMode="auto">
            <a:xfrm>
              <a:off x="3835400" y="1758950"/>
              <a:ext cx="25400" cy="7143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12" name="Freeform 102"/>
            <p:cNvSpPr>
              <a:spLocks/>
            </p:cNvSpPr>
            <p:nvPr/>
          </p:nvSpPr>
          <p:spPr bwMode="auto">
            <a:xfrm>
              <a:off x="3835400" y="1758950"/>
              <a:ext cx="25400" cy="71438"/>
            </a:xfrm>
            <a:custGeom>
              <a:avLst/>
              <a:gdLst>
                <a:gd name="T0" fmla="*/ 0 w 16"/>
                <a:gd name="T1" fmla="*/ 0 h 45"/>
                <a:gd name="T2" fmla="*/ 8 w 16"/>
                <a:gd name="T3" fmla="*/ 45 h 45"/>
                <a:gd name="T4" fmla="*/ 16 w 16"/>
                <a:gd name="T5" fmla="*/ 0 h 45"/>
                <a:gd name="T6" fmla="*/ 8 w 16"/>
                <a:gd name="T7" fmla="*/ 0 h 45"/>
                <a:gd name="T8" fmla="*/ 0 w 16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5"/>
                <a:gd name="T17" fmla="*/ 16 w 16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5">
                  <a:moveTo>
                    <a:pt x="0" y="0"/>
                  </a:moveTo>
                  <a:lnTo>
                    <a:pt x="8" y="45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13" name="Line 103"/>
            <p:cNvSpPr>
              <a:spLocks noChangeShapeType="1"/>
            </p:cNvSpPr>
            <p:nvPr/>
          </p:nvSpPr>
          <p:spPr bwMode="auto">
            <a:xfrm flipV="1">
              <a:off x="3848100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14" name="Rectangle 104"/>
            <p:cNvSpPr>
              <a:spLocks noChangeArrowheads="1"/>
            </p:cNvSpPr>
            <p:nvPr/>
          </p:nvSpPr>
          <p:spPr bwMode="auto">
            <a:xfrm>
              <a:off x="3608388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15" name="Rectangle 105"/>
            <p:cNvSpPr>
              <a:spLocks noChangeArrowheads="1"/>
            </p:cNvSpPr>
            <p:nvPr/>
          </p:nvSpPr>
          <p:spPr bwMode="auto">
            <a:xfrm>
              <a:off x="3656013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16" name="Rectangle 106"/>
            <p:cNvSpPr>
              <a:spLocks noChangeArrowheads="1"/>
            </p:cNvSpPr>
            <p:nvPr/>
          </p:nvSpPr>
          <p:spPr bwMode="auto">
            <a:xfrm>
              <a:off x="3800475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17" name="Rectangle 107"/>
            <p:cNvSpPr>
              <a:spLocks noChangeArrowheads="1"/>
            </p:cNvSpPr>
            <p:nvPr/>
          </p:nvSpPr>
          <p:spPr bwMode="auto">
            <a:xfrm>
              <a:off x="3848100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18" name="Freeform 108"/>
            <p:cNvSpPr>
              <a:spLocks/>
            </p:cNvSpPr>
            <p:nvPr/>
          </p:nvSpPr>
          <p:spPr bwMode="auto">
            <a:xfrm>
              <a:off x="1643063" y="1758950"/>
              <a:ext cx="23812" cy="7143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19" name="Freeform 109"/>
            <p:cNvSpPr>
              <a:spLocks/>
            </p:cNvSpPr>
            <p:nvPr/>
          </p:nvSpPr>
          <p:spPr bwMode="auto">
            <a:xfrm>
              <a:off x="1643063" y="1758950"/>
              <a:ext cx="23812" cy="71438"/>
            </a:xfrm>
            <a:custGeom>
              <a:avLst/>
              <a:gdLst>
                <a:gd name="T0" fmla="*/ 0 w 15"/>
                <a:gd name="T1" fmla="*/ 0 h 45"/>
                <a:gd name="T2" fmla="*/ 8 w 15"/>
                <a:gd name="T3" fmla="*/ 45 h 45"/>
                <a:gd name="T4" fmla="*/ 15 w 15"/>
                <a:gd name="T5" fmla="*/ 0 h 45"/>
                <a:gd name="T6" fmla="*/ 8 w 15"/>
                <a:gd name="T7" fmla="*/ 0 h 45"/>
                <a:gd name="T8" fmla="*/ 0 w 1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45"/>
                <a:gd name="T17" fmla="*/ 15 w 1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45">
                  <a:moveTo>
                    <a:pt x="0" y="0"/>
                  </a:moveTo>
                  <a:lnTo>
                    <a:pt x="8" y="45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20" name="Line 110"/>
            <p:cNvSpPr>
              <a:spLocks noChangeShapeType="1"/>
            </p:cNvSpPr>
            <p:nvPr/>
          </p:nvSpPr>
          <p:spPr bwMode="auto">
            <a:xfrm flipV="1">
              <a:off x="1655763" y="1638300"/>
              <a:ext cx="1587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21" name="Freeform 111"/>
            <p:cNvSpPr>
              <a:spLocks/>
            </p:cNvSpPr>
            <p:nvPr/>
          </p:nvSpPr>
          <p:spPr bwMode="auto">
            <a:xfrm>
              <a:off x="1835150" y="1758950"/>
              <a:ext cx="36513" cy="71438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22" name="Freeform 112"/>
            <p:cNvSpPr>
              <a:spLocks/>
            </p:cNvSpPr>
            <p:nvPr/>
          </p:nvSpPr>
          <p:spPr bwMode="auto">
            <a:xfrm>
              <a:off x="1835150" y="1758950"/>
              <a:ext cx="36513" cy="71438"/>
            </a:xfrm>
            <a:custGeom>
              <a:avLst/>
              <a:gdLst>
                <a:gd name="T0" fmla="*/ 0 w 23"/>
                <a:gd name="T1" fmla="*/ 0 h 45"/>
                <a:gd name="T2" fmla="*/ 15 w 23"/>
                <a:gd name="T3" fmla="*/ 45 h 45"/>
                <a:gd name="T4" fmla="*/ 23 w 23"/>
                <a:gd name="T5" fmla="*/ 0 h 45"/>
                <a:gd name="T6" fmla="*/ 15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15" y="45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23" name="Line 113"/>
            <p:cNvSpPr>
              <a:spLocks noChangeShapeType="1"/>
            </p:cNvSpPr>
            <p:nvPr/>
          </p:nvSpPr>
          <p:spPr bwMode="auto">
            <a:xfrm flipV="1">
              <a:off x="1858963" y="1638300"/>
              <a:ext cx="1587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24" name="Rectangle 114"/>
            <p:cNvSpPr>
              <a:spLocks noChangeArrowheads="1"/>
            </p:cNvSpPr>
            <p:nvPr/>
          </p:nvSpPr>
          <p:spPr bwMode="auto">
            <a:xfrm>
              <a:off x="1608138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25" name="Rectangle 115"/>
            <p:cNvSpPr>
              <a:spLocks noChangeArrowheads="1"/>
            </p:cNvSpPr>
            <p:nvPr/>
          </p:nvSpPr>
          <p:spPr bwMode="auto">
            <a:xfrm>
              <a:off x="1655763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26" name="Rectangle 116"/>
            <p:cNvSpPr>
              <a:spLocks noChangeArrowheads="1"/>
            </p:cNvSpPr>
            <p:nvPr/>
          </p:nvSpPr>
          <p:spPr bwMode="auto">
            <a:xfrm>
              <a:off x="1811338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27" name="Rectangle 117"/>
            <p:cNvSpPr>
              <a:spLocks noChangeArrowheads="1"/>
            </p:cNvSpPr>
            <p:nvPr/>
          </p:nvSpPr>
          <p:spPr bwMode="auto">
            <a:xfrm>
              <a:off x="1858963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28" name="Freeform 118"/>
            <p:cNvSpPr>
              <a:spLocks/>
            </p:cNvSpPr>
            <p:nvPr/>
          </p:nvSpPr>
          <p:spPr bwMode="auto">
            <a:xfrm>
              <a:off x="2638425" y="1758950"/>
              <a:ext cx="34925" cy="71438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29" name="Freeform 119"/>
            <p:cNvSpPr>
              <a:spLocks/>
            </p:cNvSpPr>
            <p:nvPr/>
          </p:nvSpPr>
          <p:spPr bwMode="auto">
            <a:xfrm>
              <a:off x="2638425" y="1758950"/>
              <a:ext cx="34925" cy="71438"/>
            </a:xfrm>
            <a:custGeom>
              <a:avLst/>
              <a:gdLst>
                <a:gd name="T0" fmla="*/ 0 w 22"/>
                <a:gd name="T1" fmla="*/ 0 h 45"/>
                <a:gd name="T2" fmla="*/ 7 w 22"/>
                <a:gd name="T3" fmla="*/ 45 h 45"/>
                <a:gd name="T4" fmla="*/ 22 w 22"/>
                <a:gd name="T5" fmla="*/ 0 h 45"/>
                <a:gd name="T6" fmla="*/ 7 w 22"/>
                <a:gd name="T7" fmla="*/ 0 h 45"/>
                <a:gd name="T8" fmla="*/ 0 w 2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5"/>
                <a:gd name="T17" fmla="*/ 22 w 2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5">
                  <a:moveTo>
                    <a:pt x="0" y="0"/>
                  </a:moveTo>
                  <a:lnTo>
                    <a:pt x="7" y="45"/>
                  </a:lnTo>
                  <a:lnTo>
                    <a:pt x="22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30" name="Line 120"/>
            <p:cNvSpPr>
              <a:spLocks noChangeShapeType="1"/>
            </p:cNvSpPr>
            <p:nvPr/>
          </p:nvSpPr>
          <p:spPr bwMode="auto">
            <a:xfrm flipV="1">
              <a:off x="2649538" y="1638300"/>
              <a:ext cx="1587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31" name="Freeform 121"/>
            <p:cNvSpPr>
              <a:spLocks/>
            </p:cNvSpPr>
            <p:nvPr/>
          </p:nvSpPr>
          <p:spPr bwMode="auto">
            <a:xfrm>
              <a:off x="2828925" y="1758950"/>
              <a:ext cx="36513" cy="71438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32" name="Freeform 122"/>
            <p:cNvSpPr>
              <a:spLocks/>
            </p:cNvSpPr>
            <p:nvPr/>
          </p:nvSpPr>
          <p:spPr bwMode="auto">
            <a:xfrm>
              <a:off x="2828925" y="1758950"/>
              <a:ext cx="36513" cy="71438"/>
            </a:xfrm>
            <a:custGeom>
              <a:avLst/>
              <a:gdLst>
                <a:gd name="T0" fmla="*/ 0 w 23"/>
                <a:gd name="T1" fmla="*/ 0 h 45"/>
                <a:gd name="T2" fmla="*/ 16 w 23"/>
                <a:gd name="T3" fmla="*/ 45 h 45"/>
                <a:gd name="T4" fmla="*/ 23 w 23"/>
                <a:gd name="T5" fmla="*/ 0 h 45"/>
                <a:gd name="T6" fmla="*/ 16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16" y="45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33" name="Line 123"/>
            <p:cNvSpPr>
              <a:spLocks noChangeShapeType="1"/>
            </p:cNvSpPr>
            <p:nvPr/>
          </p:nvSpPr>
          <p:spPr bwMode="auto">
            <a:xfrm flipV="1">
              <a:off x="2854325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34" name="Rectangle 124"/>
            <p:cNvSpPr>
              <a:spLocks noChangeArrowheads="1"/>
            </p:cNvSpPr>
            <p:nvPr/>
          </p:nvSpPr>
          <p:spPr bwMode="auto">
            <a:xfrm>
              <a:off x="2601913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35" name="Rectangle 125"/>
            <p:cNvSpPr>
              <a:spLocks noChangeArrowheads="1"/>
            </p:cNvSpPr>
            <p:nvPr/>
          </p:nvSpPr>
          <p:spPr bwMode="auto">
            <a:xfrm>
              <a:off x="2649538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36" name="Rectangle 126"/>
            <p:cNvSpPr>
              <a:spLocks noChangeArrowheads="1"/>
            </p:cNvSpPr>
            <p:nvPr/>
          </p:nvSpPr>
          <p:spPr bwMode="auto">
            <a:xfrm>
              <a:off x="2805113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37" name="Rectangle 127"/>
            <p:cNvSpPr>
              <a:spLocks noChangeArrowheads="1"/>
            </p:cNvSpPr>
            <p:nvPr/>
          </p:nvSpPr>
          <p:spPr bwMode="auto">
            <a:xfrm>
              <a:off x="2854325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38" name="Freeform 128"/>
            <p:cNvSpPr>
              <a:spLocks/>
            </p:cNvSpPr>
            <p:nvPr/>
          </p:nvSpPr>
          <p:spPr bwMode="auto">
            <a:xfrm>
              <a:off x="4627563" y="1770063"/>
              <a:ext cx="34925" cy="73025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39" name="Freeform 129"/>
            <p:cNvSpPr>
              <a:spLocks/>
            </p:cNvSpPr>
            <p:nvPr/>
          </p:nvSpPr>
          <p:spPr bwMode="auto">
            <a:xfrm>
              <a:off x="4627563" y="1770063"/>
              <a:ext cx="34925" cy="73025"/>
            </a:xfrm>
            <a:custGeom>
              <a:avLst/>
              <a:gdLst>
                <a:gd name="T0" fmla="*/ 0 w 22"/>
                <a:gd name="T1" fmla="*/ 0 h 46"/>
                <a:gd name="T2" fmla="*/ 15 w 22"/>
                <a:gd name="T3" fmla="*/ 46 h 46"/>
                <a:gd name="T4" fmla="*/ 22 w 22"/>
                <a:gd name="T5" fmla="*/ 0 h 46"/>
                <a:gd name="T6" fmla="*/ 15 w 22"/>
                <a:gd name="T7" fmla="*/ 0 h 46"/>
                <a:gd name="T8" fmla="*/ 0 w 2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6"/>
                <a:gd name="T17" fmla="*/ 22 w 2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6">
                  <a:moveTo>
                    <a:pt x="0" y="0"/>
                  </a:moveTo>
                  <a:lnTo>
                    <a:pt x="15" y="46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40" name="Line 130"/>
            <p:cNvSpPr>
              <a:spLocks noChangeShapeType="1"/>
            </p:cNvSpPr>
            <p:nvPr/>
          </p:nvSpPr>
          <p:spPr bwMode="auto">
            <a:xfrm flipV="1">
              <a:off x="4651375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41" name="Freeform 131"/>
            <p:cNvSpPr>
              <a:spLocks/>
            </p:cNvSpPr>
            <p:nvPr/>
          </p:nvSpPr>
          <p:spPr bwMode="auto">
            <a:xfrm>
              <a:off x="4830763" y="1770063"/>
              <a:ext cx="36512" cy="73025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42" name="Freeform 132"/>
            <p:cNvSpPr>
              <a:spLocks/>
            </p:cNvSpPr>
            <p:nvPr/>
          </p:nvSpPr>
          <p:spPr bwMode="auto">
            <a:xfrm>
              <a:off x="4830763" y="1770063"/>
              <a:ext cx="36512" cy="73025"/>
            </a:xfrm>
            <a:custGeom>
              <a:avLst/>
              <a:gdLst>
                <a:gd name="T0" fmla="*/ 0 w 23"/>
                <a:gd name="T1" fmla="*/ 0 h 46"/>
                <a:gd name="T2" fmla="*/ 7 w 23"/>
                <a:gd name="T3" fmla="*/ 46 h 46"/>
                <a:gd name="T4" fmla="*/ 23 w 23"/>
                <a:gd name="T5" fmla="*/ 0 h 46"/>
                <a:gd name="T6" fmla="*/ 7 w 23"/>
                <a:gd name="T7" fmla="*/ 0 h 46"/>
                <a:gd name="T8" fmla="*/ 0 w 23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6"/>
                <a:gd name="T17" fmla="*/ 23 w 2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6">
                  <a:moveTo>
                    <a:pt x="0" y="0"/>
                  </a:moveTo>
                  <a:lnTo>
                    <a:pt x="7" y="46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43" name="Line 133"/>
            <p:cNvSpPr>
              <a:spLocks noChangeShapeType="1"/>
            </p:cNvSpPr>
            <p:nvPr/>
          </p:nvSpPr>
          <p:spPr bwMode="auto">
            <a:xfrm flipV="1">
              <a:off x="4841875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44" name="Rectangle 134"/>
            <p:cNvSpPr>
              <a:spLocks noChangeArrowheads="1"/>
            </p:cNvSpPr>
            <p:nvPr/>
          </p:nvSpPr>
          <p:spPr bwMode="auto">
            <a:xfrm>
              <a:off x="4602163" y="14716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45" name="Rectangle 135"/>
            <p:cNvSpPr>
              <a:spLocks noChangeArrowheads="1"/>
            </p:cNvSpPr>
            <p:nvPr/>
          </p:nvSpPr>
          <p:spPr bwMode="auto">
            <a:xfrm>
              <a:off x="4651375" y="15319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46" name="Rectangle 136"/>
            <p:cNvSpPr>
              <a:spLocks noChangeArrowheads="1"/>
            </p:cNvSpPr>
            <p:nvPr/>
          </p:nvSpPr>
          <p:spPr bwMode="auto">
            <a:xfrm>
              <a:off x="4794250" y="14716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47" name="Rectangle 137"/>
            <p:cNvSpPr>
              <a:spLocks noChangeArrowheads="1"/>
            </p:cNvSpPr>
            <p:nvPr/>
          </p:nvSpPr>
          <p:spPr bwMode="auto">
            <a:xfrm>
              <a:off x="4841875" y="15319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48" name="Rectangle 150"/>
            <p:cNvSpPr>
              <a:spLocks noChangeArrowheads="1"/>
            </p:cNvSpPr>
            <p:nvPr/>
          </p:nvSpPr>
          <p:spPr bwMode="auto">
            <a:xfrm>
              <a:off x="1463675" y="2849563"/>
              <a:ext cx="3582988" cy="3349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149" name="Rectangle 151"/>
            <p:cNvSpPr>
              <a:spLocks noChangeArrowheads="1"/>
            </p:cNvSpPr>
            <p:nvPr/>
          </p:nvSpPr>
          <p:spPr bwMode="auto">
            <a:xfrm>
              <a:off x="1463675" y="1830388"/>
              <a:ext cx="587375" cy="3365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150" name="Rectangle 152"/>
            <p:cNvSpPr>
              <a:spLocks noChangeArrowheads="1"/>
            </p:cNvSpPr>
            <p:nvPr/>
          </p:nvSpPr>
          <p:spPr bwMode="auto">
            <a:xfrm>
              <a:off x="2459038" y="1830388"/>
              <a:ext cx="585787" cy="3365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151" name="Rectangle 153"/>
            <p:cNvSpPr>
              <a:spLocks noChangeArrowheads="1"/>
            </p:cNvSpPr>
            <p:nvPr/>
          </p:nvSpPr>
          <p:spPr bwMode="auto">
            <a:xfrm>
              <a:off x="3452813" y="1830388"/>
              <a:ext cx="587375" cy="3365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152" name="Rectangle 154"/>
            <p:cNvSpPr>
              <a:spLocks noChangeArrowheads="1"/>
            </p:cNvSpPr>
            <p:nvPr/>
          </p:nvSpPr>
          <p:spPr bwMode="auto">
            <a:xfrm>
              <a:off x="4446588" y="1843088"/>
              <a:ext cx="600075" cy="32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</p:grpSp>
      <p:grpSp>
        <p:nvGrpSpPr>
          <p:cNvPr id="40964" name="Group 193"/>
          <p:cNvGrpSpPr>
            <a:grpSpLocks/>
          </p:cNvGrpSpPr>
          <p:nvPr/>
        </p:nvGrpSpPr>
        <p:grpSpPr bwMode="auto">
          <a:xfrm>
            <a:off x="2286000" y="4267200"/>
            <a:ext cx="3581400" cy="2514600"/>
            <a:chOff x="2427288" y="3956050"/>
            <a:chExt cx="2170112" cy="2108200"/>
          </a:xfrm>
        </p:grpSpPr>
        <p:sp>
          <p:nvSpPr>
            <p:cNvPr id="40967" name="Rectangle 156"/>
            <p:cNvSpPr>
              <a:spLocks noChangeArrowheads="1"/>
            </p:cNvSpPr>
            <p:nvPr/>
          </p:nvSpPr>
          <p:spPr bwMode="auto">
            <a:xfrm>
              <a:off x="2427288" y="4267200"/>
              <a:ext cx="1857375" cy="1209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0968" name="Rectangle 157"/>
            <p:cNvSpPr>
              <a:spLocks noChangeArrowheads="1"/>
            </p:cNvSpPr>
            <p:nvPr/>
          </p:nvSpPr>
          <p:spPr bwMode="auto">
            <a:xfrm>
              <a:off x="2727325" y="5897563"/>
              <a:ext cx="825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69" name="Rectangle 158"/>
            <p:cNvSpPr>
              <a:spLocks noChangeArrowheads="1"/>
            </p:cNvSpPr>
            <p:nvPr/>
          </p:nvSpPr>
          <p:spPr bwMode="auto">
            <a:xfrm>
              <a:off x="2798763" y="5957888"/>
              <a:ext cx="2540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70" name="Rectangle 159"/>
            <p:cNvSpPr>
              <a:spLocks noChangeArrowheads="1"/>
            </p:cNvSpPr>
            <p:nvPr/>
          </p:nvSpPr>
          <p:spPr bwMode="auto">
            <a:xfrm>
              <a:off x="4524375" y="485457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71" name="Rectangle 160"/>
            <p:cNvSpPr>
              <a:spLocks noChangeArrowheads="1"/>
            </p:cNvSpPr>
            <p:nvPr/>
          </p:nvSpPr>
          <p:spPr bwMode="auto">
            <a:xfrm>
              <a:off x="4572000" y="4927600"/>
              <a:ext cx="2540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72" name="Freeform 161"/>
            <p:cNvSpPr>
              <a:spLocks/>
            </p:cNvSpPr>
            <p:nvPr/>
          </p:nvSpPr>
          <p:spPr bwMode="auto">
            <a:xfrm>
              <a:off x="3338513" y="5837238"/>
              <a:ext cx="23812" cy="4762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" name="Freeform 162"/>
            <p:cNvSpPr>
              <a:spLocks/>
            </p:cNvSpPr>
            <p:nvPr/>
          </p:nvSpPr>
          <p:spPr bwMode="auto">
            <a:xfrm>
              <a:off x="3338513" y="5837238"/>
              <a:ext cx="23812" cy="47625"/>
            </a:xfrm>
            <a:custGeom>
              <a:avLst/>
              <a:gdLst>
                <a:gd name="T0" fmla="*/ 0 w 15"/>
                <a:gd name="T1" fmla="*/ 0 h 30"/>
                <a:gd name="T2" fmla="*/ 7 w 15"/>
                <a:gd name="T3" fmla="*/ 30 h 30"/>
                <a:gd name="T4" fmla="*/ 15 w 15"/>
                <a:gd name="T5" fmla="*/ 0 h 30"/>
                <a:gd name="T6" fmla="*/ 7 w 15"/>
                <a:gd name="T7" fmla="*/ 0 h 30"/>
                <a:gd name="T8" fmla="*/ 0 w 15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0"/>
                <a:gd name="T17" fmla="*/ 15 w 15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0">
                  <a:moveTo>
                    <a:pt x="0" y="0"/>
                  </a:moveTo>
                  <a:lnTo>
                    <a:pt x="7" y="3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4" name="Freeform 163"/>
            <p:cNvSpPr>
              <a:spLocks/>
            </p:cNvSpPr>
            <p:nvPr/>
          </p:nvSpPr>
          <p:spPr bwMode="auto">
            <a:xfrm>
              <a:off x="3349625" y="4962525"/>
              <a:ext cx="360363" cy="874713"/>
            </a:xfrm>
            <a:custGeom>
              <a:avLst/>
              <a:gdLst>
                <a:gd name="T0" fmla="*/ 0 w 30"/>
                <a:gd name="T1" fmla="*/ 73 h 73"/>
                <a:gd name="T2" fmla="*/ 0 w 30"/>
                <a:gd name="T3" fmla="*/ 0 h 73"/>
                <a:gd name="T4" fmla="*/ 30 w 30"/>
                <a:gd name="T5" fmla="*/ 0 h 73"/>
                <a:gd name="T6" fmla="*/ 0 60000 65536"/>
                <a:gd name="T7" fmla="*/ 0 60000 65536"/>
                <a:gd name="T8" fmla="*/ 0 60000 65536"/>
                <a:gd name="T9" fmla="*/ 0 w 30"/>
                <a:gd name="T10" fmla="*/ 0 h 73"/>
                <a:gd name="T11" fmla="*/ 30 w 30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73">
                  <a:moveTo>
                    <a:pt x="0" y="73"/>
                  </a:moveTo>
                  <a:lnTo>
                    <a:pt x="0" y="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5" name="Freeform 164"/>
            <p:cNvSpPr>
              <a:spLocks/>
            </p:cNvSpPr>
            <p:nvPr/>
          </p:nvSpPr>
          <p:spPr bwMode="auto">
            <a:xfrm>
              <a:off x="3781425" y="5837238"/>
              <a:ext cx="23813" cy="4762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6" name="Freeform 165"/>
            <p:cNvSpPr>
              <a:spLocks/>
            </p:cNvSpPr>
            <p:nvPr/>
          </p:nvSpPr>
          <p:spPr bwMode="auto">
            <a:xfrm>
              <a:off x="3781425" y="5837238"/>
              <a:ext cx="23813" cy="47625"/>
            </a:xfrm>
            <a:custGeom>
              <a:avLst/>
              <a:gdLst>
                <a:gd name="T0" fmla="*/ 0 w 15"/>
                <a:gd name="T1" fmla="*/ 0 h 30"/>
                <a:gd name="T2" fmla="*/ 8 w 15"/>
                <a:gd name="T3" fmla="*/ 30 h 30"/>
                <a:gd name="T4" fmla="*/ 15 w 15"/>
                <a:gd name="T5" fmla="*/ 0 h 30"/>
                <a:gd name="T6" fmla="*/ 8 w 15"/>
                <a:gd name="T7" fmla="*/ 0 h 30"/>
                <a:gd name="T8" fmla="*/ 0 w 15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0"/>
                <a:gd name="T17" fmla="*/ 15 w 15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0">
                  <a:moveTo>
                    <a:pt x="0" y="0"/>
                  </a:moveTo>
                  <a:lnTo>
                    <a:pt x="8" y="3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7" name="Line 166"/>
            <p:cNvSpPr>
              <a:spLocks noChangeShapeType="1"/>
            </p:cNvSpPr>
            <p:nvPr/>
          </p:nvSpPr>
          <p:spPr bwMode="auto">
            <a:xfrm flipV="1">
              <a:off x="3794125" y="5394325"/>
              <a:ext cx="1588" cy="442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8" name="Freeform 167"/>
            <p:cNvSpPr>
              <a:spLocks/>
            </p:cNvSpPr>
            <p:nvPr/>
          </p:nvSpPr>
          <p:spPr bwMode="auto">
            <a:xfrm>
              <a:off x="2763838" y="5837238"/>
              <a:ext cx="23812" cy="4762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9" name="Freeform 168"/>
            <p:cNvSpPr>
              <a:spLocks/>
            </p:cNvSpPr>
            <p:nvPr/>
          </p:nvSpPr>
          <p:spPr bwMode="auto">
            <a:xfrm>
              <a:off x="2763838" y="5837238"/>
              <a:ext cx="23812" cy="47625"/>
            </a:xfrm>
            <a:custGeom>
              <a:avLst/>
              <a:gdLst>
                <a:gd name="T0" fmla="*/ 0 w 15"/>
                <a:gd name="T1" fmla="*/ 0 h 30"/>
                <a:gd name="T2" fmla="*/ 7 w 15"/>
                <a:gd name="T3" fmla="*/ 30 h 30"/>
                <a:gd name="T4" fmla="*/ 15 w 15"/>
                <a:gd name="T5" fmla="*/ 0 h 30"/>
                <a:gd name="T6" fmla="*/ 7 w 15"/>
                <a:gd name="T7" fmla="*/ 0 h 30"/>
                <a:gd name="T8" fmla="*/ 0 w 15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0"/>
                <a:gd name="T17" fmla="*/ 15 w 15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0">
                  <a:moveTo>
                    <a:pt x="0" y="0"/>
                  </a:moveTo>
                  <a:lnTo>
                    <a:pt x="7" y="3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80" name="Line 169"/>
            <p:cNvSpPr>
              <a:spLocks noChangeShapeType="1"/>
            </p:cNvSpPr>
            <p:nvPr/>
          </p:nvSpPr>
          <p:spPr bwMode="auto">
            <a:xfrm flipV="1">
              <a:off x="2774950" y="5046663"/>
              <a:ext cx="1588" cy="790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81" name="Line 170"/>
            <p:cNvSpPr>
              <a:spLocks noChangeShapeType="1"/>
            </p:cNvSpPr>
            <p:nvPr/>
          </p:nvSpPr>
          <p:spPr bwMode="auto">
            <a:xfrm>
              <a:off x="3709988" y="4902200"/>
              <a:ext cx="1587" cy="2047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82" name="Rectangle 171"/>
            <p:cNvSpPr>
              <a:spLocks noChangeArrowheads="1"/>
            </p:cNvSpPr>
            <p:nvPr/>
          </p:nvSpPr>
          <p:spPr bwMode="auto">
            <a:xfrm>
              <a:off x="3302000" y="4111625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Nimbus Roman No9 L"/>
                </a:rPr>
                <a:t>.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83" name="Freeform 172"/>
            <p:cNvSpPr>
              <a:spLocks/>
            </p:cNvSpPr>
            <p:nvPr/>
          </p:nvSpPr>
          <p:spPr bwMode="auto">
            <a:xfrm>
              <a:off x="2871788" y="4495800"/>
              <a:ext cx="754062" cy="227013"/>
            </a:xfrm>
            <a:custGeom>
              <a:avLst/>
              <a:gdLst>
                <a:gd name="T0" fmla="*/ 63 w 63"/>
                <a:gd name="T1" fmla="*/ 11 h 19"/>
                <a:gd name="T2" fmla="*/ 63 w 63"/>
                <a:gd name="T3" fmla="*/ 0 h 19"/>
                <a:gd name="T4" fmla="*/ 0 w 63"/>
                <a:gd name="T5" fmla="*/ 0 h 19"/>
                <a:gd name="T6" fmla="*/ 0 w 63"/>
                <a:gd name="T7" fmla="*/ 19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19"/>
                <a:gd name="T14" fmla="*/ 63 w 6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19">
                  <a:moveTo>
                    <a:pt x="63" y="11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84" name="Freeform 173"/>
            <p:cNvSpPr>
              <a:spLocks/>
            </p:cNvSpPr>
            <p:nvPr/>
          </p:nvSpPr>
          <p:spPr bwMode="auto">
            <a:xfrm>
              <a:off x="2679700" y="4422775"/>
              <a:ext cx="1101725" cy="300038"/>
            </a:xfrm>
            <a:custGeom>
              <a:avLst/>
              <a:gdLst>
                <a:gd name="T0" fmla="*/ 92 w 92"/>
                <a:gd name="T1" fmla="*/ 17 h 25"/>
                <a:gd name="T2" fmla="*/ 92 w 92"/>
                <a:gd name="T3" fmla="*/ 0 h 25"/>
                <a:gd name="T4" fmla="*/ 0 w 92"/>
                <a:gd name="T5" fmla="*/ 0 h 25"/>
                <a:gd name="T6" fmla="*/ 0 w 92"/>
                <a:gd name="T7" fmla="*/ 25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25"/>
                <a:gd name="T14" fmla="*/ 92 w 92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25">
                  <a:moveTo>
                    <a:pt x="92" y="17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85" name="Line 174"/>
            <p:cNvSpPr>
              <a:spLocks noChangeShapeType="1"/>
            </p:cNvSpPr>
            <p:nvPr/>
          </p:nvSpPr>
          <p:spPr bwMode="auto">
            <a:xfrm>
              <a:off x="3135313" y="4135438"/>
              <a:ext cx="1587" cy="287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86" name="Line 175"/>
            <p:cNvSpPr>
              <a:spLocks noChangeShapeType="1"/>
            </p:cNvSpPr>
            <p:nvPr/>
          </p:nvSpPr>
          <p:spPr bwMode="auto">
            <a:xfrm>
              <a:off x="3349625" y="4135438"/>
              <a:ext cx="1588" cy="3603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87" name="Rectangle 176"/>
            <p:cNvSpPr>
              <a:spLocks noChangeArrowheads="1"/>
            </p:cNvSpPr>
            <p:nvPr/>
          </p:nvSpPr>
          <p:spPr bwMode="auto">
            <a:xfrm>
              <a:off x="3086100" y="4040188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Nimbus Roman No9 L"/>
                </a:rPr>
                <a:t>.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88" name="Rectangle 177"/>
            <p:cNvSpPr>
              <a:spLocks noChangeArrowheads="1"/>
            </p:cNvSpPr>
            <p:nvPr/>
          </p:nvSpPr>
          <p:spPr bwMode="auto">
            <a:xfrm>
              <a:off x="3662363" y="4591050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Nimbus Roman No9 L"/>
                </a:rPr>
                <a:t>.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89" name="Freeform 178"/>
            <p:cNvSpPr>
              <a:spLocks/>
            </p:cNvSpPr>
            <p:nvPr/>
          </p:nvSpPr>
          <p:spPr bwMode="auto">
            <a:xfrm>
              <a:off x="3865563" y="4962525"/>
              <a:ext cx="598487" cy="144463"/>
            </a:xfrm>
            <a:custGeom>
              <a:avLst/>
              <a:gdLst>
                <a:gd name="T0" fmla="*/ 50 w 50"/>
                <a:gd name="T1" fmla="*/ 0 h 12"/>
                <a:gd name="T2" fmla="*/ 0 w 50"/>
                <a:gd name="T3" fmla="*/ 0 h 12"/>
                <a:gd name="T4" fmla="*/ 0 w 50"/>
                <a:gd name="T5" fmla="*/ 12 h 12"/>
                <a:gd name="T6" fmla="*/ 0 60000 65536"/>
                <a:gd name="T7" fmla="*/ 0 60000 65536"/>
                <a:gd name="T8" fmla="*/ 0 60000 65536"/>
                <a:gd name="T9" fmla="*/ 0 w 50"/>
                <a:gd name="T10" fmla="*/ 0 h 12"/>
                <a:gd name="T11" fmla="*/ 50 w 50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2">
                  <a:moveTo>
                    <a:pt x="50" y="0"/>
                  </a:moveTo>
                  <a:lnTo>
                    <a:pt x="0" y="0"/>
                  </a:lnTo>
                  <a:lnTo>
                    <a:pt x="0" y="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90" name="Rectangle 179"/>
            <p:cNvSpPr>
              <a:spLocks noChangeArrowheads="1"/>
            </p:cNvSpPr>
            <p:nvPr/>
          </p:nvSpPr>
          <p:spPr bwMode="auto">
            <a:xfrm>
              <a:off x="3302000" y="5897563"/>
              <a:ext cx="698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1" name="Rectangle 180"/>
            <p:cNvSpPr>
              <a:spLocks noChangeArrowheads="1"/>
            </p:cNvSpPr>
            <p:nvPr/>
          </p:nvSpPr>
          <p:spPr bwMode="auto">
            <a:xfrm>
              <a:off x="3375025" y="5957888"/>
              <a:ext cx="2540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2" name="Rectangle 181"/>
            <p:cNvSpPr>
              <a:spLocks noChangeArrowheads="1"/>
            </p:cNvSpPr>
            <p:nvPr/>
          </p:nvSpPr>
          <p:spPr bwMode="auto">
            <a:xfrm>
              <a:off x="3757613" y="589756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3" name="Rectangle 182"/>
            <p:cNvSpPr>
              <a:spLocks noChangeArrowheads="1"/>
            </p:cNvSpPr>
            <p:nvPr/>
          </p:nvSpPr>
          <p:spPr bwMode="auto">
            <a:xfrm>
              <a:off x="3805238" y="5957888"/>
              <a:ext cx="2540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4" name="Rectangle 183"/>
            <p:cNvSpPr>
              <a:spLocks noChangeArrowheads="1"/>
            </p:cNvSpPr>
            <p:nvPr/>
          </p:nvSpPr>
          <p:spPr bwMode="auto">
            <a:xfrm>
              <a:off x="3111500" y="396716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5" name="Rectangle 184"/>
            <p:cNvSpPr>
              <a:spLocks noChangeArrowheads="1"/>
            </p:cNvSpPr>
            <p:nvPr/>
          </p:nvSpPr>
          <p:spPr bwMode="auto">
            <a:xfrm>
              <a:off x="3159125" y="4029075"/>
              <a:ext cx="2540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6" name="Rectangle 185"/>
            <p:cNvSpPr>
              <a:spLocks noChangeArrowheads="1"/>
            </p:cNvSpPr>
            <p:nvPr/>
          </p:nvSpPr>
          <p:spPr bwMode="auto">
            <a:xfrm>
              <a:off x="3338513" y="3956050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7" name="Rectangle 186"/>
            <p:cNvSpPr>
              <a:spLocks noChangeArrowheads="1"/>
            </p:cNvSpPr>
            <p:nvPr/>
          </p:nvSpPr>
          <p:spPr bwMode="auto">
            <a:xfrm>
              <a:off x="3386138" y="4016375"/>
              <a:ext cx="2540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8" name="Rectangle 187"/>
            <p:cNvSpPr>
              <a:spLocks noChangeArrowheads="1"/>
            </p:cNvSpPr>
            <p:nvPr/>
          </p:nvSpPr>
          <p:spPr bwMode="auto">
            <a:xfrm>
              <a:off x="3973513" y="5334000"/>
              <a:ext cx="269875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/>
                </a:rPr>
                <a:t>B cell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9" name="Freeform 188"/>
            <p:cNvSpPr>
              <a:spLocks/>
            </p:cNvSpPr>
            <p:nvPr/>
          </p:nvSpPr>
          <p:spPr bwMode="auto">
            <a:xfrm>
              <a:off x="3709988" y="4614863"/>
              <a:ext cx="119062" cy="287337"/>
            </a:xfrm>
            <a:custGeom>
              <a:avLst/>
              <a:gdLst>
                <a:gd name="T0" fmla="*/ 10 w 10"/>
                <a:gd name="T1" fmla="*/ 0 h 24"/>
                <a:gd name="T2" fmla="*/ 10 w 10"/>
                <a:gd name="T3" fmla="*/ 5 h 24"/>
                <a:gd name="T4" fmla="*/ 10 w 10"/>
                <a:gd name="T5" fmla="*/ 10 h 24"/>
                <a:gd name="T6" fmla="*/ 10 w 10"/>
                <a:gd name="T7" fmla="*/ 10 h 24"/>
                <a:gd name="T8" fmla="*/ 9 w 10"/>
                <a:gd name="T9" fmla="*/ 11 h 24"/>
                <a:gd name="T10" fmla="*/ 9 w 10"/>
                <a:gd name="T11" fmla="*/ 12 h 24"/>
                <a:gd name="T12" fmla="*/ 9 w 10"/>
                <a:gd name="T13" fmla="*/ 13 h 24"/>
                <a:gd name="T14" fmla="*/ 9 w 10"/>
                <a:gd name="T15" fmla="*/ 13 h 24"/>
                <a:gd name="T16" fmla="*/ 9 w 10"/>
                <a:gd name="T17" fmla="*/ 14 h 24"/>
                <a:gd name="T18" fmla="*/ 8 w 10"/>
                <a:gd name="T19" fmla="*/ 15 h 24"/>
                <a:gd name="T20" fmla="*/ 8 w 10"/>
                <a:gd name="T21" fmla="*/ 16 h 24"/>
                <a:gd name="T22" fmla="*/ 8 w 10"/>
                <a:gd name="T23" fmla="*/ 16 h 24"/>
                <a:gd name="T24" fmla="*/ 7 w 10"/>
                <a:gd name="T25" fmla="*/ 17 h 24"/>
                <a:gd name="T26" fmla="*/ 7 w 10"/>
                <a:gd name="T27" fmla="*/ 17 h 24"/>
                <a:gd name="T28" fmla="*/ 7 w 10"/>
                <a:gd name="T29" fmla="*/ 18 h 24"/>
                <a:gd name="T30" fmla="*/ 6 w 10"/>
                <a:gd name="T31" fmla="*/ 18 h 24"/>
                <a:gd name="T32" fmla="*/ 6 w 10"/>
                <a:gd name="T33" fmla="*/ 19 h 24"/>
                <a:gd name="T34" fmla="*/ 6 w 10"/>
                <a:gd name="T35" fmla="*/ 19 h 24"/>
                <a:gd name="T36" fmla="*/ 5 w 10"/>
                <a:gd name="T37" fmla="*/ 20 h 24"/>
                <a:gd name="T38" fmla="*/ 5 w 10"/>
                <a:gd name="T39" fmla="*/ 20 h 24"/>
                <a:gd name="T40" fmla="*/ 4 w 10"/>
                <a:gd name="T41" fmla="*/ 21 h 24"/>
                <a:gd name="T42" fmla="*/ 3 w 10"/>
                <a:gd name="T43" fmla="*/ 21 h 24"/>
                <a:gd name="T44" fmla="*/ 3 w 10"/>
                <a:gd name="T45" fmla="*/ 22 h 24"/>
                <a:gd name="T46" fmla="*/ 2 w 10"/>
                <a:gd name="T47" fmla="*/ 22 h 24"/>
                <a:gd name="T48" fmla="*/ 1 w 10"/>
                <a:gd name="T49" fmla="*/ 23 h 24"/>
                <a:gd name="T50" fmla="*/ 1 w 10"/>
                <a:gd name="T51" fmla="*/ 23 h 24"/>
                <a:gd name="T52" fmla="*/ 0 w 10"/>
                <a:gd name="T53" fmla="*/ 24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"/>
                <a:gd name="T82" fmla="*/ 0 h 24"/>
                <a:gd name="T83" fmla="*/ 10 w 10"/>
                <a:gd name="T84" fmla="*/ 24 h 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" h="24">
                  <a:moveTo>
                    <a:pt x="10" y="0"/>
                  </a:moveTo>
                  <a:lnTo>
                    <a:pt x="10" y="5"/>
                  </a:lnTo>
                  <a:lnTo>
                    <a:pt x="10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1" y="23"/>
                  </a:lnTo>
                  <a:lnTo>
                    <a:pt x="0" y="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00" name="Freeform 189"/>
            <p:cNvSpPr>
              <a:spLocks/>
            </p:cNvSpPr>
            <p:nvPr/>
          </p:nvSpPr>
          <p:spPr bwMode="auto">
            <a:xfrm>
              <a:off x="3589338" y="4614863"/>
              <a:ext cx="120650" cy="287337"/>
            </a:xfrm>
            <a:custGeom>
              <a:avLst/>
              <a:gdLst>
                <a:gd name="T0" fmla="*/ 0 w 10"/>
                <a:gd name="T1" fmla="*/ 0 h 24"/>
                <a:gd name="T2" fmla="*/ 0 w 10"/>
                <a:gd name="T3" fmla="*/ 5 h 24"/>
                <a:gd name="T4" fmla="*/ 0 w 10"/>
                <a:gd name="T5" fmla="*/ 10 h 24"/>
                <a:gd name="T6" fmla="*/ 0 w 10"/>
                <a:gd name="T7" fmla="*/ 10 h 24"/>
                <a:gd name="T8" fmla="*/ 0 w 10"/>
                <a:gd name="T9" fmla="*/ 11 h 24"/>
                <a:gd name="T10" fmla="*/ 1 w 10"/>
                <a:gd name="T11" fmla="*/ 12 h 24"/>
                <a:gd name="T12" fmla="*/ 1 w 10"/>
                <a:gd name="T13" fmla="*/ 13 h 24"/>
                <a:gd name="T14" fmla="*/ 1 w 10"/>
                <a:gd name="T15" fmla="*/ 13 h 24"/>
                <a:gd name="T16" fmla="*/ 1 w 10"/>
                <a:gd name="T17" fmla="*/ 14 h 24"/>
                <a:gd name="T18" fmla="*/ 1 w 10"/>
                <a:gd name="T19" fmla="*/ 15 h 24"/>
                <a:gd name="T20" fmla="*/ 2 w 10"/>
                <a:gd name="T21" fmla="*/ 16 h 24"/>
                <a:gd name="T22" fmla="*/ 2 w 10"/>
                <a:gd name="T23" fmla="*/ 16 h 24"/>
                <a:gd name="T24" fmla="*/ 3 w 10"/>
                <a:gd name="T25" fmla="*/ 17 h 24"/>
                <a:gd name="T26" fmla="*/ 3 w 10"/>
                <a:gd name="T27" fmla="*/ 17 h 24"/>
                <a:gd name="T28" fmla="*/ 3 w 10"/>
                <a:gd name="T29" fmla="*/ 18 h 24"/>
                <a:gd name="T30" fmla="*/ 3 w 10"/>
                <a:gd name="T31" fmla="*/ 18 h 24"/>
                <a:gd name="T32" fmla="*/ 4 w 10"/>
                <a:gd name="T33" fmla="*/ 19 h 24"/>
                <a:gd name="T34" fmla="*/ 4 w 10"/>
                <a:gd name="T35" fmla="*/ 19 h 24"/>
                <a:gd name="T36" fmla="*/ 5 w 10"/>
                <a:gd name="T37" fmla="*/ 20 h 24"/>
                <a:gd name="T38" fmla="*/ 5 w 10"/>
                <a:gd name="T39" fmla="*/ 20 h 24"/>
                <a:gd name="T40" fmla="*/ 6 w 10"/>
                <a:gd name="T41" fmla="*/ 21 h 24"/>
                <a:gd name="T42" fmla="*/ 6 w 10"/>
                <a:gd name="T43" fmla="*/ 21 h 24"/>
                <a:gd name="T44" fmla="*/ 7 w 10"/>
                <a:gd name="T45" fmla="*/ 22 h 24"/>
                <a:gd name="T46" fmla="*/ 8 w 10"/>
                <a:gd name="T47" fmla="*/ 22 h 24"/>
                <a:gd name="T48" fmla="*/ 9 w 10"/>
                <a:gd name="T49" fmla="*/ 23 h 24"/>
                <a:gd name="T50" fmla="*/ 9 w 10"/>
                <a:gd name="T51" fmla="*/ 23 h 24"/>
                <a:gd name="T52" fmla="*/ 10 w 10"/>
                <a:gd name="T53" fmla="*/ 24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"/>
                <a:gd name="T82" fmla="*/ 0 h 24"/>
                <a:gd name="T83" fmla="*/ 10 w 10"/>
                <a:gd name="T84" fmla="*/ 24 h 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" h="24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9" y="23"/>
                  </a:lnTo>
                  <a:lnTo>
                    <a:pt x="10" y="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01" name="Freeform 190"/>
            <p:cNvSpPr>
              <a:spLocks/>
            </p:cNvSpPr>
            <p:nvPr/>
          </p:nvSpPr>
          <p:spPr bwMode="auto">
            <a:xfrm>
              <a:off x="3709988" y="4603750"/>
              <a:ext cx="119062" cy="34925"/>
            </a:xfrm>
            <a:custGeom>
              <a:avLst/>
              <a:gdLst>
                <a:gd name="T0" fmla="*/ 10 w 10"/>
                <a:gd name="T1" fmla="*/ 0 h 3"/>
                <a:gd name="T2" fmla="*/ 8 w 10"/>
                <a:gd name="T3" fmla="*/ 1 h 3"/>
                <a:gd name="T4" fmla="*/ 8 w 10"/>
                <a:gd name="T5" fmla="*/ 1 h 3"/>
                <a:gd name="T6" fmla="*/ 7 w 10"/>
                <a:gd name="T7" fmla="*/ 1 h 3"/>
                <a:gd name="T8" fmla="*/ 6 w 10"/>
                <a:gd name="T9" fmla="*/ 2 h 3"/>
                <a:gd name="T10" fmla="*/ 6 w 10"/>
                <a:gd name="T11" fmla="*/ 2 h 3"/>
                <a:gd name="T12" fmla="*/ 5 w 10"/>
                <a:gd name="T13" fmla="*/ 2 h 3"/>
                <a:gd name="T14" fmla="*/ 4 w 10"/>
                <a:gd name="T15" fmla="*/ 2 h 3"/>
                <a:gd name="T16" fmla="*/ 4 w 10"/>
                <a:gd name="T17" fmla="*/ 3 h 3"/>
                <a:gd name="T18" fmla="*/ 3 w 10"/>
                <a:gd name="T19" fmla="*/ 3 h 3"/>
                <a:gd name="T20" fmla="*/ 2 w 10"/>
                <a:gd name="T21" fmla="*/ 3 h 3"/>
                <a:gd name="T22" fmla="*/ 2 w 10"/>
                <a:gd name="T23" fmla="*/ 3 h 3"/>
                <a:gd name="T24" fmla="*/ 1 w 10"/>
                <a:gd name="T25" fmla="*/ 3 h 3"/>
                <a:gd name="T26" fmla="*/ 1 w 10"/>
                <a:gd name="T27" fmla="*/ 3 h 3"/>
                <a:gd name="T28" fmla="*/ 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10" y="0"/>
                  </a:moveTo>
                  <a:lnTo>
                    <a:pt x="8" y="1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02" name="Freeform 191"/>
            <p:cNvSpPr>
              <a:spLocks/>
            </p:cNvSpPr>
            <p:nvPr/>
          </p:nvSpPr>
          <p:spPr bwMode="auto">
            <a:xfrm>
              <a:off x="3589338" y="4603750"/>
              <a:ext cx="120650" cy="34925"/>
            </a:xfrm>
            <a:custGeom>
              <a:avLst/>
              <a:gdLst>
                <a:gd name="T0" fmla="*/ 0 w 10"/>
                <a:gd name="T1" fmla="*/ 0 h 3"/>
                <a:gd name="T2" fmla="*/ 1 w 10"/>
                <a:gd name="T3" fmla="*/ 1 h 3"/>
                <a:gd name="T4" fmla="*/ 2 w 10"/>
                <a:gd name="T5" fmla="*/ 1 h 3"/>
                <a:gd name="T6" fmla="*/ 3 w 10"/>
                <a:gd name="T7" fmla="*/ 1 h 3"/>
                <a:gd name="T8" fmla="*/ 3 w 10"/>
                <a:gd name="T9" fmla="*/ 2 h 3"/>
                <a:gd name="T10" fmla="*/ 4 w 10"/>
                <a:gd name="T11" fmla="*/ 2 h 3"/>
                <a:gd name="T12" fmla="*/ 5 w 10"/>
                <a:gd name="T13" fmla="*/ 2 h 3"/>
                <a:gd name="T14" fmla="*/ 6 w 10"/>
                <a:gd name="T15" fmla="*/ 2 h 3"/>
                <a:gd name="T16" fmla="*/ 6 w 10"/>
                <a:gd name="T17" fmla="*/ 3 h 3"/>
                <a:gd name="T18" fmla="*/ 7 w 10"/>
                <a:gd name="T19" fmla="*/ 3 h 3"/>
                <a:gd name="T20" fmla="*/ 8 w 10"/>
                <a:gd name="T21" fmla="*/ 3 h 3"/>
                <a:gd name="T22" fmla="*/ 8 w 10"/>
                <a:gd name="T23" fmla="*/ 3 h 3"/>
                <a:gd name="T24" fmla="*/ 9 w 10"/>
                <a:gd name="T25" fmla="*/ 3 h 3"/>
                <a:gd name="T26" fmla="*/ 9 w 10"/>
                <a:gd name="T27" fmla="*/ 3 h 3"/>
                <a:gd name="T28" fmla="*/ 1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03" name="Freeform 192"/>
            <p:cNvSpPr>
              <a:spLocks/>
            </p:cNvSpPr>
            <p:nvPr/>
          </p:nvSpPr>
          <p:spPr bwMode="auto">
            <a:xfrm>
              <a:off x="3709988" y="4567238"/>
              <a:ext cx="119062" cy="36512"/>
            </a:xfrm>
            <a:custGeom>
              <a:avLst/>
              <a:gdLst>
                <a:gd name="T0" fmla="*/ 10 w 10"/>
                <a:gd name="T1" fmla="*/ 0 h 3"/>
                <a:gd name="T2" fmla="*/ 8 w 10"/>
                <a:gd name="T3" fmla="*/ 1 h 3"/>
                <a:gd name="T4" fmla="*/ 8 w 10"/>
                <a:gd name="T5" fmla="*/ 1 h 3"/>
                <a:gd name="T6" fmla="*/ 7 w 10"/>
                <a:gd name="T7" fmla="*/ 1 h 3"/>
                <a:gd name="T8" fmla="*/ 6 w 10"/>
                <a:gd name="T9" fmla="*/ 2 h 3"/>
                <a:gd name="T10" fmla="*/ 6 w 10"/>
                <a:gd name="T11" fmla="*/ 2 h 3"/>
                <a:gd name="T12" fmla="*/ 5 w 10"/>
                <a:gd name="T13" fmla="*/ 2 h 3"/>
                <a:gd name="T14" fmla="*/ 4 w 10"/>
                <a:gd name="T15" fmla="*/ 2 h 3"/>
                <a:gd name="T16" fmla="*/ 4 w 10"/>
                <a:gd name="T17" fmla="*/ 2 h 3"/>
                <a:gd name="T18" fmla="*/ 3 w 10"/>
                <a:gd name="T19" fmla="*/ 3 h 3"/>
                <a:gd name="T20" fmla="*/ 2 w 10"/>
                <a:gd name="T21" fmla="*/ 3 h 3"/>
                <a:gd name="T22" fmla="*/ 2 w 10"/>
                <a:gd name="T23" fmla="*/ 3 h 3"/>
                <a:gd name="T24" fmla="*/ 1 w 10"/>
                <a:gd name="T25" fmla="*/ 3 h 3"/>
                <a:gd name="T26" fmla="*/ 1 w 10"/>
                <a:gd name="T27" fmla="*/ 3 h 3"/>
                <a:gd name="T28" fmla="*/ 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10" y="0"/>
                  </a:moveTo>
                  <a:lnTo>
                    <a:pt x="8" y="1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04" name="Freeform 193"/>
            <p:cNvSpPr>
              <a:spLocks/>
            </p:cNvSpPr>
            <p:nvPr/>
          </p:nvSpPr>
          <p:spPr bwMode="auto">
            <a:xfrm>
              <a:off x="3589338" y="4567238"/>
              <a:ext cx="120650" cy="36512"/>
            </a:xfrm>
            <a:custGeom>
              <a:avLst/>
              <a:gdLst>
                <a:gd name="T0" fmla="*/ 0 w 10"/>
                <a:gd name="T1" fmla="*/ 0 h 3"/>
                <a:gd name="T2" fmla="*/ 1 w 10"/>
                <a:gd name="T3" fmla="*/ 1 h 3"/>
                <a:gd name="T4" fmla="*/ 2 w 10"/>
                <a:gd name="T5" fmla="*/ 1 h 3"/>
                <a:gd name="T6" fmla="*/ 3 w 10"/>
                <a:gd name="T7" fmla="*/ 1 h 3"/>
                <a:gd name="T8" fmla="*/ 3 w 10"/>
                <a:gd name="T9" fmla="*/ 2 h 3"/>
                <a:gd name="T10" fmla="*/ 4 w 10"/>
                <a:gd name="T11" fmla="*/ 2 h 3"/>
                <a:gd name="T12" fmla="*/ 5 w 10"/>
                <a:gd name="T13" fmla="*/ 2 h 3"/>
                <a:gd name="T14" fmla="*/ 6 w 10"/>
                <a:gd name="T15" fmla="*/ 2 h 3"/>
                <a:gd name="T16" fmla="*/ 6 w 10"/>
                <a:gd name="T17" fmla="*/ 2 h 3"/>
                <a:gd name="T18" fmla="*/ 7 w 10"/>
                <a:gd name="T19" fmla="*/ 3 h 3"/>
                <a:gd name="T20" fmla="*/ 8 w 10"/>
                <a:gd name="T21" fmla="*/ 3 h 3"/>
                <a:gd name="T22" fmla="*/ 8 w 10"/>
                <a:gd name="T23" fmla="*/ 3 h 3"/>
                <a:gd name="T24" fmla="*/ 9 w 10"/>
                <a:gd name="T25" fmla="*/ 3 h 3"/>
                <a:gd name="T26" fmla="*/ 9 w 10"/>
                <a:gd name="T27" fmla="*/ 3 h 3"/>
                <a:gd name="T28" fmla="*/ 1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3842" name="Freeform 194"/>
            <p:cNvSpPr>
              <a:spLocks/>
            </p:cNvSpPr>
            <p:nvPr/>
          </p:nvSpPr>
          <p:spPr bwMode="auto">
            <a:xfrm>
              <a:off x="2632179" y="4770582"/>
              <a:ext cx="287616" cy="288813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3" y="7"/>
                </a:cxn>
                <a:cxn ang="0">
                  <a:pos x="20" y="4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7" y="1"/>
                </a:cxn>
                <a:cxn ang="0">
                  <a:pos x="4" y="4"/>
                </a:cxn>
                <a:cxn ang="0">
                  <a:pos x="1" y="7"/>
                </a:cxn>
                <a:cxn ang="0">
                  <a:pos x="0" y="12"/>
                </a:cxn>
                <a:cxn ang="0">
                  <a:pos x="1" y="16"/>
                </a:cxn>
                <a:cxn ang="0">
                  <a:pos x="4" y="20"/>
                </a:cxn>
                <a:cxn ang="0">
                  <a:pos x="7" y="23"/>
                </a:cxn>
                <a:cxn ang="0">
                  <a:pos x="12" y="24"/>
                </a:cxn>
                <a:cxn ang="0">
                  <a:pos x="16" y="23"/>
                </a:cxn>
                <a:cxn ang="0">
                  <a:pos x="20" y="20"/>
                </a:cxn>
                <a:cxn ang="0">
                  <a:pos x="23" y="16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3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6" y="23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4" y="1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83843" name="Rectangle 195"/>
            <p:cNvSpPr>
              <a:spLocks noChangeArrowheads="1"/>
            </p:cNvSpPr>
            <p:nvPr/>
          </p:nvSpPr>
          <p:spPr bwMode="auto">
            <a:xfrm>
              <a:off x="2632179" y="4722668"/>
              <a:ext cx="287616" cy="191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007" name="Rectangle 196"/>
            <p:cNvSpPr>
              <a:spLocks noChangeArrowheads="1"/>
            </p:cNvSpPr>
            <p:nvPr/>
          </p:nvSpPr>
          <p:spPr bwMode="auto">
            <a:xfrm>
              <a:off x="2632075" y="4722813"/>
              <a:ext cx="287338" cy="1920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008" name="Freeform 197"/>
            <p:cNvSpPr>
              <a:spLocks/>
            </p:cNvSpPr>
            <p:nvPr/>
          </p:nvSpPr>
          <p:spPr bwMode="auto">
            <a:xfrm>
              <a:off x="3794125" y="5094288"/>
              <a:ext cx="119063" cy="287337"/>
            </a:xfrm>
            <a:custGeom>
              <a:avLst/>
              <a:gdLst>
                <a:gd name="T0" fmla="*/ 10 w 10"/>
                <a:gd name="T1" fmla="*/ 0 h 24"/>
                <a:gd name="T2" fmla="*/ 10 w 10"/>
                <a:gd name="T3" fmla="*/ 6 h 24"/>
                <a:gd name="T4" fmla="*/ 10 w 10"/>
                <a:gd name="T5" fmla="*/ 10 h 24"/>
                <a:gd name="T6" fmla="*/ 10 w 10"/>
                <a:gd name="T7" fmla="*/ 11 h 24"/>
                <a:gd name="T8" fmla="*/ 9 w 10"/>
                <a:gd name="T9" fmla="*/ 12 h 24"/>
                <a:gd name="T10" fmla="*/ 9 w 10"/>
                <a:gd name="T11" fmla="*/ 12 h 24"/>
                <a:gd name="T12" fmla="*/ 9 w 10"/>
                <a:gd name="T13" fmla="*/ 13 h 24"/>
                <a:gd name="T14" fmla="*/ 9 w 10"/>
                <a:gd name="T15" fmla="*/ 14 h 24"/>
                <a:gd name="T16" fmla="*/ 9 w 10"/>
                <a:gd name="T17" fmla="*/ 15 h 24"/>
                <a:gd name="T18" fmla="*/ 8 w 10"/>
                <a:gd name="T19" fmla="*/ 15 h 24"/>
                <a:gd name="T20" fmla="*/ 8 w 10"/>
                <a:gd name="T21" fmla="*/ 16 h 24"/>
                <a:gd name="T22" fmla="*/ 8 w 10"/>
                <a:gd name="T23" fmla="*/ 17 h 24"/>
                <a:gd name="T24" fmla="*/ 7 w 10"/>
                <a:gd name="T25" fmla="*/ 17 h 24"/>
                <a:gd name="T26" fmla="*/ 7 w 10"/>
                <a:gd name="T27" fmla="*/ 18 h 24"/>
                <a:gd name="T28" fmla="*/ 7 w 10"/>
                <a:gd name="T29" fmla="*/ 18 h 24"/>
                <a:gd name="T30" fmla="*/ 6 w 10"/>
                <a:gd name="T31" fmla="*/ 19 h 24"/>
                <a:gd name="T32" fmla="*/ 6 w 10"/>
                <a:gd name="T33" fmla="*/ 19 h 24"/>
                <a:gd name="T34" fmla="*/ 6 w 10"/>
                <a:gd name="T35" fmla="*/ 19 h 24"/>
                <a:gd name="T36" fmla="*/ 6 w 10"/>
                <a:gd name="T37" fmla="*/ 20 h 24"/>
                <a:gd name="T38" fmla="*/ 5 w 10"/>
                <a:gd name="T39" fmla="*/ 20 h 24"/>
                <a:gd name="T40" fmla="*/ 5 w 10"/>
                <a:gd name="T41" fmla="*/ 21 h 24"/>
                <a:gd name="T42" fmla="*/ 4 w 10"/>
                <a:gd name="T43" fmla="*/ 21 h 24"/>
                <a:gd name="T44" fmla="*/ 3 w 10"/>
                <a:gd name="T45" fmla="*/ 22 h 24"/>
                <a:gd name="T46" fmla="*/ 3 w 10"/>
                <a:gd name="T47" fmla="*/ 22 h 24"/>
                <a:gd name="T48" fmla="*/ 2 w 10"/>
                <a:gd name="T49" fmla="*/ 23 h 24"/>
                <a:gd name="T50" fmla="*/ 1 w 10"/>
                <a:gd name="T51" fmla="*/ 23 h 24"/>
                <a:gd name="T52" fmla="*/ 1 w 10"/>
                <a:gd name="T53" fmla="*/ 24 h 24"/>
                <a:gd name="T54" fmla="*/ 0 w 10"/>
                <a:gd name="T55" fmla="*/ 24 h 2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"/>
                <a:gd name="T85" fmla="*/ 0 h 24"/>
                <a:gd name="T86" fmla="*/ 10 w 10"/>
                <a:gd name="T87" fmla="*/ 24 h 2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" h="24">
                  <a:moveTo>
                    <a:pt x="1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0" y="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09" name="Freeform 198"/>
            <p:cNvSpPr>
              <a:spLocks/>
            </p:cNvSpPr>
            <p:nvPr/>
          </p:nvSpPr>
          <p:spPr bwMode="auto">
            <a:xfrm>
              <a:off x="3673475" y="5094288"/>
              <a:ext cx="120650" cy="287337"/>
            </a:xfrm>
            <a:custGeom>
              <a:avLst/>
              <a:gdLst>
                <a:gd name="T0" fmla="*/ 0 w 10"/>
                <a:gd name="T1" fmla="*/ 0 h 24"/>
                <a:gd name="T2" fmla="*/ 0 w 10"/>
                <a:gd name="T3" fmla="*/ 6 h 24"/>
                <a:gd name="T4" fmla="*/ 0 w 10"/>
                <a:gd name="T5" fmla="*/ 10 h 24"/>
                <a:gd name="T6" fmla="*/ 0 w 10"/>
                <a:gd name="T7" fmla="*/ 11 h 24"/>
                <a:gd name="T8" fmla="*/ 0 w 10"/>
                <a:gd name="T9" fmla="*/ 12 h 24"/>
                <a:gd name="T10" fmla="*/ 1 w 10"/>
                <a:gd name="T11" fmla="*/ 12 h 24"/>
                <a:gd name="T12" fmla="*/ 1 w 10"/>
                <a:gd name="T13" fmla="*/ 13 h 24"/>
                <a:gd name="T14" fmla="*/ 1 w 10"/>
                <a:gd name="T15" fmla="*/ 14 h 24"/>
                <a:gd name="T16" fmla="*/ 1 w 10"/>
                <a:gd name="T17" fmla="*/ 15 h 24"/>
                <a:gd name="T18" fmla="*/ 1 w 10"/>
                <a:gd name="T19" fmla="*/ 15 h 24"/>
                <a:gd name="T20" fmla="*/ 2 w 10"/>
                <a:gd name="T21" fmla="*/ 16 h 24"/>
                <a:gd name="T22" fmla="*/ 2 w 10"/>
                <a:gd name="T23" fmla="*/ 17 h 24"/>
                <a:gd name="T24" fmla="*/ 3 w 10"/>
                <a:gd name="T25" fmla="*/ 17 h 24"/>
                <a:gd name="T26" fmla="*/ 3 w 10"/>
                <a:gd name="T27" fmla="*/ 18 h 24"/>
                <a:gd name="T28" fmla="*/ 3 w 10"/>
                <a:gd name="T29" fmla="*/ 18 h 24"/>
                <a:gd name="T30" fmla="*/ 3 w 10"/>
                <a:gd name="T31" fmla="*/ 19 h 24"/>
                <a:gd name="T32" fmla="*/ 4 w 10"/>
                <a:gd name="T33" fmla="*/ 19 h 24"/>
                <a:gd name="T34" fmla="*/ 4 w 10"/>
                <a:gd name="T35" fmla="*/ 19 h 24"/>
                <a:gd name="T36" fmla="*/ 4 w 10"/>
                <a:gd name="T37" fmla="*/ 20 h 24"/>
                <a:gd name="T38" fmla="*/ 5 w 10"/>
                <a:gd name="T39" fmla="*/ 20 h 24"/>
                <a:gd name="T40" fmla="*/ 5 w 10"/>
                <a:gd name="T41" fmla="*/ 21 h 24"/>
                <a:gd name="T42" fmla="*/ 6 w 10"/>
                <a:gd name="T43" fmla="*/ 21 h 24"/>
                <a:gd name="T44" fmla="*/ 6 w 10"/>
                <a:gd name="T45" fmla="*/ 22 h 24"/>
                <a:gd name="T46" fmla="*/ 7 w 10"/>
                <a:gd name="T47" fmla="*/ 22 h 24"/>
                <a:gd name="T48" fmla="*/ 8 w 10"/>
                <a:gd name="T49" fmla="*/ 23 h 24"/>
                <a:gd name="T50" fmla="*/ 9 w 10"/>
                <a:gd name="T51" fmla="*/ 23 h 24"/>
                <a:gd name="T52" fmla="*/ 9 w 10"/>
                <a:gd name="T53" fmla="*/ 24 h 24"/>
                <a:gd name="T54" fmla="*/ 10 w 10"/>
                <a:gd name="T55" fmla="*/ 24 h 2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"/>
                <a:gd name="T85" fmla="*/ 0 h 24"/>
                <a:gd name="T86" fmla="*/ 10 w 10"/>
                <a:gd name="T87" fmla="*/ 24 h 2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" h="24">
                  <a:moveTo>
                    <a:pt x="0" y="0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10" y="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10" name="Freeform 199"/>
            <p:cNvSpPr>
              <a:spLocks/>
            </p:cNvSpPr>
            <p:nvPr/>
          </p:nvSpPr>
          <p:spPr bwMode="auto">
            <a:xfrm>
              <a:off x="3794125" y="5094288"/>
              <a:ext cx="119063" cy="36512"/>
            </a:xfrm>
            <a:custGeom>
              <a:avLst/>
              <a:gdLst>
                <a:gd name="T0" fmla="*/ 10 w 10"/>
                <a:gd name="T1" fmla="*/ 0 h 3"/>
                <a:gd name="T2" fmla="*/ 9 w 10"/>
                <a:gd name="T3" fmla="*/ 0 h 3"/>
                <a:gd name="T4" fmla="*/ 8 w 10"/>
                <a:gd name="T5" fmla="*/ 1 h 3"/>
                <a:gd name="T6" fmla="*/ 7 w 10"/>
                <a:gd name="T7" fmla="*/ 1 h 3"/>
                <a:gd name="T8" fmla="*/ 6 w 10"/>
                <a:gd name="T9" fmla="*/ 1 h 3"/>
                <a:gd name="T10" fmla="*/ 6 w 10"/>
                <a:gd name="T11" fmla="*/ 1 h 3"/>
                <a:gd name="T12" fmla="*/ 5 w 10"/>
                <a:gd name="T13" fmla="*/ 2 h 3"/>
                <a:gd name="T14" fmla="*/ 4 w 10"/>
                <a:gd name="T15" fmla="*/ 2 h 3"/>
                <a:gd name="T16" fmla="*/ 4 w 10"/>
                <a:gd name="T17" fmla="*/ 2 h 3"/>
                <a:gd name="T18" fmla="*/ 3 w 10"/>
                <a:gd name="T19" fmla="*/ 2 h 3"/>
                <a:gd name="T20" fmla="*/ 2 w 10"/>
                <a:gd name="T21" fmla="*/ 2 h 3"/>
                <a:gd name="T22" fmla="*/ 2 w 10"/>
                <a:gd name="T23" fmla="*/ 2 h 3"/>
                <a:gd name="T24" fmla="*/ 1 w 10"/>
                <a:gd name="T25" fmla="*/ 3 h 3"/>
                <a:gd name="T26" fmla="*/ 1 w 10"/>
                <a:gd name="T27" fmla="*/ 3 h 3"/>
                <a:gd name="T28" fmla="*/ 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10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11" name="Freeform 200"/>
            <p:cNvSpPr>
              <a:spLocks/>
            </p:cNvSpPr>
            <p:nvPr/>
          </p:nvSpPr>
          <p:spPr bwMode="auto">
            <a:xfrm>
              <a:off x="3673475" y="5094288"/>
              <a:ext cx="120650" cy="36512"/>
            </a:xfrm>
            <a:custGeom>
              <a:avLst/>
              <a:gdLst>
                <a:gd name="T0" fmla="*/ 0 w 10"/>
                <a:gd name="T1" fmla="*/ 0 h 3"/>
                <a:gd name="T2" fmla="*/ 1 w 10"/>
                <a:gd name="T3" fmla="*/ 0 h 3"/>
                <a:gd name="T4" fmla="*/ 2 w 10"/>
                <a:gd name="T5" fmla="*/ 1 h 3"/>
                <a:gd name="T6" fmla="*/ 3 w 10"/>
                <a:gd name="T7" fmla="*/ 1 h 3"/>
                <a:gd name="T8" fmla="*/ 3 w 10"/>
                <a:gd name="T9" fmla="*/ 1 h 3"/>
                <a:gd name="T10" fmla="*/ 4 w 10"/>
                <a:gd name="T11" fmla="*/ 1 h 3"/>
                <a:gd name="T12" fmla="*/ 5 w 10"/>
                <a:gd name="T13" fmla="*/ 2 h 3"/>
                <a:gd name="T14" fmla="*/ 6 w 10"/>
                <a:gd name="T15" fmla="*/ 2 h 3"/>
                <a:gd name="T16" fmla="*/ 6 w 10"/>
                <a:gd name="T17" fmla="*/ 2 h 3"/>
                <a:gd name="T18" fmla="*/ 7 w 10"/>
                <a:gd name="T19" fmla="*/ 2 h 3"/>
                <a:gd name="T20" fmla="*/ 8 w 10"/>
                <a:gd name="T21" fmla="*/ 2 h 3"/>
                <a:gd name="T22" fmla="*/ 8 w 10"/>
                <a:gd name="T23" fmla="*/ 2 h 3"/>
                <a:gd name="T24" fmla="*/ 9 w 10"/>
                <a:gd name="T25" fmla="*/ 3 h 3"/>
                <a:gd name="T26" fmla="*/ 9 w 10"/>
                <a:gd name="T27" fmla="*/ 3 h 3"/>
                <a:gd name="T28" fmla="*/ 1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3"/>
                  </a:lnTo>
                  <a:lnTo>
                    <a:pt x="1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12" name="Freeform 201"/>
            <p:cNvSpPr>
              <a:spLocks/>
            </p:cNvSpPr>
            <p:nvPr/>
          </p:nvSpPr>
          <p:spPr bwMode="auto">
            <a:xfrm>
              <a:off x="3794125" y="5059363"/>
              <a:ext cx="119063" cy="23812"/>
            </a:xfrm>
            <a:custGeom>
              <a:avLst/>
              <a:gdLst>
                <a:gd name="T0" fmla="*/ 10 w 10"/>
                <a:gd name="T1" fmla="*/ 0 h 2"/>
                <a:gd name="T2" fmla="*/ 9 w 10"/>
                <a:gd name="T3" fmla="*/ 0 h 2"/>
                <a:gd name="T4" fmla="*/ 8 w 10"/>
                <a:gd name="T5" fmla="*/ 0 h 2"/>
                <a:gd name="T6" fmla="*/ 7 w 10"/>
                <a:gd name="T7" fmla="*/ 1 h 2"/>
                <a:gd name="T8" fmla="*/ 6 w 10"/>
                <a:gd name="T9" fmla="*/ 1 h 2"/>
                <a:gd name="T10" fmla="*/ 6 w 10"/>
                <a:gd name="T11" fmla="*/ 1 h 2"/>
                <a:gd name="T12" fmla="*/ 5 w 10"/>
                <a:gd name="T13" fmla="*/ 2 h 2"/>
                <a:gd name="T14" fmla="*/ 4 w 10"/>
                <a:gd name="T15" fmla="*/ 2 h 2"/>
                <a:gd name="T16" fmla="*/ 4 w 10"/>
                <a:gd name="T17" fmla="*/ 2 h 2"/>
                <a:gd name="T18" fmla="*/ 3 w 10"/>
                <a:gd name="T19" fmla="*/ 2 h 2"/>
                <a:gd name="T20" fmla="*/ 2 w 10"/>
                <a:gd name="T21" fmla="*/ 2 h 2"/>
                <a:gd name="T22" fmla="*/ 2 w 10"/>
                <a:gd name="T23" fmla="*/ 2 h 2"/>
                <a:gd name="T24" fmla="*/ 1 w 10"/>
                <a:gd name="T25" fmla="*/ 2 h 2"/>
                <a:gd name="T26" fmla="*/ 1 w 10"/>
                <a:gd name="T27" fmla="*/ 2 h 2"/>
                <a:gd name="T28" fmla="*/ 0 w 10"/>
                <a:gd name="T29" fmla="*/ 2 h 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"/>
                <a:gd name="T47" fmla="*/ 10 w 10"/>
                <a:gd name="T48" fmla="*/ 2 h 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">
                  <a:moveTo>
                    <a:pt x="10" y="0"/>
                  </a:move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013" name="Freeform 202"/>
            <p:cNvSpPr>
              <a:spLocks/>
            </p:cNvSpPr>
            <p:nvPr/>
          </p:nvSpPr>
          <p:spPr bwMode="auto">
            <a:xfrm>
              <a:off x="3673475" y="5059363"/>
              <a:ext cx="120650" cy="23812"/>
            </a:xfrm>
            <a:custGeom>
              <a:avLst/>
              <a:gdLst>
                <a:gd name="T0" fmla="*/ 0 w 10"/>
                <a:gd name="T1" fmla="*/ 0 h 2"/>
                <a:gd name="T2" fmla="*/ 1 w 10"/>
                <a:gd name="T3" fmla="*/ 0 h 2"/>
                <a:gd name="T4" fmla="*/ 2 w 10"/>
                <a:gd name="T5" fmla="*/ 0 h 2"/>
                <a:gd name="T6" fmla="*/ 3 w 10"/>
                <a:gd name="T7" fmla="*/ 1 h 2"/>
                <a:gd name="T8" fmla="*/ 3 w 10"/>
                <a:gd name="T9" fmla="*/ 1 h 2"/>
                <a:gd name="T10" fmla="*/ 4 w 10"/>
                <a:gd name="T11" fmla="*/ 1 h 2"/>
                <a:gd name="T12" fmla="*/ 5 w 10"/>
                <a:gd name="T13" fmla="*/ 2 h 2"/>
                <a:gd name="T14" fmla="*/ 6 w 10"/>
                <a:gd name="T15" fmla="*/ 2 h 2"/>
                <a:gd name="T16" fmla="*/ 6 w 10"/>
                <a:gd name="T17" fmla="*/ 2 h 2"/>
                <a:gd name="T18" fmla="*/ 7 w 10"/>
                <a:gd name="T19" fmla="*/ 2 h 2"/>
                <a:gd name="T20" fmla="*/ 8 w 10"/>
                <a:gd name="T21" fmla="*/ 2 h 2"/>
                <a:gd name="T22" fmla="*/ 8 w 10"/>
                <a:gd name="T23" fmla="*/ 2 h 2"/>
                <a:gd name="T24" fmla="*/ 9 w 10"/>
                <a:gd name="T25" fmla="*/ 2 h 2"/>
                <a:gd name="T26" fmla="*/ 9 w 10"/>
                <a:gd name="T27" fmla="*/ 2 h 2"/>
                <a:gd name="T28" fmla="*/ 10 w 10"/>
                <a:gd name="T29" fmla="*/ 2 h 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"/>
                <a:gd name="T47" fmla="*/ 10 w 10"/>
                <a:gd name="T48" fmla="*/ 2 h 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965" name="Text Box 203"/>
          <p:cNvSpPr txBox="1">
            <a:spLocks noChangeArrowheads="1"/>
          </p:cNvSpPr>
          <p:nvPr/>
        </p:nvSpPr>
        <p:spPr bwMode="auto">
          <a:xfrm>
            <a:off x="7086600" y="1752600"/>
            <a:ext cx="2032000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mbria" pitchFamily="18" charset="0"/>
              </a:rPr>
              <a:t>4-bit </a:t>
            </a:r>
          </a:p>
          <a:p>
            <a:r>
              <a:rPr lang="en-US" b="1">
                <a:latin typeface="Cambria" pitchFamily="18" charset="0"/>
              </a:rPr>
              <a:t>carry-lookahead </a:t>
            </a:r>
          </a:p>
          <a:p>
            <a:r>
              <a:rPr lang="en-US" b="1">
                <a:latin typeface="Cambria" pitchFamily="18" charset="0"/>
              </a:rPr>
              <a:t>adder</a:t>
            </a:r>
          </a:p>
        </p:txBody>
      </p:sp>
      <p:sp>
        <p:nvSpPr>
          <p:cNvPr id="40966" name="Text Box 204"/>
          <p:cNvSpPr txBox="1">
            <a:spLocks noChangeArrowheads="1"/>
          </p:cNvSpPr>
          <p:nvPr/>
        </p:nvSpPr>
        <p:spPr bwMode="auto">
          <a:xfrm>
            <a:off x="6019800" y="5410200"/>
            <a:ext cx="270668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mbria" pitchFamily="18" charset="0"/>
              </a:rPr>
              <a:t>B-cell for a single stage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lookahead adder (contd..)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000099"/>
                </a:solidFill>
              </a:rPr>
              <a:t>In order to add operands longer than 4 bits, we can cascade 4-bit Carry-</a:t>
            </a:r>
            <a:r>
              <a:rPr lang="en-US" dirty="0" err="1">
                <a:solidFill>
                  <a:srgbClr val="000099"/>
                </a:solidFill>
              </a:rPr>
              <a:t>Lookahead</a:t>
            </a:r>
            <a:r>
              <a:rPr lang="en-US" dirty="0">
                <a:solidFill>
                  <a:srgbClr val="000099"/>
                </a:solidFill>
              </a:rPr>
              <a:t> adders.</a:t>
            </a:r>
            <a:r>
              <a:rPr lang="en-US" dirty="0"/>
              <a:t> Cascade of Carry-</a:t>
            </a:r>
            <a:r>
              <a:rPr lang="en-US" dirty="0" err="1"/>
              <a:t>Lookahead</a:t>
            </a:r>
            <a:r>
              <a:rPr lang="en-US" dirty="0"/>
              <a:t> adders is called </a:t>
            </a:r>
            <a:r>
              <a:rPr lang="en-US" u="sng" dirty="0">
                <a:solidFill>
                  <a:srgbClr val="000099"/>
                </a:solidFill>
              </a:rPr>
              <a:t>Blocked Carry-</a:t>
            </a:r>
            <a:r>
              <a:rPr lang="en-US" u="sng" dirty="0" err="1">
                <a:solidFill>
                  <a:srgbClr val="000099"/>
                </a:solidFill>
              </a:rPr>
              <a:t>Lookahead</a:t>
            </a:r>
            <a:r>
              <a:rPr lang="en-US" u="sng" dirty="0">
                <a:solidFill>
                  <a:srgbClr val="000099"/>
                </a:solidFill>
              </a:rPr>
              <a:t> adder</a:t>
            </a:r>
            <a:r>
              <a:rPr lang="en-US" dirty="0"/>
              <a:t>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dirty="0"/>
              <a:t>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87"/>
          <p:cNvSpPr>
            <a:spLocks noChangeArrowheads="1"/>
          </p:cNvSpPr>
          <p:nvPr/>
        </p:nvSpPr>
        <p:spPr bwMode="auto">
          <a:xfrm>
            <a:off x="715963" y="1209675"/>
            <a:ext cx="5532437" cy="5021263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838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200" dirty="0">
                <a:solidFill>
                  <a:srgbClr val="C00000"/>
                </a:solidFill>
              </a:rPr>
              <a:t>Addition/subtraction of signed numbers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554163" y="3668713"/>
            <a:ext cx="69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625600" y="3797300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660525" y="3706813"/>
            <a:ext cx="1889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  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1471613" y="3922713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1554163" y="40528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571625" y="4052888"/>
            <a:ext cx="1333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 +1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747838" y="3956050"/>
            <a:ext cx="100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 flipH="1">
            <a:off x="925513" y="3509963"/>
            <a:ext cx="4632325" cy="1587"/>
          </a:xfrm>
          <a:prstGeom prst="line">
            <a:avLst/>
          </a:prstGeom>
          <a:noFill/>
          <a:ln w="17463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1414463" y="5589588"/>
            <a:ext cx="152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13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1501775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7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750888" y="5362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890588" y="53625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 flipH="1">
            <a:off x="925513" y="1744663"/>
            <a:ext cx="4632325" cy="1587"/>
          </a:xfrm>
          <a:prstGeom prst="line">
            <a:avLst/>
          </a:prstGeom>
          <a:noFill/>
          <a:ln w="17463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76" name="Freeform 17"/>
          <p:cNvSpPr>
            <a:spLocks/>
          </p:cNvSpPr>
          <p:nvPr/>
        </p:nvSpPr>
        <p:spPr bwMode="auto">
          <a:xfrm>
            <a:off x="925513" y="1343025"/>
            <a:ext cx="4632325" cy="1588"/>
          </a:xfrm>
          <a:custGeom>
            <a:avLst/>
            <a:gdLst>
              <a:gd name="T0" fmla="*/ 265 w 265"/>
              <a:gd name="T1" fmla="*/ 0 h 1588"/>
              <a:gd name="T2" fmla="*/ 121 w 265"/>
              <a:gd name="T3" fmla="*/ 0 h 1588"/>
              <a:gd name="T4" fmla="*/ 0 w 265"/>
              <a:gd name="T5" fmla="*/ 0 h 1588"/>
              <a:gd name="T6" fmla="*/ 0 60000 65536"/>
              <a:gd name="T7" fmla="*/ 0 60000 65536"/>
              <a:gd name="T8" fmla="*/ 0 60000 65536"/>
              <a:gd name="T9" fmla="*/ 0 w 265"/>
              <a:gd name="T10" fmla="*/ 0 h 1588"/>
              <a:gd name="T11" fmla="*/ 265 w 2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5" h="1588">
                <a:moveTo>
                  <a:pt x="265" y="0"/>
                </a:moveTo>
                <a:lnTo>
                  <a:pt x="12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4333875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4333875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9" name="Rectangle 20"/>
          <p:cNvSpPr>
            <a:spLocks noChangeArrowheads="1"/>
          </p:cNvSpPr>
          <p:nvPr/>
        </p:nvSpPr>
        <p:spPr bwMode="auto">
          <a:xfrm>
            <a:off x="4333875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0" name="Rectangle 21"/>
          <p:cNvSpPr>
            <a:spLocks noChangeArrowheads="1"/>
          </p:cNvSpPr>
          <p:nvPr/>
        </p:nvSpPr>
        <p:spPr bwMode="auto">
          <a:xfrm>
            <a:off x="4333875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1" name="Rectangle 22"/>
          <p:cNvSpPr>
            <a:spLocks noChangeArrowheads="1"/>
          </p:cNvSpPr>
          <p:nvPr/>
        </p:nvSpPr>
        <p:spPr bwMode="auto">
          <a:xfrm>
            <a:off x="4333875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2" name="Rectangle 23"/>
          <p:cNvSpPr>
            <a:spLocks noChangeArrowheads="1"/>
          </p:cNvSpPr>
          <p:nvPr/>
        </p:nvSpPr>
        <p:spPr bwMode="auto">
          <a:xfrm>
            <a:off x="4333875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3" name="Rectangle 24"/>
          <p:cNvSpPr>
            <a:spLocks noChangeArrowheads="1"/>
          </p:cNvSpPr>
          <p:nvPr/>
        </p:nvSpPr>
        <p:spPr bwMode="auto">
          <a:xfrm>
            <a:off x="4333875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4" name="Rectangle 25"/>
          <p:cNvSpPr>
            <a:spLocks noChangeArrowheads="1"/>
          </p:cNvSpPr>
          <p:nvPr/>
        </p:nvSpPr>
        <p:spPr bwMode="auto">
          <a:xfrm>
            <a:off x="4333875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5" name="Rectangle 26"/>
          <p:cNvSpPr>
            <a:spLocks noChangeArrowheads="1"/>
          </p:cNvSpPr>
          <p:nvPr/>
        </p:nvSpPr>
        <p:spPr bwMode="auto">
          <a:xfrm>
            <a:off x="1957388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6" name="Rectangle 27"/>
          <p:cNvSpPr>
            <a:spLocks noChangeArrowheads="1"/>
          </p:cNvSpPr>
          <p:nvPr/>
        </p:nvSpPr>
        <p:spPr bwMode="auto">
          <a:xfrm>
            <a:off x="1957388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7" name="Rectangle 28"/>
          <p:cNvSpPr>
            <a:spLocks noChangeArrowheads="1"/>
          </p:cNvSpPr>
          <p:nvPr/>
        </p:nvSpPr>
        <p:spPr bwMode="auto">
          <a:xfrm>
            <a:off x="1957388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8" name="Rectangle 29"/>
          <p:cNvSpPr>
            <a:spLocks noChangeArrowheads="1"/>
          </p:cNvSpPr>
          <p:nvPr/>
        </p:nvSpPr>
        <p:spPr bwMode="auto">
          <a:xfrm>
            <a:off x="1957388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9" name="Rectangle 30"/>
          <p:cNvSpPr>
            <a:spLocks noChangeArrowheads="1"/>
          </p:cNvSpPr>
          <p:nvPr/>
        </p:nvSpPr>
        <p:spPr bwMode="auto">
          <a:xfrm>
            <a:off x="1957388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0" name="Rectangle 31"/>
          <p:cNvSpPr>
            <a:spLocks noChangeArrowheads="1"/>
          </p:cNvSpPr>
          <p:nvPr/>
        </p:nvSpPr>
        <p:spPr bwMode="auto">
          <a:xfrm>
            <a:off x="1957388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1957388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2" name="Rectangle 33"/>
          <p:cNvSpPr>
            <a:spLocks noChangeArrowheads="1"/>
          </p:cNvSpPr>
          <p:nvPr/>
        </p:nvSpPr>
        <p:spPr bwMode="auto">
          <a:xfrm>
            <a:off x="1957388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3" name="Rectangle 34"/>
          <p:cNvSpPr>
            <a:spLocks noChangeArrowheads="1"/>
          </p:cNvSpPr>
          <p:nvPr/>
        </p:nvSpPr>
        <p:spPr bwMode="auto">
          <a:xfrm>
            <a:off x="3635375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4" name="Rectangle 35"/>
          <p:cNvSpPr>
            <a:spLocks noChangeArrowheads="1"/>
          </p:cNvSpPr>
          <p:nvPr/>
        </p:nvSpPr>
        <p:spPr bwMode="auto">
          <a:xfrm>
            <a:off x="3635375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5" name="Rectangle 36"/>
          <p:cNvSpPr>
            <a:spLocks noChangeArrowheads="1"/>
          </p:cNvSpPr>
          <p:nvPr/>
        </p:nvSpPr>
        <p:spPr bwMode="auto">
          <a:xfrm>
            <a:off x="3635375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6" name="Rectangle 37"/>
          <p:cNvSpPr>
            <a:spLocks noChangeArrowheads="1"/>
          </p:cNvSpPr>
          <p:nvPr/>
        </p:nvSpPr>
        <p:spPr bwMode="auto">
          <a:xfrm>
            <a:off x="3635375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7" name="Rectangle 38"/>
          <p:cNvSpPr>
            <a:spLocks noChangeArrowheads="1"/>
          </p:cNvSpPr>
          <p:nvPr/>
        </p:nvSpPr>
        <p:spPr bwMode="auto">
          <a:xfrm>
            <a:off x="3635375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8" name="Rectangle 39"/>
          <p:cNvSpPr>
            <a:spLocks noChangeArrowheads="1"/>
          </p:cNvSpPr>
          <p:nvPr/>
        </p:nvSpPr>
        <p:spPr bwMode="auto">
          <a:xfrm>
            <a:off x="3635375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9" name="Rectangle 40"/>
          <p:cNvSpPr>
            <a:spLocks noChangeArrowheads="1"/>
          </p:cNvSpPr>
          <p:nvPr/>
        </p:nvSpPr>
        <p:spPr bwMode="auto">
          <a:xfrm>
            <a:off x="3635375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0" name="Rectangle 41"/>
          <p:cNvSpPr>
            <a:spLocks noChangeArrowheads="1"/>
          </p:cNvSpPr>
          <p:nvPr/>
        </p:nvSpPr>
        <p:spPr bwMode="auto">
          <a:xfrm>
            <a:off x="3635375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1" name="Line 42"/>
          <p:cNvSpPr>
            <a:spLocks noChangeShapeType="1"/>
          </p:cNvSpPr>
          <p:nvPr/>
        </p:nvSpPr>
        <p:spPr bwMode="auto">
          <a:xfrm flipV="1">
            <a:off x="3354388" y="1343025"/>
            <a:ext cx="1587" cy="2166938"/>
          </a:xfrm>
          <a:prstGeom prst="line">
            <a:avLst/>
          </a:prstGeom>
          <a:noFill/>
          <a:ln w="17463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02" name="Rectangle 43"/>
          <p:cNvSpPr>
            <a:spLocks noChangeArrowheads="1"/>
          </p:cNvSpPr>
          <p:nvPr/>
        </p:nvSpPr>
        <p:spPr bwMode="auto">
          <a:xfrm>
            <a:off x="2516188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3" name="Rectangle 44"/>
          <p:cNvSpPr>
            <a:spLocks noChangeArrowheads="1"/>
          </p:cNvSpPr>
          <p:nvPr/>
        </p:nvSpPr>
        <p:spPr bwMode="auto">
          <a:xfrm>
            <a:off x="2516188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4" name="Rectangle 45"/>
          <p:cNvSpPr>
            <a:spLocks noChangeArrowheads="1"/>
          </p:cNvSpPr>
          <p:nvPr/>
        </p:nvSpPr>
        <p:spPr bwMode="auto">
          <a:xfrm>
            <a:off x="2516188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5" name="Rectangle 46"/>
          <p:cNvSpPr>
            <a:spLocks noChangeArrowheads="1"/>
          </p:cNvSpPr>
          <p:nvPr/>
        </p:nvSpPr>
        <p:spPr bwMode="auto">
          <a:xfrm>
            <a:off x="2516188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6" name="Rectangle 47"/>
          <p:cNvSpPr>
            <a:spLocks noChangeArrowheads="1"/>
          </p:cNvSpPr>
          <p:nvPr/>
        </p:nvSpPr>
        <p:spPr bwMode="auto">
          <a:xfrm>
            <a:off x="2516188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7" name="Rectangle 48"/>
          <p:cNvSpPr>
            <a:spLocks noChangeArrowheads="1"/>
          </p:cNvSpPr>
          <p:nvPr/>
        </p:nvSpPr>
        <p:spPr bwMode="auto">
          <a:xfrm>
            <a:off x="2516188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8" name="Rectangle 49"/>
          <p:cNvSpPr>
            <a:spLocks noChangeArrowheads="1"/>
          </p:cNvSpPr>
          <p:nvPr/>
        </p:nvSpPr>
        <p:spPr bwMode="auto">
          <a:xfrm>
            <a:off x="2516188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9" name="Rectangle 50"/>
          <p:cNvSpPr>
            <a:spLocks noChangeArrowheads="1"/>
          </p:cNvSpPr>
          <p:nvPr/>
        </p:nvSpPr>
        <p:spPr bwMode="auto">
          <a:xfrm>
            <a:off x="2516188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0" name="Rectangle 51"/>
          <p:cNvSpPr>
            <a:spLocks noChangeArrowheads="1"/>
          </p:cNvSpPr>
          <p:nvPr/>
        </p:nvSpPr>
        <p:spPr bwMode="auto">
          <a:xfrm>
            <a:off x="1397000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1" name="Rectangle 52"/>
          <p:cNvSpPr>
            <a:spLocks noChangeArrowheads="1"/>
          </p:cNvSpPr>
          <p:nvPr/>
        </p:nvSpPr>
        <p:spPr bwMode="auto">
          <a:xfrm>
            <a:off x="1397000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2" name="Rectangle 53"/>
          <p:cNvSpPr>
            <a:spLocks noChangeArrowheads="1"/>
          </p:cNvSpPr>
          <p:nvPr/>
        </p:nvSpPr>
        <p:spPr bwMode="auto">
          <a:xfrm>
            <a:off x="1397000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3" name="Rectangle 54"/>
          <p:cNvSpPr>
            <a:spLocks noChangeArrowheads="1"/>
          </p:cNvSpPr>
          <p:nvPr/>
        </p:nvSpPr>
        <p:spPr bwMode="auto">
          <a:xfrm>
            <a:off x="1397000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4" name="Rectangle 55"/>
          <p:cNvSpPr>
            <a:spLocks noChangeArrowheads="1"/>
          </p:cNvSpPr>
          <p:nvPr/>
        </p:nvSpPr>
        <p:spPr bwMode="auto">
          <a:xfrm>
            <a:off x="1397000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5" name="Rectangle 56"/>
          <p:cNvSpPr>
            <a:spLocks noChangeArrowheads="1"/>
          </p:cNvSpPr>
          <p:nvPr/>
        </p:nvSpPr>
        <p:spPr bwMode="auto">
          <a:xfrm>
            <a:off x="1397000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6" name="Rectangle 57"/>
          <p:cNvSpPr>
            <a:spLocks noChangeArrowheads="1"/>
          </p:cNvSpPr>
          <p:nvPr/>
        </p:nvSpPr>
        <p:spPr bwMode="auto">
          <a:xfrm>
            <a:off x="1397000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7" name="Rectangle 58"/>
          <p:cNvSpPr>
            <a:spLocks noChangeArrowheads="1"/>
          </p:cNvSpPr>
          <p:nvPr/>
        </p:nvSpPr>
        <p:spPr bwMode="auto">
          <a:xfrm>
            <a:off x="1397000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8" name="Rectangle 59"/>
          <p:cNvSpPr>
            <a:spLocks noChangeArrowheads="1"/>
          </p:cNvSpPr>
          <p:nvPr/>
        </p:nvSpPr>
        <p:spPr bwMode="auto">
          <a:xfrm>
            <a:off x="750888" y="466407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E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9" name="Rectangle 60"/>
          <p:cNvSpPr>
            <a:spLocks noChangeArrowheads="1"/>
          </p:cNvSpPr>
          <p:nvPr/>
        </p:nvSpPr>
        <p:spPr bwMode="auto">
          <a:xfrm>
            <a:off x="855663" y="4664075"/>
            <a:ext cx="4937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xample: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20" name="Rectangle 61"/>
          <p:cNvSpPr>
            <a:spLocks noChangeArrowheads="1"/>
          </p:cNvSpPr>
          <p:nvPr/>
        </p:nvSpPr>
        <p:spPr bwMode="auto">
          <a:xfrm>
            <a:off x="2743200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21" name="Rectangle 62"/>
          <p:cNvSpPr>
            <a:spLocks noChangeArrowheads="1"/>
          </p:cNvSpPr>
          <p:nvPr/>
        </p:nvSpPr>
        <p:spPr bwMode="auto">
          <a:xfrm>
            <a:off x="5102225" y="5432425"/>
            <a:ext cx="104775" cy="122238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5422" name="Freeform 63"/>
          <p:cNvSpPr>
            <a:spLocks/>
          </p:cNvSpPr>
          <p:nvPr/>
        </p:nvSpPr>
        <p:spPr bwMode="auto">
          <a:xfrm>
            <a:off x="2778125" y="4978400"/>
            <a:ext cx="2184400" cy="227013"/>
          </a:xfrm>
          <a:custGeom>
            <a:avLst/>
            <a:gdLst>
              <a:gd name="T0" fmla="*/ 125 w 125"/>
              <a:gd name="T1" fmla="*/ 0 h 13"/>
              <a:gd name="T2" fmla="*/ 10 w 125"/>
              <a:gd name="T3" fmla="*/ 0 h 13"/>
              <a:gd name="T4" fmla="*/ 0 w 125"/>
              <a:gd name="T5" fmla="*/ 0 h 13"/>
              <a:gd name="T6" fmla="*/ 0 w 125"/>
              <a:gd name="T7" fmla="*/ 10 h 13"/>
              <a:gd name="T8" fmla="*/ 0 w 125"/>
              <a:gd name="T9" fmla="*/ 13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13"/>
              <a:gd name="T17" fmla="*/ 125 w 125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13">
                <a:moveTo>
                  <a:pt x="125" y="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13"/>
                </a:lnTo>
              </a:path>
            </a:pathLst>
          </a:custGeom>
          <a:noFill/>
          <a:ln w="17463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23" name="Line 64"/>
          <p:cNvSpPr>
            <a:spLocks noChangeShapeType="1"/>
          </p:cNvSpPr>
          <p:nvPr/>
        </p:nvSpPr>
        <p:spPr bwMode="auto">
          <a:xfrm flipH="1">
            <a:off x="1939925" y="5589588"/>
            <a:ext cx="13096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24" name="Line 65"/>
          <p:cNvSpPr>
            <a:spLocks noChangeShapeType="1"/>
          </p:cNvSpPr>
          <p:nvPr/>
        </p:nvSpPr>
        <p:spPr bwMode="auto">
          <a:xfrm flipH="1">
            <a:off x="4648200" y="5589588"/>
            <a:ext cx="6286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25" name="Rectangle 66"/>
          <p:cNvSpPr>
            <a:spLocks noChangeArrowheads="1"/>
          </p:cNvSpPr>
          <p:nvPr/>
        </p:nvSpPr>
        <p:spPr bwMode="auto">
          <a:xfrm>
            <a:off x="3162300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26" name="Line 67"/>
          <p:cNvSpPr>
            <a:spLocks noChangeShapeType="1"/>
          </p:cNvSpPr>
          <p:nvPr/>
        </p:nvSpPr>
        <p:spPr bwMode="auto">
          <a:xfrm flipH="1">
            <a:off x="715963" y="5589588"/>
            <a:ext cx="2968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27" name="Rectangle 68"/>
          <p:cNvSpPr>
            <a:spLocks noChangeArrowheads="1"/>
          </p:cNvSpPr>
          <p:nvPr/>
        </p:nvSpPr>
        <p:spPr bwMode="auto">
          <a:xfrm>
            <a:off x="1135063" y="5362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28" name="Line 69"/>
          <p:cNvSpPr>
            <a:spLocks noChangeShapeType="1"/>
          </p:cNvSpPr>
          <p:nvPr/>
        </p:nvSpPr>
        <p:spPr bwMode="auto">
          <a:xfrm flipH="1">
            <a:off x="1327150" y="5589588"/>
            <a:ext cx="2984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429" name="Rectangle 70"/>
          <p:cNvSpPr>
            <a:spLocks noChangeArrowheads="1"/>
          </p:cNvSpPr>
          <p:nvPr/>
        </p:nvSpPr>
        <p:spPr bwMode="auto">
          <a:xfrm>
            <a:off x="1747838" y="5362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0" name="Rectangle 71"/>
          <p:cNvSpPr>
            <a:spLocks noChangeArrowheads="1"/>
          </p:cNvSpPr>
          <p:nvPr/>
        </p:nvSpPr>
        <p:spPr bwMode="auto">
          <a:xfrm>
            <a:off x="2201863" y="53625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1" name="Rectangle 72"/>
          <p:cNvSpPr>
            <a:spLocks noChangeArrowheads="1"/>
          </p:cNvSpPr>
          <p:nvPr/>
        </p:nvSpPr>
        <p:spPr bwMode="auto">
          <a:xfrm>
            <a:off x="2201863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2" name="Rectangle 73"/>
          <p:cNvSpPr>
            <a:spLocks noChangeArrowheads="1"/>
          </p:cNvSpPr>
          <p:nvPr/>
        </p:nvSpPr>
        <p:spPr bwMode="auto">
          <a:xfrm>
            <a:off x="2359025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3" name="Rectangle 74"/>
          <p:cNvSpPr>
            <a:spLocks noChangeArrowheads="1"/>
          </p:cNvSpPr>
          <p:nvPr/>
        </p:nvSpPr>
        <p:spPr bwMode="auto">
          <a:xfrm>
            <a:off x="2463800" y="53625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4" name="Rectangle 75"/>
          <p:cNvSpPr>
            <a:spLocks noChangeArrowheads="1"/>
          </p:cNvSpPr>
          <p:nvPr/>
        </p:nvSpPr>
        <p:spPr bwMode="auto">
          <a:xfrm>
            <a:off x="2463800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5" name="Rectangle 76"/>
          <p:cNvSpPr>
            <a:spLocks noChangeArrowheads="1"/>
          </p:cNvSpPr>
          <p:nvPr/>
        </p:nvSpPr>
        <p:spPr bwMode="auto">
          <a:xfrm>
            <a:off x="2638425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6" name="Rectangle 77"/>
          <p:cNvSpPr>
            <a:spLocks noChangeArrowheads="1"/>
          </p:cNvSpPr>
          <p:nvPr/>
        </p:nvSpPr>
        <p:spPr bwMode="auto">
          <a:xfrm>
            <a:off x="2743200" y="53625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7" name="Rectangle 78"/>
          <p:cNvSpPr>
            <a:spLocks noChangeArrowheads="1"/>
          </p:cNvSpPr>
          <p:nvPr/>
        </p:nvSpPr>
        <p:spPr bwMode="auto">
          <a:xfrm>
            <a:off x="2882900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8" name="Rectangle 79"/>
          <p:cNvSpPr>
            <a:spLocks noChangeArrowheads="1"/>
          </p:cNvSpPr>
          <p:nvPr/>
        </p:nvSpPr>
        <p:spPr bwMode="auto">
          <a:xfrm>
            <a:off x="3022600" y="53625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9" name="Rectangle 80"/>
          <p:cNvSpPr>
            <a:spLocks noChangeArrowheads="1"/>
          </p:cNvSpPr>
          <p:nvPr/>
        </p:nvSpPr>
        <p:spPr bwMode="auto">
          <a:xfrm>
            <a:off x="3022600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0" name="Rectangle 81"/>
          <p:cNvSpPr>
            <a:spLocks noChangeArrowheads="1"/>
          </p:cNvSpPr>
          <p:nvPr/>
        </p:nvSpPr>
        <p:spPr bwMode="auto">
          <a:xfrm>
            <a:off x="2201863" y="5589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1" name="Rectangle 82"/>
          <p:cNvSpPr>
            <a:spLocks noChangeArrowheads="1"/>
          </p:cNvSpPr>
          <p:nvPr/>
        </p:nvSpPr>
        <p:spPr bwMode="auto">
          <a:xfrm>
            <a:off x="2463800" y="5589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2" name="Rectangle 83"/>
          <p:cNvSpPr>
            <a:spLocks noChangeArrowheads="1"/>
          </p:cNvSpPr>
          <p:nvPr/>
        </p:nvSpPr>
        <p:spPr bwMode="auto">
          <a:xfrm>
            <a:off x="3022600" y="5589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3" name="Rectangle 84"/>
          <p:cNvSpPr>
            <a:spLocks noChangeArrowheads="1"/>
          </p:cNvSpPr>
          <p:nvPr/>
        </p:nvSpPr>
        <p:spPr bwMode="auto">
          <a:xfrm>
            <a:off x="2743200" y="5589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4" name="Rectangle 85"/>
          <p:cNvSpPr>
            <a:spLocks noChangeArrowheads="1"/>
          </p:cNvSpPr>
          <p:nvPr/>
        </p:nvSpPr>
        <p:spPr bwMode="auto">
          <a:xfrm>
            <a:off x="4386263" y="5905500"/>
            <a:ext cx="10271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Legend for stage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5" name="Rectangle 86"/>
          <p:cNvSpPr>
            <a:spLocks noChangeArrowheads="1"/>
          </p:cNvSpPr>
          <p:nvPr/>
        </p:nvSpPr>
        <p:spPr bwMode="auto">
          <a:xfrm>
            <a:off x="5638800" y="5905500"/>
            <a:ext cx="42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6" name="Rectangle 87"/>
          <p:cNvSpPr>
            <a:spLocks noChangeArrowheads="1"/>
          </p:cNvSpPr>
          <p:nvPr/>
        </p:nvSpPr>
        <p:spPr bwMode="auto">
          <a:xfrm>
            <a:off x="1397000" y="141287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7" name="Rectangle 88"/>
          <p:cNvSpPr>
            <a:spLocks noChangeArrowheads="1"/>
          </p:cNvSpPr>
          <p:nvPr/>
        </p:nvSpPr>
        <p:spPr bwMode="auto">
          <a:xfrm>
            <a:off x="1466850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8" name="Rectangle 89"/>
          <p:cNvSpPr>
            <a:spLocks noChangeArrowheads="1"/>
          </p:cNvSpPr>
          <p:nvPr/>
        </p:nvSpPr>
        <p:spPr bwMode="auto">
          <a:xfrm>
            <a:off x="1939925" y="141287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9" name="Rectangle 90"/>
          <p:cNvSpPr>
            <a:spLocks noChangeArrowheads="1"/>
          </p:cNvSpPr>
          <p:nvPr/>
        </p:nvSpPr>
        <p:spPr bwMode="auto">
          <a:xfrm>
            <a:off x="2009775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0" name="Rectangle 91"/>
          <p:cNvSpPr>
            <a:spLocks noChangeArrowheads="1"/>
          </p:cNvSpPr>
          <p:nvPr/>
        </p:nvSpPr>
        <p:spPr bwMode="auto">
          <a:xfrm>
            <a:off x="2516188" y="1412875"/>
            <a:ext cx="5175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Carry-in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1" name="Rectangle 92"/>
          <p:cNvSpPr>
            <a:spLocks noChangeArrowheads="1"/>
          </p:cNvSpPr>
          <p:nvPr/>
        </p:nvSpPr>
        <p:spPr bwMode="auto">
          <a:xfrm>
            <a:off x="3092450" y="141287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2" name="Rectangle 93"/>
          <p:cNvSpPr>
            <a:spLocks noChangeArrowheads="1"/>
          </p:cNvSpPr>
          <p:nvPr/>
        </p:nvSpPr>
        <p:spPr bwMode="auto">
          <a:xfrm>
            <a:off x="3162300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3" name="Rectangle 94"/>
          <p:cNvSpPr>
            <a:spLocks noChangeArrowheads="1"/>
          </p:cNvSpPr>
          <p:nvPr/>
        </p:nvSpPr>
        <p:spPr bwMode="auto">
          <a:xfrm>
            <a:off x="3635375" y="1412875"/>
            <a:ext cx="279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Sum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4" name="Rectangle 95"/>
          <p:cNvSpPr>
            <a:spLocks noChangeArrowheads="1"/>
          </p:cNvSpPr>
          <p:nvPr/>
        </p:nvSpPr>
        <p:spPr bwMode="auto">
          <a:xfrm>
            <a:off x="3949700" y="1412875"/>
            <a:ext cx="58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5" name="Rectangle 96"/>
          <p:cNvSpPr>
            <a:spLocks noChangeArrowheads="1"/>
          </p:cNvSpPr>
          <p:nvPr/>
        </p:nvSpPr>
        <p:spPr bwMode="auto">
          <a:xfrm>
            <a:off x="4019550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6" name="Rectangle 97"/>
          <p:cNvSpPr>
            <a:spLocks noChangeArrowheads="1"/>
          </p:cNvSpPr>
          <p:nvPr/>
        </p:nvSpPr>
        <p:spPr bwMode="auto">
          <a:xfrm>
            <a:off x="4333875" y="1412875"/>
            <a:ext cx="593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Carry-out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7" name="Rectangle 98"/>
          <p:cNvSpPr>
            <a:spLocks noChangeArrowheads="1"/>
          </p:cNvSpPr>
          <p:nvPr/>
        </p:nvSpPr>
        <p:spPr bwMode="auto">
          <a:xfrm>
            <a:off x="4979988" y="1412875"/>
            <a:ext cx="68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8" name="Rectangle 99"/>
          <p:cNvSpPr>
            <a:spLocks noChangeArrowheads="1"/>
          </p:cNvSpPr>
          <p:nvPr/>
        </p:nvSpPr>
        <p:spPr bwMode="auto">
          <a:xfrm>
            <a:off x="5054600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9" name="Rectangle 100"/>
          <p:cNvSpPr>
            <a:spLocks noChangeArrowheads="1"/>
          </p:cNvSpPr>
          <p:nvPr/>
        </p:nvSpPr>
        <p:spPr bwMode="auto">
          <a:xfrm>
            <a:off x="5089525" y="1500188"/>
            <a:ext cx="1079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+1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0" name="Rectangle 101"/>
          <p:cNvSpPr>
            <a:spLocks noChangeArrowheads="1"/>
          </p:cNvSpPr>
          <p:nvPr/>
        </p:nvSpPr>
        <p:spPr bwMode="auto">
          <a:xfrm>
            <a:off x="890588" y="522287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1" name="Rectangle 102"/>
          <p:cNvSpPr>
            <a:spLocks noChangeArrowheads="1"/>
          </p:cNvSpPr>
          <p:nvPr/>
        </p:nvSpPr>
        <p:spPr bwMode="auto">
          <a:xfrm>
            <a:off x="890588" y="56086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Z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2" name="Rectangle 103"/>
          <p:cNvSpPr>
            <a:spLocks noChangeArrowheads="1"/>
          </p:cNvSpPr>
          <p:nvPr/>
        </p:nvSpPr>
        <p:spPr bwMode="auto">
          <a:xfrm>
            <a:off x="1362075" y="5362575"/>
            <a:ext cx="2000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+ 6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3" name="Rectangle 104"/>
          <p:cNvSpPr>
            <a:spLocks noChangeArrowheads="1"/>
          </p:cNvSpPr>
          <p:nvPr/>
        </p:nvSpPr>
        <p:spPr bwMode="auto">
          <a:xfrm>
            <a:off x="2114550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4" name="Rectangle 105"/>
          <p:cNvSpPr>
            <a:spLocks noChangeArrowheads="1"/>
          </p:cNvSpPr>
          <p:nvPr/>
        </p:nvSpPr>
        <p:spPr bwMode="auto">
          <a:xfrm>
            <a:off x="1974850" y="5362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5" name="Rectangle 106"/>
          <p:cNvSpPr>
            <a:spLocks noChangeArrowheads="1"/>
          </p:cNvSpPr>
          <p:nvPr/>
        </p:nvSpPr>
        <p:spPr bwMode="auto">
          <a:xfrm>
            <a:off x="4910138" y="52054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6" name="Rectangle 107"/>
          <p:cNvSpPr>
            <a:spLocks noChangeArrowheads="1"/>
          </p:cNvSpPr>
          <p:nvPr/>
        </p:nvSpPr>
        <p:spPr bwMode="auto">
          <a:xfrm>
            <a:off x="4979988" y="52927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7" name="Rectangle 108"/>
          <p:cNvSpPr>
            <a:spLocks noChangeArrowheads="1"/>
          </p:cNvSpPr>
          <p:nvPr/>
        </p:nvSpPr>
        <p:spPr bwMode="auto">
          <a:xfrm>
            <a:off x="4910138" y="53451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8" name="Rectangle 109"/>
          <p:cNvSpPr>
            <a:spLocks noChangeArrowheads="1"/>
          </p:cNvSpPr>
          <p:nvPr/>
        </p:nvSpPr>
        <p:spPr bwMode="auto">
          <a:xfrm>
            <a:off x="4979988" y="54324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9" name="Rectangle 110"/>
          <p:cNvSpPr>
            <a:spLocks noChangeArrowheads="1"/>
          </p:cNvSpPr>
          <p:nvPr/>
        </p:nvSpPr>
        <p:spPr bwMode="auto">
          <a:xfrm>
            <a:off x="4910138" y="5589588"/>
            <a:ext cx="58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0" name="Rectangle 111"/>
          <p:cNvSpPr>
            <a:spLocks noChangeArrowheads="1"/>
          </p:cNvSpPr>
          <p:nvPr/>
        </p:nvSpPr>
        <p:spPr bwMode="auto">
          <a:xfrm>
            <a:off x="4962525" y="5676900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1" name="Rectangle 112"/>
          <p:cNvSpPr>
            <a:spLocks noChangeArrowheads="1"/>
          </p:cNvSpPr>
          <p:nvPr/>
        </p:nvSpPr>
        <p:spPr bwMode="auto">
          <a:xfrm>
            <a:off x="3652838" y="5275263"/>
            <a:ext cx="5937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Carry-out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2" name="Rectangle 113"/>
          <p:cNvSpPr>
            <a:spLocks noChangeArrowheads="1"/>
          </p:cNvSpPr>
          <p:nvPr/>
        </p:nvSpPr>
        <p:spPr bwMode="auto">
          <a:xfrm>
            <a:off x="3862388" y="5432425"/>
            <a:ext cx="68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3" name="Rectangle 114"/>
          <p:cNvSpPr>
            <a:spLocks noChangeArrowheads="1"/>
          </p:cNvSpPr>
          <p:nvPr/>
        </p:nvSpPr>
        <p:spPr bwMode="auto">
          <a:xfrm>
            <a:off x="3932238" y="55197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4" name="Rectangle 115"/>
          <p:cNvSpPr>
            <a:spLocks noChangeArrowheads="1"/>
          </p:cNvSpPr>
          <p:nvPr/>
        </p:nvSpPr>
        <p:spPr bwMode="auto">
          <a:xfrm>
            <a:off x="3949700" y="5519738"/>
            <a:ext cx="1079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+1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5" name="Rectangle 116"/>
          <p:cNvSpPr>
            <a:spLocks noChangeArrowheads="1"/>
          </p:cNvSpPr>
          <p:nvPr/>
        </p:nvSpPr>
        <p:spPr bwMode="auto">
          <a:xfrm>
            <a:off x="5662613" y="5275263"/>
            <a:ext cx="5175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Carry-in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6" name="Rectangle 117"/>
          <p:cNvSpPr>
            <a:spLocks noChangeArrowheads="1"/>
          </p:cNvSpPr>
          <p:nvPr/>
        </p:nvSpPr>
        <p:spPr bwMode="auto">
          <a:xfrm>
            <a:off x="5889625" y="543242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7" name="Rectangle 118"/>
          <p:cNvSpPr>
            <a:spLocks noChangeArrowheads="1"/>
          </p:cNvSpPr>
          <p:nvPr/>
        </p:nvSpPr>
        <p:spPr bwMode="auto">
          <a:xfrm>
            <a:off x="5959475" y="55197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8" name="Rectangle 119"/>
          <p:cNvSpPr>
            <a:spLocks noChangeArrowheads="1"/>
          </p:cNvSpPr>
          <p:nvPr/>
        </p:nvSpPr>
        <p:spPr bwMode="auto">
          <a:xfrm>
            <a:off x="19573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9" name="Rectangle 120"/>
          <p:cNvSpPr>
            <a:spLocks noChangeArrowheads="1"/>
          </p:cNvSpPr>
          <p:nvPr/>
        </p:nvSpPr>
        <p:spPr bwMode="auto">
          <a:xfrm>
            <a:off x="20224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0" name="Rectangle 121"/>
          <p:cNvSpPr>
            <a:spLocks noChangeArrowheads="1"/>
          </p:cNvSpPr>
          <p:nvPr/>
        </p:nvSpPr>
        <p:spPr bwMode="auto">
          <a:xfrm>
            <a:off x="20970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1" name="Rectangle 122"/>
          <p:cNvSpPr>
            <a:spLocks noChangeArrowheads="1"/>
          </p:cNvSpPr>
          <p:nvPr/>
        </p:nvSpPr>
        <p:spPr bwMode="auto">
          <a:xfrm>
            <a:off x="21621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2" name="Rectangle 123"/>
          <p:cNvSpPr>
            <a:spLocks noChangeArrowheads="1"/>
          </p:cNvSpPr>
          <p:nvPr/>
        </p:nvSpPr>
        <p:spPr bwMode="auto">
          <a:xfrm>
            <a:off x="2219325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3" name="Rectangle 124"/>
          <p:cNvSpPr>
            <a:spLocks noChangeArrowheads="1"/>
          </p:cNvSpPr>
          <p:nvPr/>
        </p:nvSpPr>
        <p:spPr bwMode="auto">
          <a:xfrm>
            <a:off x="2284413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4" name="Rectangle 125"/>
          <p:cNvSpPr>
            <a:spLocks noChangeArrowheads="1"/>
          </p:cNvSpPr>
          <p:nvPr/>
        </p:nvSpPr>
        <p:spPr bwMode="auto">
          <a:xfrm>
            <a:off x="253365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5" name="Rectangle 126"/>
          <p:cNvSpPr>
            <a:spLocks noChangeArrowheads="1"/>
          </p:cNvSpPr>
          <p:nvPr/>
        </p:nvSpPr>
        <p:spPr bwMode="auto">
          <a:xfrm>
            <a:off x="259873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6" name="Rectangle 127"/>
          <p:cNvSpPr>
            <a:spLocks noChangeArrowheads="1"/>
          </p:cNvSpPr>
          <p:nvPr/>
        </p:nvSpPr>
        <p:spPr bwMode="auto">
          <a:xfrm>
            <a:off x="26558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7" name="Rectangle 128"/>
          <p:cNvSpPr>
            <a:spLocks noChangeArrowheads="1"/>
          </p:cNvSpPr>
          <p:nvPr/>
        </p:nvSpPr>
        <p:spPr bwMode="auto">
          <a:xfrm>
            <a:off x="27209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8" name="Rectangle 129"/>
          <p:cNvSpPr>
            <a:spLocks noChangeArrowheads="1"/>
          </p:cNvSpPr>
          <p:nvPr/>
        </p:nvSpPr>
        <p:spPr bwMode="auto">
          <a:xfrm>
            <a:off x="27955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9" name="Rectangle 130"/>
          <p:cNvSpPr>
            <a:spLocks noChangeArrowheads="1"/>
          </p:cNvSpPr>
          <p:nvPr/>
        </p:nvSpPr>
        <p:spPr bwMode="auto">
          <a:xfrm>
            <a:off x="28606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0" name="Rectangle 131"/>
          <p:cNvSpPr>
            <a:spLocks noChangeArrowheads="1"/>
          </p:cNvSpPr>
          <p:nvPr/>
        </p:nvSpPr>
        <p:spPr bwMode="auto">
          <a:xfrm>
            <a:off x="309245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1" name="Rectangle 132"/>
          <p:cNvSpPr>
            <a:spLocks noChangeArrowheads="1"/>
          </p:cNvSpPr>
          <p:nvPr/>
        </p:nvSpPr>
        <p:spPr bwMode="auto">
          <a:xfrm>
            <a:off x="315753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2" name="Rectangle 133"/>
          <p:cNvSpPr>
            <a:spLocks noChangeArrowheads="1"/>
          </p:cNvSpPr>
          <p:nvPr/>
        </p:nvSpPr>
        <p:spPr bwMode="auto">
          <a:xfrm>
            <a:off x="323215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3" name="Rectangle 134"/>
          <p:cNvSpPr>
            <a:spLocks noChangeArrowheads="1"/>
          </p:cNvSpPr>
          <p:nvPr/>
        </p:nvSpPr>
        <p:spPr bwMode="auto">
          <a:xfrm>
            <a:off x="329723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4" name="Rectangle 135"/>
          <p:cNvSpPr>
            <a:spLocks noChangeArrowheads="1"/>
          </p:cNvSpPr>
          <p:nvPr/>
        </p:nvSpPr>
        <p:spPr bwMode="auto">
          <a:xfrm>
            <a:off x="33543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5" name="Rectangle 136"/>
          <p:cNvSpPr>
            <a:spLocks noChangeArrowheads="1"/>
          </p:cNvSpPr>
          <p:nvPr/>
        </p:nvSpPr>
        <p:spPr bwMode="auto">
          <a:xfrm>
            <a:off x="34194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6" name="Rectangle 137"/>
          <p:cNvSpPr>
            <a:spLocks noChangeArrowheads="1"/>
          </p:cNvSpPr>
          <p:nvPr/>
        </p:nvSpPr>
        <p:spPr bwMode="auto">
          <a:xfrm>
            <a:off x="367030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7" name="Rectangle 138"/>
          <p:cNvSpPr>
            <a:spLocks noChangeArrowheads="1"/>
          </p:cNvSpPr>
          <p:nvPr/>
        </p:nvSpPr>
        <p:spPr bwMode="auto">
          <a:xfrm>
            <a:off x="373538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8" name="Rectangle 139"/>
          <p:cNvSpPr>
            <a:spLocks noChangeArrowheads="1"/>
          </p:cNvSpPr>
          <p:nvPr/>
        </p:nvSpPr>
        <p:spPr bwMode="auto">
          <a:xfrm>
            <a:off x="381000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9" name="Rectangle 140"/>
          <p:cNvSpPr>
            <a:spLocks noChangeArrowheads="1"/>
          </p:cNvSpPr>
          <p:nvPr/>
        </p:nvSpPr>
        <p:spPr bwMode="auto">
          <a:xfrm>
            <a:off x="387508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0" name="Rectangle 141"/>
          <p:cNvSpPr>
            <a:spLocks noChangeArrowheads="1"/>
          </p:cNvSpPr>
          <p:nvPr/>
        </p:nvSpPr>
        <p:spPr bwMode="auto">
          <a:xfrm>
            <a:off x="393223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1" name="Rectangle 142"/>
          <p:cNvSpPr>
            <a:spLocks noChangeArrowheads="1"/>
          </p:cNvSpPr>
          <p:nvPr/>
        </p:nvSpPr>
        <p:spPr bwMode="auto">
          <a:xfrm>
            <a:off x="399732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2" name="Rectangle 143"/>
          <p:cNvSpPr>
            <a:spLocks noChangeArrowheads="1"/>
          </p:cNvSpPr>
          <p:nvPr/>
        </p:nvSpPr>
        <p:spPr bwMode="auto">
          <a:xfrm>
            <a:off x="4264025" y="3719513"/>
            <a:ext cx="68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3" name="Rectangle 144"/>
          <p:cNvSpPr>
            <a:spLocks noChangeArrowheads="1"/>
          </p:cNvSpPr>
          <p:nvPr/>
        </p:nvSpPr>
        <p:spPr bwMode="auto">
          <a:xfrm>
            <a:off x="4351338" y="3771900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4" name="Rectangle 145"/>
          <p:cNvSpPr>
            <a:spLocks noChangeArrowheads="1"/>
          </p:cNvSpPr>
          <p:nvPr/>
        </p:nvSpPr>
        <p:spPr bwMode="auto">
          <a:xfrm>
            <a:off x="4595813" y="37195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5" name="Rectangle 146"/>
          <p:cNvSpPr>
            <a:spLocks noChangeArrowheads="1"/>
          </p:cNvSpPr>
          <p:nvPr/>
        </p:nvSpPr>
        <p:spPr bwMode="auto">
          <a:xfrm>
            <a:off x="4665663" y="3771900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6" name="Rectangle 147"/>
          <p:cNvSpPr>
            <a:spLocks noChangeArrowheads="1"/>
          </p:cNvSpPr>
          <p:nvPr/>
        </p:nvSpPr>
        <p:spPr bwMode="auto">
          <a:xfrm>
            <a:off x="4910138" y="37195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7" name="Rectangle 148"/>
          <p:cNvSpPr>
            <a:spLocks noChangeArrowheads="1"/>
          </p:cNvSpPr>
          <p:nvPr/>
        </p:nvSpPr>
        <p:spPr bwMode="auto">
          <a:xfrm>
            <a:off x="4979988" y="3771900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8" name="Rectangle 149"/>
          <p:cNvSpPr>
            <a:spLocks noChangeArrowheads="1"/>
          </p:cNvSpPr>
          <p:nvPr/>
        </p:nvSpPr>
        <p:spPr bwMode="auto">
          <a:xfrm>
            <a:off x="4421188" y="3719513"/>
            <a:ext cx="117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Symbol" pitchFamily="18" charset="2"/>
              </a:rPr>
              <a:t>Å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9" name="Rectangle 150"/>
          <p:cNvSpPr>
            <a:spLocks noChangeArrowheads="1"/>
          </p:cNvSpPr>
          <p:nvPr/>
        </p:nvSpPr>
        <p:spPr bwMode="auto">
          <a:xfrm>
            <a:off x="4752975" y="3719513"/>
            <a:ext cx="117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Symbol" pitchFamily="18" charset="2"/>
              </a:rPr>
              <a:t>Å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0" name="Rectangle 151"/>
          <p:cNvSpPr>
            <a:spLocks noChangeArrowheads="1"/>
          </p:cNvSpPr>
          <p:nvPr/>
        </p:nvSpPr>
        <p:spPr bwMode="auto">
          <a:xfrm>
            <a:off x="4106863" y="3719513"/>
            <a:ext cx="857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1" name="Rectangle 152"/>
          <p:cNvSpPr>
            <a:spLocks noChangeArrowheads="1"/>
          </p:cNvSpPr>
          <p:nvPr/>
        </p:nvSpPr>
        <p:spPr bwMode="auto">
          <a:xfrm>
            <a:off x="2376488" y="3667125"/>
            <a:ext cx="100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2" name="Rectangle 153"/>
          <p:cNvSpPr>
            <a:spLocks noChangeArrowheads="1"/>
          </p:cNvSpPr>
          <p:nvPr/>
        </p:nvSpPr>
        <p:spPr bwMode="auto">
          <a:xfrm>
            <a:off x="2952750" y="3667125"/>
            <a:ext cx="100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3" name="Rectangle 154"/>
          <p:cNvSpPr>
            <a:spLocks noChangeArrowheads="1"/>
          </p:cNvSpPr>
          <p:nvPr/>
        </p:nvSpPr>
        <p:spPr bwMode="auto">
          <a:xfrm>
            <a:off x="3530600" y="3667125"/>
            <a:ext cx="100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4" name="Line 155"/>
          <p:cNvSpPr>
            <a:spLocks noChangeShapeType="1"/>
          </p:cNvSpPr>
          <p:nvPr/>
        </p:nvSpPr>
        <p:spPr bwMode="auto">
          <a:xfrm flipH="1">
            <a:off x="1974850" y="3657600"/>
            <a:ext cx="873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15" name="Line 156"/>
          <p:cNvSpPr>
            <a:spLocks noChangeShapeType="1"/>
          </p:cNvSpPr>
          <p:nvPr/>
        </p:nvSpPr>
        <p:spPr bwMode="auto">
          <a:xfrm flipH="1">
            <a:off x="2097088" y="3657600"/>
            <a:ext cx="1047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16" name="Line 157"/>
          <p:cNvSpPr>
            <a:spLocks noChangeShapeType="1"/>
          </p:cNvSpPr>
          <p:nvPr/>
        </p:nvSpPr>
        <p:spPr bwMode="auto">
          <a:xfrm flipH="1">
            <a:off x="2533650" y="3657600"/>
            <a:ext cx="1047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17" name="Line 158"/>
          <p:cNvSpPr>
            <a:spLocks noChangeShapeType="1"/>
          </p:cNvSpPr>
          <p:nvPr/>
        </p:nvSpPr>
        <p:spPr bwMode="auto">
          <a:xfrm flipH="1">
            <a:off x="2813050" y="3657600"/>
            <a:ext cx="873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18" name="Line 159"/>
          <p:cNvSpPr>
            <a:spLocks noChangeShapeType="1"/>
          </p:cNvSpPr>
          <p:nvPr/>
        </p:nvSpPr>
        <p:spPr bwMode="auto">
          <a:xfrm flipH="1">
            <a:off x="3249613" y="3657600"/>
            <a:ext cx="873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19" name="Line 160"/>
          <p:cNvSpPr>
            <a:spLocks noChangeShapeType="1"/>
          </p:cNvSpPr>
          <p:nvPr/>
        </p:nvSpPr>
        <p:spPr bwMode="auto">
          <a:xfrm flipH="1">
            <a:off x="3371850" y="3657600"/>
            <a:ext cx="889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20" name="Rectangle 161"/>
          <p:cNvSpPr>
            <a:spLocks noChangeArrowheads="1"/>
          </p:cNvSpPr>
          <p:nvPr/>
        </p:nvSpPr>
        <p:spPr bwMode="auto">
          <a:xfrm>
            <a:off x="1992313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1" name="Rectangle 162"/>
          <p:cNvSpPr>
            <a:spLocks noChangeArrowheads="1"/>
          </p:cNvSpPr>
          <p:nvPr/>
        </p:nvSpPr>
        <p:spPr bwMode="auto">
          <a:xfrm>
            <a:off x="20621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2" name="Rectangle 163"/>
          <p:cNvSpPr>
            <a:spLocks noChangeArrowheads="1"/>
          </p:cNvSpPr>
          <p:nvPr/>
        </p:nvSpPr>
        <p:spPr bwMode="auto">
          <a:xfrm>
            <a:off x="21145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3" name="Rectangle 164"/>
          <p:cNvSpPr>
            <a:spLocks noChangeArrowheads="1"/>
          </p:cNvSpPr>
          <p:nvPr/>
        </p:nvSpPr>
        <p:spPr bwMode="auto">
          <a:xfrm>
            <a:off x="22018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4" name="Rectangle 165"/>
          <p:cNvSpPr>
            <a:spLocks noChangeArrowheads="1"/>
          </p:cNvSpPr>
          <p:nvPr/>
        </p:nvSpPr>
        <p:spPr bwMode="auto">
          <a:xfrm>
            <a:off x="23939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5" name="Rectangle 166"/>
          <p:cNvSpPr>
            <a:spLocks noChangeArrowheads="1"/>
          </p:cNvSpPr>
          <p:nvPr/>
        </p:nvSpPr>
        <p:spPr bwMode="auto">
          <a:xfrm>
            <a:off x="24812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6" name="Rectangle 167"/>
          <p:cNvSpPr>
            <a:spLocks noChangeArrowheads="1"/>
          </p:cNvSpPr>
          <p:nvPr/>
        </p:nvSpPr>
        <p:spPr bwMode="auto">
          <a:xfrm>
            <a:off x="25336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7" name="Rectangle 168"/>
          <p:cNvSpPr>
            <a:spLocks noChangeArrowheads="1"/>
          </p:cNvSpPr>
          <p:nvPr/>
        </p:nvSpPr>
        <p:spPr bwMode="auto">
          <a:xfrm>
            <a:off x="2603500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8" name="Rectangle 169"/>
          <p:cNvSpPr>
            <a:spLocks noChangeArrowheads="1"/>
          </p:cNvSpPr>
          <p:nvPr/>
        </p:nvSpPr>
        <p:spPr bwMode="auto">
          <a:xfrm>
            <a:off x="28130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9" name="Rectangle 170"/>
          <p:cNvSpPr>
            <a:spLocks noChangeArrowheads="1"/>
          </p:cNvSpPr>
          <p:nvPr/>
        </p:nvSpPr>
        <p:spPr bwMode="auto">
          <a:xfrm>
            <a:off x="29003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0" name="Rectangle 171"/>
          <p:cNvSpPr>
            <a:spLocks noChangeArrowheads="1"/>
          </p:cNvSpPr>
          <p:nvPr/>
        </p:nvSpPr>
        <p:spPr bwMode="auto">
          <a:xfrm>
            <a:off x="29527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1" name="Rectangle 172"/>
          <p:cNvSpPr>
            <a:spLocks noChangeArrowheads="1"/>
          </p:cNvSpPr>
          <p:nvPr/>
        </p:nvSpPr>
        <p:spPr bwMode="auto">
          <a:xfrm>
            <a:off x="30400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2" name="Rectangle 173"/>
          <p:cNvSpPr>
            <a:spLocks noChangeArrowheads="1"/>
          </p:cNvSpPr>
          <p:nvPr/>
        </p:nvSpPr>
        <p:spPr bwMode="auto">
          <a:xfrm>
            <a:off x="2271713" y="3965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3" name="Rectangle 174"/>
          <p:cNvSpPr>
            <a:spLocks noChangeArrowheads="1"/>
          </p:cNvSpPr>
          <p:nvPr/>
        </p:nvSpPr>
        <p:spPr bwMode="auto">
          <a:xfrm>
            <a:off x="2690813" y="3965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4" name="Rectangle 175"/>
          <p:cNvSpPr>
            <a:spLocks noChangeArrowheads="1"/>
          </p:cNvSpPr>
          <p:nvPr/>
        </p:nvSpPr>
        <p:spPr bwMode="auto">
          <a:xfrm>
            <a:off x="2586038" y="5205413"/>
            <a:ext cx="384175" cy="611187"/>
          </a:xfrm>
          <a:prstGeom prst="rect">
            <a:avLst/>
          </a:prstGeom>
          <a:noFill/>
          <a:ln w="17463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5535" name="Rectangle 176"/>
          <p:cNvSpPr>
            <a:spLocks noChangeArrowheads="1"/>
          </p:cNvSpPr>
          <p:nvPr/>
        </p:nvSpPr>
        <p:spPr bwMode="auto">
          <a:xfrm>
            <a:off x="4718050" y="5432425"/>
            <a:ext cx="104775" cy="122238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5536" name="Rectangle 177"/>
          <p:cNvSpPr>
            <a:spLocks noChangeArrowheads="1"/>
          </p:cNvSpPr>
          <p:nvPr/>
        </p:nvSpPr>
        <p:spPr bwMode="auto">
          <a:xfrm>
            <a:off x="4473575" y="5222875"/>
            <a:ext cx="979488" cy="611188"/>
          </a:xfrm>
          <a:prstGeom prst="rect">
            <a:avLst/>
          </a:prstGeom>
          <a:noFill/>
          <a:ln w="17463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5537" name="Freeform 178"/>
          <p:cNvSpPr>
            <a:spLocks/>
          </p:cNvSpPr>
          <p:nvPr/>
        </p:nvSpPr>
        <p:spPr bwMode="auto">
          <a:xfrm>
            <a:off x="5295900" y="5467350"/>
            <a:ext cx="69850" cy="34925"/>
          </a:xfrm>
          <a:custGeom>
            <a:avLst/>
            <a:gdLst>
              <a:gd name="T0" fmla="*/ 4 w 4"/>
              <a:gd name="T1" fmla="*/ 0 h 2"/>
              <a:gd name="T2" fmla="*/ 0 w 4"/>
              <a:gd name="T3" fmla="*/ 1 h 2"/>
              <a:gd name="T4" fmla="*/ 4 w 4"/>
              <a:gd name="T5" fmla="*/ 2 h 2"/>
              <a:gd name="T6" fmla="*/ 4 w 4"/>
              <a:gd name="T7" fmla="*/ 1 h 2"/>
              <a:gd name="T8" fmla="*/ 4 w 4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2"/>
              <a:gd name="T17" fmla="*/ 4 w 4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2">
                <a:moveTo>
                  <a:pt x="4" y="0"/>
                </a:moveTo>
                <a:lnTo>
                  <a:pt x="0" y="1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38" name="Freeform 179"/>
          <p:cNvSpPr>
            <a:spLocks/>
          </p:cNvSpPr>
          <p:nvPr/>
        </p:nvSpPr>
        <p:spPr bwMode="auto">
          <a:xfrm>
            <a:off x="5295900" y="5467350"/>
            <a:ext cx="69850" cy="34925"/>
          </a:xfrm>
          <a:custGeom>
            <a:avLst/>
            <a:gdLst>
              <a:gd name="T0" fmla="*/ 44 w 44"/>
              <a:gd name="T1" fmla="*/ 0 h 22"/>
              <a:gd name="T2" fmla="*/ 0 w 44"/>
              <a:gd name="T3" fmla="*/ 11 h 22"/>
              <a:gd name="T4" fmla="*/ 44 w 44"/>
              <a:gd name="T5" fmla="*/ 22 h 22"/>
              <a:gd name="T6" fmla="*/ 44 w 44"/>
              <a:gd name="T7" fmla="*/ 11 h 22"/>
              <a:gd name="T8" fmla="*/ 44 w 44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44" y="0"/>
                </a:moveTo>
                <a:lnTo>
                  <a:pt x="0" y="11"/>
                </a:lnTo>
                <a:lnTo>
                  <a:pt x="44" y="22"/>
                </a:lnTo>
                <a:lnTo>
                  <a:pt x="44" y="11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39" name="Line 180"/>
          <p:cNvSpPr>
            <a:spLocks noChangeShapeType="1"/>
          </p:cNvSpPr>
          <p:nvPr/>
        </p:nvSpPr>
        <p:spPr bwMode="auto">
          <a:xfrm>
            <a:off x="5365750" y="5484813"/>
            <a:ext cx="2619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40" name="Freeform 181"/>
          <p:cNvSpPr>
            <a:spLocks/>
          </p:cNvSpPr>
          <p:nvPr/>
        </p:nvSpPr>
        <p:spPr bwMode="auto">
          <a:xfrm>
            <a:off x="4560888" y="5467350"/>
            <a:ext cx="69850" cy="34925"/>
          </a:xfrm>
          <a:custGeom>
            <a:avLst/>
            <a:gdLst>
              <a:gd name="T0" fmla="*/ 0 w 4"/>
              <a:gd name="T1" fmla="*/ 2 h 2"/>
              <a:gd name="T2" fmla="*/ 4 w 4"/>
              <a:gd name="T3" fmla="*/ 1 h 2"/>
              <a:gd name="T4" fmla="*/ 0 w 4"/>
              <a:gd name="T5" fmla="*/ 0 h 2"/>
              <a:gd name="T6" fmla="*/ 0 w 4"/>
              <a:gd name="T7" fmla="*/ 1 h 2"/>
              <a:gd name="T8" fmla="*/ 0 w 4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2"/>
              <a:gd name="T17" fmla="*/ 4 w 4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2">
                <a:moveTo>
                  <a:pt x="0" y="2"/>
                </a:moveTo>
                <a:lnTo>
                  <a:pt x="4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41" name="Freeform 182"/>
          <p:cNvSpPr>
            <a:spLocks/>
          </p:cNvSpPr>
          <p:nvPr/>
        </p:nvSpPr>
        <p:spPr bwMode="auto">
          <a:xfrm>
            <a:off x="4560888" y="5467350"/>
            <a:ext cx="69850" cy="34925"/>
          </a:xfrm>
          <a:custGeom>
            <a:avLst/>
            <a:gdLst>
              <a:gd name="T0" fmla="*/ 0 w 44"/>
              <a:gd name="T1" fmla="*/ 22 h 22"/>
              <a:gd name="T2" fmla="*/ 44 w 44"/>
              <a:gd name="T3" fmla="*/ 11 h 22"/>
              <a:gd name="T4" fmla="*/ 0 w 44"/>
              <a:gd name="T5" fmla="*/ 0 h 22"/>
              <a:gd name="T6" fmla="*/ 0 w 44"/>
              <a:gd name="T7" fmla="*/ 11 h 22"/>
              <a:gd name="T8" fmla="*/ 0 w 44"/>
              <a:gd name="T9" fmla="*/ 22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0" y="22"/>
                </a:moveTo>
                <a:lnTo>
                  <a:pt x="44" y="11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42" name="Line 183"/>
          <p:cNvSpPr>
            <a:spLocks noChangeShapeType="1"/>
          </p:cNvSpPr>
          <p:nvPr/>
        </p:nvSpPr>
        <p:spPr bwMode="auto">
          <a:xfrm flipH="1">
            <a:off x="4281488" y="5484813"/>
            <a:ext cx="2794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43" name="Freeform 184"/>
          <p:cNvSpPr>
            <a:spLocks/>
          </p:cNvSpPr>
          <p:nvPr/>
        </p:nvSpPr>
        <p:spPr bwMode="auto">
          <a:xfrm>
            <a:off x="4945063" y="5118100"/>
            <a:ext cx="34925" cy="69850"/>
          </a:xfrm>
          <a:custGeom>
            <a:avLst/>
            <a:gdLst>
              <a:gd name="T0" fmla="*/ 0 w 2"/>
              <a:gd name="T1" fmla="*/ 0 h 4"/>
              <a:gd name="T2" fmla="*/ 1 w 2"/>
              <a:gd name="T3" fmla="*/ 4 h 4"/>
              <a:gd name="T4" fmla="*/ 2 w 2"/>
              <a:gd name="T5" fmla="*/ 0 h 4"/>
              <a:gd name="T6" fmla="*/ 1 w 2"/>
              <a:gd name="T7" fmla="*/ 0 h 4"/>
              <a:gd name="T8" fmla="*/ 0 w 2"/>
              <a:gd name="T9" fmla="*/ 0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4"/>
              <a:gd name="T17" fmla="*/ 2 w 2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4">
                <a:moveTo>
                  <a:pt x="0" y="0"/>
                </a:moveTo>
                <a:lnTo>
                  <a:pt x="1" y="4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44" name="Freeform 185"/>
          <p:cNvSpPr>
            <a:spLocks/>
          </p:cNvSpPr>
          <p:nvPr/>
        </p:nvSpPr>
        <p:spPr bwMode="auto">
          <a:xfrm>
            <a:off x="4945063" y="5118100"/>
            <a:ext cx="34925" cy="69850"/>
          </a:xfrm>
          <a:custGeom>
            <a:avLst/>
            <a:gdLst>
              <a:gd name="T0" fmla="*/ 0 w 22"/>
              <a:gd name="T1" fmla="*/ 0 h 44"/>
              <a:gd name="T2" fmla="*/ 11 w 22"/>
              <a:gd name="T3" fmla="*/ 44 h 44"/>
              <a:gd name="T4" fmla="*/ 22 w 22"/>
              <a:gd name="T5" fmla="*/ 0 h 44"/>
              <a:gd name="T6" fmla="*/ 11 w 22"/>
              <a:gd name="T7" fmla="*/ 0 h 44"/>
              <a:gd name="T8" fmla="*/ 0 w 22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44"/>
              <a:gd name="T17" fmla="*/ 22 w 2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44">
                <a:moveTo>
                  <a:pt x="0" y="0"/>
                </a:moveTo>
                <a:lnTo>
                  <a:pt x="11" y="44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545" name="Line 186"/>
          <p:cNvSpPr>
            <a:spLocks noChangeShapeType="1"/>
          </p:cNvSpPr>
          <p:nvPr/>
        </p:nvSpPr>
        <p:spPr bwMode="auto">
          <a:xfrm>
            <a:off x="4962525" y="4978400"/>
            <a:ext cx="1588" cy="139700"/>
          </a:xfrm>
          <a:prstGeom prst="line">
            <a:avLst/>
          </a:prstGeom>
          <a:noFill/>
          <a:ln w="17463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0524" name="Text Box 188"/>
          <p:cNvSpPr txBox="1">
            <a:spLocks noChangeArrowheads="1"/>
          </p:cNvSpPr>
          <p:nvPr/>
        </p:nvSpPr>
        <p:spPr bwMode="auto">
          <a:xfrm>
            <a:off x="6296025" y="1397000"/>
            <a:ext cx="2225675" cy="203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At the </a:t>
            </a:r>
            <a:r>
              <a:rPr lang="en-US" i="1" dirty="0" err="1">
                <a:latin typeface="+mj-lt"/>
              </a:rPr>
              <a:t>i</a:t>
            </a:r>
            <a:r>
              <a:rPr lang="en-US" i="1" baseline="30000" dirty="0" err="1">
                <a:latin typeface="+mj-lt"/>
              </a:rPr>
              <a:t>th</a:t>
            </a:r>
            <a:r>
              <a:rPr lang="en-US" dirty="0">
                <a:latin typeface="+mj-lt"/>
              </a:rPr>
              <a:t> stage: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000099"/>
                </a:solidFill>
                <a:latin typeface="+mj-lt"/>
              </a:rPr>
              <a:t>Input: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err="1">
                <a:latin typeface="+mj-lt"/>
              </a:rPr>
              <a:t>c</a:t>
            </a:r>
            <a:r>
              <a:rPr lang="en-US" i="1" baseline="-25000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is the carry-in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000099"/>
                </a:solidFill>
                <a:latin typeface="+mj-lt"/>
              </a:rPr>
              <a:t>Output: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err="1">
                <a:latin typeface="+mj-lt"/>
              </a:rPr>
              <a:t>s</a:t>
            </a:r>
            <a:r>
              <a:rPr lang="en-US" i="1" baseline="-25000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is the sum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j-lt"/>
              </a:rPr>
              <a:t>c</a:t>
            </a:r>
            <a:r>
              <a:rPr lang="en-US" i="1" baseline="-25000" dirty="0">
                <a:latin typeface="+mj-lt"/>
              </a:rPr>
              <a:t>i+1</a:t>
            </a:r>
            <a:r>
              <a:rPr lang="en-US" dirty="0">
                <a:latin typeface="+mj-lt"/>
              </a:rPr>
              <a:t> carry-out to </a:t>
            </a:r>
            <a:r>
              <a:rPr lang="en-US" i="1" dirty="0">
                <a:latin typeface="+mj-lt"/>
              </a:rPr>
              <a:t>(i+1)</a:t>
            </a:r>
            <a:r>
              <a:rPr lang="en-US" i="1" baseline="30000" dirty="0" err="1">
                <a:latin typeface="+mj-lt"/>
              </a:rPr>
              <a:t>st</a:t>
            </a:r>
            <a:endParaRPr lang="en-US" i="1" baseline="300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02"/>
          <p:cNvSpPr>
            <a:spLocks noChangeArrowheads="1"/>
          </p:cNvSpPr>
          <p:nvPr/>
        </p:nvSpPr>
        <p:spPr bwMode="auto">
          <a:xfrm>
            <a:off x="1928813" y="1828800"/>
            <a:ext cx="4941887" cy="267652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Addition logic for a single stage</a:t>
            </a:r>
          </a:p>
        </p:txBody>
      </p:sp>
      <p:sp>
        <p:nvSpPr>
          <p:cNvPr id="17411" name="Freeform 204"/>
          <p:cNvSpPr>
            <a:spLocks/>
          </p:cNvSpPr>
          <p:nvPr/>
        </p:nvSpPr>
        <p:spPr bwMode="auto">
          <a:xfrm>
            <a:off x="4425950" y="3790950"/>
            <a:ext cx="96838" cy="26988"/>
          </a:xfrm>
          <a:custGeom>
            <a:avLst/>
            <a:gdLst>
              <a:gd name="T0" fmla="*/ 7 w 7"/>
              <a:gd name="T1" fmla="*/ 0 h 2"/>
              <a:gd name="T2" fmla="*/ 0 w 7"/>
              <a:gd name="T3" fmla="*/ 1 h 2"/>
              <a:gd name="T4" fmla="*/ 7 w 7"/>
              <a:gd name="T5" fmla="*/ 2 h 2"/>
              <a:gd name="T6" fmla="*/ 7 w 7"/>
              <a:gd name="T7" fmla="*/ 1 h 2"/>
              <a:gd name="T8" fmla="*/ 7 w 7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2"/>
              <a:gd name="T17" fmla="*/ 7 w 7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2">
                <a:moveTo>
                  <a:pt x="7" y="0"/>
                </a:moveTo>
                <a:lnTo>
                  <a:pt x="0" y="1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2" name="Freeform 205"/>
          <p:cNvSpPr>
            <a:spLocks/>
          </p:cNvSpPr>
          <p:nvPr/>
        </p:nvSpPr>
        <p:spPr bwMode="auto">
          <a:xfrm>
            <a:off x="4425950" y="3790950"/>
            <a:ext cx="96838" cy="26988"/>
          </a:xfrm>
          <a:custGeom>
            <a:avLst/>
            <a:gdLst>
              <a:gd name="T0" fmla="*/ 61 w 61"/>
              <a:gd name="T1" fmla="*/ 0 h 17"/>
              <a:gd name="T2" fmla="*/ 0 w 61"/>
              <a:gd name="T3" fmla="*/ 8 h 17"/>
              <a:gd name="T4" fmla="*/ 61 w 61"/>
              <a:gd name="T5" fmla="*/ 17 h 17"/>
              <a:gd name="T6" fmla="*/ 61 w 61"/>
              <a:gd name="T7" fmla="*/ 8 h 17"/>
              <a:gd name="T8" fmla="*/ 61 w 61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"/>
              <a:gd name="T16" fmla="*/ 0 h 17"/>
              <a:gd name="T17" fmla="*/ 61 w 6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" h="17">
                <a:moveTo>
                  <a:pt x="61" y="0"/>
                </a:moveTo>
                <a:lnTo>
                  <a:pt x="0" y="8"/>
                </a:lnTo>
                <a:lnTo>
                  <a:pt x="61" y="17"/>
                </a:lnTo>
                <a:lnTo>
                  <a:pt x="61" y="8"/>
                </a:ln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3" name="Line 206"/>
          <p:cNvSpPr>
            <a:spLocks noChangeShapeType="1"/>
          </p:cNvSpPr>
          <p:nvPr/>
        </p:nvSpPr>
        <p:spPr bwMode="auto">
          <a:xfrm>
            <a:off x="4522788" y="3803650"/>
            <a:ext cx="1381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4" name="Freeform 207"/>
          <p:cNvSpPr>
            <a:spLocks/>
          </p:cNvSpPr>
          <p:nvPr/>
        </p:nvSpPr>
        <p:spPr bwMode="auto">
          <a:xfrm>
            <a:off x="3346450" y="3790950"/>
            <a:ext cx="82550" cy="26988"/>
          </a:xfrm>
          <a:custGeom>
            <a:avLst/>
            <a:gdLst>
              <a:gd name="T0" fmla="*/ 6 w 6"/>
              <a:gd name="T1" fmla="*/ 0 h 2"/>
              <a:gd name="T2" fmla="*/ 0 w 6"/>
              <a:gd name="T3" fmla="*/ 1 h 2"/>
              <a:gd name="T4" fmla="*/ 6 w 6"/>
              <a:gd name="T5" fmla="*/ 2 h 2"/>
              <a:gd name="T6" fmla="*/ 6 w 6"/>
              <a:gd name="T7" fmla="*/ 1 h 2"/>
              <a:gd name="T8" fmla="*/ 6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5" name="Freeform 208"/>
          <p:cNvSpPr>
            <a:spLocks/>
          </p:cNvSpPr>
          <p:nvPr/>
        </p:nvSpPr>
        <p:spPr bwMode="auto">
          <a:xfrm>
            <a:off x="3346450" y="3790950"/>
            <a:ext cx="82550" cy="26988"/>
          </a:xfrm>
          <a:custGeom>
            <a:avLst/>
            <a:gdLst>
              <a:gd name="T0" fmla="*/ 52 w 52"/>
              <a:gd name="T1" fmla="*/ 0 h 17"/>
              <a:gd name="T2" fmla="*/ 0 w 52"/>
              <a:gd name="T3" fmla="*/ 8 h 17"/>
              <a:gd name="T4" fmla="*/ 52 w 52"/>
              <a:gd name="T5" fmla="*/ 17 h 17"/>
              <a:gd name="T6" fmla="*/ 52 w 52"/>
              <a:gd name="T7" fmla="*/ 8 h 17"/>
              <a:gd name="T8" fmla="*/ 52 w 52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17"/>
              <a:gd name="T17" fmla="*/ 52 w 5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17">
                <a:moveTo>
                  <a:pt x="52" y="0"/>
                </a:moveTo>
                <a:lnTo>
                  <a:pt x="0" y="8"/>
                </a:lnTo>
                <a:lnTo>
                  <a:pt x="52" y="17"/>
                </a:lnTo>
                <a:lnTo>
                  <a:pt x="52" y="8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6" name="Line 209"/>
          <p:cNvSpPr>
            <a:spLocks noChangeShapeType="1"/>
          </p:cNvSpPr>
          <p:nvPr/>
        </p:nvSpPr>
        <p:spPr bwMode="auto">
          <a:xfrm>
            <a:off x="3443288" y="3803650"/>
            <a:ext cx="1381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7" name="Freeform 210"/>
          <p:cNvSpPr>
            <a:spLocks/>
          </p:cNvSpPr>
          <p:nvPr/>
        </p:nvSpPr>
        <p:spPr bwMode="auto">
          <a:xfrm>
            <a:off x="3983038" y="4205288"/>
            <a:ext cx="26987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8" name="Freeform 211"/>
          <p:cNvSpPr>
            <a:spLocks/>
          </p:cNvSpPr>
          <p:nvPr/>
        </p:nvSpPr>
        <p:spPr bwMode="auto">
          <a:xfrm>
            <a:off x="3983038" y="4205288"/>
            <a:ext cx="26987" cy="82550"/>
          </a:xfrm>
          <a:custGeom>
            <a:avLst/>
            <a:gdLst>
              <a:gd name="T0" fmla="*/ 0 w 17"/>
              <a:gd name="T1" fmla="*/ 0 h 52"/>
              <a:gd name="T2" fmla="*/ 8 w 17"/>
              <a:gd name="T3" fmla="*/ 52 h 52"/>
              <a:gd name="T4" fmla="*/ 17 w 17"/>
              <a:gd name="T5" fmla="*/ 0 h 52"/>
              <a:gd name="T6" fmla="*/ 8 w 17"/>
              <a:gd name="T7" fmla="*/ 0 h 52"/>
              <a:gd name="T8" fmla="*/ 0 w 17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52"/>
              <a:gd name="T17" fmla="*/ 17 w 17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52">
                <a:moveTo>
                  <a:pt x="0" y="0"/>
                </a:moveTo>
                <a:lnTo>
                  <a:pt x="8" y="52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9" name="Line 212"/>
          <p:cNvSpPr>
            <a:spLocks noChangeShapeType="1"/>
          </p:cNvSpPr>
          <p:nvPr/>
        </p:nvSpPr>
        <p:spPr bwMode="auto">
          <a:xfrm flipV="1">
            <a:off x="3995738" y="4052888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20" name="Freeform 213"/>
          <p:cNvSpPr>
            <a:spLocks/>
          </p:cNvSpPr>
          <p:nvPr/>
        </p:nvSpPr>
        <p:spPr bwMode="auto">
          <a:xfrm>
            <a:off x="3733800" y="3444875"/>
            <a:ext cx="26988" cy="96838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21" name="Freeform 214"/>
          <p:cNvSpPr>
            <a:spLocks/>
          </p:cNvSpPr>
          <p:nvPr/>
        </p:nvSpPr>
        <p:spPr bwMode="auto">
          <a:xfrm>
            <a:off x="3733800" y="3444875"/>
            <a:ext cx="26988" cy="96838"/>
          </a:xfrm>
          <a:custGeom>
            <a:avLst/>
            <a:gdLst>
              <a:gd name="T0" fmla="*/ 0 w 17"/>
              <a:gd name="T1" fmla="*/ 0 h 61"/>
              <a:gd name="T2" fmla="*/ 9 w 17"/>
              <a:gd name="T3" fmla="*/ 61 h 61"/>
              <a:gd name="T4" fmla="*/ 17 w 17"/>
              <a:gd name="T5" fmla="*/ 0 h 61"/>
              <a:gd name="T6" fmla="*/ 9 w 17"/>
              <a:gd name="T7" fmla="*/ 0 h 61"/>
              <a:gd name="T8" fmla="*/ 0 w 17"/>
              <a:gd name="T9" fmla="*/ 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61"/>
              <a:gd name="T17" fmla="*/ 17 w 17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61">
                <a:moveTo>
                  <a:pt x="0" y="0"/>
                </a:moveTo>
                <a:lnTo>
                  <a:pt x="9" y="61"/>
                </a:lnTo>
                <a:lnTo>
                  <a:pt x="17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22" name="Freeform 216"/>
          <p:cNvSpPr>
            <a:spLocks/>
          </p:cNvSpPr>
          <p:nvPr/>
        </p:nvSpPr>
        <p:spPr bwMode="auto">
          <a:xfrm>
            <a:off x="4232275" y="3444875"/>
            <a:ext cx="26988" cy="96838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23" name="Freeform 217"/>
          <p:cNvSpPr>
            <a:spLocks/>
          </p:cNvSpPr>
          <p:nvPr/>
        </p:nvSpPr>
        <p:spPr bwMode="auto">
          <a:xfrm>
            <a:off x="4232275" y="3444875"/>
            <a:ext cx="26988" cy="96838"/>
          </a:xfrm>
          <a:custGeom>
            <a:avLst/>
            <a:gdLst>
              <a:gd name="T0" fmla="*/ 0 w 17"/>
              <a:gd name="T1" fmla="*/ 0 h 61"/>
              <a:gd name="T2" fmla="*/ 8 w 17"/>
              <a:gd name="T3" fmla="*/ 61 h 61"/>
              <a:gd name="T4" fmla="*/ 17 w 17"/>
              <a:gd name="T5" fmla="*/ 0 h 61"/>
              <a:gd name="T6" fmla="*/ 8 w 17"/>
              <a:gd name="T7" fmla="*/ 0 h 61"/>
              <a:gd name="T8" fmla="*/ 0 w 17"/>
              <a:gd name="T9" fmla="*/ 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61"/>
              <a:gd name="T17" fmla="*/ 17 w 17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61">
                <a:moveTo>
                  <a:pt x="0" y="0"/>
                </a:moveTo>
                <a:lnTo>
                  <a:pt x="8" y="61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24" name="Rectangle 219"/>
          <p:cNvSpPr>
            <a:spLocks noChangeArrowheads="1"/>
          </p:cNvSpPr>
          <p:nvPr/>
        </p:nvSpPr>
        <p:spPr bwMode="auto">
          <a:xfrm>
            <a:off x="3748088" y="3638550"/>
            <a:ext cx="5191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Nimbus Roman No9 L"/>
              </a:rPr>
              <a:t>Full adder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7425" name="Rectangle 220"/>
          <p:cNvSpPr>
            <a:spLocks noChangeArrowheads="1"/>
          </p:cNvSpPr>
          <p:nvPr/>
        </p:nvSpPr>
        <p:spPr bwMode="auto">
          <a:xfrm>
            <a:off x="3886200" y="3776663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(F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26" name="Rectangle 221"/>
          <p:cNvSpPr>
            <a:spLocks noChangeArrowheads="1"/>
          </p:cNvSpPr>
          <p:nvPr/>
        </p:nvSpPr>
        <p:spPr bwMode="auto">
          <a:xfrm>
            <a:off x="3983038" y="3776663"/>
            <a:ext cx="1349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A)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27" name="Rectangle 222"/>
          <p:cNvSpPr>
            <a:spLocks noChangeArrowheads="1"/>
          </p:cNvSpPr>
          <p:nvPr/>
        </p:nvSpPr>
        <p:spPr bwMode="auto">
          <a:xfrm>
            <a:off x="4729163" y="3679825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28" name="Rectangle 223"/>
          <p:cNvSpPr>
            <a:spLocks noChangeArrowheads="1"/>
          </p:cNvSpPr>
          <p:nvPr/>
        </p:nvSpPr>
        <p:spPr bwMode="auto">
          <a:xfrm>
            <a:off x="4784725" y="376237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29" name="Rectangle 228"/>
          <p:cNvSpPr>
            <a:spLocks noChangeArrowheads="1"/>
          </p:cNvSpPr>
          <p:nvPr/>
        </p:nvSpPr>
        <p:spPr bwMode="auto">
          <a:xfrm>
            <a:off x="3041650" y="3679825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0" name="Rectangle 229"/>
          <p:cNvSpPr>
            <a:spLocks noChangeArrowheads="1"/>
          </p:cNvSpPr>
          <p:nvPr/>
        </p:nvSpPr>
        <p:spPr bwMode="auto">
          <a:xfrm>
            <a:off x="3097213" y="376237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1" name="Rectangle 230"/>
          <p:cNvSpPr>
            <a:spLocks noChangeArrowheads="1"/>
          </p:cNvSpPr>
          <p:nvPr/>
        </p:nvSpPr>
        <p:spPr bwMode="auto">
          <a:xfrm>
            <a:off x="3221038" y="3762375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2" name="Rectangle 231"/>
          <p:cNvSpPr>
            <a:spLocks noChangeArrowheads="1"/>
          </p:cNvSpPr>
          <p:nvPr/>
        </p:nvSpPr>
        <p:spPr bwMode="auto">
          <a:xfrm>
            <a:off x="3152775" y="3762375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+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3" name="Rectangle 232"/>
          <p:cNvSpPr>
            <a:spLocks noChangeArrowheads="1"/>
          </p:cNvSpPr>
          <p:nvPr/>
        </p:nvSpPr>
        <p:spPr bwMode="auto">
          <a:xfrm>
            <a:off x="3941763" y="4275138"/>
            <a:ext cx="49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4" name="Rectangle 233"/>
          <p:cNvSpPr>
            <a:spLocks noChangeArrowheads="1"/>
          </p:cNvSpPr>
          <p:nvPr/>
        </p:nvSpPr>
        <p:spPr bwMode="auto">
          <a:xfrm>
            <a:off x="3995738" y="437197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5" name="Rectangle 234"/>
          <p:cNvSpPr>
            <a:spLocks noChangeArrowheads="1"/>
          </p:cNvSpPr>
          <p:nvPr/>
        </p:nvSpPr>
        <p:spPr bwMode="auto">
          <a:xfrm>
            <a:off x="3581400" y="3554413"/>
            <a:ext cx="830263" cy="498475"/>
          </a:xfrm>
          <a:prstGeom prst="rect">
            <a:avLst/>
          </a:prstGeom>
          <a:noFill/>
          <a:ln w="14288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7436" name="Text Box 303"/>
          <p:cNvSpPr txBox="1">
            <a:spLocks noChangeArrowheads="1"/>
          </p:cNvSpPr>
          <p:nvPr/>
        </p:nvSpPr>
        <p:spPr bwMode="auto">
          <a:xfrm>
            <a:off x="2584450" y="1431925"/>
            <a:ext cx="6397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Sum</a:t>
            </a:r>
          </a:p>
        </p:txBody>
      </p:sp>
      <p:sp>
        <p:nvSpPr>
          <p:cNvPr id="17437" name="Text Box 304"/>
          <p:cNvSpPr txBox="1">
            <a:spLocks noChangeArrowheads="1"/>
          </p:cNvSpPr>
          <p:nvPr/>
        </p:nvSpPr>
        <p:spPr bwMode="auto">
          <a:xfrm>
            <a:off x="5859463" y="1482725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Carry</a:t>
            </a:r>
          </a:p>
        </p:txBody>
      </p:sp>
      <p:grpSp>
        <p:nvGrpSpPr>
          <p:cNvPr id="17438" name="Group 309"/>
          <p:cNvGrpSpPr>
            <a:grpSpLocks/>
          </p:cNvGrpSpPr>
          <p:nvPr/>
        </p:nvGrpSpPr>
        <p:grpSpPr bwMode="auto">
          <a:xfrm>
            <a:off x="2570163" y="1746250"/>
            <a:ext cx="4078287" cy="1698625"/>
            <a:chOff x="1619" y="1100"/>
            <a:chExt cx="2569" cy="1070"/>
          </a:xfrm>
        </p:grpSpPr>
        <p:sp>
          <p:nvSpPr>
            <p:cNvPr id="17441" name="Line 215"/>
            <p:cNvSpPr>
              <a:spLocks noChangeShapeType="1"/>
            </p:cNvSpPr>
            <p:nvPr/>
          </p:nvSpPr>
          <p:spPr bwMode="auto">
            <a:xfrm flipV="1">
              <a:off x="2361" y="2082"/>
              <a:ext cx="1" cy="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2" name="Line 218"/>
            <p:cNvSpPr>
              <a:spLocks noChangeShapeType="1"/>
            </p:cNvSpPr>
            <p:nvPr/>
          </p:nvSpPr>
          <p:spPr bwMode="auto">
            <a:xfrm flipV="1">
              <a:off x="2674" y="2082"/>
              <a:ext cx="1" cy="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3" name="Rectangle 224"/>
            <p:cNvSpPr>
              <a:spLocks noChangeArrowheads="1"/>
            </p:cNvSpPr>
            <p:nvPr/>
          </p:nvSpPr>
          <p:spPr bwMode="auto">
            <a:xfrm>
              <a:off x="2657" y="194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44" name="Rectangle 225"/>
            <p:cNvSpPr>
              <a:spLocks noChangeArrowheads="1"/>
            </p:cNvSpPr>
            <p:nvPr/>
          </p:nvSpPr>
          <p:spPr bwMode="auto">
            <a:xfrm>
              <a:off x="2692" y="199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45" name="Rectangle 226"/>
            <p:cNvSpPr>
              <a:spLocks noChangeArrowheads="1"/>
            </p:cNvSpPr>
            <p:nvPr/>
          </p:nvSpPr>
          <p:spPr bwMode="auto">
            <a:xfrm>
              <a:off x="2334" y="194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46" name="Rectangle 227"/>
            <p:cNvSpPr>
              <a:spLocks noChangeArrowheads="1"/>
            </p:cNvSpPr>
            <p:nvPr/>
          </p:nvSpPr>
          <p:spPr bwMode="auto">
            <a:xfrm>
              <a:off x="2369" y="199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47" name="Freeform 235"/>
            <p:cNvSpPr>
              <a:spLocks/>
            </p:cNvSpPr>
            <p:nvPr/>
          </p:nvSpPr>
          <p:spPr bwMode="auto">
            <a:xfrm>
              <a:off x="3233" y="1298"/>
              <a:ext cx="209" cy="200"/>
            </a:xfrm>
            <a:custGeom>
              <a:avLst/>
              <a:gdLst>
                <a:gd name="T0" fmla="*/ 12 w 24"/>
                <a:gd name="T1" fmla="*/ 0 h 24"/>
                <a:gd name="T2" fmla="*/ 7 w 24"/>
                <a:gd name="T3" fmla="*/ 1 h 24"/>
                <a:gd name="T4" fmla="*/ 4 w 24"/>
                <a:gd name="T5" fmla="*/ 4 h 24"/>
                <a:gd name="T6" fmla="*/ 1 w 24"/>
                <a:gd name="T7" fmla="*/ 7 h 24"/>
                <a:gd name="T8" fmla="*/ 0 w 24"/>
                <a:gd name="T9" fmla="*/ 12 h 24"/>
                <a:gd name="T10" fmla="*/ 1 w 24"/>
                <a:gd name="T11" fmla="*/ 16 h 24"/>
                <a:gd name="T12" fmla="*/ 4 w 24"/>
                <a:gd name="T13" fmla="*/ 20 h 24"/>
                <a:gd name="T14" fmla="*/ 7 w 24"/>
                <a:gd name="T15" fmla="*/ 23 h 24"/>
                <a:gd name="T16" fmla="*/ 12 w 24"/>
                <a:gd name="T17" fmla="*/ 24 h 24"/>
                <a:gd name="T18" fmla="*/ 16 w 24"/>
                <a:gd name="T19" fmla="*/ 23 h 24"/>
                <a:gd name="T20" fmla="*/ 20 w 24"/>
                <a:gd name="T21" fmla="*/ 20 h 24"/>
                <a:gd name="T22" fmla="*/ 23 w 24"/>
                <a:gd name="T23" fmla="*/ 16 h 24"/>
                <a:gd name="T24" fmla="*/ 24 w 24"/>
                <a:gd name="T25" fmla="*/ 12 h 24"/>
                <a:gd name="T26" fmla="*/ 23 w 24"/>
                <a:gd name="T27" fmla="*/ 7 h 24"/>
                <a:gd name="T28" fmla="*/ 20 w 24"/>
                <a:gd name="T29" fmla="*/ 4 h 24"/>
                <a:gd name="T30" fmla="*/ 16 w 24"/>
                <a:gd name="T31" fmla="*/ 1 h 24"/>
                <a:gd name="T32" fmla="*/ 12 w 24"/>
                <a:gd name="T33" fmla="*/ 0 h 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4"/>
                <a:gd name="T53" fmla="*/ 24 w 24"/>
                <a:gd name="T54" fmla="*/ 24 h 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4">
                  <a:moveTo>
                    <a:pt x="12" y="0"/>
                  </a:move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6" y="23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4" y="12"/>
                  </a:lnTo>
                  <a:lnTo>
                    <a:pt x="23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8" name="Line 236"/>
            <p:cNvSpPr>
              <a:spLocks noChangeShapeType="1"/>
            </p:cNvSpPr>
            <p:nvPr/>
          </p:nvSpPr>
          <p:spPr bwMode="auto">
            <a:xfrm flipH="1">
              <a:off x="3084" y="1455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9" name="Line 237"/>
            <p:cNvSpPr>
              <a:spLocks noChangeShapeType="1"/>
            </p:cNvSpPr>
            <p:nvPr/>
          </p:nvSpPr>
          <p:spPr bwMode="auto">
            <a:xfrm flipH="1">
              <a:off x="3084" y="1455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0" name="Line 238"/>
            <p:cNvSpPr>
              <a:spLocks noChangeShapeType="1"/>
            </p:cNvSpPr>
            <p:nvPr/>
          </p:nvSpPr>
          <p:spPr bwMode="auto">
            <a:xfrm flipH="1">
              <a:off x="3084" y="1341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1" name="Line 239"/>
            <p:cNvSpPr>
              <a:spLocks noChangeShapeType="1"/>
            </p:cNvSpPr>
            <p:nvPr/>
          </p:nvSpPr>
          <p:spPr bwMode="auto">
            <a:xfrm flipH="1">
              <a:off x="3084" y="1341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2" name="Freeform 240"/>
            <p:cNvSpPr>
              <a:spLocks/>
            </p:cNvSpPr>
            <p:nvPr/>
          </p:nvSpPr>
          <p:spPr bwMode="auto">
            <a:xfrm>
              <a:off x="3241" y="1617"/>
              <a:ext cx="209" cy="196"/>
            </a:xfrm>
            <a:custGeom>
              <a:avLst/>
              <a:gdLst>
                <a:gd name="T0" fmla="*/ 12 w 24"/>
                <a:gd name="T1" fmla="*/ 0 h 24"/>
                <a:gd name="T2" fmla="*/ 7 w 24"/>
                <a:gd name="T3" fmla="*/ 1 h 24"/>
                <a:gd name="T4" fmla="*/ 4 w 24"/>
                <a:gd name="T5" fmla="*/ 4 h 24"/>
                <a:gd name="T6" fmla="*/ 1 w 24"/>
                <a:gd name="T7" fmla="*/ 7 h 24"/>
                <a:gd name="T8" fmla="*/ 0 w 24"/>
                <a:gd name="T9" fmla="*/ 12 h 24"/>
                <a:gd name="T10" fmla="*/ 1 w 24"/>
                <a:gd name="T11" fmla="*/ 16 h 24"/>
                <a:gd name="T12" fmla="*/ 4 w 24"/>
                <a:gd name="T13" fmla="*/ 20 h 24"/>
                <a:gd name="T14" fmla="*/ 7 w 24"/>
                <a:gd name="T15" fmla="*/ 23 h 24"/>
                <a:gd name="T16" fmla="*/ 12 w 24"/>
                <a:gd name="T17" fmla="*/ 24 h 24"/>
                <a:gd name="T18" fmla="*/ 16 w 24"/>
                <a:gd name="T19" fmla="*/ 23 h 24"/>
                <a:gd name="T20" fmla="*/ 20 w 24"/>
                <a:gd name="T21" fmla="*/ 20 h 24"/>
                <a:gd name="T22" fmla="*/ 23 w 24"/>
                <a:gd name="T23" fmla="*/ 16 h 24"/>
                <a:gd name="T24" fmla="*/ 24 w 24"/>
                <a:gd name="T25" fmla="*/ 12 h 24"/>
                <a:gd name="T26" fmla="*/ 23 w 24"/>
                <a:gd name="T27" fmla="*/ 7 h 24"/>
                <a:gd name="T28" fmla="*/ 20 w 24"/>
                <a:gd name="T29" fmla="*/ 4 h 24"/>
                <a:gd name="T30" fmla="*/ 16 w 24"/>
                <a:gd name="T31" fmla="*/ 1 h 24"/>
                <a:gd name="T32" fmla="*/ 12 w 24"/>
                <a:gd name="T33" fmla="*/ 0 h 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4"/>
                <a:gd name="T53" fmla="*/ 24 w 24"/>
                <a:gd name="T54" fmla="*/ 24 h 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4">
                  <a:moveTo>
                    <a:pt x="12" y="0"/>
                  </a:move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6" y="23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4" y="12"/>
                  </a:lnTo>
                  <a:lnTo>
                    <a:pt x="23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3" name="Line 241"/>
            <p:cNvSpPr>
              <a:spLocks noChangeShapeType="1"/>
            </p:cNvSpPr>
            <p:nvPr/>
          </p:nvSpPr>
          <p:spPr bwMode="auto">
            <a:xfrm flipH="1">
              <a:off x="3084" y="1769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4" name="Line 242"/>
            <p:cNvSpPr>
              <a:spLocks noChangeShapeType="1"/>
            </p:cNvSpPr>
            <p:nvPr/>
          </p:nvSpPr>
          <p:spPr bwMode="auto">
            <a:xfrm flipH="1">
              <a:off x="3084" y="1769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5" name="Line 243"/>
            <p:cNvSpPr>
              <a:spLocks noChangeShapeType="1"/>
            </p:cNvSpPr>
            <p:nvPr/>
          </p:nvSpPr>
          <p:spPr bwMode="auto">
            <a:xfrm flipH="1">
              <a:off x="3084" y="1655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6" name="Line 244"/>
            <p:cNvSpPr>
              <a:spLocks noChangeShapeType="1"/>
            </p:cNvSpPr>
            <p:nvPr/>
          </p:nvSpPr>
          <p:spPr bwMode="auto">
            <a:xfrm flipH="1">
              <a:off x="3084" y="1655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7" name="Freeform 245"/>
            <p:cNvSpPr>
              <a:spLocks/>
            </p:cNvSpPr>
            <p:nvPr/>
          </p:nvSpPr>
          <p:spPr bwMode="auto">
            <a:xfrm>
              <a:off x="3236" y="1925"/>
              <a:ext cx="209" cy="201"/>
            </a:xfrm>
            <a:custGeom>
              <a:avLst/>
              <a:gdLst>
                <a:gd name="T0" fmla="*/ 12 w 24"/>
                <a:gd name="T1" fmla="*/ 0 h 24"/>
                <a:gd name="T2" fmla="*/ 7 w 24"/>
                <a:gd name="T3" fmla="*/ 1 h 24"/>
                <a:gd name="T4" fmla="*/ 4 w 24"/>
                <a:gd name="T5" fmla="*/ 4 h 24"/>
                <a:gd name="T6" fmla="*/ 1 w 24"/>
                <a:gd name="T7" fmla="*/ 7 h 24"/>
                <a:gd name="T8" fmla="*/ 0 w 24"/>
                <a:gd name="T9" fmla="*/ 12 h 24"/>
                <a:gd name="T10" fmla="*/ 1 w 24"/>
                <a:gd name="T11" fmla="*/ 16 h 24"/>
                <a:gd name="T12" fmla="*/ 4 w 24"/>
                <a:gd name="T13" fmla="*/ 20 h 24"/>
                <a:gd name="T14" fmla="*/ 7 w 24"/>
                <a:gd name="T15" fmla="*/ 23 h 24"/>
                <a:gd name="T16" fmla="*/ 12 w 24"/>
                <a:gd name="T17" fmla="*/ 24 h 24"/>
                <a:gd name="T18" fmla="*/ 16 w 24"/>
                <a:gd name="T19" fmla="*/ 23 h 24"/>
                <a:gd name="T20" fmla="*/ 20 w 24"/>
                <a:gd name="T21" fmla="*/ 20 h 24"/>
                <a:gd name="T22" fmla="*/ 23 w 24"/>
                <a:gd name="T23" fmla="*/ 16 h 24"/>
                <a:gd name="T24" fmla="*/ 24 w 24"/>
                <a:gd name="T25" fmla="*/ 12 h 24"/>
                <a:gd name="T26" fmla="*/ 23 w 24"/>
                <a:gd name="T27" fmla="*/ 7 h 24"/>
                <a:gd name="T28" fmla="*/ 20 w 24"/>
                <a:gd name="T29" fmla="*/ 4 h 24"/>
                <a:gd name="T30" fmla="*/ 16 w 24"/>
                <a:gd name="T31" fmla="*/ 1 h 24"/>
                <a:gd name="T32" fmla="*/ 12 w 24"/>
                <a:gd name="T33" fmla="*/ 0 h 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4"/>
                <a:gd name="T53" fmla="*/ 24 w 24"/>
                <a:gd name="T54" fmla="*/ 24 h 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4">
                  <a:moveTo>
                    <a:pt x="12" y="0"/>
                  </a:move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6" y="23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4" y="12"/>
                  </a:lnTo>
                  <a:lnTo>
                    <a:pt x="23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8" name="Line 246"/>
            <p:cNvSpPr>
              <a:spLocks noChangeShapeType="1"/>
            </p:cNvSpPr>
            <p:nvPr/>
          </p:nvSpPr>
          <p:spPr bwMode="auto">
            <a:xfrm flipH="1">
              <a:off x="3084" y="2082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59" name="Line 247"/>
            <p:cNvSpPr>
              <a:spLocks noChangeShapeType="1"/>
            </p:cNvSpPr>
            <p:nvPr/>
          </p:nvSpPr>
          <p:spPr bwMode="auto">
            <a:xfrm flipH="1">
              <a:off x="3084" y="2082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0" name="Line 248"/>
            <p:cNvSpPr>
              <a:spLocks noChangeShapeType="1"/>
            </p:cNvSpPr>
            <p:nvPr/>
          </p:nvSpPr>
          <p:spPr bwMode="auto">
            <a:xfrm flipH="1">
              <a:off x="3084" y="1969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1" name="Line 249"/>
            <p:cNvSpPr>
              <a:spLocks noChangeShapeType="1"/>
            </p:cNvSpPr>
            <p:nvPr/>
          </p:nvSpPr>
          <p:spPr bwMode="auto">
            <a:xfrm flipH="1">
              <a:off x="3084" y="1969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2" name="Line 250"/>
            <p:cNvSpPr>
              <a:spLocks noChangeShapeType="1"/>
            </p:cNvSpPr>
            <p:nvPr/>
          </p:nvSpPr>
          <p:spPr bwMode="auto">
            <a:xfrm>
              <a:off x="3581" y="1655"/>
              <a:ext cx="1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3" name="Line 251"/>
            <p:cNvSpPr>
              <a:spLocks noChangeShapeType="1"/>
            </p:cNvSpPr>
            <p:nvPr/>
          </p:nvSpPr>
          <p:spPr bwMode="auto">
            <a:xfrm>
              <a:off x="3581" y="1769"/>
              <a:ext cx="1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4" name="Line 252"/>
            <p:cNvSpPr>
              <a:spLocks noChangeShapeType="1"/>
            </p:cNvSpPr>
            <p:nvPr/>
          </p:nvSpPr>
          <p:spPr bwMode="auto">
            <a:xfrm flipH="1">
              <a:off x="3938" y="1716"/>
              <a:ext cx="6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5" name="Freeform 253"/>
            <p:cNvSpPr>
              <a:spLocks/>
            </p:cNvSpPr>
            <p:nvPr/>
          </p:nvSpPr>
          <p:spPr bwMode="auto">
            <a:xfrm>
              <a:off x="3677" y="1612"/>
              <a:ext cx="261" cy="104"/>
            </a:xfrm>
            <a:custGeom>
              <a:avLst/>
              <a:gdLst>
                <a:gd name="T0" fmla="*/ 0 w 30"/>
                <a:gd name="T1" fmla="*/ 0 h 12"/>
                <a:gd name="T2" fmla="*/ 4 w 30"/>
                <a:gd name="T3" fmla="*/ 0 h 12"/>
                <a:gd name="T4" fmla="*/ 13 w 30"/>
                <a:gd name="T5" fmla="*/ 0 h 12"/>
                <a:gd name="T6" fmla="*/ 14 w 30"/>
                <a:gd name="T7" fmla="*/ 0 h 12"/>
                <a:gd name="T8" fmla="*/ 15 w 30"/>
                <a:gd name="T9" fmla="*/ 0 h 12"/>
                <a:gd name="T10" fmla="*/ 16 w 30"/>
                <a:gd name="T11" fmla="*/ 0 h 12"/>
                <a:gd name="T12" fmla="*/ 16 w 30"/>
                <a:gd name="T13" fmla="*/ 0 h 12"/>
                <a:gd name="T14" fmla="*/ 17 w 30"/>
                <a:gd name="T15" fmla="*/ 0 h 12"/>
                <a:gd name="T16" fmla="*/ 18 w 30"/>
                <a:gd name="T17" fmla="*/ 1 h 12"/>
                <a:gd name="T18" fmla="*/ 19 w 30"/>
                <a:gd name="T19" fmla="*/ 1 h 12"/>
                <a:gd name="T20" fmla="*/ 20 w 30"/>
                <a:gd name="T21" fmla="*/ 2 h 12"/>
                <a:gd name="T22" fmla="*/ 21 w 30"/>
                <a:gd name="T23" fmla="*/ 2 h 12"/>
                <a:gd name="T24" fmla="*/ 22 w 30"/>
                <a:gd name="T25" fmla="*/ 2 h 12"/>
                <a:gd name="T26" fmla="*/ 22 w 30"/>
                <a:gd name="T27" fmla="*/ 3 h 12"/>
                <a:gd name="T28" fmla="*/ 23 w 30"/>
                <a:gd name="T29" fmla="*/ 3 h 12"/>
                <a:gd name="T30" fmla="*/ 23 w 30"/>
                <a:gd name="T31" fmla="*/ 4 h 12"/>
                <a:gd name="T32" fmla="*/ 24 w 30"/>
                <a:gd name="T33" fmla="*/ 4 h 12"/>
                <a:gd name="T34" fmla="*/ 24 w 30"/>
                <a:gd name="T35" fmla="*/ 4 h 12"/>
                <a:gd name="T36" fmla="*/ 25 w 30"/>
                <a:gd name="T37" fmla="*/ 5 h 12"/>
                <a:gd name="T38" fmla="*/ 25 w 30"/>
                <a:gd name="T39" fmla="*/ 5 h 12"/>
                <a:gd name="T40" fmla="*/ 26 w 30"/>
                <a:gd name="T41" fmla="*/ 6 h 12"/>
                <a:gd name="T42" fmla="*/ 27 w 30"/>
                <a:gd name="T43" fmla="*/ 6 h 12"/>
                <a:gd name="T44" fmla="*/ 27 w 30"/>
                <a:gd name="T45" fmla="*/ 7 h 12"/>
                <a:gd name="T46" fmla="*/ 28 w 30"/>
                <a:gd name="T47" fmla="*/ 8 h 12"/>
                <a:gd name="T48" fmla="*/ 28 w 30"/>
                <a:gd name="T49" fmla="*/ 9 h 12"/>
                <a:gd name="T50" fmla="*/ 29 w 30"/>
                <a:gd name="T51" fmla="*/ 10 h 12"/>
                <a:gd name="T52" fmla="*/ 30 w 30"/>
                <a:gd name="T53" fmla="*/ 11 h 12"/>
                <a:gd name="T54" fmla="*/ 30 w 30"/>
                <a:gd name="T55" fmla="*/ 12 h 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0"/>
                <a:gd name="T85" fmla="*/ 0 h 12"/>
                <a:gd name="T86" fmla="*/ 30 w 30"/>
                <a:gd name="T87" fmla="*/ 12 h 1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0" h="12">
                  <a:moveTo>
                    <a:pt x="0" y="0"/>
                  </a:moveTo>
                  <a:lnTo>
                    <a:pt x="4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6" name="Freeform 254"/>
            <p:cNvSpPr>
              <a:spLocks/>
            </p:cNvSpPr>
            <p:nvPr/>
          </p:nvSpPr>
          <p:spPr bwMode="auto">
            <a:xfrm>
              <a:off x="3677" y="1716"/>
              <a:ext cx="261" cy="96"/>
            </a:xfrm>
            <a:custGeom>
              <a:avLst/>
              <a:gdLst>
                <a:gd name="T0" fmla="*/ 0 w 30"/>
                <a:gd name="T1" fmla="*/ 11 h 11"/>
                <a:gd name="T2" fmla="*/ 4 w 30"/>
                <a:gd name="T3" fmla="*/ 11 h 11"/>
                <a:gd name="T4" fmla="*/ 13 w 30"/>
                <a:gd name="T5" fmla="*/ 11 h 11"/>
                <a:gd name="T6" fmla="*/ 14 w 30"/>
                <a:gd name="T7" fmla="*/ 11 h 11"/>
                <a:gd name="T8" fmla="*/ 15 w 30"/>
                <a:gd name="T9" fmla="*/ 11 h 11"/>
                <a:gd name="T10" fmla="*/ 16 w 30"/>
                <a:gd name="T11" fmla="*/ 11 h 11"/>
                <a:gd name="T12" fmla="*/ 16 w 30"/>
                <a:gd name="T13" fmla="*/ 11 h 11"/>
                <a:gd name="T14" fmla="*/ 17 w 30"/>
                <a:gd name="T15" fmla="*/ 11 h 11"/>
                <a:gd name="T16" fmla="*/ 18 w 30"/>
                <a:gd name="T17" fmla="*/ 10 h 11"/>
                <a:gd name="T18" fmla="*/ 19 w 30"/>
                <a:gd name="T19" fmla="*/ 10 h 11"/>
                <a:gd name="T20" fmla="*/ 20 w 30"/>
                <a:gd name="T21" fmla="*/ 10 h 11"/>
                <a:gd name="T22" fmla="*/ 21 w 30"/>
                <a:gd name="T23" fmla="*/ 9 h 11"/>
                <a:gd name="T24" fmla="*/ 22 w 30"/>
                <a:gd name="T25" fmla="*/ 9 h 11"/>
                <a:gd name="T26" fmla="*/ 22 w 30"/>
                <a:gd name="T27" fmla="*/ 8 h 11"/>
                <a:gd name="T28" fmla="*/ 23 w 30"/>
                <a:gd name="T29" fmla="*/ 8 h 11"/>
                <a:gd name="T30" fmla="*/ 23 w 30"/>
                <a:gd name="T31" fmla="*/ 8 h 11"/>
                <a:gd name="T32" fmla="*/ 24 w 30"/>
                <a:gd name="T33" fmla="*/ 7 h 11"/>
                <a:gd name="T34" fmla="*/ 24 w 30"/>
                <a:gd name="T35" fmla="*/ 7 h 11"/>
                <a:gd name="T36" fmla="*/ 25 w 30"/>
                <a:gd name="T37" fmla="*/ 7 h 11"/>
                <a:gd name="T38" fmla="*/ 25 w 30"/>
                <a:gd name="T39" fmla="*/ 6 h 11"/>
                <a:gd name="T40" fmla="*/ 26 w 30"/>
                <a:gd name="T41" fmla="*/ 5 h 11"/>
                <a:gd name="T42" fmla="*/ 27 w 30"/>
                <a:gd name="T43" fmla="*/ 5 h 11"/>
                <a:gd name="T44" fmla="*/ 27 w 30"/>
                <a:gd name="T45" fmla="*/ 4 h 11"/>
                <a:gd name="T46" fmla="*/ 28 w 30"/>
                <a:gd name="T47" fmla="*/ 3 h 11"/>
                <a:gd name="T48" fmla="*/ 28 w 30"/>
                <a:gd name="T49" fmla="*/ 2 h 11"/>
                <a:gd name="T50" fmla="*/ 29 w 30"/>
                <a:gd name="T51" fmla="*/ 1 h 11"/>
                <a:gd name="T52" fmla="*/ 30 w 30"/>
                <a:gd name="T53" fmla="*/ 0 h 11"/>
                <a:gd name="T54" fmla="*/ 30 w 30"/>
                <a:gd name="T55" fmla="*/ 0 h 1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0"/>
                <a:gd name="T85" fmla="*/ 0 h 11"/>
                <a:gd name="T86" fmla="*/ 30 w 30"/>
                <a:gd name="T87" fmla="*/ 11 h 1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0" h="11">
                  <a:moveTo>
                    <a:pt x="0" y="11"/>
                  </a:moveTo>
                  <a:lnTo>
                    <a:pt x="4" y="11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9" y="10"/>
                  </a:lnTo>
                  <a:lnTo>
                    <a:pt x="20" y="10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9" y="1"/>
                  </a:lnTo>
                  <a:lnTo>
                    <a:pt x="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7" name="Freeform 255"/>
            <p:cNvSpPr>
              <a:spLocks/>
            </p:cNvSpPr>
            <p:nvPr/>
          </p:nvSpPr>
          <p:spPr bwMode="auto">
            <a:xfrm>
              <a:off x="3677" y="1612"/>
              <a:ext cx="26" cy="104"/>
            </a:xfrm>
            <a:custGeom>
              <a:avLst/>
              <a:gdLst>
                <a:gd name="T0" fmla="*/ 0 w 3"/>
                <a:gd name="T1" fmla="*/ 0 h 12"/>
                <a:gd name="T2" fmla="*/ 1 w 3"/>
                <a:gd name="T3" fmla="*/ 1 h 12"/>
                <a:gd name="T4" fmla="*/ 1 w 3"/>
                <a:gd name="T5" fmla="*/ 2 h 12"/>
                <a:gd name="T6" fmla="*/ 1 w 3"/>
                <a:gd name="T7" fmla="*/ 3 h 12"/>
                <a:gd name="T8" fmla="*/ 2 w 3"/>
                <a:gd name="T9" fmla="*/ 4 h 12"/>
                <a:gd name="T10" fmla="*/ 2 w 3"/>
                <a:gd name="T11" fmla="*/ 4 h 12"/>
                <a:gd name="T12" fmla="*/ 2 w 3"/>
                <a:gd name="T13" fmla="*/ 5 h 12"/>
                <a:gd name="T14" fmla="*/ 3 w 3"/>
                <a:gd name="T15" fmla="*/ 6 h 12"/>
                <a:gd name="T16" fmla="*/ 3 w 3"/>
                <a:gd name="T17" fmla="*/ 7 h 12"/>
                <a:gd name="T18" fmla="*/ 3 w 3"/>
                <a:gd name="T19" fmla="*/ 8 h 12"/>
                <a:gd name="T20" fmla="*/ 3 w 3"/>
                <a:gd name="T21" fmla="*/ 9 h 12"/>
                <a:gd name="T22" fmla="*/ 3 w 3"/>
                <a:gd name="T23" fmla="*/ 10 h 12"/>
                <a:gd name="T24" fmla="*/ 3 w 3"/>
                <a:gd name="T25" fmla="*/ 10 h 12"/>
                <a:gd name="T26" fmla="*/ 3 w 3"/>
                <a:gd name="T27" fmla="*/ 11 h 12"/>
                <a:gd name="T28" fmla="*/ 3 w 3"/>
                <a:gd name="T29" fmla="*/ 12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"/>
                <a:gd name="T46" fmla="*/ 0 h 12"/>
                <a:gd name="T47" fmla="*/ 3 w 3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" h="12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8" name="Freeform 256"/>
            <p:cNvSpPr>
              <a:spLocks/>
            </p:cNvSpPr>
            <p:nvPr/>
          </p:nvSpPr>
          <p:spPr bwMode="auto">
            <a:xfrm>
              <a:off x="3677" y="1716"/>
              <a:ext cx="26" cy="96"/>
            </a:xfrm>
            <a:custGeom>
              <a:avLst/>
              <a:gdLst>
                <a:gd name="T0" fmla="*/ 0 w 3"/>
                <a:gd name="T1" fmla="*/ 11 h 11"/>
                <a:gd name="T2" fmla="*/ 1 w 3"/>
                <a:gd name="T3" fmla="*/ 10 h 11"/>
                <a:gd name="T4" fmla="*/ 1 w 3"/>
                <a:gd name="T5" fmla="*/ 9 h 11"/>
                <a:gd name="T6" fmla="*/ 1 w 3"/>
                <a:gd name="T7" fmla="*/ 9 h 11"/>
                <a:gd name="T8" fmla="*/ 2 w 3"/>
                <a:gd name="T9" fmla="*/ 8 h 11"/>
                <a:gd name="T10" fmla="*/ 2 w 3"/>
                <a:gd name="T11" fmla="*/ 7 h 11"/>
                <a:gd name="T12" fmla="*/ 2 w 3"/>
                <a:gd name="T13" fmla="*/ 6 h 11"/>
                <a:gd name="T14" fmla="*/ 3 w 3"/>
                <a:gd name="T15" fmla="*/ 5 h 11"/>
                <a:gd name="T16" fmla="*/ 3 w 3"/>
                <a:gd name="T17" fmla="*/ 4 h 11"/>
                <a:gd name="T18" fmla="*/ 3 w 3"/>
                <a:gd name="T19" fmla="*/ 3 h 11"/>
                <a:gd name="T20" fmla="*/ 3 w 3"/>
                <a:gd name="T21" fmla="*/ 2 h 11"/>
                <a:gd name="T22" fmla="*/ 3 w 3"/>
                <a:gd name="T23" fmla="*/ 2 h 11"/>
                <a:gd name="T24" fmla="*/ 3 w 3"/>
                <a:gd name="T25" fmla="*/ 1 h 11"/>
                <a:gd name="T26" fmla="*/ 3 w 3"/>
                <a:gd name="T27" fmla="*/ 1 h 11"/>
                <a:gd name="T28" fmla="*/ 3 w 3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"/>
                <a:gd name="T46" fmla="*/ 0 h 11"/>
                <a:gd name="T47" fmla="*/ 3 w 3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" h="11">
                  <a:moveTo>
                    <a:pt x="0" y="11"/>
                  </a:moveTo>
                  <a:lnTo>
                    <a:pt x="1" y="10"/>
                  </a:lnTo>
                  <a:lnTo>
                    <a:pt x="1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69" name="Line 257"/>
            <p:cNvSpPr>
              <a:spLocks noChangeShapeType="1"/>
            </p:cNvSpPr>
            <p:nvPr/>
          </p:nvSpPr>
          <p:spPr bwMode="auto">
            <a:xfrm>
              <a:off x="3450" y="1725"/>
              <a:ext cx="2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70" name="Freeform 258"/>
            <p:cNvSpPr>
              <a:spLocks/>
            </p:cNvSpPr>
            <p:nvPr/>
          </p:nvSpPr>
          <p:spPr bwMode="auto">
            <a:xfrm>
              <a:off x="3450" y="1394"/>
              <a:ext cx="131" cy="261"/>
            </a:xfrm>
            <a:custGeom>
              <a:avLst/>
              <a:gdLst>
                <a:gd name="T0" fmla="*/ 15 w 15"/>
                <a:gd name="T1" fmla="*/ 30 h 30"/>
                <a:gd name="T2" fmla="*/ 15 w 15"/>
                <a:gd name="T3" fmla="*/ 0 h 30"/>
                <a:gd name="T4" fmla="*/ 0 w 15"/>
                <a:gd name="T5" fmla="*/ 0 h 30"/>
                <a:gd name="T6" fmla="*/ 0 60000 65536"/>
                <a:gd name="T7" fmla="*/ 0 60000 65536"/>
                <a:gd name="T8" fmla="*/ 0 60000 65536"/>
                <a:gd name="T9" fmla="*/ 0 w 15"/>
                <a:gd name="T10" fmla="*/ 0 h 30"/>
                <a:gd name="T11" fmla="*/ 15 w 15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30">
                  <a:moveTo>
                    <a:pt x="15" y="30"/>
                  </a:move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71" name="Freeform 259"/>
            <p:cNvSpPr>
              <a:spLocks/>
            </p:cNvSpPr>
            <p:nvPr/>
          </p:nvSpPr>
          <p:spPr bwMode="auto">
            <a:xfrm>
              <a:off x="3450" y="1769"/>
              <a:ext cx="131" cy="261"/>
            </a:xfrm>
            <a:custGeom>
              <a:avLst/>
              <a:gdLst>
                <a:gd name="T0" fmla="*/ 15 w 15"/>
                <a:gd name="T1" fmla="*/ 0 h 30"/>
                <a:gd name="T2" fmla="*/ 15 w 15"/>
                <a:gd name="T3" fmla="*/ 30 h 30"/>
                <a:gd name="T4" fmla="*/ 0 w 15"/>
                <a:gd name="T5" fmla="*/ 30 h 30"/>
                <a:gd name="T6" fmla="*/ 0 60000 65536"/>
                <a:gd name="T7" fmla="*/ 0 60000 65536"/>
                <a:gd name="T8" fmla="*/ 0 60000 65536"/>
                <a:gd name="T9" fmla="*/ 0 w 15"/>
                <a:gd name="T10" fmla="*/ 0 h 30"/>
                <a:gd name="T11" fmla="*/ 15 w 15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30">
                  <a:moveTo>
                    <a:pt x="15" y="0"/>
                  </a:moveTo>
                  <a:lnTo>
                    <a:pt x="15" y="30"/>
                  </a:lnTo>
                  <a:lnTo>
                    <a:pt x="0" y="3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72" name="Rectangle 260"/>
            <p:cNvSpPr>
              <a:spLocks noChangeArrowheads="1"/>
            </p:cNvSpPr>
            <p:nvPr/>
          </p:nvSpPr>
          <p:spPr bwMode="auto">
            <a:xfrm>
              <a:off x="2988" y="13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3" name="Rectangle 261"/>
            <p:cNvSpPr>
              <a:spLocks noChangeArrowheads="1"/>
            </p:cNvSpPr>
            <p:nvPr/>
          </p:nvSpPr>
          <p:spPr bwMode="auto">
            <a:xfrm>
              <a:off x="3023" y="1438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4" name="Rectangle 262"/>
            <p:cNvSpPr>
              <a:spLocks noChangeArrowheads="1"/>
            </p:cNvSpPr>
            <p:nvPr/>
          </p:nvSpPr>
          <p:spPr bwMode="auto">
            <a:xfrm>
              <a:off x="2988" y="126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5" name="Rectangle 263"/>
            <p:cNvSpPr>
              <a:spLocks noChangeArrowheads="1"/>
            </p:cNvSpPr>
            <p:nvPr/>
          </p:nvSpPr>
          <p:spPr bwMode="auto">
            <a:xfrm>
              <a:off x="3023" y="131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6" name="Rectangle 264"/>
            <p:cNvSpPr>
              <a:spLocks noChangeArrowheads="1"/>
            </p:cNvSpPr>
            <p:nvPr/>
          </p:nvSpPr>
          <p:spPr bwMode="auto">
            <a:xfrm>
              <a:off x="2997" y="15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7" name="Rectangle 265"/>
            <p:cNvSpPr>
              <a:spLocks noChangeArrowheads="1"/>
            </p:cNvSpPr>
            <p:nvPr/>
          </p:nvSpPr>
          <p:spPr bwMode="auto">
            <a:xfrm>
              <a:off x="3032" y="1629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8" name="Rectangle 266"/>
            <p:cNvSpPr>
              <a:spLocks noChangeArrowheads="1"/>
            </p:cNvSpPr>
            <p:nvPr/>
          </p:nvSpPr>
          <p:spPr bwMode="auto">
            <a:xfrm>
              <a:off x="2988" y="1691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9" name="Rectangle 267"/>
            <p:cNvSpPr>
              <a:spLocks noChangeArrowheads="1"/>
            </p:cNvSpPr>
            <p:nvPr/>
          </p:nvSpPr>
          <p:spPr bwMode="auto">
            <a:xfrm>
              <a:off x="3032" y="1751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0" name="Rectangle 268"/>
            <p:cNvSpPr>
              <a:spLocks noChangeArrowheads="1"/>
            </p:cNvSpPr>
            <p:nvPr/>
          </p:nvSpPr>
          <p:spPr bwMode="auto">
            <a:xfrm>
              <a:off x="2988" y="201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1" name="Rectangle 269"/>
            <p:cNvSpPr>
              <a:spLocks noChangeArrowheads="1"/>
            </p:cNvSpPr>
            <p:nvPr/>
          </p:nvSpPr>
          <p:spPr bwMode="auto">
            <a:xfrm>
              <a:off x="3023" y="2065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2" name="Rectangle 270"/>
            <p:cNvSpPr>
              <a:spLocks noChangeArrowheads="1"/>
            </p:cNvSpPr>
            <p:nvPr/>
          </p:nvSpPr>
          <p:spPr bwMode="auto">
            <a:xfrm>
              <a:off x="2988" y="1891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3" name="Rectangle 271"/>
            <p:cNvSpPr>
              <a:spLocks noChangeArrowheads="1"/>
            </p:cNvSpPr>
            <p:nvPr/>
          </p:nvSpPr>
          <p:spPr bwMode="auto">
            <a:xfrm>
              <a:off x="3023" y="1952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4" name="Rectangle 272"/>
            <p:cNvSpPr>
              <a:spLocks noChangeArrowheads="1"/>
            </p:cNvSpPr>
            <p:nvPr/>
          </p:nvSpPr>
          <p:spPr bwMode="auto">
            <a:xfrm>
              <a:off x="1619" y="1464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5" name="Rectangle 273"/>
            <p:cNvSpPr>
              <a:spLocks noChangeArrowheads="1"/>
            </p:cNvSpPr>
            <p:nvPr/>
          </p:nvSpPr>
          <p:spPr bwMode="auto">
            <a:xfrm>
              <a:off x="1654" y="151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6" name="Rectangle 274"/>
            <p:cNvSpPr>
              <a:spLocks noChangeArrowheads="1"/>
            </p:cNvSpPr>
            <p:nvPr/>
          </p:nvSpPr>
          <p:spPr bwMode="auto">
            <a:xfrm>
              <a:off x="1619" y="1830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7" name="Rectangle 275"/>
            <p:cNvSpPr>
              <a:spLocks noChangeArrowheads="1"/>
            </p:cNvSpPr>
            <p:nvPr/>
          </p:nvSpPr>
          <p:spPr bwMode="auto">
            <a:xfrm>
              <a:off x="1654" y="1882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8" name="Rectangle 276"/>
            <p:cNvSpPr>
              <a:spLocks noChangeArrowheads="1"/>
            </p:cNvSpPr>
            <p:nvPr/>
          </p:nvSpPr>
          <p:spPr bwMode="auto">
            <a:xfrm>
              <a:off x="1619" y="164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9" name="Rectangle 277"/>
            <p:cNvSpPr>
              <a:spLocks noChangeArrowheads="1"/>
            </p:cNvSpPr>
            <p:nvPr/>
          </p:nvSpPr>
          <p:spPr bwMode="auto">
            <a:xfrm>
              <a:off x="1654" y="1699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0" name="Rectangle 278"/>
            <p:cNvSpPr>
              <a:spLocks noChangeArrowheads="1"/>
            </p:cNvSpPr>
            <p:nvPr/>
          </p:nvSpPr>
          <p:spPr bwMode="auto">
            <a:xfrm>
              <a:off x="2361" y="1647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1" name="Rectangle 279"/>
            <p:cNvSpPr>
              <a:spLocks noChangeArrowheads="1"/>
            </p:cNvSpPr>
            <p:nvPr/>
          </p:nvSpPr>
          <p:spPr bwMode="auto">
            <a:xfrm>
              <a:off x="2395" y="1699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2" name="Rectangle 280"/>
            <p:cNvSpPr>
              <a:spLocks noChangeArrowheads="1"/>
            </p:cNvSpPr>
            <p:nvPr/>
          </p:nvSpPr>
          <p:spPr bwMode="auto">
            <a:xfrm>
              <a:off x="4034" y="163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3" name="Rectangle 281"/>
            <p:cNvSpPr>
              <a:spLocks noChangeArrowheads="1"/>
            </p:cNvSpPr>
            <p:nvPr/>
          </p:nvSpPr>
          <p:spPr bwMode="auto">
            <a:xfrm>
              <a:off x="4078" y="1699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4" name="Rectangle 282"/>
            <p:cNvSpPr>
              <a:spLocks noChangeArrowheads="1"/>
            </p:cNvSpPr>
            <p:nvPr/>
          </p:nvSpPr>
          <p:spPr bwMode="auto">
            <a:xfrm>
              <a:off x="4156" y="169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5" name="Rectangle 283"/>
            <p:cNvSpPr>
              <a:spLocks noChangeArrowheads="1"/>
            </p:cNvSpPr>
            <p:nvPr/>
          </p:nvSpPr>
          <p:spPr bwMode="auto">
            <a:xfrm>
              <a:off x="4113" y="1699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+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6" name="Rectangle 284"/>
            <p:cNvSpPr>
              <a:spLocks noChangeArrowheads="1"/>
            </p:cNvSpPr>
            <p:nvPr/>
          </p:nvSpPr>
          <p:spPr bwMode="auto">
            <a:xfrm>
              <a:off x="3206" y="1298"/>
              <a:ext cx="140" cy="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7497" name="Freeform 285"/>
            <p:cNvSpPr>
              <a:spLocks/>
            </p:cNvSpPr>
            <p:nvPr/>
          </p:nvSpPr>
          <p:spPr bwMode="auto">
            <a:xfrm>
              <a:off x="3206" y="1298"/>
              <a:ext cx="147" cy="200"/>
            </a:xfrm>
            <a:custGeom>
              <a:avLst/>
              <a:gdLst>
                <a:gd name="T0" fmla="*/ 16 w 16"/>
                <a:gd name="T1" fmla="*/ 23 h 23"/>
                <a:gd name="T2" fmla="*/ 0 w 16"/>
                <a:gd name="T3" fmla="*/ 23 h 23"/>
                <a:gd name="T4" fmla="*/ 0 w 16"/>
                <a:gd name="T5" fmla="*/ 0 h 23"/>
                <a:gd name="T6" fmla="*/ 16 w 1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3"/>
                <a:gd name="T14" fmla="*/ 16 w 1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3">
                  <a:moveTo>
                    <a:pt x="1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98" name="Rectangle 286"/>
            <p:cNvSpPr>
              <a:spLocks noChangeArrowheads="1"/>
            </p:cNvSpPr>
            <p:nvPr/>
          </p:nvSpPr>
          <p:spPr bwMode="auto">
            <a:xfrm>
              <a:off x="3206" y="1612"/>
              <a:ext cx="140" cy="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7499" name="Freeform 287"/>
            <p:cNvSpPr>
              <a:spLocks/>
            </p:cNvSpPr>
            <p:nvPr/>
          </p:nvSpPr>
          <p:spPr bwMode="auto">
            <a:xfrm>
              <a:off x="3206" y="1612"/>
              <a:ext cx="140" cy="200"/>
            </a:xfrm>
            <a:custGeom>
              <a:avLst/>
              <a:gdLst>
                <a:gd name="T0" fmla="*/ 16 w 16"/>
                <a:gd name="T1" fmla="*/ 23 h 23"/>
                <a:gd name="T2" fmla="*/ 0 w 16"/>
                <a:gd name="T3" fmla="*/ 23 h 23"/>
                <a:gd name="T4" fmla="*/ 0 w 16"/>
                <a:gd name="T5" fmla="*/ 0 h 23"/>
                <a:gd name="T6" fmla="*/ 16 w 1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3"/>
                <a:gd name="T14" fmla="*/ 16 w 1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3">
                  <a:moveTo>
                    <a:pt x="1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00" name="Rectangle 288"/>
            <p:cNvSpPr>
              <a:spLocks noChangeArrowheads="1"/>
            </p:cNvSpPr>
            <p:nvPr/>
          </p:nvSpPr>
          <p:spPr bwMode="auto">
            <a:xfrm>
              <a:off x="3206" y="1926"/>
              <a:ext cx="140" cy="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7501" name="Freeform 289"/>
            <p:cNvSpPr>
              <a:spLocks/>
            </p:cNvSpPr>
            <p:nvPr/>
          </p:nvSpPr>
          <p:spPr bwMode="auto">
            <a:xfrm>
              <a:off x="3206" y="1926"/>
              <a:ext cx="140" cy="200"/>
            </a:xfrm>
            <a:custGeom>
              <a:avLst/>
              <a:gdLst>
                <a:gd name="T0" fmla="*/ 16 w 16"/>
                <a:gd name="T1" fmla="*/ 23 h 23"/>
                <a:gd name="T2" fmla="*/ 0 w 16"/>
                <a:gd name="T3" fmla="*/ 23 h 23"/>
                <a:gd name="T4" fmla="*/ 0 w 16"/>
                <a:gd name="T5" fmla="*/ 0 h 23"/>
                <a:gd name="T6" fmla="*/ 16 w 1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3"/>
                <a:gd name="T14" fmla="*/ 16 w 1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3">
                  <a:moveTo>
                    <a:pt x="1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02" name="Line 290"/>
            <p:cNvSpPr>
              <a:spLocks noChangeShapeType="1"/>
            </p:cNvSpPr>
            <p:nvPr/>
          </p:nvSpPr>
          <p:spPr bwMode="auto">
            <a:xfrm flipH="1">
              <a:off x="2177" y="1716"/>
              <a:ext cx="1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03" name="Freeform 291"/>
            <p:cNvSpPr>
              <a:spLocks/>
            </p:cNvSpPr>
            <p:nvPr/>
          </p:nvSpPr>
          <p:spPr bwMode="auto">
            <a:xfrm>
              <a:off x="1925" y="1612"/>
              <a:ext cx="261" cy="104"/>
            </a:xfrm>
            <a:custGeom>
              <a:avLst/>
              <a:gdLst>
                <a:gd name="T0" fmla="*/ 0 w 30"/>
                <a:gd name="T1" fmla="*/ 0 h 12"/>
                <a:gd name="T2" fmla="*/ 4 w 30"/>
                <a:gd name="T3" fmla="*/ 0 h 12"/>
                <a:gd name="T4" fmla="*/ 13 w 30"/>
                <a:gd name="T5" fmla="*/ 0 h 12"/>
                <a:gd name="T6" fmla="*/ 13 w 30"/>
                <a:gd name="T7" fmla="*/ 0 h 12"/>
                <a:gd name="T8" fmla="*/ 14 w 30"/>
                <a:gd name="T9" fmla="*/ 0 h 12"/>
                <a:gd name="T10" fmla="*/ 15 w 30"/>
                <a:gd name="T11" fmla="*/ 1 h 12"/>
                <a:gd name="T12" fmla="*/ 16 w 30"/>
                <a:gd name="T13" fmla="*/ 1 h 12"/>
                <a:gd name="T14" fmla="*/ 17 w 30"/>
                <a:gd name="T15" fmla="*/ 1 h 12"/>
                <a:gd name="T16" fmla="*/ 18 w 30"/>
                <a:gd name="T17" fmla="*/ 1 h 12"/>
                <a:gd name="T18" fmla="*/ 19 w 30"/>
                <a:gd name="T19" fmla="*/ 2 h 12"/>
                <a:gd name="T20" fmla="*/ 19 w 30"/>
                <a:gd name="T21" fmla="*/ 2 h 12"/>
                <a:gd name="T22" fmla="*/ 20 w 30"/>
                <a:gd name="T23" fmla="*/ 3 h 12"/>
                <a:gd name="T24" fmla="*/ 21 w 30"/>
                <a:gd name="T25" fmla="*/ 3 h 12"/>
                <a:gd name="T26" fmla="*/ 22 w 30"/>
                <a:gd name="T27" fmla="*/ 4 h 12"/>
                <a:gd name="T28" fmla="*/ 22 w 30"/>
                <a:gd name="T29" fmla="*/ 4 h 12"/>
                <a:gd name="T30" fmla="*/ 23 w 30"/>
                <a:gd name="T31" fmla="*/ 4 h 12"/>
                <a:gd name="T32" fmla="*/ 23 w 30"/>
                <a:gd name="T33" fmla="*/ 5 h 12"/>
                <a:gd name="T34" fmla="*/ 24 w 30"/>
                <a:gd name="T35" fmla="*/ 5 h 12"/>
                <a:gd name="T36" fmla="*/ 24 w 30"/>
                <a:gd name="T37" fmla="*/ 5 h 12"/>
                <a:gd name="T38" fmla="*/ 25 w 30"/>
                <a:gd name="T39" fmla="*/ 6 h 12"/>
                <a:gd name="T40" fmla="*/ 25 w 30"/>
                <a:gd name="T41" fmla="*/ 6 h 12"/>
                <a:gd name="T42" fmla="*/ 26 w 30"/>
                <a:gd name="T43" fmla="*/ 7 h 12"/>
                <a:gd name="T44" fmla="*/ 26 w 30"/>
                <a:gd name="T45" fmla="*/ 8 h 12"/>
                <a:gd name="T46" fmla="*/ 27 w 30"/>
                <a:gd name="T47" fmla="*/ 9 h 12"/>
                <a:gd name="T48" fmla="*/ 28 w 30"/>
                <a:gd name="T49" fmla="*/ 10 h 12"/>
                <a:gd name="T50" fmla="*/ 28 w 30"/>
                <a:gd name="T51" fmla="*/ 11 h 12"/>
                <a:gd name="T52" fmla="*/ 29 w 30"/>
                <a:gd name="T53" fmla="*/ 11 h 12"/>
                <a:gd name="T54" fmla="*/ 30 w 30"/>
                <a:gd name="T55" fmla="*/ 12 h 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0"/>
                <a:gd name="T85" fmla="*/ 0 h 12"/>
                <a:gd name="T86" fmla="*/ 30 w 30"/>
                <a:gd name="T87" fmla="*/ 12 h 1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0" h="12">
                  <a:moveTo>
                    <a:pt x="0" y="0"/>
                  </a:moveTo>
                  <a:lnTo>
                    <a:pt x="4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5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9"/>
                  </a:lnTo>
                  <a:lnTo>
                    <a:pt x="28" y="10"/>
                  </a:lnTo>
                  <a:lnTo>
                    <a:pt x="28" y="11"/>
                  </a:lnTo>
                  <a:lnTo>
                    <a:pt x="29" y="11"/>
                  </a:lnTo>
                  <a:lnTo>
                    <a:pt x="30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04" name="Freeform 292"/>
            <p:cNvSpPr>
              <a:spLocks/>
            </p:cNvSpPr>
            <p:nvPr/>
          </p:nvSpPr>
          <p:spPr bwMode="auto">
            <a:xfrm>
              <a:off x="1925" y="1716"/>
              <a:ext cx="261" cy="105"/>
            </a:xfrm>
            <a:custGeom>
              <a:avLst/>
              <a:gdLst>
                <a:gd name="T0" fmla="*/ 0 w 30"/>
                <a:gd name="T1" fmla="*/ 12 h 12"/>
                <a:gd name="T2" fmla="*/ 4 w 30"/>
                <a:gd name="T3" fmla="*/ 12 h 12"/>
                <a:gd name="T4" fmla="*/ 13 w 30"/>
                <a:gd name="T5" fmla="*/ 12 h 12"/>
                <a:gd name="T6" fmla="*/ 13 w 30"/>
                <a:gd name="T7" fmla="*/ 12 h 12"/>
                <a:gd name="T8" fmla="*/ 14 w 30"/>
                <a:gd name="T9" fmla="*/ 12 h 12"/>
                <a:gd name="T10" fmla="*/ 15 w 30"/>
                <a:gd name="T11" fmla="*/ 12 h 12"/>
                <a:gd name="T12" fmla="*/ 16 w 30"/>
                <a:gd name="T13" fmla="*/ 12 h 12"/>
                <a:gd name="T14" fmla="*/ 17 w 30"/>
                <a:gd name="T15" fmla="*/ 11 h 12"/>
                <a:gd name="T16" fmla="*/ 18 w 30"/>
                <a:gd name="T17" fmla="*/ 11 h 12"/>
                <a:gd name="T18" fmla="*/ 19 w 30"/>
                <a:gd name="T19" fmla="*/ 11 h 12"/>
                <a:gd name="T20" fmla="*/ 19 w 30"/>
                <a:gd name="T21" fmla="*/ 10 h 12"/>
                <a:gd name="T22" fmla="*/ 20 w 30"/>
                <a:gd name="T23" fmla="*/ 10 h 12"/>
                <a:gd name="T24" fmla="*/ 21 w 30"/>
                <a:gd name="T25" fmla="*/ 9 h 12"/>
                <a:gd name="T26" fmla="*/ 22 w 30"/>
                <a:gd name="T27" fmla="*/ 9 h 12"/>
                <a:gd name="T28" fmla="*/ 22 w 30"/>
                <a:gd name="T29" fmla="*/ 9 h 12"/>
                <a:gd name="T30" fmla="*/ 23 w 30"/>
                <a:gd name="T31" fmla="*/ 8 h 12"/>
                <a:gd name="T32" fmla="*/ 23 w 30"/>
                <a:gd name="T33" fmla="*/ 8 h 12"/>
                <a:gd name="T34" fmla="*/ 24 w 30"/>
                <a:gd name="T35" fmla="*/ 8 h 12"/>
                <a:gd name="T36" fmla="*/ 24 w 30"/>
                <a:gd name="T37" fmla="*/ 7 h 12"/>
                <a:gd name="T38" fmla="*/ 25 w 30"/>
                <a:gd name="T39" fmla="*/ 7 h 12"/>
                <a:gd name="T40" fmla="*/ 25 w 30"/>
                <a:gd name="T41" fmla="*/ 6 h 12"/>
                <a:gd name="T42" fmla="*/ 26 w 30"/>
                <a:gd name="T43" fmla="*/ 5 h 12"/>
                <a:gd name="T44" fmla="*/ 26 w 30"/>
                <a:gd name="T45" fmla="*/ 5 h 12"/>
                <a:gd name="T46" fmla="*/ 27 w 30"/>
                <a:gd name="T47" fmla="*/ 4 h 12"/>
                <a:gd name="T48" fmla="*/ 28 w 30"/>
                <a:gd name="T49" fmla="*/ 3 h 12"/>
                <a:gd name="T50" fmla="*/ 28 w 30"/>
                <a:gd name="T51" fmla="*/ 2 h 12"/>
                <a:gd name="T52" fmla="*/ 29 w 30"/>
                <a:gd name="T53" fmla="*/ 1 h 12"/>
                <a:gd name="T54" fmla="*/ 30 w 30"/>
                <a:gd name="T55" fmla="*/ 0 h 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0"/>
                <a:gd name="T85" fmla="*/ 0 h 12"/>
                <a:gd name="T86" fmla="*/ 30 w 30"/>
                <a:gd name="T87" fmla="*/ 12 h 1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0" h="12">
                  <a:moveTo>
                    <a:pt x="0" y="12"/>
                  </a:moveTo>
                  <a:lnTo>
                    <a:pt x="4" y="12"/>
                  </a:lnTo>
                  <a:lnTo>
                    <a:pt x="13" y="12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10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5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9" y="1"/>
                  </a:lnTo>
                  <a:lnTo>
                    <a:pt x="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05" name="Freeform 293"/>
            <p:cNvSpPr>
              <a:spLocks/>
            </p:cNvSpPr>
            <p:nvPr/>
          </p:nvSpPr>
          <p:spPr bwMode="auto">
            <a:xfrm>
              <a:off x="1916" y="1612"/>
              <a:ext cx="35" cy="104"/>
            </a:xfrm>
            <a:custGeom>
              <a:avLst/>
              <a:gdLst>
                <a:gd name="T0" fmla="*/ 0 w 4"/>
                <a:gd name="T1" fmla="*/ 0 h 12"/>
                <a:gd name="T2" fmla="*/ 1 w 4"/>
                <a:gd name="T3" fmla="*/ 2 h 12"/>
                <a:gd name="T4" fmla="*/ 1 w 4"/>
                <a:gd name="T5" fmla="*/ 3 h 12"/>
                <a:gd name="T6" fmla="*/ 2 w 4"/>
                <a:gd name="T7" fmla="*/ 3 h 12"/>
                <a:gd name="T8" fmla="*/ 2 w 4"/>
                <a:gd name="T9" fmla="*/ 4 h 12"/>
                <a:gd name="T10" fmla="*/ 2 w 4"/>
                <a:gd name="T11" fmla="*/ 5 h 12"/>
                <a:gd name="T12" fmla="*/ 3 w 4"/>
                <a:gd name="T13" fmla="*/ 6 h 12"/>
                <a:gd name="T14" fmla="*/ 3 w 4"/>
                <a:gd name="T15" fmla="*/ 7 h 12"/>
                <a:gd name="T16" fmla="*/ 3 w 4"/>
                <a:gd name="T17" fmla="*/ 8 h 12"/>
                <a:gd name="T18" fmla="*/ 4 w 4"/>
                <a:gd name="T19" fmla="*/ 9 h 12"/>
                <a:gd name="T20" fmla="*/ 4 w 4"/>
                <a:gd name="T21" fmla="*/ 10 h 12"/>
                <a:gd name="T22" fmla="*/ 4 w 4"/>
                <a:gd name="T23" fmla="*/ 10 h 12"/>
                <a:gd name="T24" fmla="*/ 4 w 4"/>
                <a:gd name="T25" fmla="*/ 11 h 12"/>
                <a:gd name="T26" fmla="*/ 4 w 4"/>
                <a:gd name="T27" fmla="*/ 11 h 12"/>
                <a:gd name="T28" fmla="*/ 4 w 4"/>
                <a:gd name="T29" fmla="*/ 12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12"/>
                <a:gd name="T47" fmla="*/ 4 w 4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12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06" name="Freeform 294"/>
            <p:cNvSpPr>
              <a:spLocks/>
            </p:cNvSpPr>
            <p:nvPr/>
          </p:nvSpPr>
          <p:spPr bwMode="auto">
            <a:xfrm>
              <a:off x="1916" y="1716"/>
              <a:ext cx="35" cy="105"/>
            </a:xfrm>
            <a:custGeom>
              <a:avLst/>
              <a:gdLst>
                <a:gd name="T0" fmla="*/ 0 w 4"/>
                <a:gd name="T1" fmla="*/ 12 h 12"/>
                <a:gd name="T2" fmla="*/ 1 w 4"/>
                <a:gd name="T3" fmla="*/ 11 h 12"/>
                <a:gd name="T4" fmla="*/ 1 w 4"/>
                <a:gd name="T5" fmla="*/ 10 h 12"/>
                <a:gd name="T6" fmla="*/ 2 w 4"/>
                <a:gd name="T7" fmla="*/ 9 h 12"/>
                <a:gd name="T8" fmla="*/ 2 w 4"/>
                <a:gd name="T9" fmla="*/ 8 h 12"/>
                <a:gd name="T10" fmla="*/ 2 w 4"/>
                <a:gd name="T11" fmla="*/ 7 h 12"/>
                <a:gd name="T12" fmla="*/ 3 w 4"/>
                <a:gd name="T13" fmla="*/ 7 h 12"/>
                <a:gd name="T14" fmla="*/ 3 w 4"/>
                <a:gd name="T15" fmla="*/ 6 h 12"/>
                <a:gd name="T16" fmla="*/ 3 w 4"/>
                <a:gd name="T17" fmla="*/ 5 h 12"/>
                <a:gd name="T18" fmla="*/ 4 w 4"/>
                <a:gd name="T19" fmla="*/ 4 h 12"/>
                <a:gd name="T20" fmla="*/ 4 w 4"/>
                <a:gd name="T21" fmla="*/ 3 h 12"/>
                <a:gd name="T22" fmla="*/ 4 w 4"/>
                <a:gd name="T23" fmla="*/ 2 h 12"/>
                <a:gd name="T24" fmla="*/ 4 w 4"/>
                <a:gd name="T25" fmla="*/ 2 h 12"/>
                <a:gd name="T26" fmla="*/ 4 w 4"/>
                <a:gd name="T27" fmla="*/ 1 h 12"/>
                <a:gd name="T28" fmla="*/ 4 w 4"/>
                <a:gd name="T29" fmla="*/ 0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12"/>
                <a:gd name="T47" fmla="*/ 4 w 4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12">
                  <a:moveTo>
                    <a:pt x="0" y="12"/>
                  </a:move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07" name="Freeform 295"/>
            <p:cNvSpPr>
              <a:spLocks/>
            </p:cNvSpPr>
            <p:nvPr/>
          </p:nvSpPr>
          <p:spPr bwMode="auto">
            <a:xfrm>
              <a:off x="1881" y="1612"/>
              <a:ext cx="35" cy="104"/>
            </a:xfrm>
            <a:custGeom>
              <a:avLst/>
              <a:gdLst>
                <a:gd name="T0" fmla="*/ 0 w 4"/>
                <a:gd name="T1" fmla="*/ 0 h 12"/>
                <a:gd name="T2" fmla="*/ 1 w 4"/>
                <a:gd name="T3" fmla="*/ 2 h 12"/>
                <a:gd name="T4" fmla="*/ 2 w 4"/>
                <a:gd name="T5" fmla="*/ 3 h 12"/>
                <a:gd name="T6" fmla="*/ 2 w 4"/>
                <a:gd name="T7" fmla="*/ 3 h 12"/>
                <a:gd name="T8" fmla="*/ 2 w 4"/>
                <a:gd name="T9" fmla="*/ 4 h 12"/>
                <a:gd name="T10" fmla="*/ 3 w 4"/>
                <a:gd name="T11" fmla="*/ 5 h 12"/>
                <a:gd name="T12" fmla="*/ 3 w 4"/>
                <a:gd name="T13" fmla="*/ 6 h 12"/>
                <a:gd name="T14" fmla="*/ 3 w 4"/>
                <a:gd name="T15" fmla="*/ 7 h 12"/>
                <a:gd name="T16" fmla="*/ 3 w 4"/>
                <a:gd name="T17" fmla="*/ 8 h 12"/>
                <a:gd name="T18" fmla="*/ 4 w 4"/>
                <a:gd name="T19" fmla="*/ 9 h 12"/>
                <a:gd name="T20" fmla="*/ 4 w 4"/>
                <a:gd name="T21" fmla="*/ 10 h 12"/>
                <a:gd name="T22" fmla="*/ 4 w 4"/>
                <a:gd name="T23" fmla="*/ 10 h 12"/>
                <a:gd name="T24" fmla="*/ 4 w 4"/>
                <a:gd name="T25" fmla="*/ 11 h 12"/>
                <a:gd name="T26" fmla="*/ 4 w 4"/>
                <a:gd name="T27" fmla="*/ 11 h 12"/>
                <a:gd name="T28" fmla="*/ 4 w 4"/>
                <a:gd name="T29" fmla="*/ 12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12"/>
                <a:gd name="T47" fmla="*/ 4 w 4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12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08" name="Freeform 296"/>
            <p:cNvSpPr>
              <a:spLocks/>
            </p:cNvSpPr>
            <p:nvPr/>
          </p:nvSpPr>
          <p:spPr bwMode="auto">
            <a:xfrm>
              <a:off x="1881" y="1716"/>
              <a:ext cx="35" cy="105"/>
            </a:xfrm>
            <a:custGeom>
              <a:avLst/>
              <a:gdLst>
                <a:gd name="T0" fmla="*/ 0 w 4"/>
                <a:gd name="T1" fmla="*/ 12 h 12"/>
                <a:gd name="T2" fmla="*/ 1 w 4"/>
                <a:gd name="T3" fmla="*/ 11 h 12"/>
                <a:gd name="T4" fmla="*/ 2 w 4"/>
                <a:gd name="T5" fmla="*/ 10 h 12"/>
                <a:gd name="T6" fmla="*/ 2 w 4"/>
                <a:gd name="T7" fmla="*/ 9 h 12"/>
                <a:gd name="T8" fmla="*/ 2 w 4"/>
                <a:gd name="T9" fmla="*/ 8 h 12"/>
                <a:gd name="T10" fmla="*/ 3 w 4"/>
                <a:gd name="T11" fmla="*/ 7 h 12"/>
                <a:gd name="T12" fmla="*/ 3 w 4"/>
                <a:gd name="T13" fmla="*/ 7 h 12"/>
                <a:gd name="T14" fmla="*/ 3 w 4"/>
                <a:gd name="T15" fmla="*/ 6 h 12"/>
                <a:gd name="T16" fmla="*/ 3 w 4"/>
                <a:gd name="T17" fmla="*/ 5 h 12"/>
                <a:gd name="T18" fmla="*/ 4 w 4"/>
                <a:gd name="T19" fmla="*/ 4 h 12"/>
                <a:gd name="T20" fmla="*/ 4 w 4"/>
                <a:gd name="T21" fmla="*/ 3 h 12"/>
                <a:gd name="T22" fmla="*/ 4 w 4"/>
                <a:gd name="T23" fmla="*/ 2 h 12"/>
                <a:gd name="T24" fmla="*/ 4 w 4"/>
                <a:gd name="T25" fmla="*/ 2 h 12"/>
                <a:gd name="T26" fmla="*/ 4 w 4"/>
                <a:gd name="T27" fmla="*/ 1 h 12"/>
                <a:gd name="T28" fmla="*/ 4 w 4"/>
                <a:gd name="T29" fmla="*/ 0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12"/>
                <a:gd name="T47" fmla="*/ 4 w 4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12">
                  <a:moveTo>
                    <a:pt x="0" y="12"/>
                  </a:moveTo>
                  <a:lnTo>
                    <a:pt x="1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09" name="Line 297"/>
            <p:cNvSpPr>
              <a:spLocks noChangeShapeType="1"/>
            </p:cNvSpPr>
            <p:nvPr/>
          </p:nvSpPr>
          <p:spPr bwMode="auto">
            <a:xfrm>
              <a:off x="1698" y="1716"/>
              <a:ext cx="2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10" name="Freeform 298"/>
            <p:cNvSpPr>
              <a:spLocks/>
            </p:cNvSpPr>
            <p:nvPr/>
          </p:nvSpPr>
          <p:spPr bwMode="auto">
            <a:xfrm>
              <a:off x="1698" y="1533"/>
              <a:ext cx="131" cy="122"/>
            </a:xfrm>
            <a:custGeom>
              <a:avLst/>
              <a:gdLst>
                <a:gd name="T0" fmla="*/ 0 w 15"/>
                <a:gd name="T1" fmla="*/ 0 h 14"/>
                <a:gd name="T2" fmla="*/ 15 w 15"/>
                <a:gd name="T3" fmla="*/ 0 h 14"/>
                <a:gd name="T4" fmla="*/ 15 w 15"/>
                <a:gd name="T5" fmla="*/ 14 h 14"/>
                <a:gd name="T6" fmla="*/ 0 60000 65536"/>
                <a:gd name="T7" fmla="*/ 0 60000 65536"/>
                <a:gd name="T8" fmla="*/ 0 60000 65536"/>
                <a:gd name="T9" fmla="*/ 0 w 15"/>
                <a:gd name="T10" fmla="*/ 0 h 14"/>
                <a:gd name="T11" fmla="*/ 15 w 1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4">
                  <a:moveTo>
                    <a:pt x="0" y="0"/>
                  </a:moveTo>
                  <a:lnTo>
                    <a:pt x="15" y="0"/>
                  </a:lnTo>
                  <a:lnTo>
                    <a:pt x="15" y="1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11" name="Freeform 299"/>
            <p:cNvSpPr>
              <a:spLocks/>
            </p:cNvSpPr>
            <p:nvPr/>
          </p:nvSpPr>
          <p:spPr bwMode="auto">
            <a:xfrm>
              <a:off x="1698" y="1777"/>
              <a:ext cx="131" cy="122"/>
            </a:xfrm>
            <a:custGeom>
              <a:avLst/>
              <a:gdLst>
                <a:gd name="T0" fmla="*/ 0 w 15"/>
                <a:gd name="T1" fmla="*/ 14 h 14"/>
                <a:gd name="T2" fmla="*/ 15 w 15"/>
                <a:gd name="T3" fmla="*/ 14 h 14"/>
                <a:gd name="T4" fmla="*/ 15 w 15"/>
                <a:gd name="T5" fmla="*/ 0 h 14"/>
                <a:gd name="T6" fmla="*/ 0 60000 65536"/>
                <a:gd name="T7" fmla="*/ 0 60000 65536"/>
                <a:gd name="T8" fmla="*/ 0 60000 65536"/>
                <a:gd name="T9" fmla="*/ 0 w 15"/>
                <a:gd name="T10" fmla="*/ 0 h 14"/>
                <a:gd name="T11" fmla="*/ 15 w 1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4">
                  <a:moveTo>
                    <a:pt x="0" y="14"/>
                  </a:moveTo>
                  <a:lnTo>
                    <a:pt x="15" y="14"/>
                  </a:lnTo>
                  <a:lnTo>
                    <a:pt x="1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12" name="Line 300"/>
            <p:cNvSpPr>
              <a:spLocks noChangeShapeType="1"/>
            </p:cNvSpPr>
            <p:nvPr/>
          </p:nvSpPr>
          <p:spPr bwMode="auto">
            <a:xfrm flipH="1">
              <a:off x="1829" y="1655"/>
              <a:ext cx="10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13" name="Line 301"/>
            <p:cNvSpPr>
              <a:spLocks noChangeShapeType="1"/>
            </p:cNvSpPr>
            <p:nvPr/>
          </p:nvSpPr>
          <p:spPr bwMode="auto">
            <a:xfrm flipH="1">
              <a:off x="1829" y="1777"/>
              <a:ext cx="1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514" name="Freeform 305"/>
            <p:cNvSpPr>
              <a:spLocks/>
            </p:cNvSpPr>
            <p:nvPr/>
          </p:nvSpPr>
          <p:spPr bwMode="auto">
            <a:xfrm>
              <a:off x="1917" y="1100"/>
              <a:ext cx="392" cy="607"/>
            </a:xfrm>
            <a:custGeom>
              <a:avLst/>
              <a:gdLst>
                <a:gd name="T0" fmla="*/ 0 w 392"/>
                <a:gd name="T1" fmla="*/ 0 h 607"/>
                <a:gd name="T2" fmla="*/ 335 w 392"/>
                <a:gd name="T3" fmla="*/ 460 h 607"/>
                <a:gd name="T4" fmla="*/ 345 w 392"/>
                <a:gd name="T5" fmla="*/ 607 h 607"/>
                <a:gd name="T6" fmla="*/ 0 60000 65536"/>
                <a:gd name="T7" fmla="*/ 0 60000 65536"/>
                <a:gd name="T8" fmla="*/ 0 60000 65536"/>
                <a:gd name="T9" fmla="*/ 0 w 392"/>
                <a:gd name="T10" fmla="*/ 0 h 607"/>
                <a:gd name="T11" fmla="*/ 392 w 392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607">
                  <a:moveTo>
                    <a:pt x="0" y="0"/>
                  </a:moveTo>
                  <a:cubicBezTo>
                    <a:pt x="139" y="179"/>
                    <a:pt x="278" y="359"/>
                    <a:pt x="335" y="460"/>
                  </a:cubicBezTo>
                  <a:cubicBezTo>
                    <a:pt x="392" y="561"/>
                    <a:pt x="343" y="583"/>
                    <a:pt x="345" y="607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515" name="Freeform 306"/>
            <p:cNvSpPr>
              <a:spLocks/>
            </p:cNvSpPr>
            <p:nvPr/>
          </p:nvSpPr>
          <p:spPr bwMode="auto">
            <a:xfrm>
              <a:off x="3833" y="1121"/>
              <a:ext cx="162" cy="586"/>
            </a:xfrm>
            <a:custGeom>
              <a:avLst/>
              <a:gdLst>
                <a:gd name="T0" fmla="*/ 0 w 162"/>
                <a:gd name="T1" fmla="*/ 0 h 586"/>
                <a:gd name="T2" fmla="*/ 136 w 162"/>
                <a:gd name="T3" fmla="*/ 230 h 586"/>
                <a:gd name="T4" fmla="*/ 157 w 162"/>
                <a:gd name="T5" fmla="*/ 586 h 586"/>
                <a:gd name="T6" fmla="*/ 0 60000 65536"/>
                <a:gd name="T7" fmla="*/ 0 60000 65536"/>
                <a:gd name="T8" fmla="*/ 0 60000 65536"/>
                <a:gd name="T9" fmla="*/ 0 w 162"/>
                <a:gd name="T10" fmla="*/ 0 h 586"/>
                <a:gd name="T11" fmla="*/ 162 w 162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" h="586">
                  <a:moveTo>
                    <a:pt x="0" y="0"/>
                  </a:moveTo>
                  <a:cubicBezTo>
                    <a:pt x="55" y="66"/>
                    <a:pt x="110" y="132"/>
                    <a:pt x="136" y="230"/>
                  </a:cubicBezTo>
                  <a:cubicBezTo>
                    <a:pt x="162" y="328"/>
                    <a:pt x="159" y="457"/>
                    <a:pt x="157" y="5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71667" name="Text Box 307"/>
          <p:cNvSpPr txBox="1">
            <a:spLocks noChangeArrowheads="1"/>
          </p:cNvSpPr>
          <p:nvPr/>
        </p:nvSpPr>
        <p:spPr bwMode="auto">
          <a:xfrm>
            <a:off x="1933575" y="4848225"/>
            <a:ext cx="4670425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+mj-lt"/>
              </a:rPr>
              <a:t>Full Adder (FA): Symbol for the complete circuit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+mj-lt"/>
              </a:rPr>
              <a:t>                          for a single stage of addition.</a:t>
            </a:r>
          </a:p>
        </p:txBody>
      </p:sp>
      <p:sp>
        <p:nvSpPr>
          <p:cNvPr id="17440" name="Freeform 308"/>
          <p:cNvSpPr>
            <a:spLocks/>
          </p:cNvSpPr>
          <p:nvPr/>
        </p:nvSpPr>
        <p:spPr bwMode="auto">
          <a:xfrm>
            <a:off x="2765425" y="3938588"/>
            <a:ext cx="814388" cy="971550"/>
          </a:xfrm>
          <a:custGeom>
            <a:avLst/>
            <a:gdLst>
              <a:gd name="T0" fmla="*/ 0 w 513"/>
              <a:gd name="T1" fmla="*/ 612 h 612"/>
              <a:gd name="T2" fmla="*/ 283 w 513"/>
              <a:gd name="T3" fmla="*/ 99 h 612"/>
              <a:gd name="T4" fmla="*/ 513 w 513"/>
              <a:gd name="T5" fmla="*/ 15 h 612"/>
              <a:gd name="T6" fmla="*/ 0 60000 65536"/>
              <a:gd name="T7" fmla="*/ 0 60000 65536"/>
              <a:gd name="T8" fmla="*/ 0 60000 65536"/>
              <a:gd name="T9" fmla="*/ 0 w 513"/>
              <a:gd name="T10" fmla="*/ 0 h 612"/>
              <a:gd name="T11" fmla="*/ 513 w 513"/>
              <a:gd name="T12" fmla="*/ 612 h 6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3" h="612">
                <a:moveTo>
                  <a:pt x="0" y="612"/>
                </a:moveTo>
                <a:cubicBezTo>
                  <a:pt x="99" y="405"/>
                  <a:pt x="198" y="198"/>
                  <a:pt x="283" y="99"/>
                </a:cubicBezTo>
                <a:cubicBezTo>
                  <a:pt x="368" y="0"/>
                  <a:pt x="440" y="7"/>
                  <a:pt x="513" y="15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-bit adder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98475" y="1398588"/>
            <a:ext cx="7115175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+mj-lt"/>
              </a:rPr>
              <a:t>Cascade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 full adder (FA) blocks to form a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-bit adder.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+mj-lt"/>
              </a:rPr>
              <a:t>Carries propagate or ripple through this cascade, </a:t>
            </a:r>
            <a:r>
              <a:rPr lang="en-US" i="1" u="sng" dirty="0">
                <a:solidFill>
                  <a:srgbClr val="000099"/>
                </a:solidFill>
                <a:latin typeface="+mj-lt"/>
              </a:rPr>
              <a:t>n</a:t>
            </a:r>
            <a:r>
              <a:rPr lang="en-US" u="sng" dirty="0">
                <a:solidFill>
                  <a:srgbClr val="000099"/>
                </a:solidFill>
                <a:latin typeface="+mj-lt"/>
              </a:rPr>
              <a:t>-bit ripple carry adder.</a:t>
            </a:r>
          </a:p>
        </p:txBody>
      </p:sp>
      <p:grpSp>
        <p:nvGrpSpPr>
          <p:cNvPr id="19459" name="Group 100"/>
          <p:cNvGrpSpPr>
            <a:grpSpLocks/>
          </p:cNvGrpSpPr>
          <p:nvPr/>
        </p:nvGrpSpPr>
        <p:grpSpPr bwMode="auto">
          <a:xfrm>
            <a:off x="1346200" y="2509838"/>
            <a:ext cx="6118225" cy="2244725"/>
            <a:chOff x="848" y="1581"/>
            <a:chExt cx="3854" cy="1414"/>
          </a:xfrm>
        </p:grpSpPr>
        <p:sp>
          <p:nvSpPr>
            <p:cNvPr id="19461" name="Rectangle 98"/>
            <p:cNvSpPr>
              <a:spLocks noChangeArrowheads="1"/>
            </p:cNvSpPr>
            <p:nvPr/>
          </p:nvSpPr>
          <p:spPr bwMode="auto">
            <a:xfrm>
              <a:off x="848" y="1581"/>
              <a:ext cx="3854" cy="1414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9462" name="Freeform 5"/>
            <p:cNvSpPr>
              <a:spLocks/>
            </p:cNvSpPr>
            <p:nvPr/>
          </p:nvSpPr>
          <p:spPr bwMode="auto">
            <a:xfrm>
              <a:off x="4028" y="2142"/>
              <a:ext cx="53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3" name="Freeform 6"/>
            <p:cNvSpPr>
              <a:spLocks/>
            </p:cNvSpPr>
            <p:nvPr/>
          </p:nvSpPr>
          <p:spPr bwMode="auto">
            <a:xfrm>
              <a:off x="4028" y="2142"/>
              <a:ext cx="53" cy="17"/>
            </a:xfrm>
            <a:custGeom>
              <a:avLst/>
              <a:gdLst>
                <a:gd name="T0" fmla="*/ 53 w 53"/>
                <a:gd name="T1" fmla="*/ 0 h 17"/>
                <a:gd name="T2" fmla="*/ 0 w 53"/>
                <a:gd name="T3" fmla="*/ 9 h 17"/>
                <a:gd name="T4" fmla="*/ 53 w 53"/>
                <a:gd name="T5" fmla="*/ 17 h 17"/>
                <a:gd name="T6" fmla="*/ 53 w 53"/>
                <a:gd name="T7" fmla="*/ 9 h 17"/>
                <a:gd name="T8" fmla="*/ 53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53" y="0"/>
                  </a:moveTo>
                  <a:lnTo>
                    <a:pt x="0" y="9"/>
                  </a:lnTo>
                  <a:lnTo>
                    <a:pt x="53" y="17"/>
                  </a:lnTo>
                  <a:lnTo>
                    <a:pt x="53" y="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>
              <a:off x="4081" y="2151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5" name="Freeform 8"/>
            <p:cNvSpPr>
              <a:spLocks/>
            </p:cNvSpPr>
            <p:nvPr/>
          </p:nvSpPr>
          <p:spPr bwMode="auto">
            <a:xfrm>
              <a:off x="3078" y="2142"/>
              <a:ext cx="53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6" name="Freeform 9"/>
            <p:cNvSpPr>
              <a:spLocks/>
            </p:cNvSpPr>
            <p:nvPr/>
          </p:nvSpPr>
          <p:spPr bwMode="auto">
            <a:xfrm>
              <a:off x="3078" y="2142"/>
              <a:ext cx="53" cy="17"/>
            </a:xfrm>
            <a:custGeom>
              <a:avLst/>
              <a:gdLst>
                <a:gd name="T0" fmla="*/ 53 w 53"/>
                <a:gd name="T1" fmla="*/ 0 h 17"/>
                <a:gd name="T2" fmla="*/ 0 w 53"/>
                <a:gd name="T3" fmla="*/ 9 h 17"/>
                <a:gd name="T4" fmla="*/ 53 w 53"/>
                <a:gd name="T5" fmla="*/ 17 h 17"/>
                <a:gd name="T6" fmla="*/ 53 w 53"/>
                <a:gd name="T7" fmla="*/ 9 h 17"/>
                <a:gd name="T8" fmla="*/ 53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53" y="0"/>
                  </a:moveTo>
                  <a:lnTo>
                    <a:pt x="0" y="9"/>
                  </a:lnTo>
                  <a:lnTo>
                    <a:pt x="53" y="17"/>
                  </a:lnTo>
                  <a:lnTo>
                    <a:pt x="53" y="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139" y="2151"/>
              <a:ext cx="34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8" name="Freeform 11"/>
            <p:cNvSpPr>
              <a:spLocks/>
            </p:cNvSpPr>
            <p:nvPr/>
          </p:nvSpPr>
          <p:spPr bwMode="auto">
            <a:xfrm>
              <a:off x="3741" y="2395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69" name="Freeform 12"/>
            <p:cNvSpPr>
              <a:spLocks/>
            </p:cNvSpPr>
            <p:nvPr/>
          </p:nvSpPr>
          <p:spPr bwMode="auto">
            <a:xfrm>
              <a:off x="3741" y="2395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8 w 17"/>
                <a:gd name="T3" fmla="*/ 52 h 52"/>
                <a:gd name="T4" fmla="*/ 17 w 17"/>
                <a:gd name="T5" fmla="*/ 0 h 52"/>
                <a:gd name="T6" fmla="*/ 8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8" y="52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 flipV="1">
              <a:off x="3749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1" name="Freeform 14"/>
            <p:cNvSpPr>
              <a:spLocks/>
            </p:cNvSpPr>
            <p:nvPr/>
          </p:nvSpPr>
          <p:spPr bwMode="auto">
            <a:xfrm>
              <a:off x="3584" y="1924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2" name="Freeform 15"/>
            <p:cNvSpPr>
              <a:spLocks/>
            </p:cNvSpPr>
            <p:nvPr/>
          </p:nvSpPr>
          <p:spPr bwMode="auto">
            <a:xfrm>
              <a:off x="3584" y="1924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9 w 17"/>
                <a:gd name="T3" fmla="*/ 52 h 52"/>
                <a:gd name="T4" fmla="*/ 17 w 17"/>
                <a:gd name="T5" fmla="*/ 0 h 52"/>
                <a:gd name="T6" fmla="*/ 9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9" y="52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 flipV="1">
              <a:off x="3593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4" name="Freeform 17"/>
            <p:cNvSpPr>
              <a:spLocks/>
            </p:cNvSpPr>
            <p:nvPr/>
          </p:nvSpPr>
          <p:spPr bwMode="auto">
            <a:xfrm>
              <a:off x="3898" y="1924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5" name="Freeform 18"/>
            <p:cNvSpPr>
              <a:spLocks/>
            </p:cNvSpPr>
            <p:nvPr/>
          </p:nvSpPr>
          <p:spPr bwMode="auto">
            <a:xfrm>
              <a:off x="3898" y="1924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8 w 17"/>
                <a:gd name="T3" fmla="*/ 52 h 52"/>
                <a:gd name="T4" fmla="*/ 17 w 17"/>
                <a:gd name="T5" fmla="*/ 0 h 52"/>
                <a:gd name="T6" fmla="*/ 8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8" y="52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 flipV="1">
              <a:off x="3906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7" name="Rectangle 20"/>
            <p:cNvSpPr>
              <a:spLocks noChangeArrowheads="1"/>
            </p:cNvSpPr>
            <p:nvPr/>
          </p:nvSpPr>
          <p:spPr bwMode="auto">
            <a:xfrm>
              <a:off x="3706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78" name="Rectangle 21"/>
            <p:cNvSpPr>
              <a:spLocks noChangeArrowheads="1"/>
            </p:cNvSpPr>
            <p:nvPr/>
          </p:nvSpPr>
          <p:spPr bwMode="auto">
            <a:xfrm>
              <a:off x="3741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79" name="Rectangle 22"/>
            <p:cNvSpPr>
              <a:spLocks noChangeArrowheads="1"/>
            </p:cNvSpPr>
            <p:nvPr/>
          </p:nvSpPr>
          <p:spPr bwMode="auto">
            <a:xfrm>
              <a:off x="4203" y="2081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/>
          </p:nvSpPr>
          <p:spPr bwMode="auto">
            <a:xfrm>
              <a:off x="4238" y="2134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1" name="Rectangle 24"/>
            <p:cNvSpPr>
              <a:spLocks noChangeArrowheads="1"/>
            </p:cNvSpPr>
            <p:nvPr/>
          </p:nvSpPr>
          <p:spPr bwMode="auto">
            <a:xfrm>
              <a:off x="2930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2" name="Rectangle 25"/>
            <p:cNvSpPr>
              <a:spLocks noChangeArrowheads="1"/>
            </p:cNvSpPr>
            <p:nvPr/>
          </p:nvSpPr>
          <p:spPr bwMode="auto">
            <a:xfrm>
              <a:off x="2965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3" name="Rectangle 26"/>
            <p:cNvSpPr>
              <a:spLocks noChangeArrowheads="1"/>
            </p:cNvSpPr>
            <p:nvPr/>
          </p:nvSpPr>
          <p:spPr bwMode="auto">
            <a:xfrm>
              <a:off x="2607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4" name="Rectangle 27"/>
            <p:cNvSpPr>
              <a:spLocks noChangeArrowheads="1"/>
            </p:cNvSpPr>
            <p:nvPr/>
          </p:nvSpPr>
          <p:spPr bwMode="auto">
            <a:xfrm>
              <a:off x="2642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5" name="Rectangle 28"/>
            <p:cNvSpPr>
              <a:spLocks noChangeArrowheads="1"/>
            </p:cNvSpPr>
            <p:nvPr/>
          </p:nvSpPr>
          <p:spPr bwMode="auto">
            <a:xfrm>
              <a:off x="2773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6" name="Rectangle 29"/>
            <p:cNvSpPr>
              <a:spLocks noChangeArrowheads="1"/>
            </p:cNvSpPr>
            <p:nvPr/>
          </p:nvSpPr>
          <p:spPr bwMode="auto">
            <a:xfrm>
              <a:off x="2808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7" name="Line 30"/>
            <p:cNvSpPr>
              <a:spLocks noChangeShapeType="1"/>
            </p:cNvSpPr>
            <p:nvPr/>
          </p:nvSpPr>
          <p:spPr bwMode="auto">
            <a:xfrm>
              <a:off x="2381" y="2151"/>
              <a:ext cx="1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88" name="Freeform 31"/>
            <p:cNvSpPr>
              <a:spLocks/>
            </p:cNvSpPr>
            <p:nvPr/>
          </p:nvSpPr>
          <p:spPr bwMode="auto">
            <a:xfrm>
              <a:off x="2791" y="2395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89" name="Freeform 32"/>
            <p:cNvSpPr>
              <a:spLocks/>
            </p:cNvSpPr>
            <p:nvPr/>
          </p:nvSpPr>
          <p:spPr bwMode="auto">
            <a:xfrm>
              <a:off x="2791" y="2395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17 w 26"/>
                <a:gd name="T3" fmla="*/ 52 h 52"/>
                <a:gd name="T4" fmla="*/ 26 w 26"/>
                <a:gd name="T5" fmla="*/ 0 h 52"/>
                <a:gd name="T6" fmla="*/ 17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17" y="52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0" name="Line 33"/>
            <p:cNvSpPr>
              <a:spLocks noChangeShapeType="1"/>
            </p:cNvSpPr>
            <p:nvPr/>
          </p:nvSpPr>
          <p:spPr bwMode="auto">
            <a:xfrm flipV="1">
              <a:off x="2808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1" name="Freeform 34"/>
            <p:cNvSpPr>
              <a:spLocks/>
            </p:cNvSpPr>
            <p:nvPr/>
          </p:nvSpPr>
          <p:spPr bwMode="auto">
            <a:xfrm>
              <a:off x="2634" y="1924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2" name="Freeform 35"/>
            <p:cNvSpPr>
              <a:spLocks/>
            </p:cNvSpPr>
            <p:nvPr/>
          </p:nvSpPr>
          <p:spPr bwMode="auto">
            <a:xfrm>
              <a:off x="2634" y="1924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17 w 26"/>
                <a:gd name="T3" fmla="*/ 52 h 52"/>
                <a:gd name="T4" fmla="*/ 26 w 26"/>
                <a:gd name="T5" fmla="*/ 0 h 52"/>
                <a:gd name="T6" fmla="*/ 17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17" y="52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3" name="Line 36"/>
            <p:cNvSpPr>
              <a:spLocks noChangeShapeType="1"/>
            </p:cNvSpPr>
            <p:nvPr/>
          </p:nvSpPr>
          <p:spPr bwMode="auto">
            <a:xfrm flipV="1">
              <a:off x="2651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4" name="Freeform 37"/>
            <p:cNvSpPr>
              <a:spLocks/>
            </p:cNvSpPr>
            <p:nvPr/>
          </p:nvSpPr>
          <p:spPr bwMode="auto">
            <a:xfrm>
              <a:off x="2947" y="1924"/>
              <a:ext cx="27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5" name="Freeform 38"/>
            <p:cNvSpPr>
              <a:spLocks/>
            </p:cNvSpPr>
            <p:nvPr/>
          </p:nvSpPr>
          <p:spPr bwMode="auto">
            <a:xfrm>
              <a:off x="2947" y="1924"/>
              <a:ext cx="27" cy="52"/>
            </a:xfrm>
            <a:custGeom>
              <a:avLst/>
              <a:gdLst>
                <a:gd name="T0" fmla="*/ 0 w 27"/>
                <a:gd name="T1" fmla="*/ 0 h 52"/>
                <a:gd name="T2" fmla="*/ 18 w 27"/>
                <a:gd name="T3" fmla="*/ 52 h 52"/>
                <a:gd name="T4" fmla="*/ 27 w 27"/>
                <a:gd name="T5" fmla="*/ 0 h 52"/>
                <a:gd name="T6" fmla="*/ 18 w 27"/>
                <a:gd name="T7" fmla="*/ 0 h 52"/>
                <a:gd name="T8" fmla="*/ 0 w 2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2"/>
                <a:gd name="T17" fmla="*/ 27 w 2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2">
                  <a:moveTo>
                    <a:pt x="0" y="0"/>
                  </a:moveTo>
                  <a:lnTo>
                    <a:pt x="18" y="52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6" name="Line 39"/>
            <p:cNvSpPr>
              <a:spLocks noChangeShapeType="1"/>
            </p:cNvSpPr>
            <p:nvPr/>
          </p:nvSpPr>
          <p:spPr bwMode="auto">
            <a:xfrm flipV="1">
              <a:off x="2965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7" name="Rectangle 40"/>
            <p:cNvSpPr>
              <a:spLocks noChangeArrowheads="1"/>
            </p:cNvSpPr>
            <p:nvPr/>
          </p:nvSpPr>
          <p:spPr bwMode="auto">
            <a:xfrm>
              <a:off x="2756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98" name="Rectangle 41"/>
            <p:cNvSpPr>
              <a:spLocks noChangeArrowheads="1"/>
            </p:cNvSpPr>
            <p:nvPr/>
          </p:nvSpPr>
          <p:spPr bwMode="auto">
            <a:xfrm>
              <a:off x="2799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99" name="Rectangle 42"/>
            <p:cNvSpPr>
              <a:spLocks noChangeArrowheads="1"/>
            </p:cNvSpPr>
            <p:nvPr/>
          </p:nvSpPr>
          <p:spPr bwMode="auto">
            <a:xfrm>
              <a:off x="3235" y="19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0" name="Rectangle 43"/>
            <p:cNvSpPr>
              <a:spLocks noChangeArrowheads="1"/>
            </p:cNvSpPr>
            <p:nvPr/>
          </p:nvSpPr>
          <p:spPr bwMode="auto">
            <a:xfrm>
              <a:off x="3279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1" name="Rectangle 44"/>
            <p:cNvSpPr>
              <a:spLocks noChangeArrowheads="1"/>
            </p:cNvSpPr>
            <p:nvPr/>
          </p:nvSpPr>
          <p:spPr bwMode="auto">
            <a:xfrm>
              <a:off x="3880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2" name="Rectangle 45"/>
            <p:cNvSpPr>
              <a:spLocks noChangeArrowheads="1"/>
            </p:cNvSpPr>
            <p:nvPr/>
          </p:nvSpPr>
          <p:spPr bwMode="auto">
            <a:xfrm>
              <a:off x="3915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3" name="Rectangle 46"/>
            <p:cNvSpPr>
              <a:spLocks noChangeArrowheads="1"/>
            </p:cNvSpPr>
            <p:nvPr/>
          </p:nvSpPr>
          <p:spPr bwMode="auto">
            <a:xfrm>
              <a:off x="3558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4" name="Rectangle 47"/>
            <p:cNvSpPr>
              <a:spLocks noChangeArrowheads="1"/>
            </p:cNvSpPr>
            <p:nvPr/>
          </p:nvSpPr>
          <p:spPr bwMode="auto">
            <a:xfrm>
              <a:off x="3593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5" name="Rectangle 48"/>
            <p:cNvSpPr>
              <a:spLocks noChangeArrowheads="1"/>
            </p:cNvSpPr>
            <p:nvPr/>
          </p:nvSpPr>
          <p:spPr bwMode="auto">
            <a:xfrm>
              <a:off x="3715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6" name="Rectangle 49"/>
            <p:cNvSpPr>
              <a:spLocks noChangeArrowheads="1"/>
            </p:cNvSpPr>
            <p:nvPr/>
          </p:nvSpPr>
          <p:spPr bwMode="auto">
            <a:xfrm>
              <a:off x="3749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7" name="Freeform 50"/>
            <p:cNvSpPr>
              <a:spLocks/>
            </p:cNvSpPr>
            <p:nvPr/>
          </p:nvSpPr>
          <p:spPr bwMode="auto">
            <a:xfrm>
              <a:off x="2032" y="2142"/>
              <a:ext cx="52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08" name="Freeform 51"/>
            <p:cNvSpPr>
              <a:spLocks/>
            </p:cNvSpPr>
            <p:nvPr/>
          </p:nvSpPr>
          <p:spPr bwMode="auto">
            <a:xfrm>
              <a:off x="2032" y="2142"/>
              <a:ext cx="52" cy="17"/>
            </a:xfrm>
            <a:custGeom>
              <a:avLst/>
              <a:gdLst>
                <a:gd name="T0" fmla="*/ 52 w 52"/>
                <a:gd name="T1" fmla="*/ 0 h 17"/>
                <a:gd name="T2" fmla="*/ 0 w 52"/>
                <a:gd name="T3" fmla="*/ 9 h 17"/>
                <a:gd name="T4" fmla="*/ 52 w 52"/>
                <a:gd name="T5" fmla="*/ 17 h 17"/>
                <a:gd name="T6" fmla="*/ 52 w 52"/>
                <a:gd name="T7" fmla="*/ 9 h 17"/>
                <a:gd name="T8" fmla="*/ 52 w 5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7"/>
                <a:gd name="T17" fmla="*/ 52 w 5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7">
                  <a:moveTo>
                    <a:pt x="52" y="0"/>
                  </a:moveTo>
                  <a:lnTo>
                    <a:pt x="0" y="9"/>
                  </a:lnTo>
                  <a:lnTo>
                    <a:pt x="52" y="17"/>
                  </a:lnTo>
                  <a:lnTo>
                    <a:pt x="52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09" name="Line 52"/>
            <p:cNvSpPr>
              <a:spLocks noChangeShapeType="1"/>
            </p:cNvSpPr>
            <p:nvPr/>
          </p:nvSpPr>
          <p:spPr bwMode="auto">
            <a:xfrm>
              <a:off x="2084" y="2151"/>
              <a:ext cx="8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0" name="Freeform 53"/>
            <p:cNvSpPr>
              <a:spLocks/>
            </p:cNvSpPr>
            <p:nvPr/>
          </p:nvSpPr>
          <p:spPr bwMode="auto">
            <a:xfrm>
              <a:off x="1343" y="2142"/>
              <a:ext cx="61" cy="17"/>
            </a:xfrm>
            <a:custGeom>
              <a:avLst/>
              <a:gdLst>
                <a:gd name="T0" fmla="*/ 7 w 7"/>
                <a:gd name="T1" fmla="*/ 0 h 2"/>
                <a:gd name="T2" fmla="*/ 0 w 7"/>
                <a:gd name="T3" fmla="*/ 1 h 2"/>
                <a:gd name="T4" fmla="*/ 7 w 7"/>
                <a:gd name="T5" fmla="*/ 2 h 2"/>
                <a:gd name="T6" fmla="*/ 7 w 7"/>
                <a:gd name="T7" fmla="*/ 1 h 2"/>
                <a:gd name="T8" fmla="*/ 7 w 7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"/>
                <a:gd name="T17" fmla="*/ 7 w 7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">
                  <a:moveTo>
                    <a:pt x="7" y="0"/>
                  </a:moveTo>
                  <a:lnTo>
                    <a:pt x="0" y="1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1" name="Freeform 54"/>
            <p:cNvSpPr>
              <a:spLocks/>
            </p:cNvSpPr>
            <p:nvPr/>
          </p:nvSpPr>
          <p:spPr bwMode="auto">
            <a:xfrm>
              <a:off x="1343" y="2142"/>
              <a:ext cx="61" cy="17"/>
            </a:xfrm>
            <a:custGeom>
              <a:avLst/>
              <a:gdLst>
                <a:gd name="T0" fmla="*/ 61 w 61"/>
                <a:gd name="T1" fmla="*/ 0 h 17"/>
                <a:gd name="T2" fmla="*/ 0 w 61"/>
                <a:gd name="T3" fmla="*/ 9 h 17"/>
                <a:gd name="T4" fmla="*/ 61 w 61"/>
                <a:gd name="T5" fmla="*/ 17 h 17"/>
                <a:gd name="T6" fmla="*/ 61 w 61"/>
                <a:gd name="T7" fmla="*/ 9 h 17"/>
                <a:gd name="T8" fmla="*/ 61 w 6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17"/>
                <a:gd name="T17" fmla="*/ 61 w 6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17">
                  <a:moveTo>
                    <a:pt x="61" y="0"/>
                  </a:moveTo>
                  <a:lnTo>
                    <a:pt x="0" y="9"/>
                  </a:lnTo>
                  <a:lnTo>
                    <a:pt x="61" y="17"/>
                  </a:lnTo>
                  <a:lnTo>
                    <a:pt x="61" y="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2" name="Line 55"/>
            <p:cNvSpPr>
              <a:spLocks noChangeShapeType="1"/>
            </p:cNvSpPr>
            <p:nvPr/>
          </p:nvSpPr>
          <p:spPr bwMode="auto">
            <a:xfrm>
              <a:off x="1404" y="2151"/>
              <a:ext cx="8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3" name="Freeform 56"/>
            <p:cNvSpPr>
              <a:spLocks/>
            </p:cNvSpPr>
            <p:nvPr/>
          </p:nvSpPr>
          <p:spPr bwMode="auto">
            <a:xfrm>
              <a:off x="1744" y="2395"/>
              <a:ext cx="27" cy="52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4" name="Freeform 57"/>
            <p:cNvSpPr>
              <a:spLocks/>
            </p:cNvSpPr>
            <p:nvPr/>
          </p:nvSpPr>
          <p:spPr bwMode="auto">
            <a:xfrm>
              <a:off x="1744" y="2395"/>
              <a:ext cx="27" cy="52"/>
            </a:xfrm>
            <a:custGeom>
              <a:avLst/>
              <a:gdLst>
                <a:gd name="T0" fmla="*/ 0 w 27"/>
                <a:gd name="T1" fmla="*/ 0 h 52"/>
                <a:gd name="T2" fmla="*/ 9 w 27"/>
                <a:gd name="T3" fmla="*/ 52 h 52"/>
                <a:gd name="T4" fmla="*/ 27 w 27"/>
                <a:gd name="T5" fmla="*/ 0 h 52"/>
                <a:gd name="T6" fmla="*/ 9 w 27"/>
                <a:gd name="T7" fmla="*/ 0 h 52"/>
                <a:gd name="T8" fmla="*/ 0 w 2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2"/>
                <a:gd name="T17" fmla="*/ 27 w 2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2">
                  <a:moveTo>
                    <a:pt x="0" y="0"/>
                  </a:moveTo>
                  <a:lnTo>
                    <a:pt x="9" y="52"/>
                  </a:lnTo>
                  <a:lnTo>
                    <a:pt x="2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5" name="Line 58"/>
            <p:cNvSpPr>
              <a:spLocks noChangeShapeType="1"/>
            </p:cNvSpPr>
            <p:nvPr/>
          </p:nvSpPr>
          <p:spPr bwMode="auto">
            <a:xfrm flipV="1">
              <a:off x="1753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6" name="Freeform 59"/>
            <p:cNvSpPr>
              <a:spLocks/>
            </p:cNvSpPr>
            <p:nvPr/>
          </p:nvSpPr>
          <p:spPr bwMode="auto">
            <a:xfrm>
              <a:off x="1587" y="1924"/>
              <a:ext cx="18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7" name="Freeform 60"/>
            <p:cNvSpPr>
              <a:spLocks/>
            </p:cNvSpPr>
            <p:nvPr/>
          </p:nvSpPr>
          <p:spPr bwMode="auto">
            <a:xfrm>
              <a:off x="1587" y="1924"/>
              <a:ext cx="18" cy="52"/>
            </a:xfrm>
            <a:custGeom>
              <a:avLst/>
              <a:gdLst>
                <a:gd name="T0" fmla="*/ 0 w 18"/>
                <a:gd name="T1" fmla="*/ 0 h 52"/>
                <a:gd name="T2" fmla="*/ 9 w 18"/>
                <a:gd name="T3" fmla="*/ 52 h 52"/>
                <a:gd name="T4" fmla="*/ 18 w 18"/>
                <a:gd name="T5" fmla="*/ 0 h 52"/>
                <a:gd name="T6" fmla="*/ 9 w 18"/>
                <a:gd name="T7" fmla="*/ 0 h 52"/>
                <a:gd name="T8" fmla="*/ 0 w 18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52"/>
                <a:gd name="T17" fmla="*/ 18 w 18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52">
                  <a:moveTo>
                    <a:pt x="0" y="0"/>
                  </a:moveTo>
                  <a:lnTo>
                    <a:pt x="9" y="52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8" name="Line 61"/>
            <p:cNvSpPr>
              <a:spLocks noChangeShapeType="1"/>
            </p:cNvSpPr>
            <p:nvPr/>
          </p:nvSpPr>
          <p:spPr bwMode="auto">
            <a:xfrm flipV="1">
              <a:off x="1596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19" name="Freeform 62"/>
            <p:cNvSpPr>
              <a:spLocks/>
            </p:cNvSpPr>
            <p:nvPr/>
          </p:nvSpPr>
          <p:spPr bwMode="auto">
            <a:xfrm>
              <a:off x="1901" y="1924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20" name="Freeform 63"/>
            <p:cNvSpPr>
              <a:spLocks/>
            </p:cNvSpPr>
            <p:nvPr/>
          </p:nvSpPr>
          <p:spPr bwMode="auto">
            <a:xfrm>
              <a:off x="1901" y="1924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9 w 26"/>
                <a:gd name="T3" fmla="*/ 52 h 52"/>
                <a:gd name="T4" fmla="*/ 26 w 26"/>
                <a:gd name="T5" fmla="*/ 0 h 52"/>
                <a:gd name="T6" fmla="*/ 9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9" y="52"/>
                  </a:lnTo>
                  <a:lnTo>
                    <a:pt x="26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21" name="Line 64"/>
            <p:cNvSpPr>
              <a:spLocks noChangeShapeType="1"/>
            </p:cNvSpPr>
            <p:nvPr/>
          </p:nvSpPr>
          <p:spPr bwMode="auto">
            <a:xfrm flipV="1">
              <a:off x="1910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22" name="Rectangle 65"/>
            <p:cNvSpPr>
              <a:spLocks noChangeArrowheads="1"/>
            </p:cNvSpPr>
            <p:nvPr/>
          </p:nvSpPr>
          <p:spPr bwMode="auto">
            <a:xfrm>
              <a:off x="1709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3" name="Rectangle 66"/>
            <p:cNvSpPr>
              <a:spLocks noChangeArrowheads="1"/>
            </p:cNvSpPr>
            <p:nvPr/>
          </p:nvSpPr>
          <p:spPr bwMode="auto">
            <a:xfrm>
              <a:off x="1744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4" name="Rectangle 67"/>
            <p:cNvSpPr>
              <a:spLocks noChangeArrowheads="1"/>
            </p:cNvSpPr>
            <p:nvPr/>
          </p:nvSpPr>
          <p:spPr bwMode="auto">
            <a:xfrm>
              <a:off x="2198" y="19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5" name="Rectangle 68"/>
            <p:cNvSpPr>
              <a:spLocks noChangeArrowheads="1"/>
            </p:cNvSpPr>
            <p:nvPr/>
          </p:nvSpPr>
          <p:spPr bwMode="auto">
            <a:xfrm>
              <a:off x="2233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6" name="Rectangle 69"/>
            <p:cNvSpPr>
              <a:spLocks noChangeArrowheads="1"/>
            </p:cNvSpPr>
            <p:nvPr/>
          </p:nvSpPr>
          <p:spPr bwMode="auto">
            <a:xfrm>
              <a:off x="2328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7" name="Rectangle 70"/>
            <p:cNvSpPr>
              <a:spLocks noChangeArrowheads="1"/>
            </p:cNvSpPr>
            <p:nvPr/>
          </p:nvSpPr>
          <p:spPr bwMode="auto">
            <a:xfrm>
              <a:off x="2276" y="2029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8" name="Rectangle 71"/>
            <p:cNvSpPr>
              <a:spLocks noChangeArrowheads="1"/>
            </p:cNvSpPr>
            <p:nvPr/>
          </p:nvSpPr>
          <p:spPr bwMode="auto">
            <a:xfrm>
              <a:off x="1849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9" name="Rectangle 72"/>
            <p:cNvSpPr>
              <a:spLocks noChangeArrowheads="1"/>
            </p:cNvSpPr>
            <p:nvPr/>
          </p:nvSpPr>
          <p:spPr bwMode="auto">
            <a:xfrm>
              <a:off x="1893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0" name="Rectangle 73"/>
            <p:cNvSpPr>
              <a:spLocks noChangeArrowheads="1"/>
            </p:cNvSpPr>
            <p:nvPr/>
          </p:nvSpPr>
          <p:spPr bwMode="auto">
            <a:xfrm>
              <a:off x="1980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1" name="Rectangle 74"/>
            <p:cNvSpPr>
              <a:spLocks noChangeArrowheads="1"/>
            </p:cNvSpPr>
            <p:nvPr/>
          </p:nvSpPr>
          <p:spPr bwMode="auto">
            <a:xfrm>
              <a:off x="1936" y="175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2" name="Rectangle 75"/>
            <p:cNvSpPr>
              <a:spLocks noChangeArrowheads="1"/>
            </p:cNvSpPr>
            <p:nvPr/>
          </p:nvSpPr>
          <p:spPr bwMode="auto">
            <a:xfrm>
              <a:off x="1535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3" name="Rectangle 76"/>
            <p:cNvSpPr>
              <a:spLocks noChangeArrowheads="1"/>
            </p:cNvSpPr>
            <p:nvPr/>
          </p:nvSpPr>
          <p:spPr bwMode="auto">
            <a:xfrm>
              <a:off x="1570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4" name="Rectangle 77"/>
            <p:cNvSpPr>
              <a:spLocks noChangeArrowheads="1"/>
            </p:cNvSpPr>
            <p:nvPr/>
          </p:nvSpPr>
          <p:spPr bwMode="auto">
            <a:xfrm>
              <a:off x="1666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5" name="Rectangle 78"/>
            <p:cNvSpPr>
              <a:spLocks noChangeArrowheads="1"/>
            </p:cNvSpPr>
            <p:nvPr/>
          </p:nvSpPr>
          <p:spPr bwMode="auto">
            <a:xfrm>
              <a:off x="1614" y="175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6" name="Rectangle 79"/>
            <p:cNvSpPr>
              <a:spLocks noChangeArrowheads="1"/>
            </p:cNvSpPr>
            <p:nvPr/>
          </p:nvSpPr>
          <p:spPr bwMode="auto">
            <a:xfrm>
              <a:off x="1230" y="207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7" name="Rectangle 80"/>
            <p:cNvSpPr>
              <a:spLocks noChangeArrowheads="1"/>
            </p:cNvSpPr>
            <p:nvPr/>
          </p:nvSpPr>
          <p:spPr bwMode="auto">
            <a:xfrm>
              <a:off x="1265" y="21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8" name="Rectangle 81"/>
            <p:cNvSpPr>
              <a:spLocks noChangeArrowheads="1"/>
            </p:cNvSpPr>
            <p:nvPr/>
          </p:nvSpPr>
          <p:spPr bwMode="auto">
            <a:xfrm>
              <a:off x="1692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9" name="Rectangle 82"/>
            <p:cNvSpPr>
              <a:spLocks noChangeArrowheads="1"/>
            </p:cNvSpPr>
            <p:nvPr/>
          </p:nvSpPr>
          <p:spPr bwMode="auto">
            <a:xfrm>
              <a:off x="1727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40" name="Rectangle 83"/>
            <p:cNvSpPr>
              <a:spLocks noChangeArrowheads="1"/>
            </p:cNvSpPr>
            <p:nvPr/>
          </p:nvSpPr>
          <p:spPr bwMode="auto">
            <a:xfrm>
              <a:off x="1823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41" name="Rectangle 84"/>
            <p:cNvSpPr>
              <a:spLocks noChangeArrowheads="1"/>
            </p:cNvSpPr>
            <p:nvPr/>
          </p:nvSpPr>
          <p:spPr bwMode="auto">
            <a:xfrm>
              <a:off x="1771" y="250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42" name="Freeform 85"/>
            <p:cNvSpPr>
              <a:spLocks/>
            </p:cNvSpPr>
            <p:nvPr/>
          </p:nvSpPr>
          <p:spPr bwMode="auto">
            <a:xfrm>
              <a:off x="2224" y="2142"/>
              <a:ext cx="17" cy="17"/>
            </a:xfrm>
            <a:custGeom>
              <a:avLst/>
              <a:gdLst>
                <a:gd name="T0" fmla="*/ 9 w 17"/>
                <a:gd name="T1" fmla="*/ 9 h 17"/>
                <a:gd name="T2" fmla="*/ 9 w 17"/>
                <a:gd name="T3" fmla="*/ 0 h 17"/>
                <a:gd name="T4" fmla="*/ 0 w 17"/>
                <a:gd name="T5" fmla="*/ 0 h 17"/>
                <a:gd name="T6" fmla="*/ 0 w 17"/>
                <a:gd name="T7" fmla="*/ 9 h 17"/>
                <a:gd name="T8" fmla="*/ 0 w 17"/>
                <a:gd name="T9" fmla="*/ 17 h 17"/>
                <a:gd name="T10" fmla="*/ 9 w 17"/>
                <a:gd name="T11" fmla="*/ 17 h 17"/>
                <a:gd name="T12" fmla="*/ 17 w 17"/>
                <a:gd name="T13" fmla="*/ 17 h 17"/>
                <a:gd name="T14" fmla="*/ 17 w 17"/>
                <a:gd name="T15" fmla="*/ 9 h 17"/>
                <a:gd name="T16" fmla="*/ 17 w 17"/>
                <a:gd name="T17" fmla="*/ 0 h 17"/>
                <a:gd name="T18" fmla="*/ 9 w 17"/>
                <a:gd name="T19" fmla="*/ 0 h 17"/>
                <a:gd name="T20" fmla="*/ 9 w 1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7"/>
                <a:gd name="T35" fmla="*/ 17 w 17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7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9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43" name="Freeform 86"/>
            <p:cNvSpPr>
              <a:spLocks/>
            </p:cNvSpPr>
            <p:nvPr/>
          </p:nvSpPr>
          <p:spPr bwMode="auto">
            <a:xfrm>
              <a:off x="2233" y="2151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44" name="Freeform 87"/>
            <p:cNvSpPr>
              <a:spLocks/>
            </p:cNvSpPr>
            <p:nvPr/>
          </p:nvSpPr>
          <p:spPr bwMode="auto">
            <a:xfrm>
              <a:off x="2267" y="2142"/>
              <a:ext cx="18" cy="17"/>
            </a:xfrm>
            <a:custGeom>
              <a:avLst/>
              <a:gdLst>
                <a:gd name="T0" fmla="*/ 9 w 18"/>
                <a:gd name="T1" fmla="*/ 9 h 17"/>
                <a:gd name="T2" fmla="*/ 9 w 18"/>
                <a:gd name="T3" fmla="*/ 0 h 17"/>
                <a:gd name="T4" fmla="*/ 0 w 18"/>
                <a:gd name="T5" fmla="*/ 0 h 17"/>
                <a:gd name="T6" fmla="*/ 0 w 18"/>
                <a:gd name="T7" fmla="*/ 9 h 17"/>
                <a:gd name="T8" fmla="*/ 0 w 18"/>
                <a:gd name="T9" fmla="*/ 17 h 17"/>
                <a:gd name="T10" fmla="*/ 9 w 18"/>
                <a:gd name="T11" fmla="*/ 17 h 17"/>
                <a:gd name="T12" fmla="*/ 18 w 18"/>
                <a:gd name="T13" fmla="*/ 17 h 17"/>
                <a:gd name="T14" fmla="*/ 18 w 18"/>
                <a:gd name="T15" fmla="*/ 9 h 17"/>
                <a:gd name="T16" fmla="*/ 18 w 18"/>
                <a:gd name="T17" fmla="*/ 0 h 17"/>
                <a:gd name="T18" fmla="*/ 9 w 18"/>
                <a:gd name="T19" fmla="*/ 0 h 17"/>
                <a:gd name="T20" fmla="*/ 9 w 18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17"/>
                <a:gd name="T35" fmla="*/ 18 w 18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17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9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45" name="Freeform 88"/>
            <p:cNvSpPr>
              <a:spLocks/>
            </p:cNvSpPr>
            <p:nvPr/>
          </p:nvSpPr>
          <p:spPr bwMode="auto">
            <a:xfrm>
              <a:off x="2276" y="2151"/>
              <a:ext cx="9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46" name="Freeform 89"/>
            <p:cNvSpPr>
              <a:spLocks/>
            </p:cNvSpPr>
            <p:nvPr/>
          </p:nvSpPr>
          <p:spPr bwMode="auto">
            <a:xfrm>
              <a:off x="2320" y="2142"/>
              <a:ext cx="17" cy="17"/>
            </a:xfrm>
            <a:custGeom>
              <a:avLst/>
              <a:gdLst>
                <a:gd name="T0" fmla="*/ 8 w 17"/>
                <a:gd name="T1" fmla="*/ 9 h 17"/>
                <a:gd name="T2" fmla="*/ 8 w 17"/>
                <a:gd name="T3" fmla="*/ 0 h 17"/>
                <a:gd name="T4" fmla="*/ 0 w 17"/>
                <a:gd name="T5" fmla="*/ 0 h 17"/>
                <a:gd name="T6" fmla="*/ 0 w 17"/>
                <a:gd name="T7" fmla="*/ 9 h 17"/>
                <a:gd name="T8" fmla="*/ 0 w 17"/>
                <a:gd name="T9" fmla="*/ 17 h 17"/>
                <a:gd name="T10" fmla="*/ 8 w 17"/>
                <a:gd name="T11" fmla="*/ 17 h 17"/>
                <a:gd name="T12" fmla="*/ 17 w 17"/>
                <a:gd name="T13" fmla="*/ 17 h 17"/>
                <a:gd name="T14" fmla="*/ 17 w 17"/>
                <a:gd name="T15" fmla="*/ 9 h 17"/>
                <a:gd name="T16" fmla="*/ 17 w 17"/>
                <a:gd name="T17" fmla="*/ 0 h 17"/>
                <a:gd name="T18" fmla="*/ 8 w 17"/>
                <a:gd name="T19" fmla="*/ 0 h 17"/>
                <a:gd name="T20" fmla="*/ 8 w 1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7"/>
                <a:gd name="T35" fmla="*/ 17 w 17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7">
                  <a:moveTo>
                    <a:pt x="8" y="9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47" name="Freeform 90"/>
            <p:cNvSpPr>
              <a:spLocks/>
            </p:cNvSpPr>
            <p:nvPr/>
          </p:nvSpPr>
          <p:spPr bwMode="auto">
            <a:xfrm>
              <a:off x="2320" y="2151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548" name="Rectangle 91"/>
            <p:cNvSpPr>
              <a:spLocks noChangeArrowheads="1"/>
            </p:cNvSpPr>
            <p:nvPr/>
          </p:nvSpPr>
          <p:spPr bwMode="auto">
            <a:xfrm>
              <a:off x="3488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9549" name="Rectangle 92"/>
            <p:cNvSpPr>
              <a:spLocks noChangeArrowheads="1"/>
            </p:cNvSpPr>
            <p:nvPr/>
          </p:nvSpPr>
          <p:spPr bwMode="auto">
            <a:xfrm>
              <a:off x="2546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9550" name="Rectangle 93"/>
            <p:cNvSpPr>
              <a:spLocks noChangeArrowheads="1"/>
            </p:cNvSpPr>
            <p:nvPr/>
          </p:nvSpPr>
          <p:spPr bwMode="auto">
            <a:xfrm>
              <a:off x="1492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9551" name="Rectangle 94"/>
            <p:cNvSpPr>
              <a:spLocks noChangeArrowheads="1"/>
            </p:cNvSpPr>
            <p:nvPr/>
          </p:nvSpPr>
          <p:spPr bwMode="auto">
            <a:xfrm>
              <a:off x="1448" y="2596"/>
              <a:ext cx="6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Most significant bit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52" name="Rectangle 95"/>
            <p:cNvSpPr>
              <a:spLocks noChangeArrowheads="1"/>
            </p:cNvSpPr>
            <p:nvPr/>
          </p:nvSpPr>
          <p:spPr bwMode="auto">
            <a:xfrm>
              <a:off x="1509" y="2683"/>
              <a:ext cx="49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(MSB) position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53" name="Rectangle 96"/>
            <p:cNvSpPr>
              <a:spLocks noChangeArrowheads="1"/>
            </p:cNvSpPr>
            <p:nvPr/>
          </p:nvSpPr>
          <p:spPr bwMode="auto">
            <a:xfrm>
              <a:off x="3436" y="2596"/>
              <a:ext cx="6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Least significant bit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54" name="Rectangle 97"/>
            <p:cNvSpPr>
              <a:spLocks noChangeArrowheads="1"/>
            </p:cNvSpPr>
            <p:nvPr/>
          </p:nvSpPr>
          <p:spPr bwMode="auto">
            <a:xfrm>
              <a:off x="3514" y="2683"/>
              <a:ext cx="47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(LSB) position</a:t>
              </a:r>
              <a:endParaRPr lang="en-US" sz="2400">
                <a:latin typeface="Cambria" pitchFamily="18" charset="0"/>
              </a:endParaRPr>
            </a:p>
          </p:txBody>
        </p:sp>
      </p:grpSp>
      <p:sp>
        <p:nvSpPr>
          <p:cNvPr id="272483" name="Text Box 99"/>
          <p:cNvSpPr txBox="1">
            <a:spLocks noChangeArrowheads="1"/>
          </p:cNvSpPr>
          <p:nvPr/>
        </p:nvSpPr>
        <p:spPr bwMode="auto">
          <a:xfrm>
            <a:off x="1287463" y="5056188"/>
            <a:ext cx="5927725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Carry-in </a:t>
            </a:r>
            <a:r>
              <a:rPr lang="en-US" i="1" dirty="0">
                <a:latin typeface="+mj-lt"/>
              </a:rPr>
              <a:t>c</a:t>
            </a:r>
            <a:r>
              <a:rPr lang="en-US" i="1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into the LSB position provides a convenient way 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perform subtraction.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98"/>
          <p:cNvSpPr>
            <a:spLocks noChangeArrowheads="1"/>
          </p:cNvSpPr>
          <p:nvPr/>
        </p:nvSpPr>
        <p:spPr bwMode="auto">
          <a:xfrm>
            <a:off x="1746250" y="2344738"/>
            <a:ext cx="5751513" cy="192722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>
                <a:latin typeface="Times New Roman" pitchFamily="18" charset="0"/>
              </a:rPr>
              <a:t>K n</a:t>
            </a:r>
            <a:r>
              <a:rPr lang="en-US" dirty="0"/>
              <a:t>-bit adder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535113" y="1233488"/>
            <a:ext cx="6408737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mbria" pitchFamily="18" charset="0"/>
              </a:rPr>
              <a:t>K n</a:t>
            </a:r>
            <a:r>
              <a:rPr lang="en-US">
                <a:latin typeface="Comic Sans MS" pitchFamily="66" charset="0"/>
              </a:rPr>
              <a:t>-bit numbers can be added by cascading </a:t>
            </a:r>
            <a:r>
              <a:rPr lang="en-US" i="1">
                <a:latin typeface="Cambria" pitchFamily="18" charset="0"/>
              </a:rPr>
              <a:t>k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i="1">
                <a:latin typeface="Cambria" pitchFamily="18" charset="0"/>
              </a:rPr>
              <a:t>n</a:t>
            </a:r>
            <a:r>
              <a:rPr lang="en-US">
                <a:latin typeface="Comic Sans MS" pitchFamily="66" charset="0"/>
              </a:rPr>
              <a:t>-bit adders.</a:t>
            </a:r>
          </a:p>
        </p:txBody>
      </p:sp>
      <p:sp>
        <p:nvSpPr>
          <p:cNvPr id="21508" name="Freeform 6"/>
          <p:cNvSpPr>
            <a:spLocks/>
          </p:cNvSpPr>
          <p:nvPr/>
        </p:nvSpPr>
        <p:spPr bwMode="auto">
          <a:xfrm>
            <a:off x="6686550" y="3208338"/>
            <a:ext cx="82550" cy="41275"/>
          </a:xfrm>
          <a:custGeom>
            <a:avLst/>
            <a:gdLst>
              <a:gd name="T0" fmla="*/ 6 w 6"/>
              <a:gd name="T1" fmla="*/ 0 h 3"/>
              <a:gd name="T2" fmla="*/ 0 w 6"/>
              <a:gd name="T3" fmla="*/ 2 h 3"/>
              <a:gd name="T4" fmla="*/ 6 w 6"/>
              <a:gd name="T5" fmla="*/ 3 h 3"/>
              <a:gd name="T6" fmla="*/ 6 w 6"/>
              <a:gd name="T7" fmla="*/ 2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09" name="Freeform 7"/>
          <p:cNvSpPr>
            <a:spLocks/>
          </p:cNvSpPr>
          <p:nvPr/>
        </p:nvSpPr>
        <p:spPr bwMode="auto">
          <a:xfrm>
            <a:off x="6686550" y="3208338"/>
            <a:ext cx="82550" cy="41275"/>
          </a:xfrm>
          <a:custGeom>
            <a:avLst/>
            <a:gdLst>
              <a:gd name="T0" fmla="*/ 52 w 52"/>
              <a:gd name="T1" fmla="*/ 0 h 26"/>
              <a:gd name="T2" fmla="*/ 0 w 52"/>
              <a:gd name="T3" fmla="*/ 17 h 26"/>
              <a:gd name="T4" fmla="*/ 52 w 52"/>
              <a:gd name="T5" fmla="*/ 26 h 26"/>
              <a:gd name="T6" fmla="*/ 52 w 52"/>
              <a:gd name="T7" fmla="*/ 17 h 26"/>
              <a:gd name="T8" fmla="*/ 52 w 52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"/>
              <a:gd name="T17" fmla="*/ 52 w 52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">
                <a:moveTo>
                  <a:pt x="52" y="0"/>
                </a:moveTo>
                <a:lnTo>
                  <a:pt x="0" y="17"/>
                </a:lnTo>
                <a:lnTo>
                  <a:pt x="52" y="26"/>
                </a:lnTo>
                <a:lnTo>
                  <a:pt x="52" y="17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6783388" y="3235325"/>
            <a:ext cx="1381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1" name="Freeform 9"/>
          <p:cNvSpPr>
            <a:spLocks/>
          </p:cNvSpPr>
          <p:nvPr/>
        </p:nvSpPr>
        <p:spPr bwMode="auto">
          <a:xfrm>
            <a:off x="5192713" y="3208338"/>
            <a:ext cx="82550" cy="41275"/>
          </a:xfrm>
          <a:custGeom>
            <a:avLst/>
            <a:gdLst>
              <a:gd name="T0" fmla="*/ 6 w 6"/>
              <a:gd name="T1" fmla="*/ 0 h 3"/>
              <a:gd name="T2" fmla="*/ 0 w 6"/>
              <a:gd name="T3" fmla="*/ 2 h 3"/>
              <a:gd name="T4" fmla="*/ 6 w 6"/>
              <a:gd name="T5" fmla="*/ 3 h 3"/>
              <a:gd name="T6" fmla="*/ 6 w 6"/>
              <a:gd name="T7" fmla="*/ 2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2" name="Freeform 10"/>
          <p:cNvSpPr>
            <a:spLocks/>
          </p:cNvSpPr>
          <p:nvPr/>
        </p:nvSpPr>
        <p:spPr bwMode="auto">
          <a:xfrm>
            <a:off x="5192713" y="3208338"/>
            <a:ext cx="82550" cy="41275"/>
          </a:xfrm>
          <a:custGeom>
            <a:avLst/>
            <a:gdLst>
              <a:gd name="T0" fmla="*/ 52 w 52"/>
              <a:gd name="T1" fmla="*/ 0 h 26"/>
              <a:gd name="T2" fmla="*/ 0 w 52"/>
              <a:gd name="T3" fmla="*/ 17 h 26"/>
              <a:gd name="T4" fmla="*/ 52 w 52"/>
              <a:gd name="T5" fmla="*/ 26 h 26"/>
              <a:gd name="T6" fmla="*/ 52 w 52"/>
              <a:gd name="T7" fmla="*/ 17 h 26"/>
              <a:gd name="T8" fmla="*/ 52 w 52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"/>
              <a:gd name="T17" fmla="*/ 52 w 52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">
                <a:moveTo>
                  <a:pt x="52" y="0"/>
                </a:moveTo>
                <a:lnTo>
                  <a:pt x="0" y="17"/>
                </a:lnTo>
                <a:lnTo>
                  <a:pt x="52" y="26"/>
                </a:lnTo>
                <a:lnTo>
                  <a:pt x="52" y="17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5275263" y="3235325"/>
            <a:ext cx="5667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4" name="Freeform 12"/>
          <p:cNvSpPr>
            <a:spLocks/>
          </p:cNvSpPr>
          <p:nvPr/>
        </p:nvSpPr>
        <p:spPr bwMode="auto">
          <a:xfrm>
            <a:off x="5897563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5" name="Freeform 13"/>
          <p:cNvSpPr>
            <a:spLocks/>
          </p:cNvSpPr>
          <p:nvPr/>
        </p:nvSpPr>
        <p:spPr bwMode="auto">
          <a:xfrm>
            <a:off x="5897563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18 w 26"/>
              <a:gd name="T3" fmla="*/ 52 h 52"/>
              <a:gd name="T4" fmla="*/ 26 w 26"/>
              <a:gd name="T5" fmla="*/ 0 h 52"/>
              <a:gd name="T6" fmla="*/ 18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18" y="52"/>
                </a:lnTo>
                <a:lnTo>
                  <a:pt x="26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 flipV="1">
            <a:off x="5926138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7" name="Freeform 15"/>
          <p:cNvSpPr>
            <a:spLocks/>
          </p:cNvSpPr>
          <p:nvPr/>
        </p:nvSpPr>
        <p:spPr bwMode="auto">
          <a:xfrm>
            <a:off x="6396038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8" name="Freeform 16"/>
          <p:cNvSpPr>
            <a:spLocks/>
          </p:cNvSpPr>
          <p:nvPr/>
        </p:nvSpPr>
        <p:spPr bwMode="auto">
          <a:xfrm>
            <a:off x="6396038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18 w 26"/>
              <a:gd name="T3" fmla="*/ 52 h 52"/>
              <a:gd name="T4" fmla="*/ 26 w 26"/>
              <a:gd name="T5" fmla="*/ 0 h 52"/>
              <a:gd name="T6" fmla="*/ 18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18" y="52"/>
                </a:lnTo>
                <a:lnTo>
                  <a:pt x="26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9" name="Line 17"/>
          <p:cNvSpPr>
            <a:spLocks noChangeShapeType="1"/>
          </p:cNvSpPr>
          <p:nvPr/>
        </p:nvSpPr>
        <p:spPr bwMode="auto">
          <a:xfrm flipV="1">
            <a:off x="6424613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6132513" y="30702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6202363" y="3070225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2" name="Rectangle 20"/>
          <p:cNvSpPr>
            <a:spLocks noChangeArrowheads="1"/>
          </p:cNvSpPr>
          <p:nvPr/>
        </p:nvSpPr>
        <p:spPr bwMode="auto">
          <a:xfrm>
            <a:off x="6243638" y="3070225"/>
            <a:ext cx="1333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bit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3" name="Rectangle 21"/>
          <p:cNvSpPr>
            <a:spLocks noChangeArrowheads="1"/>
          </p:cNvSpPr>
          <p:nvPr/>
        </p:nvSpPr>
        <p:spPr bwMode="auto">
          <a:xfrm>
            <a:off x="6977063" y="3111500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4" name="Rectangle 22"/>
          <p:cNvSpPr>
            <a:spLocks noChangeArrowheads="1"/>
          </p:cNvSpPr>
          <p:nvPr/>
        </p:nvSpPr>
        <p:spPr bwMode="auto">
          <a:xfrm>
            <a:off x="7032625" y="32083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5" name="Rectangle 23"/>
          <p:cNvSpPr>
            <a:spLocks noChangeArrowheads="1"/>
          </p:cNvSpPr>
          <p:nvPr/>
        </p:nvSpPr>
        <p:spPr bwMode="auto">
          <a:xfrm>
            <a:off x="5095875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6" name="Rectangle 24"/>
          <p:cNvSpPr>
            <a:spLocks noChangeArrowheads="1"/>
          </p:cNvSpPr>
          <p:nvPr/>
        </p:nvSpPr>
        <p:spPr bwMode="auto">
          <a:xfrm>
            <a:off x="516413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7" name="Rectangle 25"/>
          <p:cNvSpPr>
            <a:spLocks noChangeArrowheads="1"/>
          </p:cNvSpPr>
          <p:nvPr/>
        </p:nvSpPr>
        <p:spPr bwMode="auto">
          <a:xfrm>
            <a:off x="491490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8" name="Rectangle 26"/>
          <p:cNvSpPr>
            <a:spLocks noChangeArrowheads="1"/>
          </p:cNvSpPr>
          <p:nvPr/>
        </p:nvSpPr>
        <p:spPr bwMode="auto">
          <a:xfrm>
            <a:off x="497046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9" name="Rectangle 27"/>
          <p:cNvSpPr>
            <a:spLocks noChangeArrowheads="1"/>
          </p:cNvSpPr>
          <p:nvPr/>
        </p:nvSpPr>
        <p:spPr bwMode="auto">
          <a:xfrm>
            <a:off x="4956175" y="3706813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0" name="Rectangle 28"/>
          <p:cNvSpPr>
            <a:spLocks noChangeArrowheads="1"/>
          </p:cNvSpPr>
          <p:nvPr/>
        </p:nvSpPr>
        <p:spPr bwMode="auto">
          <a:xfrm>
            <a:off x="501173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1" name="Line 29"/>
          <p:cNvSpPr>
            <a:spLocks noChangeShapeType="1"/>
          </p:cNvSpPr>
          <p:nvPr/>
        </p:nvSpPr>
        <p:spPr bwMode="auto">
          <a:xfrm>
            <a:off x="4084638" y="3235325"/>
            <a:ext cx="2492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32" name="Rectangle 30"/>
          <p:cNvSpPr>
            <a:spLocks noChangeArrowheads="1"/>
          </p:cNvSpPr>
          <p:nvPr/>
        </p:nvSpPr>
        <p:spPr bwMode="auto">
          <a:xfrm>
            <a:off x="5441950" y="29733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3" name="Rectangle 31"/>
          <p:cNvSpPr>
            <a:spLocks noChangeArrowheads="1"/>
          </p:cNvSpPr>
          <p:nvPr/>
        </p:nvSpPr>
        <p:spPr bwMode="auto">
          <a:xfrm>
            <a:off x="5495925" y="30559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4" name="Rectangle 32"/>
          <p:cNvSpPr>
            <a:spLocks noChangeArrowheads="1"/>
          </p:cNvSpPr>
          <p:nvPr/>
        </p:nvSpPr>
        <p:spPr bwMode="auto">
          <a:xfrm>
            <a:off x="653415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5" name="Rectangle 33"/>
          <p:cNvSpPr>
            <a:spLocks noChangeArrowheads="1"/>
          </p:cNvSpPr>
          <p:nvPr/>
        </p:nvSpPr>
        <p:spPr bwMode="auto">
          <a:xfrm>
            <a:off x="6604000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6" name="Rectangle 34"/>
          <p:cNvSpPr>
            <a:spLocks noChangeArrowheads="1"/>
          </p:cNvSpPr>
          <p:nvPr/>
        </p:nvSpPr>
        <p:spPr bwMode="auto">
          <a:xfrm>
            <a:off x="5732463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7" name="Rectangle 35"/>
          <p:cNvSpPr>
            <a:spLocks noChangeArrowheads="1"/>
          </p:cNvSpPr>
          <p:nvPr/>
        </p:nvSpPr>
        <p:spPr bwMode="auto">
          <a:xfrm>
            <a:off x="5788025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8" name="Rectangle 36"/>
          <p:cNvSpPr>
            <a:spLocks noChangeArrowheads="1"/>
          </p:cNvSpPr>
          <p:nvPr/>
        </p:nvSpPr>
        <p:spPr bwMode="auto">
          <a:xfrm>
            <a:off x="593883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9" name="Rectangle 37"/>
          <p:cNvSpPr>
            <a:spLocks noChangeArrowheads="1"/>
          </p:cNvSpPr>
          <p:nvPr/>
        </p:nvSpPr>
        <p:spPr bwMode="auto">
          <a:xfrm>
            <a:off x="5856288" y="2586038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40" name="Rectangle 38"/>
          <p:cNvSpPr>
            <a:spLocks noChangeArrowheads="1"/>
          </p:cNvSpPr>
          <p:nvPr/>
        </p:nvSpPr>
        <p:spPr bwMode="auto">
          <a:xfrm>
            <a:off x="6465888" y="3706813"/>
            <a:ext cx="49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41" name="Rectangle 39"/>
          <p:cNvSpPr>
            <a:spLocks noChangeArrowheads="1"/>
          </p:cNvSpPr>
          <p:nvPr/>
        </p:nvSpPr>
        <p:spPr bwMode="auto">
          <a:xfrm>
            <a:off x="6507163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42" name="Freeform 40"/>
          <p:cNvSpPr>
            <a:spLocks/>
          </p:cNvSpPr>
          <p:nvPr/>
        </p:nvSpPr>
        <p:spPr bwMode="auto">
          <a:xfrm>
            <a:off x="3517900" y="3208338"/>
            <a:ext cx="82550" cy="41275"/>
          </a:xfrm>
          <a:custGeom>
            <a:avLst/>
            <a:gdLst>
              <a:gd name="T0" fmla="*/ 6 w 6"/>
              <a:gd name="T1" fmla="*/ 0 h 3"/>
              <a:gd name="T2" fmla="*/ 0 w 6"/>
              <a:gd name="T3" fmla="*/ 2 h 3"/>
              <a:gd name="T4" fmla="*/ 6 w 6"/>
              <a:gd name="T5" fmla="*/ 3 h 3"/>
              <a:gd name="T6" fmla="*/ 6 w 6"/>
              <a:gd name="T7" fmla="*/ 2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43" name="Freeform 41"/>
          <p:cNvSpPr>
            <a:spLocks/>
          </p:cNvSpPr>
          <p:nvPr/>
        </p:nvSpPr>
        <p:spPr bwMode="auto">
          <a:xfrm>
            <a:off x="3517900" y="3208338"/>
            <a:ext cx="82550" cy="41275"/>
          </a:xfrm>
          <a:custGeom>
            <a:avLst/>
            <a:gdLst>
              <a:gd name="T0" fmla="*/ 52 w 52"/>
              <a:gd name="T1" fmla="*/ 0 h 26"/>
              <a:gd name="T2" fmla="*/ 0 w 52"/>
              <a:gd name="T3" fmla="*/ 17 h 26"/>
              <a:gd name="T4" fmla="*/ 52 w 52"/>
              <a:gd name="T5" fmla="*/ 26 h 26"/>
              <a:gd name="T6" fmla="*/ 52 w 52"/>
              <a:gd name="T7" fmla="*/ 17 h 26"/>
              <a:gd name="T8" fmla="*/ 52 w 52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"/>
              <a:gd name="T17" fmla="*/ 52 w 52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">
                <a:moveTo>
                  <a:pt x="52" y="0"/>
                </a:moveTo>
                <a:lnTo>
                  <a:pt x="0" y="17"/>
                </a:lnTo>
                <a:lnTo>
                  <a:pt x="52" y="26"/>
                </a:lnTo>
                <a:lnTo>
                  <a:pt x="52" y="17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44" name="Line 42"/>
          <p:cNvSpPr>
            <a:spLocks noChangeShapeType="1"/>
          </p:cNvSpPr>
          <p:nvPr/>
        </p:nvSpPr>
        <p:spPr bwMode="auto">
          <a:xfrm>
            <a:off x="3614738" y="3235325"/>
            <a:ext cx="1381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45" name="Freeform 43"/>
          <p:cNvSpPr>
            <a:spLocks/>
          </p:cNvSpPr>
          <p:nvPr/>
        </p:nvSpPr>
        <p:spPr bwMode="auto">
          <a:xfrm>
            <a:off x="2438400" y="3208338"/>
            <a:ext cx="82550" cy="41275"/>
          </a:xfrm>
          <a:custGeom>
            <a:avLst/>
            <a:gdLst>
              <a:gd name="T0" fmla="*/ 6 w 6"/>
              <a:gd name="T1" fmla="*/ 0 h 3"/>
              <a:gd name="T2" fmla="*/ 0 w 6"/>
              <a:gd name="T3" fmla="*/ 2 h 3"/>
              <a:gd name="T4" fmla="*/ 6 w 6"/>
              <a:gd name="T5" fmla="*/ 3 h 3"/>
              <a:gd name="T6" fmla="*/ 6 w 6"/>
              <a:gd name="T7" fmla="*/ 2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46" name="Freeform 44"/>
          <p:cNvSpPr>
            <a:spLocks/>
          </p:cNvSpPr>
          <p:nvPr/>
        </p:nvSpPr>
        <p:spPr bwMode="auto">
          <a:xfrm>
            <a:off x="2438400" y="3208338"/>
            <a:ext cx="82550" cy="41275"/>
          </a:xfrm>
          <a:custGeom>
            <a:avLst/>
            <a:gdLst>
              <a:gd name="T0" fmla="*/ 52 w 52"/>
              <a:gd name="T1" fmla="*/ 0 h 26"/>
              <a:gd name="T2" fmla="*/ 0 w 52"/>
              <a:gd name="T3" fmla="*/ 17 h 26"/>
              <a:gd name="T4" fmla="*/ 52 w 52"/>
              <a:gd name="T5" fmla="*/ 26 h 26"/>
              <a:gd name="T6" fmla="*/ 52 w 52"/>
              <a:gd name="T7" fmla="*/ 17 h 26"/>
              <a:gd name="T8" fmla="*/ 52 w 52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"/>
              <a:gd name="T17" fmla="*/ 52 w 52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">
                <a:moveTo>
                  <a:pt x="52" y="0"/>
                </a:moveTo>
                <a:lnTo>
                  <a:pt x="0" y="17"/>
                </a:lnTo>
                <a:lnTo>
                  <a:pt x="52" y="26"/>
                </a:lnTo>
                <a:lnTo>
                  <a:pt x="52" y="17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47" name="Line 45"/>
          <p:cNvSpPr>
            <a:spLocks noChangeShapeType="1"/>
          </p:cNvSpPr>
          <p:nvPr/>
        </p:nvSpPr>
        <p:spPr bwMode="auto">
          <a:xfrm>
            <a:off x="2520950" y="3235325"/>
            <a:ext cx="1524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48" name="Rectangle 46"/>
          <p:cNvSpPr>
            <a:spLocks noChangeArrowheads="1"/>
          </p:cNvSpPr>
          <p:nvPr/>
        </p:nvSpPr>
        <p:spPr bwMode="auto">
          <a:xfrm>
            <a:off x="2244725" y="3140075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49" name="Rectangle 47"/>
          <p:cNvSpPr>
            <a:spLocks noChangeArrowheads="1"/>
          </p:cNvSpPr>
          <p:nvPr/>
        </p:nvSpPr>
        <p:spPr bwMode="auto">
          <a:xfrm>
            <a:off x="2312988" y="3222625"/>
            <a:ext cx="44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0" name="Rectangle 48"/>
          <p:cNvSpPr>
            <a:spLocks noChangeArrowheads="1"/>
          </p:cNvSpPr>
          <p:nvPr/>
        </p:nvSpPr>
        <p:spPr bwMode="auto">
          <a:xfrm>
            <a:off x="2354263" y="3222625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1" name="Rectangle 49"/>
          <p:cNvSpPr>
            <a:spLocks noChangeArrowheads="1"/>
          </p:cNvSpPr>
          <p:nvPr/>
        </p:nvSpPr>
        <p:spPr bwMode="auto">
          <a:xfrm>
            <a:off x="3213100" y="3706813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2" name="Rectangle 50"/>
          <p:cNvSpPr>
            <a:spLocks noChangeArrowheads="1"/>
          </p:cNvSpPr>
          <p:nvPr/>
        </p:nvSpPr>
        <p:spPr bwMode="auto">
          <a:xfrm>
            <a:off x="3295650" y="3803650"/>
            <a:ext cx="44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3" name="Rectangle 51"/>
          <p:cNvSpPr>
            <a:spLocks noChangeArrowheads="1"/>
          </p:cNvSpPr>
          <p:nvPr/>
        </p:nvSpPr>
        <p:spPr bwMode="auto">
          <a:xfrm>
            <a:off x="3448050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4" name="Rectangle 52"/>
          <p:cNvSpPr>
            <a:spLocks noChangeArrowheads="1"/>
          </p:cNvSpPr>
          <p:nvPr/>
        </p:nvSpPr>
        <p:spPr bwMode="auto">
          <a:xfrm>
            <a:off x="3365500" y="3803650"/>
            <a:ext cx="333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5" name="Rectangle 53"/>
          <p:cNvSpPr>
            <a:spLocks noChangeArrowheads="1"/>
          </p:cNvSpPr>
          <p:nvPr/>
        </p:nvSpPr>
        <p:spPr bwMode="auto">
          <a:xfrm>
            <a:off x="3268663" y="3789363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6" name="Rectangle 54"/>
          <p:cNvSpPr>
            <a:spLocks noChangeArrowheads="1"/>
          </p:cNvSpPr>
          <p:nvPr/>
        </p:nvSpPr>
        <p:spPr bwMode="auto">
          <a:xfrm>
            <a:off x="3503613" y="3789363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7" name="Rectangle 55"/>
          <p:cNvSpPr>
            <a:spLocks noChangeArrowheads="1"/>
          </p:cNvSpPr>
          <p:nvPr/>
        </p:nvSpPr>
        <p:spPr bwMode="auto">
          <a:xfrm>
            <a:off x="354488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8" name="Freeform 56"/>
          <p:cNvSpPr>
            <a:spLocks/>
          </p:cNvSpPr>
          <p:nvPr/>
        </p:nvSpPr>
        <p:spPr bwMode="auto">
          <a:xfrm>
            <a:off x="3835400" y="322262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59" name="Freeform 57"/>
          <p:cNvSpPr>
            <a:spLocks/>
          </p:cNvSpPr>
          <p:nvPr/>
        </p:nvSpPr>
        <p:spPr bwMode="auto">
          <a:xfrm>
            <a:off x="3849688" y="3222625"/>
            <a:ext cx="14287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0" name="Freeform 58"/>
          <p:cNvSpPr>
            <a:spLocks/>
          </p:cNvSpPr>
          <p:nvPr/>
        </p:nvSpPr>
        <p:spPr bwMode="auto">
          <a:xfrm>
            <a:off x="3905250" y="3222625"/>
            <a:ext cx="26988" cy="26988"/>
          </a:xfrm>
          <a:custGeom>
            <a:avLst/>
            <a:gdLst>
              <a:gd name="T0" fmla="*/ 9 w 17"/>
              <a:gd name="T1" fmla="*/ 8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1" name="Freeform 59"/>
          <p:cNvSpPr>
            <a:spLocks/>
          </p:cNvSpPr>
          <p:nvPr/>
        </p:nvSpPr>
        <p:spPr bwMode="auto">
          <a:xfrm>
            <a:off x="3919538" y="322262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2" name="Freeform 60"/>
          <p:cNvSpPr>
            <a:spLocks/>
          </p:cNvSpPr>
          <p:nvPr/>
        </p:nvSpPr>
        <p:spPr bwMode="auto">
          <a:xfrm>
            <a:off x="3973513" y="322262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3" name="Freeform 61"/>
          <p:cNvSpPr>
            <a:spLocks/>
          </p:cNvSpPr>
          <p:nvPr/>
        </p:nvSpPr>
        <p:spPr bwMode="auto">
          <a:xfrm>
            <a:off x="3987800" y="3222625"/>
            <a:ext cx="14288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4" name="Freeform 62"/>
          <p:cNvSpPr>
            <a:spLocks/>
          </p:cNvSpPr>
          <p:nvPr/>
        </p:nvSpPr>
        <p:spPr bwMode="auto">
          <a:xfrm>
            <a:off x="6064250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5" name="Freeform 63"/>
          <p:cNvSpPr>
            <a:spLocks/>
          </p:cNvSpPr>
          <p:nvPr/>
        </p:nvSpPr>
        <p:spPr bwMode="auto">
          <a:xfrm>
            <a:off x="6064250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17 w 26"/>
              <a:gd name="T3" fmla="*/ 52 h 52"/>
              <a:gd name="T4" fmla="*/ 26 w 26"/>
              <a:gd name="T5" fmla="*/ 0 h 52"/>
              <a:gd name="T6" fmla="*/ 17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17" y="52"/>
                </a:lnTo>
                <a:lnTo>
                  <a:pt x="26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6" name="Line 64"/>
          <p:cNvSpPr>
            <a:spLocks noChangeShapeType="1"/>
          </p:cNvSpPr>
          <p:nvPr/>
        </p:nvSpPr>
        <p:spPr bwMode="auto">
          <a:xfrm flipV="1">
            <a:off x="6091238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7" name="Freeform 65"/>
          <p:cNvSpPr>
            <a:spLocks/>
          </p:cNvSpPr>
          <p:nvPr/>
        </p:nvSpPr>
        <p:spPr bwMode="auto">
          <a:xfrm>
            <a:off x="6575425" y="2876550"/>
            <a:ext cx="28575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8" name="Freeform 66"/>
          <p:cNvSpPr>
            <a:spLocks/>
          </p:cNvSpPr>
          <p:nvPr/>
        </p:nvSpPr>
        <p:spPr bwMode="auto">
          <a:xfrm>
            <a:off x="6575425" y="2876550"/>
            <a:ext cx="28575" cy="82550"/>
          </a:xfrm>
          <a:custGeom>
            <a:avLst/>
            <a:gdLst>
              <a:gd name="T0" fmla="*/ 0 w 18"/>
              <a:gd name="T1" fmla="*/ 0 h 52"/>
              <a:gd name="T2" fmla="*/ 9 w 18"/>
              <a:gd name="T3" fmla="*/ 52 h 52"/>
              <a:gd name="T4" fmla="*/ 18 w 18"/>
              <a:gd name="T5" fmla="*/ 0 h 52"/>
              <a:gd name="T6" fmla="*/ 9 w 18"/>
              <a:gd name="T7" fmla="*/ 0 h 52"/>
              <a:gd name="T8" fmla="*/ 0 w 18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52"/>
              <a:gd name="T17" fmla="*/ 18 w 18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52">
                <a:moveTo>
                  <a:pt x="0" y="0"/>
                </a:moveTo>
                <a:lnTo>
                  <a:pt x="9" y="52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69" name="Line 67"/>
          <p:cNvSpPr>
            <a:spLocks noChangeShapeType="1"/>
          </p:cNvSpPr>
          <p:nvPr/>
        </p:nvSpPr>
        <p:spPr bwMode="auto">
          <a:xfrm flipV="1">
            <a:off x="6589713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0" name="Freeform 68"/>
          <p:cNvSpPr>
            <a:spLocks/>
          </p:cNvSpPr>
          <p:nvPr/>
        </p:nvSpPr>
        <p:spPr bwMode="auto">
          <a:xfrm>
            <a:off x="6175375" y="2835275"/>
            <a:ext cx="26988" cy="26988"/>
          </a:xfrm>
          <a:custGeom>
            <a:avLst/>
            <a:gdLst>
              <a:gd name="T0" fmla="*/ 8 w 17"/>
              <a:gd name="T1" fmla="*/ 8 h 17"/>
              <a:gd name="T2" fmla="*/ 8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8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8 w 17"/>
              <a:gd name="T19" fmla="*/ 0 h 17"/>
              <a:gd name="T20" fmla="*/ 8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8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1" name="Freeform 69"/>
          <p:cNvSpPr>
            <a:spLocks/>
          </p:cNvSpPr>
          <p:nvPr/>
        </p:nvSpPr>
        <p:spPr bwMode="auto">
          <a:xfrm>
            <a:off x="6188075" y="2847975"/>
            <a:ext cx="14288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2" name="Freeform 70"/>
          <p:cNvSpPr>
            <a:spLocks/>
          </p:cNvSpPr>
          <p:nvPr/>
        </p:nvSpPr>
        <p:spPr bwMode="auto">
          <a:xfrm>
            <a:off x="6243638" y="283527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3" name="Freeform 71"/>
          <p:cNvSpPr>
            <a:spLocks/>
          </p:cNvSpPr>
          <p:nvPr/>
        </p:nvSpPr>
        <p:spPr bwMode="auto">
          <a:xfrm>
            <a:off x="6243638" y="2847975"/>
            <a:ext cx="14287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4" name="Freeform 72"/>
          <p:cNvSpPr>
            <a:spLocks/>
          </p:cNvSpPr>
          <p:nvPr/>
        </p:nvSpPr>
        <p:spPr bwMode="auto">
          <a:xfrm>
            <a:off x="6313488" y="2835275"/>
            <a:ext cx="26987" cy="26988"/>
          </a:xfrm>
          <a:custGeom>
            <a:avLst/>
            <a:gdLst>
              <a:gd name="T0" fmla="*/ 9 w 17"/>
              <a:gd name="T1" fmla="*/ 8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5" name="Freeform 73"/>
          <p:cNvSpPr>
            <a:spLocks/>
          </p:cNvSpPr>
          <p:nvPr/>
        </p:nvSpPr>
        <p:spPr bwMode="auto">
          <a:xfrm>
            <a:off x="6313488" y="2847975"/>
            <a:ext cx="14287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6" name="Freeform 74"/>
          <p:cNvSpPr>
            <a:spLocks/>
          </p:cNvSpPr>
          <p:nvPr/>
        </p:nvSpPr>
        <p:spPr bwMode="auto">
          <a:xfrm>
            <a:off x="4403725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7" name="Freeform 75"/>
          <p:cNvSpPr>
            <a:spLocks/>
          </p:cNvSpPr>
          <p:nvPr/>
        </p:nvSpPr>
        <p:spPr bwMode="auto">
          <a:xfrm>
            <a:off x="4403725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8 w 26"/>
              <a:gd name="T3" fmla="*/ 52 h 52"/>
              <a:gd name="T4" fmla="*/ 26 w 26"/>
              <a:gd name="T5" fmla="*/ 0 h 52"/>
              <a:gd name="T6" fmla="*/ 8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8" y="52"/>
                </a:lnTo>
                <a:lnTo>
                  <a:pt x="26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8" name="Line 76"/>
          <p:cNvSpPr>
            <a:spLocks noChangeShapeType="1"/>
          </p:cNvSpPr>
          <p:nvPr/>
        </p:nvSpPr>
        <p:spPr bwMode="auto">
          <a:xfrm flipV="1">
            <a:off x="4416425" y="2724150"/>
            <a:ext cx="1588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79" name="Freeform 77"/>
          <p:cNvSpPr>
            <a:spLocks/>
          </p:cNvSpPr>
          <p:nvPr/>
        </p:nvSpPr>
        <p:spPr bwMode="auto">
          <a:xfrm>
            <a:off x="4902200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0" name="Freeform 78"/>
          <p:cNvSpPr>
            <a:spLocks/>
          </p:cNvSpPr>
          <p:nvPr/>
        </p:nvSpPr>
        <p:spPr bwMode="auto">
          <a:xfrm>
            <a:off x="4902200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8 w 26"/>
              <a:gd name="T3" fmla="*/ 52 h 52"/>
              <a:gd name="T4" fmla="*/ 26 w 26"/>
              <a:gd name="T5" fmla="*/ 0 h 52"/>
              <a:gd name="T6" fmla="*/ 8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8" y="52"/>
                </a:lnTo>
                <a:lnTo>
                  <a:pt x="26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1" name="Line 79"/>
          <p:cNvSpPr>
            <a:spLocks noChangeShapeType="1"/>
          </p:cNvSpPr>
          <p:nvPr/>
        </p:nvSpPr>
        <p:spPr bwMode="auto">
          <a:xfrm flipV="1">
            <a:off x="4914900" y="2724150"/>
            <a:ext cx="1588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2" name="Freeform 80"/>
          <p:cNvSpPr>
            <a:spLocks/>
          </p:cNvSpPr>
          <p:nvPr/>
        </p:nvSpPr>
        <p:spPr bwMode="auto">
          <a:xfrm>
            <a:off x="4568825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3" name="Freeform 81"/>
          <p:cNvSpPr>
            <a:spLocks/>
          </p:cNvSpPr>
          <p:nvPr/>
        </p:nvSpPr>
        <p:spPr bwMode="auto">
          <a:xfrm>
            <a:off x="4568825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9 w 26"/>
              <a:gd name="T3" fmla="*/ 52 h 52"/>
              <a:gd name="T4" fmla="*/ 26 w 26"/>
              <a:gd name="T5" fmla="*/ 0 h 52"/>
              <a:gd name="T6" fmla="*/ 9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9" y="52"/>
                </a:lnTo>
                <a:lnTo>
                  <a:pt x="26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4" name="Line 82"/>
          <p:cNvSpPr>
            <a:spLocks noChangeShapeType="1"/>
          </p:cNvSpPr>
          <p:nvPr/>
        </p:nvSpPr>
        <p:spPr bwMode="auto">
          <a:xfrm flipV="1">
            <a:off x="4583113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5" name="Freeform 83"/>
          <p:cNvSpPr>
            <a:spLocks/>
          </p:cNvSpPr>
          <p:nvPr/>
        </p:nvSpPr>
        <p:spPr bwMode="auto">
          <a:xfrm>
            <a:off x="5067300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6" name="Freeform 84"/>
          <p:cNvSpPr>
            <a:spLocks/>
          </p:cNvSpPr>
          <p:nvPr/>
        </p:nvSpPr>
        <p:spPr bwMode="auto">
          <a:xfrm>
            <a:off x="5067300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9 w 26"/>
              <a:gd name="T3" fmla="*/ 52 h 52"/>
              <a:gd name="T4" fmla="*/ 26 w 26"/>
              <a:gd name="T5" fmla="*/ 0 h 52"/>
              <a:gd name="T6" fmla="*/ 9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9" y="52"/>
                </a:lnTo>
                <a:lnTo>
                  <a:pt x="26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7" name="Line 85"/>
          <p:cNvSpPr>
            <a:spLocks noChangeShapeType="1"/>
          </p:cNvSpPr>
          <p:nvPr/>
        </p:nvSpPr>
        <p:spPr bwMode="auto">
          <a:xfrm flipV="1">
            <a:off x="5081588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8" name="Freeform 86"/>
          <p:cNvSpPr>
            <a:spLocks/>
          </p:cNvSpPr>
          <p:nvPr/>
        </p:nvSpPr>
        <p:spPr bwMode="auto">
          <a:xfrm>
            <a:off x="4679950" y="283527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89" name="Freeform 87"/>
          <p:cNvSpPr>
            <a:spLocks/>
          </p:cNvSpPr>
          <p:nvPr/>
        </p:nvSpPr>
        <p:spPr bwMode="auto">
          <a:xfrm>
            <a:off x="4679950" y="2847975"/>
            <a:ext cx="14288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0" name="Freeform 88"/>
          <p:cNvSpPr>
            <a:spLocks/>
          </p:cNvSpPr>
          <p:nvPr/>
        </p:nvSpPr>
        <p:spPr bwMode="auto">
          <a:xfrm>
            <a:off x="4735513" y="2835275"/>
            <a:ext cx="26987" cy="26988"/>
          </a:xfrm>
          <a:custGeom>
            <a:avLst/>
            <a:gdLst>
              <a:gd name="T0" fmla="*/ 9 w 17"/>
              <a:gd name="T1" fmla="*/ 8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1" name="Freeform 89"/>
          <p:cNvSpPr>
            <a:spLocks/>
          </p:cNvSpPr>
          <p:nvPr/>
        </p:nvSpPr>
        <p:spPr bwMode="auto">
          <a:xfrm>
            <a:off x="4749800" y="2847975"/>
            <a:ext cx="12700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2" name="Freeform 90"/>
          <p:cNvSpPr>
            <a:spLocks/>
          </p:cNvSpPr>
          <p:nvPr/>
        </p:nvSpPr>
        <p:spPr bwMode="auto">
          <a:xfrm>
            <a:off x="4805363" y="2835275"/>
            <a:ext cx="26987" cy="26988"/>
          </a:xfrm>
          <a:custGeom>
            <a:avLst/>
            <a:gdLst>
              <a:gd name="T0" fmla="*/ 8 w 17"/>
              <a:gd name="T1" fmla="*/ 8 h 17"/>
              <a:gd name="T2" fmla="*/ 8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8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8 w 17"/>
              <a:gd name="T19" fmla="*/ 0 h 17"/>
              <a:gd name="T20" fmla="*/ 8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8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3" name="Freeform 91"/>
          <p:cNvSpPr>
            <a:spLocks/>
          </p:cNvSpPr>
          <p:nvPr/>
        </p:nvSpPr>
        <p:spPr bwMode="auto">
          <a:xfrm>
            <a:off x="4818063" y="2847975"/>
            <a:ext cx="14287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4" name="Freeform 92"/>
          <p:cNvSpPr>
            <a:spLocks/>
          </p:cNvSpPr>
          <p:nvPr/>
        </p:nvSpPr>
        <p:spPr bwMode="auto">
          <a:xfrm>
            <a:off x="2728913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5" name="Freeform 93"/>
          <p:cNvSpPr>
            <a:spLocks/>
          </p:cNvSpPr>
          <p:nvPr/>
        </p:nvSpPr>
        <p:spPr bwMode="auto">
          <a:xfrm>
            <a:off x="2728913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17 w 26"/>
              <a:gd name="T3" fmla="*/ 52 h 52"/>
              <a:gd name="T4" fmla="*/ 26 w 26"/>
              <a:gd name="T5" fmla="*/ 0 h 52"/>
              <a:gd name="T6" fmla="*/ 17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17" y="52"/>
                </a:lnTo>
                <a:lnTo>
                  <a:pt x="26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6" name="Line 94"/>
          <p:cNvSpPr>
            <a:spLocks noChangeShapeType="1"/>
          </p:cNvSpPr>
          <p:nvPr/>
        </p:nvSpPr>
        <p:spPr bwMode="auto">
          <a:xfrm flipV="1">
            <a:off x="2755900" y="2724150"/>
            <a:ext cx="1588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7" name="Freeform 95"/>
          <p:cNvSpPr>
            <a:spLocks/>
          </p:cNvSpPr>
          <p:nvPr/>
        </p:nvSpPr>
        <p:spPr bwMode="auto">
          <a:xfrm>
            <a:off x="3240088" y="2876550"/>
            <a:ext cx="28575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8" name="Freeform 96"/>
          <p:cNvSpPr>
            <a:spLocks/>
          </p:cNvSpPr>
          <p:nvPr/>
        </p:nvSpPr>
        <p:spPr bwMode="auto">
          <a:xfrm>
            <a:off x="3240088" y="2876550"/>
            <a:ext cx="28575" cy="82550"/>
          </a:xfrm>
          <a:custGeom>
            <a:avLst/>
            <a:gdLst>
              <a:gd name="T0" fmla="*/ 0 w 18"/>
              <a:gd name="T1" fmla="*/ 0 h 52"/>
              <a:gd name="T2" fmla="*/ 9 w 18"/>
              <a:gd name="T3" fmla="*/ 52 h 52"/>
              <a:gd name="T4" fmla="*/ 18 w 18"/>
              <a:gd name="T5" fmla="*/ 0 h 52"/>
              <a:gd name="T6" fmla="*/ 9 w 18"/>
              <a:gd name="T7" fmla="*/ 0 h 52"/>
              <a:gd name="T8" fmla="*/ 0 w 18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52"/>
              <a:gd name="T17" fmla="*/ 18 w 18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52">
                <a:moveTo>
                  <a:pt x="0" y="0"/>
                </a:moveTo>
                <a:lnTo>
                  <a:pt x="9" y="52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99" name="Line 97"/>
          <p:cNvSpPr>
            <a:spLocks noChangeShapeType="1"/>
          </p:cNvSpPr>
          <p:nvPr/>
        </p:nvSpPr>
        <p:spPr bwMode="auto">
          <a:xfrm flipV="1">
            <a:off x="3254375" y="2724150"/>
            <a:ext cx="1588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0" name="Freeform 98"/>
          <p:cNvSpPr>
            <a:spLocks/>
          </p:cNvSpPr>
          <p:nvPr/>
        </p:nvSpPr>
        <p:spPr bwMode="auto">
          <a:xfrm>
            <a:off x="2908300" y="2876550"/>
            <a:ext cx="28575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1" name="Freeform 99"/>
          <p:cNvSpPr>
            <a:spLocks/>
          </p:cNvSpPr>
          <p:nvPr/>
        </p:nvSpPr>
        <p:spPr bwMode="auto">
          <a:xfrm>
            <a:off x="2908300" y="2876550"/>
            <a:ext cx="28575" cy="82550"/>
          </a:xfrm>
          <a:custGeom>
            <a:avLst/>
            <a:gdLst>
              <a:gd name="T0" fmla="*/ 0 w 18"/>
              <a:gd name="T1" fmla="*/ 0 h 52"/>
              <a:gd name="T2" fmla="*/ 9 w 18"/>
              <a:gd name="T3" fmla="*/ 52 h 52"/>
              <a:gd name="T4" fmla="*/ 18 w 18"/>
              <a:gd name="T5" fmla="*/ 0 h 52"/>
              <a:gd name="T6" fmla="*/ 9 w 18"/>
              <a:gd name="T7" fmla="*/ 0 h 52"/>
              <a:gd name="T8" fmla="*/ 0 w 18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52"/>
              <a:gd name="T17" fmla="*/ 18 w 18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52">
                <a:moveTo>
                  <a:pt x="0" y="0"/>
                </a:moveTo>
                <a:lnTo>
                  <a:pt x="9" y="52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2" name="Line 100"/>
          <p:cNvSpPr>
            <a:spLocks noChangeShapeType="1"/>
          </p:cNvSpPr>
          <p:nvPr/>
        </p:nvSpPr>
        <p:spPr bwMode="auto">
          <a:xfrm flipV="1">
            <a:off x="2922588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3" name="Freeform 101"/>
          <p:cNvSpPr>
            <a:spLocks/>
          </p:cNvSpPr>
          <p:nvPr/>
        </p:nvSpPr>
        <p:spPr bwMode="auto">
          <a:xfrm>
            <a:off x="3406775" y="2876550"/>
            <a:ext cx="26988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4" name="Freeform 102"/>
          <p:cNvSpPr>
            <a:spLocks/>
          </p:cNvSpPr>
          <p:nvPr/>
        </p:nvSpPr>
        <p:spPr bwMode="auto">
          <a:xfrm>
            <a:off x="3406775" y="2876550"/>
            <a:ext cx="26988" cy="82550"/>
          </a:xfrm>
          <a:custGeom>
            <a:avLst/>
            <a:gdLst>
              <a:gd name="T0" fmla="*/ 0 w 17"/>
              <a:gd name="T1" fmla="*/ 0 h 52"/>
              <a:gd name="T2" fmla="*/ 9 w 17"/>
              <a:gd name="T3" fmla="*/ 52 h 52"/>
              <a:gd name="T4" fmla="*/ 17 w 17"/>
              <a:gd name="T5" fmla="*/ 0 h 52"/>
              <a:gd name="T6" fmla="*/ 9 w 17"/>
              <a:gd name="T7" fmla="*/ 0 h 52"/>
              <a:gd name="T8" fmla="*/ 0 w 17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52"/>
              <a:gd name="T17" fmla="*/ 17 w 17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52">
                <a:moveTo>
                  <a:pt x="0" y="0"/>
                </a:moveTo>
                <a:lnTo>
                  <a:pt x="9" y="52"/>
                </a:lnTo>
                <a:lnTo>
                  <a:pt x="17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5" name="Line 103"/>
          <p:cNvSpPr>
            <a:spLocks noChangeShapeType="1"/>
          </p:cNvSpPr>
          <p:nvPr/>
        </p:nvSpPr>
        <p:spPr bwMode="auto">
          <a:xfrm flipV="1">
            <a:off x="3421063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6" name="Freeform 104"/>
          <p:cNvSpPr>
            <a:spLocks/>
          </p:cNvSpPr>
          <p:nvPr/>
        </p:nvSpPr>
        <p:spPr bwMode="auto">
          <a:xfrm>
            <a:off x="3005138" y="283527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7" name="Freeform 105"/>
          <p:cNvSpPr>
            <a:spLocks/>
          </p:cNvSpPr>
          <p:nvPr/>
        </p:nvSpPr>
        <p:spPr bwMode="auto">
          <a:xfrm>
            <a:off x="3019425" y="2847975"/>
            <a:ext cx="14288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8" name="Freeform 106"/>
          <p:cNvSpPr>
            <a:spLocks/>
          </p:cNvSpPr>
          <p:nvPr/>
        </p:nvSpPr>
        <p:spPr bwMode="auto">
          <a:xfrm>
            <a:off x="3074988" y="2835275"/>
            <a:ext cx="26987" cy="26988"/>
          </a:xfrm>
          <a:custGeom>
            <a:avLst/>
            <a:gdLst>
              <a:gd name="T0" fmla="*/ 9 w 17"/>
              <a:gd name="T1" fmla="*/ 8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09" name="Freeform 107"/>
          <p:cNvSpPr>
            <a:spLocks/>
          </p:cNvSpPr>
          <p:nvPr/>
        </p:nvSpPr>
        <p:spPr bwMode="auto">
          <a:xfrm>
            <a:off x="3089275" y="2847975"/>
            <a:ext cx="12700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0" name="Freeform 108"/>
          <p:cNvSpPr>
            <a:spLocks/>
          </p:cNvSpPr>
          <p:nvPr/>
        </p:nvSpPr>
        <p:spPr bwMode="auto">
          <a:xfrm>
            <a:off x="3143250" y="283527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1" name="Freeform 109"/>
          <p:cNvSpPr>
            <a:spLocks/>
          </p:cNvSpPr>
          <p:nvPr/>
        </p:nvSpPr>
        <p:spPr bwMode="auto">
          <a:xfrm>
            <a:off x="3143250" y="2847975"/>
            <a:ext cx="14288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2" name="Freeform 110"/>
          <p:cNvSpPr>
            <a:spLocks/>
          </p:cNvSpPr>
          <p:nvPr/>
        </p:nvSpPr>
        <p:spPr bwMode="auto">
          <a:xfrm>
            <a:off x="5981700" y="3622675"/>
            <a:ext cx="41275" cy="84138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3" name="Freeform 111"/>
          <p:cNvSpPr>
            <a:spLocks/>
          </p:cNvSpPr>
          <p:nvPr/>
        </p:nvSpPr>
        <p:spPr bwMode="auto">
          <a:xfrm>
            <a:off x="5981700" y="3622675"/>
            <a:ext cx="41275" cy="84138"/>
          </a:xfrm>
          <a:custGeom>
            <a:avLst/>
            <a:gdLst>
              <a:gd name="T0" fmla="*/ 0 w 26"/>
              <a:gd name="T1" fmla="*/ 0 h 53"/>
              <a:gd name="T2" fmla="*/ 17 w 26"/>
              <a:gd name="T3" fmla="*/ 53 h 53"/>
              <a:gd name="T4" fmla="*/ 26 w 26"/>
              <a:gd name="T5" fmla="*/ 0 h 53"/>
              <a:gd name="T6" fmla="*/ 17 w 26"/>
              <a:gd name="T7" fmla="*/ 0 h 53"/>
              <a:gd name="T8" fmla="*/ 0 w 26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3"/>
              <a:gd name="T17" fmla="*/ 26 w 26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3">
                <a:moveTo>
                  <a:pt x="0" y="0"/>
                </a:moveTo>
                <a:lnTo>
                  <a:pt x="17" y="53"/>
                </a:lnTo>
                <a:lnTo>
                  <a:pt x="26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4" name="Line 112"/>
          <p:cNvSpPr>
            <a:spLocks noChangeShapeType="1"/>
          </p:cNvSpPr>
          <p:nvPr/>
        </p:nvSpPr>
        <p:spPr bwMode="auto">
          <a:xfrm flipV="1">
            <a:off x="6008688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5" name="Freeform 113"/>
          <p:cNvSpPr>
            <a:spLocks/>
          </p:cNvSpPr>
          <p:nvPr/>
        </p:nvSpPr>
        <p:spPr bwMode="auto">
          <a:xfrm>
            <a:off x="6492875" y="3622675"/>
            <a:ext cx="28575" cy="84138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6" name="Freeform 114"/>
          <p:cNvSpPr>
            <a:spLocks/>
          </p:cNvSpPr>
          <p:nvPr/>
        </p:nvSpPr>
        <p:spPr bwMode="auto">
          <a:xfrm>
            <a:off x="6492875" y="3622675"/>
            <a:ext cx="28575" cy="84138"/>
          </a:xfrm>
          <a:custGeom>
            <a:avLst/>
            <a:gdLst>
              <a:gd name="T0" fmla="*/ 0 w 18"/>
              <a:gd name="T1" fmla="*/ 0 h 53"/>
              <a:gd name="T2" fmla="*/ 9 w 18"/>
              <a:gd name="T3" fmla="*/ 53 h 53"/>
              <a:gd name="T4" fmla="*/ 18 w 18"/>
              <a:gd name="T5" fmla="*/ 0 h 53"/>
              <a:gd name="T6" fmla="*/ 9 w 18"/>
              <a:gd name="T7" fmla="*/ 0 h 53"/>
              <a:gd name="T8" fmla="*/ 0 w 18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53"/>
              <a:gd name="T17" fmla="*/ 18 w 18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53">
                <a:moveTo>
                  <a:pt x="0" y="0"/>
                </a:moveTo>
                <a:lnTo>
                  <a:pt x="9" y="53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7" name="Line 115"/>
          <p:cNvSpPr>
            <a:spLocks noChangeShapeType="1"/>
          </p:cNvSpPr>
          <p:nvPr/>
        </p:nvSpPr>
        <p:spPr bwMode="auto">
          <a:xfrm flipV="1">
            <a:off x="6507163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8" name="Freeform 116"/>
          <p:cNvSpPr>
            <a:spLocks/>
          </p:cNvSpPr>
          <p:nvPr/>
        </p:nvSpPr>
        <p:spPr bwMode="auto">
          <a:xfrm>
            <a:off x="6175375" y="3595688"/>
            <a:ext cx="26988" cy="26987"/>
          </a:xfrm>
          <a:custGeom>
            <a:avLst/>
            <a:gdLst>
              <a:gd name="T0" fmla="*/ 8 w 17"/>
              <a:gd name="T1" fmla="*/ 9 h 17"/>
              <a:gd name="T2" fmla="*/ 8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8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8 w 17"/>
              <a:gd name="T19" fmla="*/ 0 h 17"/>
              <a:gd name="T20" fmla="*/ 8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8" y="9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8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8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19" name="Freeform 117"/>
          <p:cNvSpPr>
            <a:spLocks/>
          </p:cNvSpPr>
          <p:nvPr/>
        </p:nvSpPr>
        <p:spPr bwMode="auto">
          <a:xfrm>
            <a:off x="6188075" y="3595688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0" name="Freeform 118"/>
          <p:cNvSpPr>
            <a:spLocks/>
          </p:cNvSpPr>
          <p:nvPr/>
        </p:nvSpPr>
        <p:spPr bwMode="auto">
          <a:xfrm>
            <a:off x="6243638" y="3595688"/>
            <a:ext cx="28575" cy="26987"/>
          </a:xfrm>
          <a:custGeom>
            <a:avLst/>
            <a:gdLst>
              <a:gd name="T0" fmla="*/ 9 w 18"/>
              <a:gd name="T1" fmla="*/ 9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9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9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1" name="Freeform 119"/>
          <p:cNvSpPr>
            <a:spLocks/>
          </p:cNvSpPr>
          <p:nvPr/>
        </p:nvSpPr>
        <p:spPr bwMode="auto">
          <a:xfrm>
            <a:off x="6243638" y="3595688"/>
            <a:ext cx="14287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2" name="Freeform 120"/>
          <p:cNvSpPr>
            <a:spLocks/>
          </p:cNvSpPr>
          <p:nvPr/>
        </p:nvSpPr>
        <p:spPr bwMode="auto">
          <a:xfrm>
            <a:off x="6313488" y="3595688"/>
            <a:ext cx="26987" cy="26987"/>
          </a:xfrm>
          <a:custGeom>
            <a:avLst/>
            <a:gdLst>
              <a:gd name="T0" fmla="*/ 9 w 17"/>
              <a:gd name="T1" fmla="*/ 9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3" name="Freeform 121"/>
          <p:cNvSpPr>
            <a:spLocks/>
          </p:cNvSpPr>
          <p:nvPr/>
        </p:nvSpPr>
        <p:spPr bwMode="auto">
          <a:xfrm>
            <a:off x="6313488" y="3595688"/>
            <a:ext cx="14287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4" name="Freeform 122"/>
          <p:cNvSpPr>
            <a:spLocks/>
          </p:cNvSpPr>
          <p:nvPr/>
        </p:nvSpPr>
        <p:spPr bwMode="auto">
          <a:xfrm>
            <a:off x="4486275" y="3622675"/>
            <a:ext cx="41275" cy="84138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5" name="Freeform 123"/>
          <p:cNvSpPr>
            <a:spLocks/>
          </p:cNvSpPr>
          <p:nvPr/>
        </p:nvSpPr>
        <p:spPr bwMode="auto">
          <a:xfrm>
            <a:off x="4486275" y="3622675"/>
            <a:ext cx="41275" cy="84138"/>
          </a:xfrm>
          <a:custGeom>
            <a:avLst/>
            <a:gdLst>
              <a:gd name="T0" fmla="*/ 0 w 26"/>
              <a:gd name="T1" fmla="*/ 0 h 53"/>
              <a:gd name="T2" fmla="*/ 9 w 26"/>
              <a:gd name="T3" fmla="*/ 53 h 53"/>
              <a:gd name="T4" fmla="*/ 26 w 26"/>
              <a:gd name="T5" fmla="*/ 0 h 53"/>
              <a:gd name="T6" fmla="*/ 9 w 26"/>
              <a:gd name="T7" fmla="*/ 0 h 53"/>
              <a:gd name="T8" fmla="*/ 0 w 26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3"/>
              <a:gd name="T17" fmla="*/ 26 w 26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3">
                <a:moveTo>
                  <a:pt x="0" y="0"/>
                </a:moveTo>
                <a:lnTo>
                  <a:pt x="9" y="53"/>
                </a:lnTo>
                <a:lnTo>
                  <a:pt x="26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6" name="Line 124"/>
          <p:cNvSpPr>
            <a:spLocks noChangeShapeType="1"/>
          </p:cNvSpPr>
          <p:nvPr/>
        </p:nvSpPr>
        <p:spPr bwMode="auto">
          <a:xfrm flipV="1">
            <a:off x="4500563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7" name="Freeform 125"/>
          <p:cNvSpPr>
            <a:spLocks/>
          </p:cNvSpPr>
          <p:nvPr/>
        </p:nvSpPr>
        <p:spPr bwMode="auto">
          <a:xfrm>
            <a:off x="4984750" y="3622675"/>
            <a:ext cx="41275" cy="84138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8" name="Freeform 126"/>
          <p:cNvSpPr>
            <a:spLocks/>
          </p:cNvSpPr>
          <p:nvPr/>
        </p:nvSpPr>
        <p:spPr bwMode="auto">
          <a:xfrm>
            <a:off x="4984750" y="3622675"/>
            <a:ext cx="41275" cy="84138"/>
          </a:xfrm>
          <a:custGeom>
            <a:avLst/>
            <a:gdLst>
              <a:gd name="T0" fmla="*/ 0 w 26"/>
              <a:gd name="T1" fmla="*/ 0 h 53"/>
              <a:gd name="T2" fmla="*/ 9 w 26"/>
              <a:gd name="T3" fmla="*/ 53 h 53"/>
              <a:gd name="T4" fmla="*/ 26 w 26"/>
              <a:gd name="T5" fmla="*/ 0 h 53"/>
              <a:gd name="T6" fmla="*/ 9 w 26"/>
              <a:gd name="T7" fmla="*/ 0 h 53"/>
              <a:gd name="T8" fmla="*/ 0 w 26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3"/>
              <a:gd name="T17" fmla="*/ 26 w 26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3">
                <a:moveTo>
                  <a:pt x="0" y="0"/>
                </a:moveTo>
                <a:lnTo>
                  <a:pt x="9" y="53"/>
                </a:lnTo>
                <a:lnTo>
                  <a:pt x="26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29" name="Line 127"/>
          <p:cNvSpPr>
            <a:spLocks noChangeShapeType="1"/>
          </p:cNvSpPr>
          <p:nvPr/>
        </p:nvSpPr>
        <p:spPr bwMode="auto">
          <a:xfrm flipV="1">
            <a:off x="4999038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0" name="Freeform 128"/>
          <p:cNvSpPr>
            <a:spLocks/>
          </p:cNvSpPr>
          <p:nvPr/>
        </p:nvSpPr>
        <p:spPr bwMode="auto">
          <a:xfrm>
            <a:off x="4679950" y="3595688"/>
            <a:ext cx="28575" cy="26987"/>
          </a:xfrm>
          <a:custGeom>
            <a:avLst/>
            <a:gdLst>
              <a:gd name="T0" fmla="*/ 9 w 18"/>
              <a:gd name="T1" fmla="*/ 9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9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9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1" name="Freeform 129"/>
          <p:cNvSpPr>
            <a:spLocks/>
          </p:cNvSpPr>
          <p:nvPr/>
        </p:nvSpPr>
        <p:spPr bwMode="auto">
          <a:xfrm>
            <a:off x="4679950" y="3595688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2" name="Freeform 130"/>
          <p:cNvSpPr>
            <a:spLocks/>
          </p:cNvSpPr>
          <p:nvPr/>
        </p:nvSpPr>
        <p:spPr bwMode="auto">
          <a:xfrm>
            <a:off x="4735513" y="3595688"/>
            <a:ext cx="26987" cy="26987"/>
          </a:xfrm>
          <a:custGeom>
            <a:avLst/>
            <a:gdLst>
              <a:gd name="T0" fmla="*/ 9 w 17"/>
              <a:gd name="T1" fmla="*/ 9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3" name="Freeform 131"/>
          <p:cNvSpPr>
            <a:spLocks/>
          </p:cNvSpPr>
          <p:nvPr/>
        </p:nvSpPr>
        <p:spPr bwMode="auto">
          <a:xfrm>
            <a:off x="4749800" y="3595688"/>
            <a:ext cx="12700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4" name="Freeform 132"/>
          <p:cNvSpPr>
            <a:spLocks/>
          </p:cNvSpPr>
          <p:nvPr/>
        </p:nvSpPr>
        <p:spPr bwMode="auto">
          <a:xfrm>
            <a:off x="4805363" y="3595688"/>
            <a:ext cx="26987" cy="26987"/>
          </a:xfrm>
          <a:custGeom>
            <a:avLst/>
            <a:gdLst>
              <a:gd name="T0" fmla="*/ 8 w 17"/>
              <a:gd name="T1" fmla="*/ 9 h 17"/>
              <a:gd name="T2" fmla="*/ 8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8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8 w 17"/>
              <a:gd name="T19" fmla="*/ 0 h 17"/>
              <a:gd name="T20" fmla="*/ 8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8" y="9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8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8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5" name="Freeform 133"/>
          <p:cNvSpPr>
            <a:spLocks/>
          </p:cNvSpPr>
          <p:nvPr/>
        </p:nvSpPr>
        <p:spPr bwMode="auto">
          <a:xfrm>
            <a:off x="4818063" y="3595688"/>
            <a:ext cx="14287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6" name="Freeform 134"/>
          <p:cNvSpPr>
            <a:spLocks/>
          </p:cNvSpPr>
          <p:nvPr/>
        </p:nvSpPr>
        <p:spPr bwMode="auto">
          <a:xfrm>
            <a:off x="2811463" y="3622675"/>
            <a:ext cx="41275" cy="84138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7" name="Freeform 135"/>
          <p:cNvSpPr>
            <a:spLocks/>
          </p:cNvSpPr>
          <p:nvPr/>
        </p:nvSpPr>
        <p:spPr bwMode="auto">
          <a:xfrm>
            <a:off x="2811463" y="3622675"/>
            <a:ext cx="41275" cy="84138"/>
          </a:xfrm>
          <a:custGeom>
            <a:avLst/>
            <a:gdLst>
              <a:gd name="T0" fmla="*/ 0 w 26"/>
              <a:gd name="T1" fmla="*/ 0 h 53"/>
              <a:gd name="T2" fmla="*/ 18 w 26"/>
              <a:gd name="T3" fmla="*/ 53 h 53"/>
              <a:gd name="T4" fmla="*/ 26 w 26"/>
              <a:gd name="T5" fmla="*/ 0 h 53"/>
              <a:gd name="T6" fmla="*/ 18 w 26"/>
              <a:gd name="T7" fmla="*/ 0 h 53"/>
              <a:gd name="T8" fmla="*/ 0 w 26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3"/>
              <a:gd name="T17" fmla="*/ 26 w 26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3">
                <a:moveTo>
                  <a:pt x="0" y="0"/>
                </a:moveTo>
                <a:lnTo>
                  <a:pt x="18" y="53"/>
                </a:lnTo>
                <a:lnTo>
                  <a:pt x="26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8" name="Line 136"/>
          <p:cNvSpPr>
            <a:spLocks noChangeShapeType="1"/>
          </p:cNvSpPr>
          <p:nvPr/>
        </p:nvSpPr>
        <p:spPr bwMode="auto">
          <a:xfrm flipV="1">
            <a:off x="2840038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39" name="Freeform 137"/>
          <p:cNvSpPr>
            <a:spLocks/>
          </p:cNvSpPr>
          <p:nvPr/>
        </p:nvSpPr>
        <p:spPr bwMode="auto">
          <a:xfrm>
            <a:off x="3324225" y="3622675"/>
            <a:ext cx="26988" cy="84138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40" name="Freeform 138"/>
          <p:cNvSpPr>
            <a:spLocks/>
          </p:cNvSpPr>
          <p:nvPr/>
        </p:nvSpPr>
        <p:spPr bwMode="auto">
          <a:xfrm>
            <a:off x="3324225" y="3622675"/>
            <a:ext cx="26988" cy="84138"/>
          </a:xfrm>
          <a:custGeom>
            <a:avLst/>
            <a:gdLst>
              <a:gd name="T0" fmla="*/ 0 w 17"/>
              <a:gd name="T1" fmla="*/ 0 h 53"/>
              <a:gd name="T2" fmla="*/ 8 w 17"/>
              <a:gd name="T3" fmla="*/ 53 h 53"/>
              <a:gd name="T4" fmla="*/ 17 w 17"/>
              <a:gd name="T5" fmla="*/ 0 h 53"/>
              <a:gd name="T6" fmla="*/ 8 w 17"/>
              <a:gd name="T7" fmla="*/ 0 h 53"/>
              <a:gd name="T8" fmla="*/ 0 w 17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53"/>
              <a:gd name="T17" fmla="*/ 17 w 17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53">
                <a:moveTo>
                  <a:pt x="0" y="0"/>
                </a:moveTo>
                <a:lnTo>
                  <a:pt x="8" y="53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41" name="Line 139"/>
          <p:cNvSpPr>
            <a:spLocks noChangeShapeType="1"/>
          </p:cNvSpPr>
          <p:nvPr/>
        </p:nvSpPr>
        <p:spPr bwMode="auto">
          <a:xfrm flipV="1">
            <a:off x="3336925" y="3484563"/>
            <a:ext cx="1588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42" name="Freeform 140"/>
          <p:cNvSpPr>
            <a:spLocks/>
          </p:cNvSpPr>
          <p:nvPr/>
        </p:nvSpPr>
        <p:spPr bwMode="auto">
          <a:xfrm>
            <a:off x="3005138" y="3595688"/>
            <a:ext cx="28575" cy="26987"/>
          </a:xfrm>
          <a:custGeom>
            <a:avLst/>
            <a:gdLst>
              <a:gd name="T0" fmla="*/ 9 w 18"/>
              <a:gd name="T1" fmla="*/ 9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9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9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43" name="Freeform 141"/>
          <p:cNvSpPr>
            <a:spLocks/>
          </p:cNvSpPr>
          <p:nvPr/>
        </p:nvSpPr>
        <p:spPr bwMode="auto">
          <a:xfrm>
            <a:off x="3019425" y="3595688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44" name="Freeform 142"/>
          <p:cNvSpPr>
            <a:spLocks/>
          </p:cNvSpPr>
          <p:nvPr/>
        </p:nvSpPr>
        <p:spPr bwMode="auto">
          <a:xfrm>
            <a:off x="3074988" y="3595688"/>
            <a:ext cx="26987" cy="26987"/>
          </a:xfrm>
          <a:custGeom>
            <a:avLst/>
            <a:gdLst>
              <a:gd name="T0" fmla="*/ 9 w 17"/>
              <a:gd name="T1" fmla="*/ 9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45" name="Freeform 143"/>
          <p:cNvSpPr>
            <a:spLocks/>
          </p:cNvSpPr>
          <p:nvPr/>
        </p:nvSpPr>
        <p:spPr bwMode="auto">
          <a:xfrm>
            <a:off x="3089275" y="3595688"/>
            <a:ext cx="12700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46" name="Freeform 144"/>
          <p:cNvSpPr>
            <a:spLocks/>
          </p:cNvSpPr>
          <p:nvPr/>
        </p:nvSpPr>
        <p:spPr bwMode="auto">
          <a:xfrm>
            <a:off x="3143250" y="3595688"/>
            <a:ext cx="28575" cy="26987"/>
          </a:xfrm>
          <a:custGeom>
            <a:avLst/>
            <a:gdLst>
              <a:gd name="T0" fmla="*/ 9 w 18"/>
              <a:gd name="T1" fmla="*/ 9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9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9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47" name="Freeform 145"/>
          <p:cNvSpPr>
            <a:spLocks/>
          </p:cNvSpPr>
          <p:nvPr/>
        </p:nvSpPr>
        <p:spPr bwMode="auto">
          <a:xfrm>
            <a:off x="3143250" y="3595688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648" name="Rectangle 146"/>
          <p:cNvSpPr>
            <a:spLocks noChangeArrowheads="1"/>
          </p:cNvSpPr>
          <p:nvPr/>
        </p:nvSpPr>
        <p:spPr bwMode="auto">
          <a:xfrm>
            <a:off x="636905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49" name="Rectangle 147"/>
          <p:cNvSpPr>
            <a:spLocks noChangeArrowheads="1"/>
          </p:cNvSpPr>
          <p:nvPr/>
        </p:nvSpPr>
        <p:spPr bwMode="auto">
          <a:xfrm>
            <a:off x="643731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0" name="Rectangle 148"/>
          <p:cNvSpPr>
            <a:spLocks noChangeArrowheads="1"/>
          </p:cNvSpPr>
          <p:nvPr/>
        </p:nvSpPr>
        <p:spPr bwMode="auto">
          <a:xfrm>
            <a:off x="6022975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1" name="Rectangle 149"/>
          <p:cNvSpPr>
            <a:spLocks noChangeArrowheads="1"/>
          </p:cNvSpPr>
          <p:nvPr/>
        </p:nvSpPr>
        <p:spPr bwMode="auto">
          <a:xfrm>
            <a:off x="609123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2" name="Rectangle 150"/>
          <p:cNvSpPr>
            <a:spLocks noChangeArrowheads="1"/>
          </p:cNvSpPr>
          <p:nvPr/>
        </p:nvSpPr>
        <p:spPr bwMode="auto">
          <a:xfrm>
            <a:off x="6229350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3" name="Rectangle 151"/>
          <p:cNvSpPr>
            <a:spLocks noChangeArrowheads="1"/>
          </p:cNvSpPr>
          <p:nvPr/>
        </p:nvSpPr>
        <p:spPr bwMode="auto">
          <a:xfrm>
            <a:off x="6161088" y="2586038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4" name="Rectangle 152"/>
          <p:cNvSpPr>
            <a:spLocks noChangeArrowheads="1"/>
          </p:cNvSpPr>
          <p:nvPr/>
        </p:nvSpPr>
        <p:spPr bwMode="auto">
          <a:xfrm>
            <a:off x="4541838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5" name="Rectangle 153"/>
          <p:cNvSpPr>
            <a:spLocks noChangeArrowheads="1"/>
          </p:cNvSpPr>
          <p:nvPr/>
        </p:nvSpPr>
        <p:spPr bwMode="auto">
          <a:xfrm>
            <a:off x="4597400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2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6" name="Rectangle 154"/>
          <p:cNvSpPr>
            <a:spLocks noChangeArrowheads="1"/>
          </p:cNvSpPr>
          <p:nvPr/>
        </p:nvSpPr>
        <p:spPr bwMode="auto">
          <a:xfrm>
            <a:off x="465296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7" name="Rectangle 155"/>
          <p:cNvSpPr>
            <a:spLocks noChangeArrowheads="1"/>
          </p:cNvSpPr>
          <p:nvPr/>
        </p:nvSpPr>
        <p:spPr bwMode="auto">
          <a:xfrm>
            <a:off x="480536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8" name="Rectangle 156"/>
          <p:cNvSpPr>
            <a:spLocks noChangeArrowheads="1"/>
          </p:cNvSpPr>
          <p:nvPr/>
        </p:nvSpPr>
        <p:spPr bwMode="auto">
          <a:xfrm>
            <a:off x="4721225" y="2586038"/>
            <a:ext cx="3333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9" name="Rectangle 157"/>
          <p:cNvSpPr>
            <a:spLocks noChangeArrowheads="1"/>
          </p:cNvSpPr>
          <p:nvPr/>
        </p:nvSpPr>
        <p:spPr bwMode="auto">
          <a:xfrm>
            <a:off x="4154488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0" name="Rectangle 158"/>
          <p:cNvSpPr>
            <a:spLocks noChangeArrowheads="1"/>
          </p:cNvSpPr>
          <p:nvPr/>
        </p:nvSpPr>
        <p:spPr bwMode="auto">
          <a:xfrm>
            <a:off x="4210050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2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1" name="Rectangle 159"/>
          <p:cNvSpPr>
            <a:spLocks noChangeArrowheads="1"/>
          </p:cNvSpPr>
          <p:nvPr/>
        </p:nvSpPr>
        <p:spPr bwMode="auto">
          <a:xfrm>
            <a:off x="426561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2" name="Rectangle 160"/>
          <p:cNvSpPr>
            <a:spLocks noChangeArrowheads="1"/>
          </p:cNvSpPr>
          <p:nvPr/>
        </p:nvSpPr>
        <p:spPr bwMode="auto">
          <a:xfrm>
            <a:off x="4416425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3" name="Rectangle 161"/>
          <p:cNvSpPr>
            <a:spLocks noChangeArrowheads="1"/>
          </p:cNvSpPr>
          <p:nvPr/>
        </p:nvSpPr>
        <p:spPr bwMode="auto">
          <a:xfrm>
            <a:off x="4348163" y="2586038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4" name="Rectangle 162"/>
          <p:cNvSpPr>
            <a:spLocks noChangeArrowheads="1"/>
          </p:cNvSpPr>
          <p:nvPr/>
        </p:nvSpPr>
        <p:spPr bwMode="auto">
          <a:xfrm>
            <a:off x="290830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5" name="Rectangle 163"/>
          <p:cNvSpPr>
            <a:spLocks noChangeArrowheads="1"/>
          </p:cNvSpPr>
          <p:nvPr/>
        </p:nvSpPr>
        <p:spPr bwMode="auto">
          <a:xfrm>
            <a:off x="2963863" y="2586038"/>
            <a:ext cx="444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6" name="Rectangle 164"/>
          <p:cNvSpPr>
            <a:spLocks noChangeArrowheads="1"/>
          </p:cNvSpPr>
          <p:nvPr/>
        </p:nvSpPr>
        <p:spPr bwMode="auto">
          <a:xfrm>
            <a:off x="3019425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7" name="Rectangle 165"/>
          <p:cNvSpPr>
            <a:spLocks noChangeArrowheads="1"/>
          </p:cNvSpPr>
          <p:nvPr/>
        </p:nvSpPr>
        <p:spPr bwMode="auto">
          <a:xfrm>
            <a:off x="315753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8" name="Rectangle 166"/>
          <p:cNvSpPr>
            <a:spLocks noChangeArrowheads="1"/>
          </p:cNvSpPr>
          <p:nvPr/>
        </p:nvSpPr>
        <p:spPr bwMode="auto">
          <a:xfrm>
            <a:off x="3089275" y="2586038"/>
            <a:ext cx="3333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9" name="Rectangle 167"/>
          <p:cNvSpPr>
            <a:spLocks noChangeArrowheads="1"/>
          </p:cNvSpPr>
          <p:nvPr/>
        </p:nvSpPr>
        <p:spPr bwMode="auto">
          <a:xfrm>
            <a:off x="5884863" y="3706813"/>
            <a:ext cx="49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0" name="Rectangle 168"/>
          <p:cNvSpPr>
            <a:spLocks noChangeArrowheads="1"/>
          </p:cNvSpPr>
          <p:nvPr/>
        </p:nvSpPr>
        <p:spPr bwMode="auto">
          <a:xfrm>
            <a:off x="593883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1" name="Rectangle 169"/>
          <p:cNvSpPr>
            <a:spLocks noChangeArrowheads="1"/>
          </p:cNvSpPr>
          <p:nvPr/>
        </p:nvSpPr>
        <p:spPr bwMode="auto">
          <a:xfrm>
            <a:off x="607853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2" name="Rectangle 170"/>
          <p:cNvSpPr>
            <a:spLocks noChangeArrowheads="1"/>
          </p:cNvSpPr>
          <p:nvPr/>
        </p:nvSpPr>
        <p:spPr bwMode="auto">
          <a:xfrm>
            <a:off x="6008688" y="3803650"/>
            <a:ext cx="33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3" name="Rectangle 171"/>
          <p:cNvSpPr>
            <a:spLocks noChangeArrowheads="1"/>
          </p:cNvSpPr>
          <p:nvPr/>
        </p:nvSpPr>
        <p:spPr bwMode="auto">
          <a:xfrm>
            <a:off x="4362450" y="3706813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4" name="Rectangle 172"/>
          <p:cNvSpPr>
            <a:spLocks noChangeArrowheads="1"/>
          </p:cNvSpPr>
          <p:nvPr/>
        </p:nvSpPr>
        <p:spPr bwMode="auto">
          <a:xfrm>
            <a:off x="4416425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2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5" name="Rectangle 173"/>
          <p:cNvSpPr>
            <a:spLocks noChangeArrowheads="1"/>
          </p:cNvSpPr>
          <p:nvPr/>
        </p:nvSpPr>
        <p:spPr bwMode="auto">
          <a:xfrm>
            <a:off x="447198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6" name="Rectangle 174"/>
          <p:cNvSpPr>
            <a:spLocks noChangeArrowheads="1"/>
          </p:cNvSpPr>
          <p:nvPr/>
        </p:nvSpPr>
        <p:spPr bwMode="auto">
          <a:xfrm>
            <a:off x="462438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7" name="Rectangle 175"/>
          <p:cNvSpPr>
            <a:spLocks noChangeArrowheads="1"/>
          </p:cNvSpPr>
          <p:nvPr/>
        </p:nvSpPr>
        <p:spPr bwMode="auto">
          <a:xfrm>
            <a:off x="4541838" y="3803650"/>
            <a:ext cx="33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8" name="Rectangle 176"/>
          <p:cNvSpPr>
            <a:spLocks noChangeArrowheads="1"/>
          </p:cNvSpPr>
          <p:nvPr/>
        </p:nvSpPr>
        <p:spPr bwMode="auto">
          <a:xfrm>
            <a:off x="2673350" y="3706813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9" name="Rectangle 177"/>
          <p:cNvSpPr>
            <a:spLocks noChangeArrowheads="1"/>
          </p:cNvSpPr>
          <p:nvPr/>
        </p:nvSpPr>
        <p:spPr bwMode="auto">
          <a:xfrm>
            <a:off x="2728913" y="3803650"/>
            <a:ext cx="44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0" name="Rectangle 178"/>
          <p:cNvSpPr>
            <a:spLocks noChangeArrowheads="1"/>
          </p:cNvSpPr>
          <p:nvPr/>
        </p:nvSpPr>
        <p:spPr bwMode="auto">
          <a:xfrm>
            <a:off x="2784475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1" name="Rectangle 179"/>
          <p:cNvSpPr>
            <a:spLocks noChangeArrowheads="1"/>
          </p:cNvSpPr>
          <p:nvPr/>
        </p:nvSpPr>
        <p:spPr bwMode="auto">
          <a:xfrm>
            <a:off x="292258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2" name="Rectangle 180"/>
          <p:cNvSpPr>
            <a:spLocks noChangeArrowheads="1"/>
          </p:cNvSpPr>
          <p:nvPr/>
        </p:nvSpPr>
        <p:spPr bwMode="auto">
          <a:xfrm>
            <a:off x="2852738" y="3803650"/>
            <a:ext cx="33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3" name="Rectangle 181"/>
          <p:cNvSpPr>
            <a:spLocks noChangeArrowheads="1"/>
          </p:cNvSpPr>
          <p:nvPr/>
        </p:nvSpPr>
        <p:spPr bwMode="auto">
          <a:xfrm>
            <a:off x="5842000" y="2973388"/>
            <a:ext cx="830263" cy="511175"/>
          </a:xfrm>
          <a:prstGeom prst="rect">
            <a:avLst/>
          </a:prstGeom>
          <a:noFill/>
          <a:ln w="14288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1684" name="Rectangle 182"/>
          <p:cNvSpPr>
            <a:spLocks noChangeArrowheads="1"/>
          </p:cNvSpPr>
          <p:nvPr/>
        </p:nvSpPr>
        <p:spPr bwMode="auto">
          <a:xfrm>
            <a:off x="4333875" y="2973388"/>
            <a:ext cx="830263" cy="511175"/>
          </a:xfrm>
          <a:prstGeom prst="rect">
            <a:avLst/>
          </a:prstGeom>
          <a:noFill/>
          <a:ln w="14288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1685" name="Rectangle 183"/>
          <p:cNvSpPr>
            <a:spLocks noChangeArrowheads="1"/>
          </p:cNvSpPr>
          <p:nvPr/>
        </p:nvSpPr>
        <p:spPr bwMode="auto">
          <a:xfrm>
            <a:off x="2673350" y="2973388"/>
            <a:ext cx="830263" cy="511175"/>
          </a:xfrm>
          <a:prstGeom prst="rect">
            <a:avLst/>
          </a:prstGeom>
          <a:noFill/>
          <a:ln w="14288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1686" name="Rectangle 184"/>
          <p:cNvSpPr>
            <a:spLocks noChangeArrowheads="1"/>
          </p:cNvSpPr>
          <p:nvPr/>
        </p:nvSpPr>
        <p:spPr bwMode="auto">
          <a:xfrm>
            <a:off x="252095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7" name="Rectangle 185"/>
          <p:cNvSpPr>
            <a:spLocks noChangeArrowheads="1"/>
          </p:cNvSpPr>
          <p:nvPr/>
        </p:nvSpPr>
        <p:spPr bwMode="auto">
          <a:xfrm>
            <a:off x="2576513" y="2586038"/>
            <a:ext cx="444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8" name="Rectangle 186"/>
          <p:cNvSpPr>
            <a:spLocks noChangeArrowheads="1"/>
          </p:cNvSpPr>
          <p:nvPr/>
        </p:nvSpPr>
        <p:spPr bwMode="auto">
          <a:xfrm>
            <a:off x="2632075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9" name="Rectangle 187"/>
          <p:cNvSpPr>
            <a:spLocks noChangeArrowheads="1"/>
          </p:cNvSpPr>
          <p:nvPr/>
        </p:nvSpPr>
        <p:spPr bwMode="auto">
          <a:xfrm>
            <a:off x="277018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0" name="Rectangle 188"/>
          <p:cNvSpPr>
            <a:spLocks noChangeArrowheads="1"/>
          </p:cNvSpPr>
          <p:nvPr/>
        </p:nvSpPr>
        <p:spPr bwMode="auto">
          <a:xfrm>
            <a:off x="2700338" y="2586038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1" name="Rectangle 189"/>
          <p:cNvSpPr>
            <a:spLocks noChangeArrowheads="1"/>
          </p:cNvSpPr>
          <p:nvPr/>
        </p:nvSpPr>
        <p:spPr bwMode="auto">
          <a:xfrm>
            <a:off x="6105525" y="3208338"/>
            <a:ext cx="296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adder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2" name="Rectangle 190"/>
          <p:cNvSpPr>
            <a:spLocks noChangeArrowheads="1"/>
          </p:cNvSpPr>
          <p:nvPr/>
        </p:nvSpPr>
        <p:spPr bwMode="auto">
          <a:xfrm>
            <a:off x="4638675" y="30702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3" name="Rectangle 191"/>
          <p:cNvSpPr>
            <a:spLocks noChangeArrowheads="1"/>
          </p:cNvSpPr>
          <p:nvPr/>
        </p:nvSpPr>
        <p:spPr bwMode="auto">
          <a:xfrm>
            <a:off x="4694238" y="3070225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4" name="Rectangle 192"/>
          <p:cNvSpPr>
            <a:spLocks noChangeArrowheads="1"/>
          </p:cNvSpPr>
          <p:nvPr/>
        </p:nvSpPr>
        <p:spPr bwMode="auto">
          <a:xfrm>
            <a:off x="4735513" y="3070225"/>
            <a:ext cx="1333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bit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5" name="Rectangle 193"/>
          <p:cNvSpPr>
            <a:spLocks noChangeArrowheads="1"/>
          </p:cNvSpPr>
          <p:nvPr/>
        </p:nvSpPr>
        <p:spPr bwMode="auto">
          <a:xfrm>
            <a:off x="4610100" y="3208338"/>
            <a:ext cx="296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adder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6" name="Rectangle 194"/>
          <p:cNvSpPr>
            <a:spLocks noChangeArrowheads="1"/>
          </p:cNvSpPr>
          <p:nvPr/>
        </p:nvSpPr>
        <p:spPr bwMode="auto">
          <a:xfrm>
            <a:off x="2963863" y="30702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7" name="Rectangle 195"/>
          <p:cNvSpPr>
            <a:spLocks noChangeArrowheads="1"/>
          </p:cNvSpPr>
          <p:nvPr/>
        </p:nvSpPr>
        <p:spPr bwMode="auto">
          <a:xfrm>
            <a:off x="3033713" y="3070225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8" name="Rectangle 196"/>
          <p:cNvSpPr>
            <a:spLocks noChangeArrowheads="1"/>
          </p:cNvSpPr>
          <p:nvPr/>
        </p:nvSpPr>
        <p:spPr bwMode="auto">
          <a:xfrm>
            <a:off x="3074988" y="3070225"/>
            <a:ext cx="1333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bit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9" name="Rectangle 197"/>
          <p:cNvSpPr>
            <a:spLocks noChangeArrowheads="1"/>
          </p:cNvSpPr>
          <p:nvPr/>
        </p:nvSpPr>
        <p:spPr bwMode="auto">
          <a:xfrm>
            <a:off x="2936875" y="3208338"/>
            <a:ext cx="296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adder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77703" name="Text Box 199"/>
          <p:cNvSpPr txBox="1">
            <a:spLocks noChangeArrowheads="1"/>
          </p:cNvSpPr>
          <p:nvPr/>
        </p:nvSpPr>
        <p:spPr bwMode="auto">
          <a:xfrm>
            <a:off x="711200" y="4624388"/>
            <a:ext cx="6856413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Each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-bit adder forms a block, so this is cascading of blocks.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Carries ripple or propagate through blocks, </a:t>
            </a:r>
            <a:r>
              <a:rPr lang="en-US" u="sng" dirty="0">
                <a:solidFill>
                  <a:srgbClr val="000099"/>
                </a:solidFill>
                <a:latin typeface="+mj-lt"/>
              </a:rPr>
              <a:t>Blocked Ripple Carry Adder</a:t>
            </a:r>
            <a:r>
              <a:rPr lang="en-US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-bit </a:t>
            </a:r>
            <a:r>
              <a:rPr lang="en-US" dirty="0" err="1"/>
              <a:t>subtractor</a:t>
            </a:r>
            <a:endParaRPr lang="en-US" dirty="0"/>
          </a:p>
        </p:txBody>
      </p:sp>
      <p:grpSp>
        <p:nvGrpSpPr>
          <p:cNvPr id="23554" name="Group 100"/>
          <p:cNvGrpSpPr>
            <a:grpSpLocks/>
          </p:cNvGrpSpPr>
          <p:nvPr/>
        </p:nvGrpSpPr>
        <p:grpSpPr bwMode="auto">
          <a:xfrm>
            <a:off x="1371600" y="2590800"/>
            <a:ext cx="6118225" cy="2244725"/>
            <a:chOff x="848" y="1581"/>
            <a:chExt cx="3854" cy="1414"/>
          </a:xfrm>
        </p:grpSpPr>
        <p:sp>
          <p:nvSpPr>
            <p:cNvPr id="23560" name="Rectangle 2"/>
            <p:cNvSpPr>
              <a:spLocks noChangeArrowheads="1"/>
            </p:cNvSpPr>
            <p:nvPr/>
          </p:nvSpPr>
          <p:spPr bwMode="auto">
            <a:xfrm>
              <a:off x="848" y="1581"/>
              <a:ext cx="3854" cy="1414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23561" name="Freeform 5"/>
            <p:cNvSpPr>
              <a:spLocks/>
            </p:cNvSpPr>
            <p:nvPr/>
          </p:nvSpPr>
          <p:spPr bwMode="auto">
            <a:xfrm>
              <a:off x="4028" y="2142"/>
              <a:ext cx="53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2" name="Freeform 6"/>
            <p:cNvSpPr>
              <a:spLocks/>
            </p:cNvSpPr>
            <p:nvPr/>
          </p:nvSpPr>
          <p:spPr bwMode="auto">
            <a:xfrm>
              <a:off x="4028" y="2142"/>
              <a:ext cx="53" cy="17"/>
            </a:xfrm>
            <a:custGeom>
              <a:avLst/>
              <a:gdLst>
                <a:gd name="T0" fmla="*/ 53 w 53"/>
                <a:gd name="T1" fmla="*/ 0 h 17"/>
                <a:gd name="T2" fmla="*/ 0 w 53"/>
                <a:gd name="T3" fmla="*/ 9 h 17"/>
                <a:gd name="T4" fmla="*/ 53 w 53"/>
                <a:gd name="T5" fmla="*/ 17 h 17"/>
                <a:gd name="T6" fmla="*/ 53 w 53"/>
                <a:gd name="T7" fmla="*/ 9 h 17"/>
                <a:gd name="T8" fmla="*/ 53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53" y="0"/>
                  </a:moveTo>
                  <a:lnTo>
                    <a:pt x="0" y="9"/>
                  </a:lnTo>
                  <a:lnTo>
                    <a:pt x="53" y="17"/>
                  </a:lnTo>
                  <a:lnTo>
                    <a:pt x="53" y="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3" name="Line 7"/>
            <p:cNvSpPr>
              <a:spLocks noChangeShapeType="1"/>
            </p:cNvSpPr>
            <p:nvPr/>
          </p:nvSpPr>
          <p:spPr bwMode="auto">
            <a:xfrm>
              <a:off x="4081" y="2151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4" name="Freeform 8"/>
            <p:cNvSpPr>
              <a:spLocks/>
            </p:cNvSpPr>
            <p:nvPr/>
          </p:nvSpPr>
          <p:spPr bwMode="auto">
            <a:xfrm>
              <a:off x="3078" y="2142"/>
              <a:ext cx="53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5" name="Freeform 9"/>
            <p:cNvSpPr>
              <a:spLocks/>
            </p:cNvSpPr>
            <p:nvPr/>
          </p:nvSpPr>
          <p:spPr bwMode="auto">
            <a:xfrm>
              <a:off x="3078" y="2142"/>
              <a:ext cx="53" cy="17"/>
            </a:xfrm>
            <a:custGeom>
              <a:avLst/>
              <a:gdLst>
                <a:gd name="T0" fmla="*/ 53 w 53"/>
                <a:gd name="T1" fmla="*/ 0 h 17"/>
                <a:gd name="T2" fmla="*/ 0 w 53"/>
                <a:gd name="T3" fmla="*/ 9 h 17"/>
                <a:gd name="T4" fmla="*/ 53 w 53"/>
                <a:gd name="T5" fmla="*/ 17 h 17"/>
                <a:gd name="T6" fmla="*/ 53 w 53"/>
                <a:gd name="T7" fmla="*/ 9 h 17"/>
                <a:gd name="T8" fmla="*/ 53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53" y="0"/>
                  </a:moveTo>
                  <a:lnTo>
                    <a:pt x="0" y="9"/>
                  </a:lnTo>
                  <a:lnTo>
                    <a:pt x="53" y="17"/>
                  </a:lnTo>
                  <a:lnTo>
                    <a:pt x="53" y="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6" name="Line 10"/>
            <p:cNvSpPr>
              <a:spLocks noChangeShapeType="1"/>
            </p:cNvSpPr>
            <p:nvPr/>
          </p:nvSpPr>
          <p:spPr bwMode="auto">
            <a:xfrm>
              <a:off x="3139" y="2151"/>
              <a:ext cx="34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7" name="Freeform 11"/>
            <p:cNvSpPr>
              <a:spLocks/>
            </p:cNvSpPr>
            <p:nvPr/>
          </p:nvSpPr>
          <p:spPr bwMode="auto">
            <a:xfrm>
              <a:off x="3741" y="2395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8" name="Freeform 12"/>
            <p:cNvSpPr>
              <a:spLocks/>
            </p:cNvSpPr>
            <p:nvPr/>
          </p:nvSpPr>
          <p:spPr bwMode="auto">
            <a:xfrm>
              <a:off x="3741" y="2395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8 w 17"/>
                <a:gd name="T3" fmla="*/ 52 h 52"/>
                <a:gd name="T4" fmla="*/ 17 w 17"/>
                <a:gd name="T5" fmla="*/ 0 h 52"/>
                <a:gd name="T6" fmla="*/ 8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8" y="52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9" name="Line 13"/>
            <p:cNvSpPr>
              <a:spLocks noChangeShapeType="1"/>
            </p:cNvSpPr>
            <p:nvPr/>
          </p:nvSpPr>
          <p:spPr bwMode="auto">
            <a:xfrm flipV="1">
              <a:off x="3749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0" name="Freeform 14"/>
            <p:cNvSpPr>
              <a:spLocks/>
            </p:cNvSpPr>
            <p:nvPr/>
          </p:nvSpPr>
          <p:spPr bwMode="auto">
            <a:xfrm>
              <a:off x="3584" y="1924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1" name="Freeform 15"/>
            <p:cNvSpPr>
              <a:spLocks/>
            </p:cNvSpPr>
            <p:nvPr/>
          </p:nvSpPr>
          <p:spPr bwMode="auto">
            <a:xfrm>
              <a:off x="3584" y="1924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9 w 17"/>
                <a:gd name="T3" fmla="*/ 52 h 52"/>
                <a:gd name="T4" fmla="*/ 17 w 17"/>
                <a:gd name="T5" fmla="*/ 0 h 52"/>
                <a:gd name="T6" fmla="*/ 9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9" y="52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2" name="Line 16"/>
            <p:cNvSpPr>
              <a:spLocks noChangeShapeType="1"/>
            </p:cNvSpPr>
            <p:nvPr/>
          </p:nvSpPr>
          <p:spPr bwMode="auto">
            <a:xfrm flipV="1">
              <a:off x="3593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3" name="Freeform 17"/>
            <p:cNvSpPr>
              <a:spLocks/>
            </p:cNvSpPr>
            <p:nvPr/>
          </p:nvSpPr>
          <p:spPr bwMode="auto">
            <a:xfrm>
              <a:off x="3898" y="1924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4" name="Freeform 18"/>
            <p:cNvSpPr>
              <a:spLocks/>
            </p:cNvSpPr>
            <p:nvPr/>
          </p:nvSpPr>
          <p:spPr bwMode="auto">
            <a:xfrm>
              <a:off x="3898" y="1924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8 w 17"/>
                <a:gd name="T3" fmla="*/ 52 h 52"/>
                <a:gd name="T4" fmla="*/ 17 w 17"/>
                <a:gd name="T5" fmla="*/ 0 h 52"/>
                <a:gd name="T6" fmla="*/ 8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8" y="52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5" name="Line 19"/>
            <p:cNvSpPr>
              <a:spLocks noChangeShapeType="1"/>
            </p:cNvSpPr>
            <p:nvPr/>
          </p:nvSpPr>
          <p:spPr bwMode="auto">
            <a:xfrm flipV="1">
              <a:off x="3906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6" name="Rectangle 20"/>
            <p:cNvSpPr>
              <a:spLocks noChangeArrowheads="1"/>
            </p:cNvSpPr>
            <p:nvPr/>
          </p:nvSpPr>
          <p:spPr bwMode="auto">
            <a:xfrm>
              <a:off x="3706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77" name="Rectangle 21"/>
            <p:cNvSpPr>
              <a:spLocks noChangeArrowheads="1"/>
            </p:cNvSpPr>
            <p:nvPr/>
          </p:nvSpPr>
          <p:spPr bwMode="auto">
            <a:xfrm>
              <a:off x="3741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78" name="Rectangle 22"/>
            <p:cNvSpPr>
              <a:spLocks noChangeArrowheads="1"/>
            </p:cNvSpPr>
            <p:nvPr/>
          </p:nvSpPr>
          <p:spPr bwMode="auto">
            <a:xfrm>
              <a:off x="4203" y="210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79" name="Rectangle 24"/>
            <p:cNvSpPr>
              <a:spLocks noChangeArrowheads="1"/>
            </p:cNvSpPr>
            <p:nvPr/>
          </p:nvSpPr>
          <p:spPr bwMode="auto">
            <a:xfrm>
              <a:off x="2930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0" name="Rectangle 25"/>
            <p:cNvSpPr>
              <a:spLocks noChangeArrowheads="1"/>
            </p:cNvSpPr>
            <p:nvPr/>
          </p:nvSpPr>
          <p:spPr bwMode="auto">
            <a:xfrm>
              <a:off x="2965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1" name="Rectangle 26"/>
            <p:cNvSpPr>
              <a:spLocks noChangeArrowheads="1"/>
            </p:cNvSpPr>
            <p:nvPr/>
          </p:nvSpPr>
          <p:spPr bwMode="auto">
            <a:xfrm>
              <a:off x="2607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2" name="Rectangle 27"/>
            <p:cNvSpPr>
              <a:spLocks noChangeArrowheads="1"/>
            </p:cNvSpPr>
            <p:nvPr/>
          </p:nvSpPr>
          <p:spPr bwMode="auto">
            <a:xfrm>
              <a:off x="2642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3" name="Rectangle 28"/>
            <p:cNvSpPr>
              <a:spLocks noChangeArrowheads="1"/>
            </p:cNvSpPr>
            <p:nvPr/>
          </p:nvSpPr>
          <p:spPr bwMode="auto">
            <a:xfrm>
              <a:off x="2773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4" name="Rectangle 29"/>
            <p:cNvSpPr>
              <a:spLocks noChangeArrowheads="1"/>
            </p:cNvSpPr>
            <p:nvPr/>
          </p:nvSpPr>
          <p:spPr bwMode="auto">
            <a:xfrm>
              <a:off x="2808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5" name="Line 30"/>
            <p:cNvSpPr>
              <a:spLocks noChangeShapeType="1"/>
            </p:cNvSpPr>
            <p:nvPr/>
          </p:nvSpPr>
          <p:spPr bwMode="auto">
            <a:xfrm>
              <a:off x="2381" y="2151"/>
              <a:ext cx="1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6" name="Freeform 31"/>
            <p:cNvSpPr>
              <a:spLocks/>
            </p:cNvSpPr>
            <p:nvPr/>
          </p:nvSpPr>
          <p:spPr bwMode="auto">
            <a:xfrm>
              <a:off x="2791" y="2395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7" name="Freeform 32"/>
            <p:cNvSpPr>
              <a:spLocks/>
            </p:cNvSpPr>
            <p:nvPr/>
          </p:nvSpPr>
          <p:spPr bwMode="auto">
            <a:xfrm>
              <a:off x="2791" y="2395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17 w 26"/>
                <a:gd name="T3" fmla="*/ 52 h 52"/>
                <a:gd name="T4" fmla="*/ 26 w 26"/>
                <a:gd name="T5" fmla="*/ 0 h 52"/>
                <a:gd name="T6" fmla="*/ 17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17" y="52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8" name="Line 33"/>
            <p:cNvSpPr>
              <a:spLocks noChangeShapeType="1"/>
            </p:cNvSpPr>
            <p:nvPr/>
          </p:nvSpPr>
          <p:spPr bwMode="auto">
            <a:xfrm flipV="1">
              <a:off x="2808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89" name="Freeform 34"/>
            <p:cNvSpPr>
              <a:spLocks/>
            </p:cNvSpPr>
            <p:nvPr/>
          </p:nvSpPr>
          <p:spPr bwMode="auto">
            <a:xfrm>
              <a:off x="2634" y="1924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2634" y="1924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17 w 26"/>
                <a:gd name="T3" fmla="*/ 52 h 52"/>
                <a:gd name="T4" fmla="*/ 26 w 26"/>
                <a:gd name="T5" fmla="*/ 0 h 52"/>
                <a:gd name="T6" fmla="*/ 17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17" y="52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91" name="Line 36"/>
            <p:cNvSpPr>
              <a:spLocks noChangeShapeType="1"/>
            </p:cNvSpPr>
            <p:nvPr/>
          </p:nvSpPr>
          <p:spPr bwMode="auto">
            <a:xfrm flipV="1">
              <a:off x="2651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92" name="Freeform 37"/>
            <p:cNvSpPr>
              <a:spLocks/>
            </p:cNvSpPr>
            <p:nvPr/>
          </p:nvSpPr>
          <p:spPr bwMode="auto">
            <a:xfrm>
              <a:off x="2947" y="1924"/>
              <a:ext cx="27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93" name="Freeform 38"/>
            <p:cNvSpPr>
              <a:spLocks/>
            </p:cNvSpPr>
            <p:nvPr/>
          </p:nvSpPr>
          <p:spPr bwMode="auto">
            <a:xfrm>
              <a:off x="2947" y="1924"/>
              <a:ext cx="27" cy="52"/>
            </a:xfrm>
            <a:custGeom>
              <a:avLst/>
              <a:gdLst>
                <a:gd name="T0" fmla="*/ 0 w 27"/>
                <a:gd name="T1" fmla="*/ 0 h 52"/>
                <a:gd name="T2" fmla="*/ 18 w 27"/>
                <a:gd name="T3" fmla="*/ 52 h 52"/>
                <a:gd name="T4" fmla="*/ 27 w 27"/>
                <a:gd name="T5" fmla="*/ 0 h 52"/>
                <a:gd name="T6" fmla="*/ 18 w 27"/>
                <a:gd name="T7" fmla="*/ 0 h 52"/>
                <a:gd name="T8" fmla="*/ 0 w 2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2"/>
                <a:gd name="T17" fmla="*/ 27 w 2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2">
                  <a:moveTo>
                    <a:pt x="0" y="0"/>
                  </a:moveTo>
                  <a:lnTo>
                    <a:pt x="18" y="52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94" name="Line 39"/>
            <p:cNvSpPr>
              <a:spLocks noChangeShapeType="1"/>
            </p:cNvSpPr>
            <p:nvPr/>
          </p:nvSpPr>
          <p:spPr bwMode="auto">
            <a:xfrm flipV="1">
              <a:off x="2965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95" name="Rectangle 40"/>
            <p:cNvSpPr>
              <a:spLocks noChangeArrowheads="1"/>
            </p:cNvSpPr>
            <p:nvPr/>
          </p:nvSpPr>
          <p:spPr bwMode="auto">
            <a:xfrm>
              <a:off x="2756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96" name="Rectangle 41"/>
            <p:cNvSpPr>
              <a:spLocks noChangeArrowheads="1"/>
            </p:cNvSpPr>
            <p:nvPr/>
          </p:nvSpPr>
          <p:spPr bwMode="auto">
            <a:xfrm>
              <a:off x="2799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97" name="Rectangle 42"/>
            <p:cNvSpPr>
              <a:spLocks noChangeArrowheads="1"/>
            </p:cNvSpPr>
            <p:nvPr/>
          </p:nvSpPr>
          <p:spPr bwMode="auto">
            <a:xfrm>
              <a:off x="3235" y="19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98" name="Rectangle 43"/>
            <p:cNvSpPr>
              <a:spLocks noChangeArrowheads="1"/>
            </p:cNvSpPr>
            <p:nvPr/>
          </p:nvSpPr>
          <p:spPr bwMode="auto">
            <a:xfrm>
              <a:off x="3279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99" name="Rectangle 44"/>
            <p:cNvSpPr>
              <a:spLocks noChangeArrowheads="1"/>
            </p:cNvSpPr>
            <p:nvPr/>
          </p:nvSpPr>
          <p:spPr bwMode="auto">
            <a:xfrm>
              <a:off x="3880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0" name="Rectangle 45"/>
            <p:cNvSpPr>
              <a:spLocks noChangeArrowheads="1"/>
            </p:cNvSpPr>
            <p:nvPr/>
          </p:nvSpPr>
          <p:spPr bwMode="auto">
            <a:xfrm>
              <a:off x="3915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1" name="Rectangle 46"/>
            <p:cNvSpPr>
              <a:spLocks noChangeArrowheads="1"/>
            </p:cNvSpPr>
            <p:nvPr/>
          </p:nvSpPr>
          <p:spPr bwMode="auto">
            <a:xfrm>
              <a:off x="3558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2" name="Rectangle 47"/>
            <p:cNvSpPr>
              <a:spLocks noChangeArrowheads="1"/>
            </p:cNvSpPr>
            <p:nvPr/>
          </p:nvSpPr>
          <p:spPr bwMode="auto">
            <a:xfrm>
              <a:off x="3593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3" name="Rectangle 48"/>
            <p:cNvSpPr>
              <a:spLocks noChangeArrowheads="1"/>
            </p:cNvSpPr>
            <p:nvPr/>
          </p:nvSpPr>
          <p:spPr bwMode="auto">
            <a:xfrm>
              <a:off x="3715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4" name="Rectangle 49"/>
            <p:cNvSpPr>
              <a:spLocks noChangeArrowheads="1"/>
            </p:cNvSpPr>
            <p:nvPr/>
          </p:nvSpPr>
          <p:spPr bwMode="auto">
            <a:xfrm>
              <a:off x="3749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5" name="Freeform 50"/>
            <p:cNvSpPr>
              <a:spLocks/>
            </p:cNvSpPr>
            <p:nvPr/>
          </p:nvSpPr>
          <p:spPr bwMode="auto">
            <a:xfrm>
              <a:off x="2032" y="2142"/>
              <a:ext cx="52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06" name="Freeform 51"/>
            <p:cNvSpPr>
              <a:spLocks/>
            </p:cNvSpPr>
            <p:nvPr/>
          </p:nvSpPr>
          <p:spPr bwMode="auto">
            <a:xfrm>
              <a:off x="2032" y="2142"/>
              <a:ext cx="52" cy="17"/>
            </a:xfrm>
            <a:custGeom>
              <a:avLst/>
              <a:gdLst>
                <a:gd name="T0" fmla="*/ 52 w 52"/>
                <a:gd name="T1" fmla="*/ 0 h 17"/>
                <a:gd name="T2" fmla="*/ 0 w 52"/>
                <a:gd name="T3" fmla="*/ 9 h 17"/>
                <a:gd name="T4" fmla="*/ 52 w 52"/>
                <a:gd name="T5" fmla="*/ 17 h 17"/>
                <a:gd name="T6" fmla="*/ 52 w 52"/>
                <a:gd name="T7" fmla="*/ 9 h 17"/>
                <a:gd name="T8" fmla="*/ 52 w 5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7"/>
                <a:gd name="T17" fmla="*/ 52 w 5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7">
                  <a:moveTo>
                    <a:pt x="52" y="0"/>
                  </a:moveTo>
                  <a:lnTo>
                    <a:pt x="0" y="9"/>
                  </a:lnTo>
                  <a:lnTo>
                    <a:pt x="52" y="17"/>
                  </a:lnTo>
                  <a:lnTo>
                    <a:pt x="52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07" name="Line 52"/>
            <p:cNvSpPr>
              <a:spLocks noChangeShapeType="1"/>
            </p:cNvSpPr>
            <p:nvPr/>
          </p:nvSpPr>
          <p:spPr bwMode="auto">
            <a:xfrm>
              <a:off x="2084" y="2151"/>
              <a:ext cx="8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08" name="Freeform 53"/>
            <p:cNvSpPr>
              <a:spLocks/>
            </p:cNvSpPr>
            <p:nvPr/>
          </p:nvSpPr>
          <p:spPr bwMode="auto">
            <a:xfrm>
              <a:off x="1343" y="2142"/>
              <a:ext cx="61" cy="17"/>
            </a:xfrm>
            <a:custGeom>
              <a:avLst/>
              <a:gdLst>
                <a:gd name="T0" fmla="*/ 7 w 7"/>
                <a:gd name="T1" fmla="*/ 0 h 2"/>
                <a:gd name="T2" fmla="*/ 0 w 7"/>
                <a:gd name="T3" fmla="*/ 1 h 2"/>
                <a:gd name="T4" fmla="*/ 7 w 7"/>
                <a:gd name="T5" fmla="*/ 2 h 2"/>
                <a:gd name="T6" fmla="*/ 7 w 7"/>
                <a:gd name="T7" fmla="*/ 1 h 2"/>
                <a:gd name="T8" fmla="*/ 7 w 7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"/>
                <a:gd name="T17" fmla="*/ 7 w 7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">
                  <a:moveTo>
                    <a:pt x="7" y="0"/>
                  </a:moveTo>
                  <a:lnTo>
                    <a:pt x="0" y="1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09" name="Freeform 54"/>
            <p:cNvSpPr>
              <a:spLocks/>
            </p:cNvSpPr>
            <p:nvPr/>
          </p:nvSpPr>
          <p:spPr bwMode="auto">
            <a:xfrm>
              <a:off x="1343" y="2142"/>
              <a:ext cx="61" cy="17"/>
            </a:xfrm>
            <a:custGeom>
              <a:avLst/>
              <a:gdLst>
                <a:gd name="T0" fmla="*/ 61 w 61"/>
                <a:gd name="T1" fmla="*/ 0 h 17"/>
                <a:gd name="T2" fmla="*/ 0 w 61"/>
                <a:gd name="T3" fmla="*/ 9 h 17"/>
                <a:gd name="T4" fmla="*/ 61 w 61"/>
                <a:gd name="T5" fmla="*/ 17 h 17"/>
                <a:gd name="T6" fmla="*/ 61 w 61"/>
                <a:gd name="T7" fmla="*/ 9 h 17"/>
                <a:gd name="T8" fmla="*/ 61 w 6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17"/>
                <a:gd name="T17" fmla="*/ 61 w 6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17">
                  <a:moveTo>
                    <a:pt x="61" y="0"/>
                  </a:moveTo>
                  <a:lnTo>
                    <a:pt x="0" y="9"/>
                  </a:lnTo>
                  <a:lnTo>
                    <a:pt x="61" y="17"/>
                  </a:lnTo>
                  <a:lnTo>
                    <a:pt x="61" y="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0" name="Line 55"/>
            <p:cNvSpPr>
              <a:spLocks noChangeShapeType="1"/>
            </p:cNvSpPr>
            <p:nvPr/>
          </p:nvSpPr>
          <p:spPr bwMode="auto">
            <a:xfrm>
              <a:off x="1404" y="2151"/>
              <a:ext cx="8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1" name="Freeform 56"/>
            <p:cNvSpPr>
              <a:spLocks/>
            </p:cNvSpPr>
            <p:nvPr/>
          </p:nvSpPr>
          <p:spPr bwMode="auto">
            <a:xfrm>
              <a:off x="1744" y="2395"/>
              <a:ext cx="27" cy="52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2" name="Freeform 57"/>
            <p:cNvSpPr>
              <a:spLocks/>
            </p:cNvSpPr>
            <p:nvPr/>
          </p:nvSpPr>
          <p:spPr bwMode="auto">
            <a:xfrm>
              <a:off x="1744" y="2395"/>
              <a:ext cx="27" cy="52"/>
            </a:xfrm>
            <a:custGeom>
              <a:avLst/>
              <a:gdLst>
                <a:gd name="T0" fmla="*/ 0 w 27"/>
                <a:gd name="T1" fmla="*/ 0 h 52"/>
                <a:gd name="T2" fmla="*/ 9 w 27"/>
                <a:gd name="T3" fmla="*/ 52 h 52"/>
                <a:gd name="T4" fmla="*/ 27 w 27"/>
                <a:gd name="T5" fmla="*/ 0 h 52"/>
                <a:gd name="T6" fmla="*/ 9 w 27"/>
                <a:gd name="T7" fmla="*/ 0 h 52"/>
                <a:gd name="T8" fmla="*/ 0 w 2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2"/>
                <a:gd name="T17" fmla="*/ 27 w 2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2">
                  <a:moveTo>
                    <a:pt x="0" y="0"/>
                  </a:moveTo>
                  <a:lnTo>
                    <a:pt x="9" y="52"/>
                  </a:lnTo>
                  <a:lnTo>
                    <a:pt x="2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3" name="Line 58"/>
            <p:cNvSpPr>
              <a:spLocks noChangeShapeType="1"/>
            </p:cNvSpPr>
            <p:nvPr/>
          </p:nvSpPr>
          <p:spPr bwMode="auto">
            <a:xfrm flipV="1">
              <a:off x="1753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4" name="Freeform 59"/>
            <p:cNvSpPr>
              <a:spLocks/>
            </p:cNvSpPr>
            <p:nvPr/>
          </p:nvSpPr>
          <p:spPr bwMode="auto">
            <a:xfrm>
              <a:off x="1587" y="1924"/>
              <a:ext cx="18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5" name="Freeform 60"/>
            <p:cNvSpPr>
              <a:spLocks/>
            </p:cNvSpPr>
            <p:nvPr/>
          </p:nvSpPr>
          <p:spPr bwMode="auto">
            <a:xfrm>
              <a:off x="1587" y="1924"/>
              <a:ext cx="18" cy="52"/>
            </a:xfrm>
            <a:custGeom>
              <a:avLst/>
              <a:gdLst>
                <a:gd name="T0" fmla="*/ 0 w 18"/>
                <a:gd name="T1" fmla="*/ 0 h 52"/>
                <a:gd name="T2" fmla="*/ 9 w 18"/>
                <a:gd name="T3" fmla="*/ 52 h 52"/>
                <a:gd name="T4" fmla="*/ 18 w 18"/>
                <a:gd name="T5" fmla="*/ 0 h 52"/>
                <a:gd name="T6" fmla="*/ 9 w 18"/>
                <a:gd name="T7" fmla="*/ 0 h 52"/>
                <a:gd name="T8" fmla="*/ 0 w 18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52"/>
                <a:gd name="T17" fmla="*/ 18 w 18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52">
                  <a:moveTo>
                    <a:pt x="0" y="0"/>
                  </a:moveTo>
                  <a:lnTo>
                    <a:pt x="9" y="52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6" name="Line 61"/>
            <p:cNvSpPr>
              <a:spLocks noChangeShapeType="1"/>
            </p:cNvSpPr>
            <p:nvPr/>
          </p:nvSpPr>
          <p:spPr bwMode="auto">
            <a:xfrm flipV="1">
              <a:off x="1596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7" name="Freeform 62"/>
            <p:cNvSpPr>
              <a:spLocks/>
            </p:cNvSpPr>
            <p:nvPr/>
          </p:nvSpPr>
          <p:spPr bwMode="auto">
            <a:xfrm>
              <a:off x="1901" y="1924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8" name="Freeform 63"/>
            <p:cNvSpPr>
              <a:spLocks/>
            </p:cNvSpPr>
            <p:nvPr/>
          </p:nvSpPr>
          <p:spPr bwMode="auto">
            <a:xfrm>
              <a:off x="1901" y="1924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9 w 26"/>
                <a:gd name="T3" fmla="*/ 52 h 52"/>
                <a:gd name="T4" fmla="*/ 26 w 26"/>
                <a:gd name="T5" fmla="*/ 0 h 52"/>
                <a:gd name="T6" fmla="*/ 9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9" y="52"/>
                  </a:lnTo>
                  <a:lnTo>
                    <a:pt x="26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19" name="Line 64"/>
            <p:cNvSpPr>
              <a:spLocks noChangeShapeType="1"/>
            </p:cNvSpPr>
            <p:nvPr/>
          </p:nvSpPr>
          <p:spPr bwMode="auto">
            <a:xfrm flipV="1">
              <a:off x="1910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20" name="Rectangle 65"/>
            <p:cNvSpPr>
              <a:spLocks noChangeArrowheads="1"/>
            </p:cNvSpPr>
            <p:nvPr/>
          </p:nvSpPr>
          <p:spPr bwMode="auto">
            <a:xfrm>
              <a:off x="1709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1" name="Rectangle 66"/>
            <p:cNvSpPr>
              <a:spLocks noChangeArrowheads="1"/>
            </p:cNvSpPr>
            <p:nvPr/>
          </p:nvSpPr>
          <p:spPr bwMode="auto">
            <a:xfrm>
              <a:off x="1744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2198" y="19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3" name="Rectangle 68"/>
            <p:cNvSpPr>
              <a:spLocks noChangeArrowheads="1"/>
            </p:cNvSpPr>
            <p:nvPr/>
          </p:nvSpPr>
          <p:spPr bwMode="auto">
            <a:xfrm>
              <a:off x="2233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4" name="Rectangle 69"/>
            <p:cNvSpPr>
              <a:spLocks noChangeArrowheads="1"/>
            </p:cNvSpPr>
            <p:nvPr/>
          </p:nvSpPr>
          <p:spPr bwMode="auto">
            <a:xfrm>
              <a:off x="2328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5" name="Rectangle 70"/>
            <p:cNvSpPr>
              <a:spLocks noChangeArrowheads="1"/>
            </p:cNvSpPr>
            <p:nvPr/>
          </p:nvSpPr>
          <p:spPr bwMode="auto">
            <a:xfrm>
              <a:off x="2276" y="2029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6" name="Rectangle 71"/>
            <p:cNvSpPr>
              <a:spLocks noChangeArrowheads="1"/>
            </p:cNvSpPr>
            <p:nvPr/>
          </p:nvSpPr>
          <p:spPr bwMode="auto">
            <a:xfrm>
              <a:off x="1849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7" name="Rectangle 72"/>
            <p:cNvSpPr>
              <a:spLocks noChangeArrowheads="1"/>
            </p:cNvSpPr>
            <p:nvPr/>
          </p:nvSpPr>
          <p:spPr bwMode="auto">
            <a:xfrm>
              <a:off x="1893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8" name="Rectangle 73"/>
            <p:cNvSpPr>
              <a:spLocks noChangeArrowheads="1"/>
            </p:cNvSpPr>
            <p:nvPr/>
          </p:nvSpPr>
          <p:spPr bwMode="auto">
            <a:xfrm>
              <a:off x="1980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9" name="Rectangle 74"/>
            <p:cNvSpPr>
              <a:spLocks noChangeArrowheads="1"/>
            </p:cNvSpPr>
            <p:nvPr/>
          </p:nvSpPr>
          <p:spPr bwMode="auto">
            <a:xfrm>
              <a:off x="1936" y="175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0" name="Rectangle 75"/>
            <p:cNvSpPr>
              <a:spLocks noChangeArrowheads="1"/>
            </p:cNvSpPr>
            <p:nvPr/>
          </p:nvSpPr>
          <p:spPr bwMode="auto">
            <a:xfrm>
              <a:off x="1535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1" name="Rectangle 76"/>
            <p:cNvSpPr>
              <a:spLocks noChangeArrowheads="1"/>
            </p:cNvSpPr>
            <p:nvPr/>
          </p:nvSpPr>
          <p:spPr bwMode="auto">
            <a:xfrm>
              <a:off x="1570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2" name="Rectangle 77"/>
            <p:cNvSpPr>
              <a:spLocks noChangeArrowheads="1"/>
            </p:cNvSpPr>
            <p:nvPr/>
          </p:nvSpPr>
          <p:spPr bwMode="auto">
            <a:xfrm>
              <a:off x="1666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3" name="Rectangle 78"/>
            <p:cNvSpPr>
              <a:spLocks noChangeArrowheads="1"/>
            </p:cNvSpPr>
            <p:nvPr/>
          </p:nvSpPr>
          <p:spPr bwMode="auto">
            <a:xfrm>
              <a:off x="1614" y="175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4" name="Rectangle 79"/>
            <p:cNvSpPr>
              <a:spLocks noChangeArrowheads="1"/>
            </p:cNvSpPr>
            <p:nvPr/>
          </p:nvSpPr>
          <p:spPr bwMode="auto">
            <a:xfrm>
              <a:off x="1230" y="207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5" name="Rectangle 80"/>
            <p:cNvSpPr>
              <a:spLocks noChangeArrowheads="1"/>
            </p:cNvSpPr>
            <p:nvPr/>
          </p:nvSpPr>
          <p:spPr bwMode="auto">
            <a:xfrm>
              <a:off x="1265" y="21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6" name="Rectangle 81"/>
            <p:cNvSpPr>
              <a:spLocks noChangeArrowheads="1"/>
            </p:cNvSpPr>
            <p:nvPr/>
          </p:nvSpPr>
          <p:spPr bwMode="auto">
            <a:xfrm>
              <a:off x="1692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7" name="Rectangle 82"/>
            <p:cNvSpPr>
              <a:spLocks noChangeArrowheads="1"/>
            </p:cNvSpPr>
            <p:nvPr/>
          </p:nvSpPr>
          <p:spPr bwMode="auto">
            <a:xfrm>
              <a:off x="1727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8" name="Rectangle 83"/>
            <p:cNvSpPr>
              <a:spLocks noChangeArrowheads="1"/>
            </p:cNvSpPr>
            <p:nvPr/>
          </p:nvSpPr>
          <p:spPr bwMode="auto">
            <a:xfrm>
              <a:off x="1823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9" name="Rectangle 84"/>
            <p:cNvSpPr>
              <a:spLocks noChangeArrowheads="1"/>
            </p:cNvSpPr>
            <p:nvPr/>
          </p:nvSpPr>
          <p:spPr bwMode="auto">
            <a:xfrm>
              <a:off x="1771" y="250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40" name="Freeform 85"/>
            <p:cNvSpPr>
              <a:spLocks/>
            </p:cNvSpPr>
            <p:nvPr/>
          </p:nvSpPr>
          <p:spPr bwMode="auto">
            <a:xfrm>
              <a:off x="2224" y="2142"/>
              <a:ext cx="17" cy="17"/>
            </a:xfrm>
            <a:custGeom>
              <a:avLst/>
              <a:gdLst>
                <a:gd name="T0" fmla="*/ 9 w 17"/>
                <a:gd name="T1" fmla="*/ 9 h 17"/>
                <a:gd name="T2" fmla="*/ 9 w 17"/>
                <a:gd name="T3" fmla="*/ 0 h 17"/>
                <a:gd name="T4" fmla="*/ 0 w 17"/>
                <a:gd name="T5" fmla="*/ 0 h 17"/>
                <a:gd name="T6" fmla="*/ 0 w 17"/>
                <a:gd name="T7" fmla="*/ 9 h 17"/>
                <a:gd name="T8" fmla="*/ 0 w 17"/>
                <a:gd name="T9" fmla="*/ 17 h 17"/>
                <a:gd name="T10" fmla="*/ 9 w 17"/>
                <a:gd name="T11" fmla="*/ 17 h 17"/>
                <a:gd name="T12" fmla="*/ 17 w 17"/>
                <a:gd name="T13" fmla="*/ 17 h 17"/>
                <a:gd name="T14" fmla="*/ 17 w 17"/>
                <a:gd name="T15" fmla="*/ 9 h 17"/>
                <a:gd name="T16" fmla="*/ 17 w 17"/>
                <a:gd name="T17" fmla="*/ 0 h 17"/>
                <a:gd name="T18" fmla="*/ 9 w 17"/>
                <a:gd name="T19" fmla="*/ 0 h 17"/>
                <a:gd name="T20" fmla="*/ 9 w 1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7"/>
                <a:gd name="T35" fmla="*/ 17 w 17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7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9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41" name="Freeform 86"/>
            <p:cNvSpPr>
              <a:spLocks/>
            </p:cNvSpPr>
            <p:nvPr/>
          </p:nvSpPr>
          <p:spPr bwMode="auto">
            <a:xfrm>
              <a:off x="2233" y="2151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42" name="Freeform 87"/>
            <p:cNvSpPr>
              <a:spLocks/>
            </p:cNvSpPr>
            <p:nvPr/>
          </p:nvSpPr>
          <p:spPr bwMode="auto">
            <a:xfrm>
              <a:off x="2267" y="2142"/>
              <a:ext cx="18" cy="17"/>
            </a:xfrm>
            <a:custGeom>
              <a:avLst/>
              <a:gdLst>
                <a:gd name="T0" fmla="*/ 9 w 18"/>
                <a:gd name="T1" fmla="*/ 9 h 17"/>
                <a:gd name="T2" fmla="*/ 9 w 18"/>
                <a:gd name="T3" fmla="*/ 0 h 17"/>
                <a:gd name="T4" fmla="*/ 0 w 18"/>
                <a:gd name="T5" fmla="*/ 0 h 17"/>
                <a:gd name="T6" fmla="*/ 0 w 18"/>
                <a:gd name="T7" fmla="*/ 9 h 17"/>
                <a:gd name="T8" fmla="*/ 0 w 18"/>
                <a:gd name="T9" fmla="*/ 17 h 17"/>
                <a:gd name="T10" fmla="*/ 9 w 18"/>
                <a:gd name="T11" fmla="*/ 17 h 17"/>
                <a:gd name="T12" fmla="*/ 18 w 18"/>
                <a:gd name="T13" fmla="*/ 17 h 17"/>
                <a:gd name="T14" fmla="*/ 18 w 18"/>
                <a:gd name="T15" fmla="*/ 9 h 17"/>
                <a:gd name="T16" fmla="*/ 18 w 18"/>
                <a:gd name="T17" fmla="*/ 0 h 17"/>
                <a:gd name="T18" fmla="*/ 9 w 18"/>
                <a:gd name="T19" fmla="*/ 0 h 17"/>
                <a:gd name="T20" fmla="*/ 9 w 18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17"/>
                <a:gd name="T35" fmla="*/ 18 w 18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17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9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43" name="Freeform 88"/>
            <p:cNvSpPr>
              <a:spLocks/>
            </p:cNvSpPr>
            <p:nvPr/>
          </p:nvSpPr>
          <p:spPr bwMode="auto">
            <a:xfrm>
              <a:off x="2276" y="2151"/>
              <a:ext cx="9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44" name="Freeform 89"/>
            <p:cNvSpPr>
              <a:spLocks/>
            </p:cNvSpPr>
            <p:nvPr/>
          </p:nvSpPr>
          <p:spPr bwMode="auto">
            <a:xfrm>
              <a:off x="2320" y="2142"/>
              <a:ext cx="17" cy="17"/>
            </a:xfrm>
            <a:custGeom>
              <a:avLst/>
              <a:gdLst>
                <a:gd name="T0" fmla="*/ 8 w 17"/>
                <a:gd name="T1" fmla="*/ 9 h 17"/>
                <a:gd name="T2" fmla="*/ 8 w 17"/>
                <a:gd name="T3" fmla="*/ 0 h 17"/>
                <a:gd name="T4" fmla="*/ 0 w 17"/>
                <a:gd name="T5" fmla="*/ 0 h 17"/>
                <a:gd name="T6" fmla="*/ 0 w 17"/>
                <a:gd name="T7" fmla="*/ 9 h 17"/>
                <a:gd name="T8" fmla="*/ 0 w 17"/>
                <a:gd name="T9" fmla="*/ 17 h 17"/>
                <a:gd name="T10" fmla="*/ 8 w 17"/>
                <a:gd name="T11" fmla="*/ 17 h 17"/>
                <a:gd name="T12" fmla="*/ 17 w 17"/>
                <a:gd name="T13" fmla="*/ 17 h 17"/>
                <a:gd name="T14" fmla="*/ 17 w 17"/>
                <a:gd name="T15" fmla="*/ 9 h 17"/>
                <a:gd name="T16" fmla="*/ 17 w 17"/>
                <a:gd name="T17" fmla="*/ 0 h 17"/>
                <a:gd name="T18" fmla="*/ 8 w 17"/>
                <a:gd name="T19" fmla="*/ 0 h 17"/>
                <a:gd name="T20" fmla="*/ 8 w 1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7"/>
                <a:gd name="T35" fmla="*/ 17 w 17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7">
                  <a:moveTo>
                    <a:pt x="8" y="9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45" name="Freeform 90"/>
            <p:cNvSpPr>
              <a:spLocks/>
            </p:cNvSpPr>
            <p:nvPr/>
          </p:nvSpPr>
          <p:spPr bwMode="auto">
            <a:xfrm>
              <a:off x="2320" y="2151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46" name="Rectangle 91"/>
            <p:cNvSpPr>
              <a:spLocks noChangeArrowheads="1"/>
            </p:cNvSpPr>
            <p:nvPr/>
          </p:nvSpPr>
          <p:spPr bwMode="auto">
            <a:xfrm>
              <a:off x="3488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23647" name="Rectangle 92"/>
            <p:cNvSpPr>
              <a:spLocks noChangeArrowheads="1"/>
            </p:cNvSpPr>
            <p:nvPr/>
          </p:nvSpPr>
          <p:spPr bwMode="auto">
            <a:xfrm>
              <a:off x="2546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23648" name="Rectangle 93"/>
            <p:cNvSpPr>
              <a:spLocks noChangeArrowheads="1"/>
            </p:cNvSpPr>
            <p:nvPr/>
          </p:nvSpPr>
          <p:spPr bwMode="auto">
            <a:xfrm>
              <a:off x="1492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23649" name="Rectangle 94"/>
            <p:cNvSpPr>
              <a:spLocks noChangeArrowheads="1"/>
            </p:cNvSpPr>
            <p:nvPr/>
          </p:nvSpPr>
          <p:spPr bwMode="auto">
            <a:xfrm>
              <a:off x="1448" y="2596"/>
              <a:ext cx="6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Most significant bit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50" name="Rectangle 95"/>
            <p:cNvSpPr>
              <a:spLocks noChangeArrowheads="1"/>
            </p:cNvSpPr>
            <p:nvPr/>
          </p:nvSpPr>
          <p:spPr bwMode="auto">
            <a:xfrm>
              <a:off x="1509" y="2683"/>
              <a:ext cx="49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(MSB) position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51" name="Rectangle 96"/>
            <p:cNvSpPr>
              <a:spLocks noChangeArrowheads="1"/>
            </p:cNvSpPr>
            <p:nvPr/>
          </p:nvSpPr>
          <p:spPr bwMode="auto">
            <a:xfrm>
              <a:off x="3436" y="2596"/>
              <a:ext cx="6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Least significant bit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52" name="Rectangle 97"/>
            <p:cNvSpPr>
              <a:spLocks noChangeArrowheads="1"/>
            </p:cNvSpPr>
            <p:nvPr/>
          </p:nvSpPr>
          <p:spPr bwMode="auto">
            <a:xfrm>
              <a:off x="3514" y="2683"/>
              <a:ext cx="47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(LSB) position</a:t>
              </a:r>
              <a:endParaRPr lang="en-US" sz="2400">
                <a:latin typeface="Cambria" pitchFamily="18" charset="0"/>
              </a:endParaRPr>
            </a:p>
          </p:txBody>
        </p:sp>
      </p:grpSp>
      <p:sp>
        <p:nvSpPr>
          <p:cNvPr id="274531" name="Text Box 99"/>
          <p:cNvSpPr txBox="1">
            <a:spLocks noChangeArrowheads="1"/>
          </p:cNvSpPr>
          <p:nvPr/>
        </p:nvSpPr>
        <p:spPr bwMode="auto">
          <a:xfrm>
            <a:off x="758825" y="1249363"/>
            <a:ext cx="5967852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+mj-lt"/>
              </a:rPr>
              <a:t>Recall </a:t>
            </a:r>
            <a:r>
              <a:rPr lang="en-US" i="1" dirty="0">
                <a:latin typeface="+mj-lt"/>
              </a:rPr>
              <a:t>X – Y</a:t>
            </a:r>
            <a:r>
              <a:rPr lang="en-US" dirty="0">
                <a:latin typeface="+mj-lt"/>
              </a:rPr>
              <a:t> is equivalent to adding 2’s complement of </a:t>
            </a:r>
            <a:r>
              <a:rPr lang="en-US" i="1" dirty="0">
                <a:latin typeface="+mj-lt"/>
              </a:rPr>
              <a:t>Y</a:t>
            </a:r>
            <a:r>
              <a:rPr lang="en-US" dirty="0">
                <a:latin typeface="+mj-lt"/>
              </a:rPr>
              <a:t> to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+mj-lt"/>
              </a:rPr>
              <a:t>2’s complement is equivalent to 1’s complement + 1.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latin typeface="+mj-lt"/>
              </a:rPr>
              <a:t>X – Y = X + Y + 1</a:t>
            </a:r>
          </a:p>
        </p:txBody>
      </p:sp>
      <p:sp>
        <p:nvSpPr>
          <p:cNvPr id="23556" name="Line 101"/>
          <p:cNvSpPr>
            <a:spLocks noChangeShapeType="1"/>
          </p:cNvSpPr>
          <p:nvPr/>
        </p:nvSpPr>
        <p:spPr bwMode="auto">
          <a:xfrm flipV="1">
            <a:off x="2925763" y="2727325"/>
            <a:ext cx="66675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57" name="Line 102"/>
          <p:cNvSpPr>
            <a:spLocks noChangeShapeType="1"/>
          </p:cNvSpPr>
          <p:nvPr/>
        </p:nvSpPr>
        <p:spPr bwMode="auto">
          <a:xfrm flipV="1">
            <a:off x="4648200" y="2720975"/>
            <a:ext cx="66675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58" name="Line 103"/>
          <p:cNvSpPr>
            <a:spLocks noChangeShapeType="1"/>
          </p:cNvSpPr>
          <p:nvPr/>
        </p:nvSpPr>
        <p:spPr bwMode="auto">
          <a:xfrm flipV="1">
            <a:off x="6157913" y="2730500"/>
            <a:ext cx="66675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559" name="Line 104"/>
          <p:cNvSpPr>
            <a:spLocks noChangeShapeType="1"/>
          </p:cNvSpPr>
          <p:nvPr/>
        </p:nvSpPr>
        <p:spPr bwMode="auto">
          <a:xfrm flipH="1" flipV="1">
            <a:off x="1978025" y="1871662"/>
            <a:ext cx="1666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8"/>
          <p:cNvSpPr>
            <a:spLocks noChangeArrowheads="1"/>
          </p:cNvSpPr>
          <p:nvPr/>
        </p:nvSpPr>
        <p:spPr bwMode="auto">
          <a:xfrm>
            <a:off x="996950" y="1246188"/>
            <a:ext cx="7083425" cy="49053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-bit adder/</a:t>
            </a:r>
            <a:r>
              <a:rPr lang="en-US" dirty="0" err="1"/>
              <a:t>subtractor</a:t>
            </a:r>
            <a:r>
              <a:rPr lang="en-US" dirty="0"/>
              <a:t> (contd..)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6472238" y="2127250"/>
            <a:ext cx="1587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6299200" y="2127250"/>
            <a:ext cx="1588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V="1">
            <a:off x="6386513" y="2630488"/>
            <a:ext cx="1587" cy="873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6" name="Freeform 7"/>
          <p:cNvSpPr>
            <a:spLocks/>
          </p:cNvSpPr>
          <p:nvPr/>
        </p:nvSpPr>
        <p:spPr bwMode="auto">
          <a:xfrm>
            <a:off x="6386513" y="2265363"/>
            <a:ext cx="138112" cy="347662"/>
          </a:xfrm>
          <a:custGeom>
            <a:avLst/>
            <a:gdLst>
              <a:gd name="T0" fmla="*/ 8 w 8"/>
              <a:gd name="T1" fmla="*/ 0 h 20"/>
              <a:gd name="T2" fmla="*/ 8 w 8"/>
              <a:gd name="T3" fmla="*/ 5 h 20"/>
              <a:gd name="T4" fmla="*/ 8 w 8"/>
              <a:gd name="T5" fmla="*/ 9 h 20"/>
              <a:gd name="T6" fmla="*/ 8 w 8"/>
              <a:gd name="T7" fmla="*/ 9 h 20"/>
              <a:gd name="T8" fmla="*/ 8 w 8"/>
              <a:gd name="T9" fmla="*/ 10 h 20"/>
              <a:gd name="T10" fmla="*/ 8 w 8"/>
              <a:gd name="T11" fmla="*/ 10 h 20"/>
              <a:gd name="T12" fmla="*/ 8 w 8"/>
              <a:gd name="T13" fmla="*/ 11 h 20"/>
              <a:gd name="T14" fmla="*/ 8 w 8"/>
              <a:gd name="T15" fmla="*/ 12 h 20"/>
              <a:gd name="T16" fmla="*/ 7 w 8"/>
              <a:gd name="T17" fmla="*/ 12 h 20"/>
              <a:gd name="T18" fmla="*/ 7 w 8"/>
              <a:gd name="T19" fmla="*/ 13 h 20"/>
              <a:gd name="T20" fmla="*/ 7 w 8"/>
              <a:gd name="T21" fmla="*/ 14 h 20"/>
              <a:gd name="T22" fmla="*/ 7 w 8"/>
              <a:gd name="T23" fmla="*/ 14 h 20"/>
              <a:gd name="T24" fmla="*/ 6 w 8"/>
              <a:gd name="T25" fmla="*/ 15 h 20"/>
              <a:gd name="T26" fmla="*/ 6 w 8"/>
              <a:gd name="T27" fmla="*/ 15 h 20"/>
              <a:gd name="T28" fmla="*/ 5 w 8"/>
              <a:gd name="T29" fmla="*/ 16 h 20"/>
              <a:gd name="T30" fmla="*/ 5 w 8"/>
              <a:gd name="T31" fmla="*/ 16 h 20"/>
              <a:gd name="T32" fmla="*/ 5 w 8"/>
              <a:gd name="T33" fmla="*/ 17 h 20"/>
              <a:gd name="T34" fmla="*/ 4 w 8"/>
              <a:gd name="T35" fmla="*/ 17 h 20"/>
              <a:gd name="T36" fmla="*/ 4 w 8"/>
              <a:gd name="T37" fmla="*/ 17 h 20"/>
              <a:gd name="T38" fmla="*/ 4 w 8"/>
              <a:gd name="T39" fmla="*/ 18 h 20"/>
              <a:gd name="T40" fmla="*/ 3 w 8"/>
              <a:gd name="T41" fmla="*/ 18 h 20"/>
              <a:gd name="T42" fmla="*/ 2 w 8"/>
              <a:gd name="T43" fmla="*/ 19 h 20"/>
              <a:gd name="T44" fmla="*/ 2 w 8"/>
              <a:gd name="T45" fmla="*/ 19 h 20"/>
              <a:gd name="T46" fmla="*/ 1 w 8"/>
              <a:gd name="T47" fmla="*/ 20 h 20"/>
              <a:gd name="T48" fmla="*/ 1 w 8"/>
              <a:gd name="T49" fmla="*/ 20 h 20"/>
              <a:gd name="T50" fmla="*/ 0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8" y="0"/>
                </a:moveTo>
                <a:lnTo>
                  <a:pt x="8" y="5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7" y="12"/>
                </a:lnTo>
                <a:lnTo>
                  <a:pt x="7" y="13"/>
                </a:lnTo>
                <a:lnTo>
                  <a:pt x="7" y="14"/>
                </a:lnTo>
                <a:lnTo>
                  <a:pt x="6" y="15"/>
                </a:lnTo>
                <a:lnTo>
                  <a:pt x="5" y="16"/>
                </a:lnTo>
                <a:lnTo>
                  <a:pt x="5" y="17"/>
                </a:lnTo>
                <a:lnTo>
                  <a:pt x="4" y="17"/>
                </a:lnTo>
                <a:lnTo>
                  <a:pt x="4" y="18"/>
                </a:lnTo>
                <a:lnTo>
                  <a:pt x="3" y="18"/>
                </a:lnTo>
                <a:lnTo>
                  <a:pt x="2" y="19"/>
                </a:lnTo>
                <a:lnTo>
                  <a:pt x="1" y="20"/>
                </a:lnTo>
                <a:lnTo>
                  <a:pt x="0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7" name="Freeform 8"/>
          <p:cNvSpPr>
            <a:spLocks/>
          </p:cNvSpPr>
          <p:nvPr/>
        </p:nvSpPr>
        <p:spPr bwMode="auto">
          <a:xfrm>
            <a:off x="6246813" y="2265363"/>
            <a:ext cx="139700" cy="347662"/>
          </a:xfrm>
          <a:custGeom>
            <a:avLst/>
            <a:gdLst>
              <a:gd name="T0" fmla="*/ 0 w 8"/>
              <a:gd name="T1" fmla="*/ 0 h 20"/>
              <a:gd name="T2" fmla="*/ 0 w 8"/>
              <a:gd name="T3" fmla="*/ 5 h 20"/>
              <a:gd name="T4" fmla="*/ 0 w 8"/>
              <a:gd name="T5" fmla="*/ 9 h 20"/>
              <a:gd name="T6" fmla="*/ 0 w 8"/>
              <a:gd name="T7" fmla="*/ 9 h 20"/>
              <a:gd name="T8" fmla="*/ 0 w 8"/>
              <a:gd name="T9" fmla="*/ 10 h 20"/>
              <a:gd name="T10" fmla="*/ 0 w 8"/>
              <a:gd name="T11" fmla="*/ 10 h 20"/>
              <a:gd name="T12" fmla="*/ 0 w 8"/>
              <a:gd name="T13" fmla="*/ 11 h 20"/>
              <a:gd name="T14" fmla="*/ 0 w 8"/>
              <a:gd name="T15" fmla="*/ 12 h 20"/>
              <a:gd name="T16" fmla="*/ 1 w 8"/>
              <a:gd name="T17" fmla="*/ 12 h 20"/>
              <a:gd name="T18" fmla="*/ 1 w 8"/>
              <a:gd name="T19" fmla="*/ 13 h 20"/>
              <a:gd name="T20" fmla="*/ 1 w 8"/>
              <a:gd name="T21" fmla="*/ 14 h 20"/>
              <a:gd name="T22" fmla="*/ 2 w 8"/>
              <a:gd name="T23" fmla="*/ 14 h 20"/>
              <a:gd name="T24" fmla="*/ 2 w 8"/>
              <a:gd name="T25" fmla="*/ 15 h 20"/>
              <a:gd name="T26" fmla="*/ 2 w 8"/>
              <a:gd name="T27" fmla="*/ 15 h 20"/>
              <a:gd name="T28" fmla="*/ 3 w 8"/>
              <a:gd name="T29" fmla="*/ 16 h 20"/>
              <a:gd name="T30" fmla="*/ 3 w 8"/>
              <a:gd name="T31" fmla="*/ 16 h 20"/>
              <a:gd name="T32" fmla="*/ 3 w 8"/>
              <a:gd name="T33" fmla="*/ 17 h 20"/>
              <a:gd name="T34" fmla="*/ 4 w 8"/>
              <a:gd name="T35" fmla="*/ 17 h 20"/>
              <a:gd name="T36" fmla="*/ 4 w 8"/>
              <a:gd name="T37" fmla="*/ 17 h 20"/>
              <a:gd name="T38" fmla="*/ 5 w 8"/>
              <a:gd name="T39" fmla="*/ 18 h 20"/>
              <a:gd name="T40" fmla="*/ 5 w 8"/>
              <a:gd name="T41" fmla="*/ 18 h 20"/>
              <a:gd name="T42" fmla="*/ 6 w 8"/>
              <a:gd name="T43" fmla="*/ 19 h 20"/>
              <a:gd name="T44" fmla="*/ 6 w 8"/>
              <a:gd name="T45" fmla="*/ 19 h 20"/>
              <a:gd name="T46" fmla="*/ 7 w 8"/>
              <a:gd name="T47" fmla="*/ 20 h 20"/>
              <a:gd name="T48" fmla="*/ 7 w 8"/>
              <a:gd name="T49" fmla="*/ 20 h 20"/>
              <a:gd name="T50" fmla="*/ 8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0" y="0"/>
                </a:moveTo>
                <a:lnTo>
                  <a:pt x="0" y="5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2" y="14"/>
                </a:lnTo>
                <a:lnTo>
                  <a:pt x="2" y="15"/>
                </a:lnTo>
                <a:lnTo>
                  <a:pt x="3" y="16"/>
                </a:lnTo>
                <a:lnTo>
                  <a:pt x="3" y="17"/>
                </a:lnTo>
                <a:lnTo>
                  <a:pt x="4" y="17"/>
                </a:lnTo>
                <a:lnTo>
                  <a:pt x="5" y="18"/>
                </a:lnTo>
                <a:lnTo>
                  <a:pt x="6" y="19"/>
                </a:lnTo>
                <a:lnTo>
                  <a:pt x="7" y="20"/>
                </a:lnTo>
                <a:lnTo>
                  <a:pt x="8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8" name="Freeform 9"/>
          <p:cNvSpPr>
            <a:spLocks/>
          </p:cNvSpPr>
          <p:nvPr/>
        </p:nvSpPr>
        <p:spPr bwMode="auto">
          <a:xfrm>
            <a:off x="6386513" y="2265363"/>
            <a:ext cx="138112" cy="34925"/>
          </a:xfrm>
          <a:custGeom>
            <a:avLst/>
            <a:gdLst>
              <a:gd name="T0" fmla="*/ 8 w 8"/>
              <a:gd name="T1" fmla="*/ 0 h 2"/>
              <a:gd name="T2" fmla="*/ 7 w 8"/>
              <a:gd name="T3" fmla="*/ 0 h 2"/>
              <a:gd name="T4" fmla="*/ 7 w 8"/>
              <a:gd name="T5" fmla="*/ 1 h 2"/>
              <a:gd name="T6" fmla="*/ 6 w 8"/>
              <a:gd name="T7" fmla="*/ 1 h 2"/>
              <a:gd name="T8" fmla="*/ 6 w 8"/>
              <a:gd name="T9" fmla="*/ 1 h 2"/>
              <a:gd name="T10" fmla="*/ 5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3 w 8"/>
              <a:gd name="T17" fmla="*/ 2 h 2"/>
              <a:gd name="T18" fmla="*/ 2 w 8"/>
              <a:gd name="T19" fmla="*/ 2 h 2"/>
              <a:gd name="T20" fmla="*/ 2 w 8"/>
              <a:gd name="T21" fmla="*/ 2 h 2"/>
              <a:gd name="T22" fmla="*/ 1 w 8"/>
              <a:gd name="T23" fmla="*/ 2 h 2"/>
              <a:gd name="T24" fmla="*/ 1 w 8"/>
              <a:gd name="T25" fmla="*/ 2 h 2"/>
              <a:gd name="T26" fmla="*/ 0 w 8"/>
              <a:gd name="T27" fmla="*/ 2 h 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2"/>
              <a:gd name="T44" fmla="*/ 8 w 8"/>
              <a:gd name="T45" fmla="*/ 2 h 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2">
                <a:moveTo>
                  <a:pt x="8" y="0"/>
                </a:moveTo>
                <a:lnTo>
                  <a:pt x="7" y="0"/>
                </a:lnTo>
                <a:lnTo>
                  <a:pt x="7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1" y="2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09" name="Freeform 10"/>
          <p:cNvSpPr>
            <a:spLocks/>
          </p:cNvSpPr>
          <p:nvPr/>
        </p:nvSpPr>
        <p:spPr bwMode="auto">
          <a:xfrm>
            <a:off x="6246813" y="2265363"/>
            <a:ext cx="139700" cy="34925"/>
          </a:xfrm>
          <a:custGeom>
            <a:avLst/>
            <a:gdLst>
              <a:gd name="T0" fmla="*/ 0 w 8"/>
              <a:gd name="T1" fmla="*/ 0 h 2"/>
              <a:gd name="T2" fmla="*/ 1 w 8"/>
              <a:gd name="T3" fmla="*/ 0 h 2"/>
              <a:gd name="T4" fmla="*/ 1 w 8"/>
              <a:gd name="T5" fmla="*/ 1 h 2"/>
              <a:gd name="T6" fmla="*/ 2 w 8"/>
              <a:gd name="T7" fmla="*/ 1 h 2"/>
              <a:gd name="T8" fmla="*/ 3 w 8"/>
              <a:gd name="T9" fmla="*/ 1 h 2"/>
              <a:gd name="T10" fmla="*/ 3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5 w 8"/>
              <a:gd name="T17" fmla="*/ 2 h 2"/>
              <a:gd name="T18" fmla="*/ 6 w 8"/>
              <a:gd name="T19" fmla="*/ 2 h 2"/>
              <a:gd name="T20" fmla="*/ 6 w 8"/>
              <a:gd name="T21" fmla="*/ 2 h 2"/>
              <a:gd name="T22" fmla="*/ 7 w 8"/>
              <a:gd name="T23" fmla="*/ 2 h 2"/>
              <a:gd name="T24" fmla="*/ 8 w 8"/>
              <a:gd name="T25" fmla="*/ 2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2"/>
              <a:gd name="T41" fmla="*/ 8 w 8"/>
              <a:gd name="T42" fmla="*/ 2 h 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6" y="2"/>
                </a:lnTo>
                <a:lnTo>
                  <a:pt x="7" y="2"/>
                </a:lnTo>
                <a:lnTo>
                  <a:pt x="8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0" name="Freeform 11"/>
          <p:cNvSpPr>
            <a:spLocks/>
          </p:cNvSpPr>
          <p:nvPr/>
        </p:nvSpPr>
        <p:spPr bwMode="auto">
          <a:xfrm>
            <a:off x="6386513" y="2212975"/>
            <a:ext cx="138112" cy="52388"/>
          </a:xfrm>
          <a:custGeom>
            <a:avLst/>
            <a:gdLst>
              <a:gd name="T0" fmla="*/ 8 w 8"/>
              <a:gd name="T1" fmla="*/ 0 h 3"/>
              <a:gd name="T2" fmla="*/ 7 w 8"/>
              <a:gd name="T3" fmla="*/ 1 h 3"/>
              <a:gd name="T4" fmla="*/ 7 w 8"/>
              <a:gd name="T5" fmla="*/ 1 h 3"/>
              <a:gd name="T6" fmla="*/ 6 w 8"/>
              <a:gd name="T7" fmla="*/ 1 h 3"/>
              <a:gd name="T8" fmla="*/ 6 w 8"/>
              <a:gd name="T9" fmla="*/ 2 h 3"/>
              <a:gd name="T10" fmla="*/ 5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3 w 8"/>
              <a:gd name="T17" fmla="*/ 2 h 3"/>
              <a:gd name="T18" fmla="*/ 2 w 8"/>
              <a:gd name="T19" fmla="*/ 3 h 3"/>
              <a:gd name="T20" fmla="*/ 2 w 8"/>
              <a:gd name="T21" fmla="*/ 3 h 3"/>
              <a:gd name="T22" fmla="*/ 1 w 8"/>
              <a:gd name="T23" fmla="*/ 3 h 3"/>
              <a:gd name="T24" fmla="*/ 1 w 8"/>
              <a:gd name="T25" fmla="*/ 3 h 3"/>
              <a:gd name="T26" fmla="*/ 0 w 8"/>
              <a:gd name="T27" fmla="*/ 3 h 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3"/>
              <a:gd name="T44" fmla="*/ 8 w 8"/>
              <a:gd name="T45" fmla="*/ 3 h 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3">
                <a:moveTo>
                  <a:pt x="8" y="0"/>
                </a:moveTo>
                <a:lnTo>
                  <a:pt x="7" y="1"/>
                </a:lnTo>
                <a:lnTo>
                  <a:pt x="6" y="1"/>
                </a:lnTo>
                <a:lnTo>
                  <a:pt x="6" y="2"/>
                </a:lnTo>
                <a:lnTo>
                  <a:pt x="5" y="2"/>
                </a:lnTo>
                <a:lnTo>
                  <a:pt x="4" y="2"/>
                </a:lnTo>
                <a:lnTo>
                  <a:pt x="3" y="2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1" name="Freeform 12"/>
          <p:cNvSpPr>
            <a:spLocks/>
          </p:cNvSpPr>
          <p:nvPr/>
        </p:nvSpPr>
        <p:spPr bwMode="auto">
          <a:xfrm>
            <a:off x="6246813" y="2212975"/>
            <a:ext cx="139700" cy="52388"/>
          </a:xfrm>
          <a:custGeom>
            <a:avLst/>
            <a:gdLst>
              <a:gd name="T0" fmla="*/ 0 w 8"/>
              <a:gd name="T1" fmla="*/ 0 h 3"/>
              <a:gd name="T2" fmla="*/ 1 w 8"/>
              <a:gd name="T3" fmla="*/ 1 h 3"/>
              <a:gd name="T4" fmla="*/ 1 w 8"/>
              <a:gd name="T5" fmla="*/ 1 h 3"/>
              <a:gd name="T6" fmla="*/ 2 w 8"/>
              <a:gd name="T7" fmla="*/ 1 h 3"/>
              <a:gd name="T8" fmla="*/ 3 w 8"/>
              <a:gd name="T9" fmla="*/ 2 h 3"/>
              <a:gd name="T10" fmla="*/ 3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5 w 8"/>
              <a:gd name="T17" fmla="*/ 2 h 3"/>
              <a:gd name="T18" fmla="*/ 6 w 8"/>
              <a:gd name="T19" fmla="*/ 3 h 3"/>
              <a:gd name="T20" fmla="*/ 6 w 8"/>
              <a:gd name="T21" fmla="*/ 3 h 3"/>
              <a:gd name="T22" fmla="*/ 7 w 8"/>
              <a:gd name="T23" fmla="*/ 3 h 3"/>
              <a:gd name="T24" fmla="*/ 8 w 8"/>
              <a:gd name="T25" fmla="*/ 3 h 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3"/>
              <a:gd name="T41" fmla="*/ 8 w 8"/>
              <a:gd name="T42" fmla="*/ 3 h 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3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3" y="2"/>
                </a:lnTo>
                <a:lnTo>
                  <a:pt x="4" y="2"/>
                </a:lnTo>
                <a:lnTo>
                  <a:pt x="5" y="2"/>
                </a:lnTo>
                <a:lnTo>
                  <a:pt x="6" y="3"/>
                </a:lnTo>
                <a:lnTo>
                  <a:pt x="7" y="3"/>
                </a:lnTo>
                <a:lnTo>
                  <a:pt x="8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6056313" y="2127250"/>
            <a:ext cx="1587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5883275" y="2127250"/>
            <a:ext cx="1588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V="1">
            <a:off x="5969000" y="2630488"/>
            <a:ext cx="1588" cy="873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5" name="Freeform 17"/>
          <p:cNvSpPr>
            <a:spLocks/>
          </p:cNvSpPr>
          <p:nvPr/>
        </p:nvSpPr>
        <p:spPr bwMode="auto">
          <a:xfrm>
            <a:off x="5969000" y="2265363"/>
            <a:ext cx="139700" cy="347662"/>
          </a:xfrm>
          <a:custGeom>
            <a:avLst/>
            <a:gdLst>
              <a:gd name="T0" fmla="*/ 8 w 8"/>
              <a:gd name="T1" fmla="*/ 0 h 20"/>
              <a:gd name="T2" fmla="*/ 8 w 8"/>
              <a:gd name="T3" fmla="*/ 5 h 20"/>
              <a:gd name="T4" fmla="*/ 8 w 8"/>
              <a:gd name="T5" fmla="*/ 9 h 20"/>
              <a:gd name="T6" fmla="*/ 8 w 8"/>
              <a:gd name="T7" fmla="*/ 9 h 20"/>
              <a:gd name="T8" fmla="*/ 8 w 8"/>
              <a:gd name="T9" fmla="*/ 10 h 20"/>
              <a:gd name="T10" fmla="*/ 8 w 8"/>
              <a:gd name="T11" fmla="*/ 10 h 20"/>
              <a:gd name="T12" fmla="*/ 8 w 8"/>
              <a:gd name="T13" fmla="*/ 11 h 20"/>
              <a:gd name="T14" fmla="*/ 8 w 8"/>
              <a:gd name="T15" fmla="*/ 12 h 20"/>
              <a:gd name="T16" fmla="*/ 7 w 8"/>
              <a:gd name="T17" fmla="*/ 12 h 20"/>
              <a:gd name="T18" fmla="*/ 7 w 8"/>
              <a:gd name="T19" fmla="*/ 13 h 20"/>
              <a:gd name="T20" fmla="*/ 7 w 8"/>
              <a:gd name="T21" fmla="*/ 14 h 20"/>
              <a:gd name="T22" fmla="*/ 6 w 8"/>
              <a:gd name="T23" fmla="*/ 14 h 20"/>
              <a:gd name="T24" fmla="*/ 6 w 8"/>
              <a:gd name="T25" fmla="*/ 15 h 20"/>
              <a:gd name="T26" fmla="*/ 6 w 8"/>
              <a:gd name="T27" fmla="*/ 15 h 20"/>
              <a:gd name="T28" fmla="*/ 5 w 8"/>
              <a:gd name="T29" fmla="*/ 16 h 20"/>
              <a:gd name="T30" fmla="*/ 5 w 8"/>
              <a:gd name="T31" fmla="*/ 16 h 20"/>
              <a:gd name="T32" fmla="*/ 5 w 8"/>
              <a:gd name="T33" fmla="*/ 17 h 20"/>
              <a:gd name="T34" fmla="*/ 4 w 8"/>
              <a:gd name="T35" fmla="*/ 17 h 20"/>
              <a:gd name="T36" fmla="*/ 4 w 8"/>
              <a:gd name="T37" fmla="*/ 17 h 20"/>
              <a:gd name="T38" fmla="*/ 3 w 8"/>
              <a:gd name="T39" fmla="*/ 18 h 20"/>
              <a:gd name="T40" fmla="*/ 3 w 8"/>
              <a:gd name="T41" fmla="*/ 18 h 20"/>
              <a:gd name="T42" fmla="*/ 2 w 8"/>
              <a:gd name="T43" fmla="*/ 19 h 20"/>
              <a:gd name="T44" fmla="*/ 2 w 8"/>
              <a:gd name="T45" fmla="*/ 19 h 20"/>
              <a:gd name="T46" fmla="*/ 1 w 8"/>
              <a:gd name="T47" fmla="*/ 20 h 20"/>
              <a:gd name="T48" fmla="*/ 0 w 8"/>
              <a:gd name="T49" fmla="*/ 20 h 20"/>
              <a:gd name="T50" fmla="*/ 0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8" y="0"/>
                </a:moveTo>
                <a:lnTo>
                  <a:pt x="8" y="5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7" y="12"/>
                </a:lnTo>
                <a:lnTo>
                  <a:pt x="7" y="13"/>
                </a:lnTo>
                <a:lnTo>
                  <a:pt x="7" y="14"/>
                </a:lnTo>
                <a:lnTo>
                  <a:pt x="6" y="14"/>
                </a:lnTo>
                <a:lnTo>
                  <a:pt x="6" y="15"/>
                </a:lnTo>
                <a:lnTo>
                  <a:pt x="5" y="16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9"/>
                </a:lnTo>
                <a:lnTo>
                  <a:pt x="1" y="20"/>
                </a:lnTo>
                <a:lnTo>
                  <a:pt x="0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6" name="Freeform 18"/>
          <p:cNvSpPr>
            <a:spLocks/>
          </p:cNvSpPr>
          <p:nvPr/>
        </p:nvSpPr>
        <p:spPr bwMode="auto">
          <a:xfrm>
            <a:off x="5830888" y="2265363"/>
            <a:ext cx="138112" cy="347662"/>
          </a:xfrm>
          <a:custGeom>
            <a:avLst/>
            <a:gdLst>
              <a:gd name="T0" fmla="*/ 0 w 8"/>
              <a:gd name="T1" fmla="*/ 0 h 20"/>
              <a:gd name="T2" fmla="*/ 0 w 8"/>
              <a:gd name="T3" fmla="*/ 5 h 20"/>
              <a:gd name="T4" fmla="*/ 0 w 8"/>
              <a:gd name="T5" fmla="*/ 9 h 20"/>
              <a:gd name="T6" fmla="*/ 0 w 8"/>
              <a:gd name="T7" fmla="*/ 9 h 20"/>
              <a:gd name="T8" fmla="*/ 0 w 8"/>
              <a:gd name="T9" fmla="*/ 10 h 20"/>
              <a:gd name="T10" fmla="*/ 0 w 8"/>
              <a:gd name="T11" fmla="*/ 10 h 20"/>
              <a:gd name="T12" fmla="*/ 0 w 8"/>
              <a:gd name="T13" fmla="*/ 11 h 20"/>
              <a:gd name="T14" fmla="*/ 0 w 8"/>
              <a:gd name="T15" fmla="*/ 12 h 20"/>
              <a:gd name="T16" fmla="*/ 1 w 8"/>
              <a:gd name="T17" fmla="*/ 12 h 20"/>
              <a:gd name="T18" fmla="*/ 1 w 8"/>
              <a:gd name="T19" fmla="*/ 13 h 20"/>
              <a:gd name="T20" fmla="*/ 1 w 8"/>
              <a:gd name="T21" fmla="*/ 14 h 20"/>
              <a:gd name="T22" fmla="*/ 1 w 8"/>
              <a:gd name="T23" fmla="*/ 14 h 20"/>
              <a:gd name="T24" fmla="*/ 2 w 8"/>
              <a:gd name="T25" fmla="*/ 15 h 20"/>
              <a:gd name="T26" fmla="*/ 2 w 8"/>
              <a:gd name="T27" fmla="*/ 15 h 20"/>
              <a:gd name="T28" fmla="*/ 2 w 8"/>
              <a:gd name="T29" fmla="*/ 15 h 20"/>
              <a:gd name="T30" fmla="*/ 3 w 8"/>
              <a:gd name="T31" fmla="*/ 16 h 20"/>
              <a:gd name="T32" fmla="*/ 3 w 8"/>
              <a:gd name="T33" fmla="*/ 16 h 20"/>
              <a:gd name="T34" fmla="*/ 3 w 8"/>
              <a:gd name="T35" fmla="*/ 17 h 20"/>
              <a:gd name="T36" fmla="*/ 4 w 8"/>
              <a:gd name="T37" fmla="*/ 17 h 20"/>
              <a:gd name="T38" fmla="*/ 4 w 8"/>
              <a:gd name="T39" fmla="*/ 18 h 20"/>
              <a:gd name="T40" fmla="*/ 5 w 8"/>
              <a:gd name="T41" fmla="*/ 18 h 20"/>
              <a:gd name="T42" fmla="*/ 6 w 8"/>
              <a:gd name="T43" fmla="*/ 19 h 20"/>
              <a:gd name="T44" fmla="*/ 6 w 8"/>
              <a:gd name="T45" fmla="*/ 19 h 20"/>
              <a:gd name="T46" fmla="*/ 7 w 8"/>
              <a:gd name="T47" fmla="*/ 20 h 20"/>
              <a:gd name="T48" fmla="*/ 7 w 8"/>
              <a:gd name="T49" fmla="*/ 20 h 20"/>
              <a:gd name="T50" fmla="*/ 8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0" y="0"/>
                </a:moveTo>
                <a:lnTo>
                  <a:pt x="0" y="5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2" y="15"/>
                </a:lnTo>
                <a:lnTo>
                  <a:pt x="3" y="16"/>
                </a:lnTo>
                <a:lnTo>
                  <a:pt x="3" y="17"/>
                </a:lnTo>
                <a:lnTo>
                  <a:pt x="4" y="17"/>
                </a:lnTo>
                <a:lnTo>
                  <a:pt x="4" y="18"/>
                </a:lnTo>
                <a:lnTo>
                  <a:pt x="5" y="18"/>
                </a:lnTo>
                <a:lnTo>
                  <a:pt x="6" y="19"/>
                </a:lnTo>
                <a:lnTo>
                  <a:pt x="7" y="20"/>
                </a:lnTo>
                <a:lnTo>
                  <a:pt x="8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7" name="Freeform 19"/>
          <p:cNvSpPr>
            <a:spLocks/>
          </p:cNvSpPr>
          <p:nvPr/>
        </p:nvSpPr>
        <p:spPr bwMode="auto">
          <a:xfrm>
            <a:off x="5969000" y="2265363"/>
            <a:ext cx="139700" cy="34925"/>
          </a:xfrm>
          <a:custGeom>
            <a:avLst/>
            <a:gdLst>
              <a:gd name="T0" fmla="*/ 8 w 8"/>
              <a:gd name="T1" fmla="*/ 0 h 2"/>
              <a:gd name="T2" fmla="*/ 7 w 8"/>
              <a:gd name="T3" fmla="*/ 0 h 2"/>
              <a:gd name="T4" fmla="*/ 7 w 8"/>
              <a:gd name="T5" fmla="*/ 1 h 2"/>
              <a:gd name="T6" fmla="*/ 6 w 8"/>
              <a:gd name="T7" fmla="*/ 1 h 2"/>
              <a:gd name="T8" fmla="*/ 5 w 8"/>
              <a:gd name="T9" fmla="*/ 1 h 2"/>
              <a:gd name="T10" fmla="*/ 5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3 w 8"/>
              <a:gd name="T17" fmla="*/ 2 h 2"/>
              <a:gd name="T18" fmla="*/ 2 w 8"/>
              <a:gd name="T19" fmla="*/ 2 h 2"/>
              <a:gd name="T20" fmla="*/ 2 w 8"/>
              <a:gd name="T21" fmla="*/ 2 h 2"/>
              <a:gd name="T22" fmla="*/ 1 w 8"/>
              <a:gd name="T23" fmla="*/ 2 h 2"/>
              <a:gd name="T24" fmla="*/ 0 w 8"/>
              <a:gd name="T25" fmla="*/ 2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2"/>
              <a:gd name="T41" fmla="*/ 8 w 8"/>
              <a:gd name="T42" fmla="*/ 2 h 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2">
                <a:moveTo>
                  <a:pt x="8" y="0"/>
                </a:moveTo>
                <a:lnTo>
                  <a:pt x="7" y="0"/>
                </a:lnTo>
                <a:lnTo>
                  <a:pt x="7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1" y="2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8" name="Freeform 20"/>
          <p:cNvSpPr>
            <a:spLocks/>
          </p:cNvSpPr>
          <p:nvPr/>
        </p:nvSpPr>
        <p:spPr bwMode="auto">
          <a:xfrm>
            <a:off x="5830888" y="2265363"/>
            <a:ext cx="138112" cy="34925"/>
          </a:xfrm>
          <a:custGeom>
            <a:avLst/>
            <a:gdLst>
              <a:gd name="T0" fmla="*/ 0 w 8"/>
              <a:gd name="T1" fmla="*/ 0 h 2"/>
              <a:gd name="T2" fmla="*/ 1 w 8"/>
              <a:gd name="T3" fmla="*/ 0 h 2"/>
              <a:gd name="T4" fmla="*/ 1 w 8"/>
              <a:gd name="T5" fmla="*/ 1 h 2"/>
              <a:gd name="T6" fmla="*/ 2 w 8"/>
              <a:gd name="T7" fmla="*/ 1 h 2"/>
              <a:gd name="T8" fmla="*/ 2 w 8"/>
              <a:gd name="T9" fmla="*/ 1 h 2"/>
              <a:gd name="T10" fmla="*/ 3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5 w 8"/>
              <a:gd name="T17" fmla="*/ 2 h 2"/>
              <a:gd name="T18" fmla="*/ 6 w 8"/>
              <a:gd name="T19" fmla="*/ 2 h 2"/>
              <a:gd name="T20" fmla="*/ 6 w 8"/>
              <a:gd name="T21" fmla="*/ 2 h 2"/>
              <a:gd name="T22" fmla="*/ 7 w 8"/>
              <a:gd name="T23" fmla="*/ 2 h 2"/>
              <a:gd name="T24" fmla="*/ 7 w 8"/>
              <a:gd name="T25" fmla="*/ 2 h 2"/>
              <a:gd name="T26" fmla="*/ 8 w 8"/>
              <a:gd name="T27" fmla="*/ 2 h 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2"/>
              <a:gd name="T44" fmla="*/ 8 w 8"/>
              <a:gd name="T45" fmla="*/ 2 h 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6" y="2"/>
                </a:lnTo>
                <a:lnTo>
                  <a:pt x="7" y="2"/>
                </a:lnTo>
                <a:lnTo>
                  <a:pt x="8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19" name="Freeform 21"/>
          <p:cNvSpPr>
            <a:spLocks/>
          </p:cNvSpPr>
          <p:nvPr/>
        </p:nvSpPr>
        <p:spPr bwMode="auto">
          <a:xfrm>
            <a:off x="5969000" y="2212975"/>
            <a:ext cx="139700" cy="52388"/>
          </a:xfrm>
          <a:custGeom>
            <a:avLst/>
            <a:gdLst>
              <a:gd name="T0" fmla="*/ 8 w 8"/>
              <a:gd name="T1" fmla="*/ 0 h 3"/>
              <a:gd name="T2" fmla="*/ 7 w 8"/>
              <a:gd name="T3" fmla="*/ 1 h 3"/>
              <a:gd name="T4" fmla="*/ 7 w 8"/>
              <a:gd name="T5" fmla="*/ 1 h 3"/>
              <a:gd name="T6" fmla="*/ 6 w 8"/>
              <a:gd name="T7" fmla="*/ 1 h 3"/>
              <a:gd name="T8" fmla="*/ 5 w 8"/>
              <a:gd name="T9" fmla="*/ 2 h 3"/>
              <a:gd name="T10" fmla="*/ 5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3 w 8"/>
              <a:gd name="T17" fmla="*/ 2 h 3"/>
              <a:gd name="T18" fmla="*/ 2 w 8"/>
              <a:gd name="T19" fmla="*/ 3 h 3"/>
              <a:gd name="T20" fmla="*/ 2 w 8"/>
              <a:gd name="T21" fmla="*/ 3 h 3"/>
              <a:gd name="T22" fmla="*/ 1 w 8"/>
              <a:gd name="T23" fmla="*/ 3 h 3"/>
              <a:gd name="T24" fmla="*/ 0 w 8"/>
              <a:gd name="T25" fmla="*/ 3 h 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3"/>
              <a:gd name="T41" fmla="*/ 8 w 8"/>
              <a:gd name="T42" fmla="*/ 3 h 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3">
                <a:moveTo>
                  <a:pt x="8" y="0"/>
                </a:moveTo>
                <a:lnTo>
                  <a:pt x="7" y="1"/>
                </a:lnTo>
                <a:lnTo>
                  <a:pt x="6" y="1"/>
                </a:lnTo>
                <a:lnTo>
                  <a:pt x="5" y="2"/>
                </a:lnTo>
                <a:lnTo>
                  <a:pt x="4" y="2"/>
                </a:lnTo>
                <a:lnTo>
                  <a:pt x="3" y="2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0" name="Freeform 22"/>
          <p:cNvSpPr>
            <a:spLocks/>
          </p:cNvSpPr>
          <p:nvPr/>
        </p:nvSpPr>
        <p:spPr bwMode="auto">
          <a:xfrm>
            <a:off x="5830888" y="2212975"/>
            <a:ext cx="138112" cy="52388"/>
          </a:xfrm>
          <a:custGeom>
            <a:avLst/>
            <a:gdLst>
              <a:gd name="T0" fmla="*/ 0 w 8"/>
              <a:gd name="T1" fmla="*/ 0 h 3"/>
              <a:gd name="T2" fmla="*/ 1 w 8"/>
              <a:gd name="T3" fmla="*/ 1 h 3"/>
              <a:gd name="T4" fmla="*/ 1 w 8"/>
              <a:gd name="T5" fmla="*/ 1 h 3"/>
              <a:gd name="T6" fmla="*/ 2 w 8"/>
              <a:gd name="T7" fmla="*/ 1 h 3"/>
              <a:gd name="T8" fmla="*/ 2 w 8"/>
              <a:gd name="T9" fmla="*/ 2 h 3"/>
              <a:gd name="T10" fmla="*/ 3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5 w 8"/>
              <a:gd name="T17" fmla="*/ 2 h 3"/>
              <a:gd name="T18" fmla="*/ 6 w 8"/>
              <a:gd name="T19" fmla="*/ 3 h 3"/>
              <a:gd name="T20" fmla="*/ 6 w 8"/>
              <a:gd name="T21" fmla="*/ 3 h 3"/>
              <a:gd name="T22" fmla="*/ 7 w 8"/>
              <a:gd name="T23" fmla="*/ 3 h 3"/>
              <a:gd name="T24" fmla="*/ 7 w 8"/>
              <a:gd name="T25" fmla="*/ 3 h 3"/>
              <a:gd name="T26" fmla="*/ 8 w 8"/>
              <a:gd name="T27" fmla="*/ 3 h 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3"/>
              <a:gd name="T44" fmla="*/ 8 w 8"/>
              <a:gd name="T45" fmla="*/ 3 h 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3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4" y="2"/>
                </a:lnTo>
                <a:lnTo>
                  <a:pt x="5" y="2"/>
                </a:lnTo>
                <a:lnTo>
                  <a:pt x="6" y="3"/>
                </a:lnTo>
                <a:lnTo>
                  <a:pt x="7" y="3"/>
                </a:lnTo>
                <a:lnTo>
                  <a:pt x="8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1" name="Line 24"/>
          <p:cNvSpPr>
            <a:spLocks noChangeShapeType="1"/>
          </p:cNvSpPr>
          <p:nvPr/>
        </p:nvSpPr>
        <p:spPr bwMode="auto">
          <a:xfrm>
            <a:off x="5137150" y="2127250"/>
            <a:ext cx="1588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2" name="Line 25"/>
          <p:cNvSpPr>
            <a:spLocks noChangeShapeType="1"/>
          </p:cNvSpPr>
          <p:nvPr/>
        </p:nvSpPr>
        <p:spPr bwMode="auto">
          <a:xfrm>
            <a:off x="4962525" y="2127250"/>
            <a:ext cx="1588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3" name="Line 26"/>
          <p:cNvSpPr>
            <a:spLocks noChangeShapeType="1"/>
          </p:cNvSpPr>
          <p:nvPr/>
        </p:nvSpPr>
        <p:spPr bwMode="auto">
          <a:xfrm flipV="1">
            <a:off x="5049838" y="2630488"/>
            <a:ext cx="1587" cy="873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4" name="Freeform 27"/>
          <p:cNvSpPr>
            <a:spLocks/>
          </p:cNvSpPr>
          <p:nvPr/>
        </p:nvSpPr>
        <p:spPr bwMode="auto">
          <a:xfrm>
            <a:off x="5049838" y="2265363"/>
            <a:ext cx="139700" cy="347662"/>
          </a:xfrm>
          <a:custGeom>
            <a:avLst/>
            <a:gdLst>
              <a:gd name="T0" fmla="*/ 8 w 8"/>
              <a:gd name="T1" fmla="*/ 0 h 20"/>
              <a:gd name="T2" fmla="*/ 8 w 8"/>
              <a:gd name="T3" fmla="*/ 5 h 20"/>
              <a:gd name="T4" fmla="*/ 8 w 8"/>
              <a:gd name="T5" fmla="*/ 9 h 20"/>
              <a:gd name="T6" fmla="*/ 8 w 8"/>
              <a:gd name="T7" fmla="*/ 9 h 20"/>
              <a:gd name="T8" fmla="*/ 8 w 8"/>
              <a:gd name="T9" fmla="*/ 10 h 20"/>
              <a:gd name="T10" fmla="*/ 8 w 8"/>
              <a:gd name="T11" fmla="*/ 10 h 20"/>
              <a:gd name="T12" fmla="*/ 8 w 8"/>
              <a:gd name="T13" fmla="*/ 11 h 20"/>
              <a:gd name="T14" fmla="*/ 8 w 8"/>
              <a:gd name="T15" fmla="*/ 12 h 20"/>
              <a:gd name="T16" fmla="*/ 7 w 8"/>
              <a:gd name="T17" fmla="*/ 12 h 20"/>
              <a:gd name="T18" fmla="*/ 7 w 8"/>
              <a:gd name="T19" fmla="*/ 13 h 20"/>
              <a:gd name="T20" fmla="*/ 7 w 8"/>
              <a:gd name="T21" fmla="*/ 14 h 20"/>
              <a:gd name="T22" fmla="*/ 6 w 8"/>
              <a:gd name="T23" fmla="*/ 14 h 20"/>
              <a:gd name="T24" fmla="*/ 6 w 8"/>
              <a:gd name="T25" fmla="*/ 15 h 20"/>
              <a:gd name="T26" fmla="*/ 6 w 8"/>
              <a:gd name="T27" fmla="*/ 15 h 20"/>
              <a:gd name="T28" fmla="*/ 5 w 8"/>
              <a:gd name="T29" fmla="*/ 16 h 20"/>
              <a:gd name="T30" fmla="*/ 5 w 8"/>
              <a:gd name="T31" fmla="*/ 16 h 20"/>
              <a:gd name="T32" fmla="*/ 5 w 8"/>
              <a:gd name="T33" fmla="*/ 17 h 20"/>
              <a:gd name="T34" fmla="*/ 4 w 8"/>
              <a:gd name="T35" fmla="*/ 17 h 20"/>
              <a:gd name="T36" fmla="*/ 4 w 8"/>
              <a:gd name="T37" fmla="*/ 17 h 20"/>
              <a:gd name="T38" fmla="*/ 3 w 8"/>
              <a:gd name="T39" fmla="*/ 18 h 20"/>
              <a:gd name="T40" fmla="*/ 3 w 8"/>
              <a:gd name="T41" fmla="*/ 18 h 20"/>
              <a:gd name="T42" fmla="*/ 2 w 8"/>
              <a:gd name="T43" fmla="*/ 19 h 20"/>
              <a:gd name="T44" fmla="*/ 2 w 8"/>
              <a:gd name="T45" fmla="*/ 19 h 20"/>
              <a:gd name="T46" fmla="*/ 1 w 8"/>
              <a:gd name="T47" fmla="*/ 20 h 20"/>
              <a:gd name="T48" fmla="*/ 0 w 8"/>
              <a:gd name="T49" fmla="*/ 20 h 20"/>
              <a:gd name="T50" fmla="*/ 0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8" y="0"/>
                </a:moveTo>
                <a:lnTo>
                  <a:pt x="8" y="5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7" y="12"/>
                </a:lnTo>
                <a:lnTo>
                  <a:pt x="7" y="13"/>
                </a:lnTo>
                <a:lnTo>
                  <a:pt x="7" y="14"/>
                </a:lnTo>
                <a:lnTo>
                  <a:pt x="6" y="14"/>
                </a:lnTo>
                <a:lnTo>
                  <a:pt x="6" y="15"/>
                </a:lnTo>
                <a:lnTo>
                  <a:pt x="5" y="16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9"/>
                </a:lnTo>
                <a:lnTo>
                  <a:pt x="1" y="20"/>
                </a:lnTo>
                <a:lnTo>
                  <a:pt x="0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5" name="Freeform 28"/>
          <p:cNvSpPr>
            <a:spLocks/>
          </p:cNvSpPr>
          <p:nvPr/>
        </p:nvSpPr>
        <p:spPr bwMode="auto">
          <a:xfrm>
            <a:off x="4911725" y="2265363"/>
            <a:ext cx="138113" cy="347662"/>
          </a:xfrm>
          <a:custGeom>
            <a:avLst/>
            <a:gdLst>
              <a:gd name="T0" fmla="*/ 0 w 8"/>
              <a:gd name="T1" fmla="*/ 0 h 20"/>
              <a:gd name="T2" fmla="*/ 0 w 8"/>
              <a:gd name="T3" fmla="*/ 5 h 20"/>
              <a:gd name="T4" fmla="*/ 0 w 8"/>
              <a:gd name="T5" fmla="*/ 9 h 20"/>
              <a:gd name="T6" fmla="*/ 0 w 8"/>
              <a:gd name="T7" fmla="*/ 9 h 20"/>
              <a:gd name="T8" fmla="*/ 0 w 8"/>
              <a:gd name="T9" fmla="*/ 10 h 20"/>
              <a:gd name="T10" fmla="*/ 0 w 8"/>
              <a:gd name="T11" fmla="*/ 10 h 20"/>
              <a:gd name="T12" fmla="*/ 0 w 8"/>
              <a:gd name="T13" fmla="*/ 11 h 20"/>
              <a:gd name="T14" fmla="*/ 0 w 8"/>
              <a:gd name="T15" fmla="*/ 12 h 20"/>
              <a:gd name="T16" fmla="*/ 1 w 8"/>
              <a:gd name="T17" fmla="*/ 12 h 20"/>
              <a:gd name="T18" fmla="*/ 1 w 8"/>
              <a:gd name="T19" fmla="*/ 13 h 20"/>
              <a:gd name="T20" fmla="*/ 1 w 8"/>
              <a:gd name="T21" fmla="*/ 14 h 20"/>
              <a:gd name="T22" fmla="*/ 1 w 8"/>
              <a:gd name="T23" fmla="*/ 14 h 20"/>
              <a:gd name="T24" fmla="*/ 2 w 8"/>
              <a:gd name="T25" fmla="*/ 15 h 20"/>
              <a:gd name="T26" fmla="*/ 2 w 8"/>
              <a:gd name="T27" fmla="*/ 15 h 20"/>
              <a:gd name="T28" fmla="*/ 2 w 8"/>
              <a:gd name="T29" fmla="*/ 15 h 20"/>
              <a:gd name="T30" fmla="*/ 3 w 8"/>
              <a:gd name="T31" fmla="*/ 16 h 20"/>
              <a:gd name="T32" fmla="*/ 3 w 8"/>
              <a:gd name="T33" fmla="*/ 16 h 20"/>
              <a:gd name="T34" fmla="*/ 3 w 8"/>
              <a:gd name="T35" fmla="*/ 17 h 20"/>
              <a:gd name="T36" fmla="*/ 4 w 8"/>
              <a:gd name="T37" fmla="*/ 17 h 20"/>
              <a:gd name="T38" fmla="*/ 4 w 8"/>
              <a:gd name="T39" fmla="*/ 18 h 20"/>
              <a:gd name="T40" fmla="*/ 5 w 8"/>
              <a:gd name="T41" fmla="*/ 18 h 20"/>
              <a:gd name="T42" fmla="*/ 6 w 8"/>
              <a:gd name="T43" fmla="*/ 19 h 20"/>
              <a:gd name="T44" fmla="*/ 6 w 8"/>
              <a:gd name="T45" fmla="*/ 19 h 20"/>
              <a:gd name="T46" fmla="*/ 7 w 8"/>
              <a:gd name="T47" fmla="*/ 20 h 20"/>
              <a:gd name="T48" fmla="*/ 7 w 8"/>
              <a:gd name="T49" fmla="*/ 20 h 20"/>
              <a:gd name="T50" fmla="*/ 8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0" y="0"/>
                </a:moveTo>
                <a:lnTo>
                  <a:pt x="0" y="5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2" y="15"/>
                </a:lnTo>
                <a:lnTo>
                  <a:pt x="3" y="16"/>
                </a:lnTo>
                <a:lnTo>
                  <a:pt x="3" y="17"/>
                </a:lnTo>
                <a:lnTo>
                  <a:pt x="4" y="17"/>
                </a:lnTo>
                <a:lnTo>
                  <a:pt x="4" y="18"/>
                </a:lnTo>
                <a:lnTo>
                  <a:pt x="5" y="18"/>
                </a:lnTo>
                <a:lnTo>
                  <a:pt x="6" y="19"/>
                </a:lnTo>
                <a:lnTo>
                  <a:pt x="7" y="20"/>
                </a:lnTo>
                <a:lnTo>
                  <a:pt x="8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6" name="Freeform 29"/>
          <p:cNvSpPr>
            <a:spLocks/>
          </p:cNvSpPr>
          <p:nvPr/>
        </p:nvSpPr>
        <p:spPr bwMode="auto">
          <a:xfrm>
            <a:off x="5049838" y="2265363"/>
            <a:ext cx="139700" cy="34925"/>
          </a:xfrm>
          <a:custGeom>
            <a:avLst/>
            <a:gdLst>
              <a:gd name="T0" fmla="*/ 8 w 8"/>
              <a:gd name="T1" fmla="*/ 0 h 2"/>
              <a:gd name="T2" fmla="*/ 7 w 8"/>
              <a:gd name="T3" fmla="*/ 0 h 2"/>
              <a:gd name="T4" fmla="*/ 7 w 8"/>
              <a:gd name="T5" fmla="*/ 1 h 2"/>
              <a:gd name="T6" fmla="*/ 6 w 8"/>
              <a:gd name="T7" fmla="*/ 1 h 2"/>
              <a:gd name="T8" fmla="*/ 5 w 8"/>
              <a:gd name="T9" fmla="*/ 1 h 2"/>
              <a:gd name="T10" fmla="*/ 5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3 w 8"/>
              <a:gd name="T17" fmla="*/ 2 h 2"/>
              <a:gd name="T18" fmla="*/ 2 w 8"/>
              <a:gd name="T19" fmla="*/ 2 h 2"/>
              <a:gd name="T20" fmla="*/ 2 w 8"/>
              <a:gd name="T21" fmla="*/ 2 h 2"/>
              <a:gd name="T22" fmla="*/ 1 w 8"/>
              <a:gd name="T23" fmla="*/ 2 h 2"/>
              <a:gd name="T24" fmla="*/ 0 w 8"/>
              <a:gd name="T25" fmla="*/ 2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2"/>
              <a:gd name="T41" fmla="*/ 8 w 8"/>
              <a:gd name="T42" fmla="*/ 2 h 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2">
                <a:moveTo>
                  <a:pt x="8" y="0"/>
                </a:moveTo>
                <a:lnTo>
                  <a:pt x="7" y="0"/>
                </a:lnTo>
                <a:lnTo>
                  <a:pt x="7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1" y="2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7" name="Freeform 30"/>
          <p:cNvSpPr>
            <a:spLocks/>
          </p:cNvSpPr>
          <p:nvPr/>
        </p:nvSpPr>
        <p:spPr bwMode="auto">
          <a:xfrm>
            <a:off x="4911725" y="2265363"/>
            <a:ext cx="138113" cy="34925"/>
          </a:xfrm>
          <a:custGeom>
            <a:avLst/>
            <a:gdLst>
              <a:gd name="T0" fmla="*/ 0 w 8"/>
              <a:gd name="T1" fmla="*/ 0 h 2"/>
              <a:gd name="T2" fmla="*/ 1 w 8"/>
              <a:gd name="T3" fmla="*/ 0 h 2"/>
              <a:gd name="T4" fmla="*/ 1 w 8"/>
              <a:gd name="T5" fmla="*/ 1 h 2"/>
              <a:gd name="T6" fmla="*/ 2 w 8"/>
              <a:gd name="T7" fmla="*/ 1 h 2"/>
              <a:gd name="T8" fmla="*/ 2 w 8"/>
              <a:gd name="T9" fmla="*/ 1 h 2"/>
              <a:gd name="T10" fmla="*/ 3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5 w 8"/>
              <a:gd name="T17" fmla="*/ 2 h 2"/>
              <a:gd name="T18" fmla="*/ 6 w 8"/>
              <a:gd name="T19" fmla="*/ 2 h 2"/>
              <a:gd name="T20" fmla="*/ 6 w 8"/>
              <a:gd name="T21" fmla="*/ 2 h 2"/>
              <a:gd name="T22" fmla="*/ 7 w 8"/>
              <a:gd name="T23" fmla="*/ 2 h 2"/>
              <a:gd name="T24" fmla="*/ 7 w 8"/>
              <a:gd name="T25" fmla="*/ 2 h 2"/>
              <a:gd name="T26" fmla="*/ 8 w 8"/>
              <a:gd name="T27" fmla="*/ 2 h 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2"/>
              <a:gd name="T44" fmla="*/ 8 w 8"/>
              <a:gd name="T45" fmla="*/ 2 h 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6" y="2"/>
                </a:lnTo>
                <a:lnTo>
                  <a:pt x="7" y="2"/>
                </a:lnTo>
                <a:lnTo>
                  <a:pt x="8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8" name="Freeform 31"/>
          <p:cNvSpPr>
            <a:spLocks/>
          </p:cNvSpPr>
          <p:nvPr/>
        </p:nvSpPr>
        <p:spPr bwMode="auto">
          <a:xfrm>
            <a:off x="5049838" y="2212975"/>
            <a:ext cx="139700" cy="52388"/>
          </a:xfrm>
          <a:custGeom>
            <a:avLst/>
            <a:gdLst>
              <a:gd name="T0" fmla="*/ 8 w 8"/>
              <a:gd name="T1" fmla="*/ 0 h 3"/>
              <a:gd name="T2" fmla="*/ 7 w 8"/>
              <a:gd name="T3" fmla="*/ 1 h 3"/>
              <a:gd name="T4" fmla="*/ 7 w 8"/>
              <a:gd name="T5" fmla="*/ 1 h 3"/>
              <a:gd name="T6" fmla="*/ 6 w 8"/>
              <a:gd name="T7" fmla="*/ 1 h 3"/>
              <a:gd name="T8" fmla="*/ 5 w 8"/>
              <a:gd name="T9" fmla="*/ 2 h 3"/>
              <a:gd name="T10" fmla="*/ 5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3 w 8"/>
              <a:gd name="T17" fmla="*/ 2 h 3"/>
              <a:gd name="T18" fmla="*/ 2 w 8"/>
              <a:gd name="T19" fmla="*/ 3 h 3"/>
              <a:gd name="T20" fmla="*/ 2 w 8"/>
              <a:gd name="T21" fmla="*/ 3 h 3"/>
              <a:gd name="T22" fmla="*/ 1 w 8"/>
              <a:gd name="T23" fmla="*/ 3 h 3"/>
              <a:gd name="T24" fmla="*/ 0 w 8"/>
              <a:gd name="T25" fmla="*/ 3 h 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3"/>
              <a:gd name="T41" fmla="*/ 8 w 8"/>
              <a:gd name="T42" fmla="*/ 3 h 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3">
                <a:moveTo>
                  <a:pt x="8" y="0"/>
                </a:moveTo>
                <a:lnTo>
                  <a:pt x="7" y="1"/>
                </a:lnTo>
                <a:lnTo>
                  <a:pt x="6" y="1"/>
                </a:lnTo>
                <a:lnTo>
                  <a:pt x="5" y="2"/>
                </a:lnTo>
                <a:lnTo>
                  <a:pt x="4" y="2"/>
                </a:lnTo>
                <a:lnTo>
                  <a:pt x="3" y="2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29" name="Freeform 32"/>
          <p:cNvSpPr>
            <a:spLocks/>
          </p:cNvSpPr>
          <p:nvPr/>
        </p:nvSpPr>
        <p:spPr bwMode="auto">
          <a:xfrm>
            <a:off x="4911725" y="2212975"/>
            <a:ext cx="138113" cy="52388"/>
          </a:xfrm>
          <a:custGeom>
            <a:avLst/>
            <a:gdLst>
              <a:gd name="T0" fmla="*/ 0 w 8"/>
              <a:gd name="T1" fmla="*/ 0 h 3"/>
              <a:gd name="T2" fmla="*/ 1 w 8"/>
              <a:gd name="T3" fmla="*/ 1 h 3"/>
              <a:gd name="T4" fmla="*/ 1 w 8"/>
              <a:gd name="T5" fmla="*/ 1 h 3"/>
              <a:gd name="T6" fmla="*/ 2 w 8"/>
              <a:gd name="T7" fmla="*/ 1 h 3"/>
              <a:gd name="T8" fmla="*/ 2 w 8"/>
              <a:gd name="T9" fmla="*/ 2 h 3"/>
              <a:gd name="T10" fmla="*/ 3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5 w 8"/>
              <a:gd name="T17" fmla="*/ 2 h 3"/>
              <a:gd name="T18" fmla="*/ 6 w 8"/>
              <a:gd name="T19" fmla="*/ 3 h 3"/>
              <a:gd name="T20" fmla="*/ 6 w 8"/>
              <a:gd name="T21" fmla="*/ 3 h 3"/>
              <a:gd name="T22" fmla="*/ 7 w 8"/>
              <a:gd name="T23" fmla="*/ 3 h 3"/>
              <a:gd name="T24" fmla="*/ 7 w 8"/>
              <a:gd name="T25" fmla="*/ 3 h 3"/>
              <a:gd name="T26" fmla="*/ 8 w 8"/>
              <a:gd name="T27" fmla="*/ 3 h 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3"/>
              <a:gd name="T44" fmla="*/ 8 w 8"/>
              <a:gd name="T45" fmla="*/ 3 h 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3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4" y="2"/>
                </a:lnTo>
                <a:lnTo>
                  <a:pt x="5" y="2"/>
                </a:lnTo>
                <a:lnTo>
                  <a:pt x="6" y="3"/>
                </a:lnTo>
                <a:lnTo>
                  <a:pt x="7" y="3"/>
                </a:lnTo>
                <a:lnTo>
                  <a:pt x="8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0" name="Freeform 34"/>
          <p:cNvSpPr>
            <a:spLocks/>
          </p:cNvSpPr>
          <p:nvPr/>
        </p:nvSpPr>
        <p:spPr bwMode="auto">
          <a:xfrm>
            <a:off x="6369050" y="2820988"/>
            <a:ext cx="34925" cy="122237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1" name="Freeform 35"/>
          <p:cNvSpPr>
            <a:spLocks/>
          </p:cNvSpPr>
          <p:nvPr/>
        </p:nvSpPr>
        <p:spPr bwMode="auto">
          <a:xfrm>
            <a:off x="6369050" y="2820988"/>
            <a:ext cx="34925" cy="122237"/>
          </a:xfrm>
          <a:custGeom>
            <a:avLst/>
            <a:gdLst>
              <a:gd name="T0" fmla="*/ 0 w 22"/>
              <a:gd name="T1" fmla="*/ 0 h 77"/>
              <a:gd name="T2" fmla="*/ 11 w 22"/>
              <a:gd name="T3" fmla="*/ 77 h 77"/>
              <a:gd name="T4" fmla="*/ 22 w 22"/>
              <a:gd name="T5" fmla="*/ 0 h 77"/>
              <a:gd name="T6" fmla="*/ 11 w 22"/>
              <a:gd name="T7" fmla="*/ 0 h 77"/>
              <a:gd name="T8" fmla="*/ 0 w 22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77"/>
              <a:gd name="T17" fmla="*/ 22 w 22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77">
                <a:moveTo>
                  <a:pt x="0" y="0"/>
                </a:moveTo>
                <a:lnTo>
                  <a:pt x="11" y="77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2" name="Line 36"/>
          <p:cNvSpPr>
            <a:spLocks noChangeShapeType="1"/>
          </p:cNvSpPr>
          <p:nvPr/>
        </p:nvSpPr>
        <p:spPr bwMode="auto">
          <a:xfrm flipV="1">
            <a:off x="6386513" y="2717800"/>
            <a:ext cx="1587" cy="103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3" name="Freeform 37"/>
          <p:cNvSpPr>
            <a:spLocks/>
          </p:cNvSpPr>
          <p:nvPr/>
        </p:nvSpPr>
        <p:spPr bwMode="auto">
          <a:xfrm>
            <a:off x="5951538" y="2820988"/>
            <a:ext cx="34925" cy="122237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4" name="Freeform 38"/>
          <p:cNvSpPr>
            <a:spLocks/>
          </p:cNvSpPr>
          <p:nvPr/>
        </p:nvSpPr>
        <p:spPr bwMode="auto">
          <a:xfrm>
            <a:off x="5951538" y="2820988"/>
            <a:ext cx="34925" cy="122237"/>
          </a:xfrm>
          <a:custGeom>
            <a:avLst/>
            <a:gdLst>
              <a:gd name="T0" fmla="*/ 0 w 22"/>
              <a:gd name="T1" fmla="*/ 0 h 77"/>
              <a:gd name="T2" fmla="*/ 11 w 22"/>
              <a:gd name="T3" fmla="*/ 77 h 77"/>
              <a:gd name="T4" fmla="*/ 22 w 22"/>
              <a:gd name="T5" fmla="*/ 0 h 77"/>
              <a:gd name="T6" fmla="*/ 11 w 22"/>
              <a:gd name="T7" fmla="*/ 0 h 77"/>
              <a:gd name="T8" fmla="*/ 0 w 22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77"/>
              <a:gd name="T17" fmla="*/ 22 w 22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77">
                <a:moveTo>
                  <a:pt x="0" y="0"/>
                </a:moveTo>
                <a:lnTo>
                  <a:pt x="11" y="77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5" name="Line 39"/>
          <p:cNvSpPr>
            <a:spLocks noChangeShapeType="1"/>
          </p:cNvSpPr>
          <p:nvPr/>
        </p:nvSpPr>
        <p:spPr bwMode="auto">
          <a:xfrm flipV="1">
            <a:off x="5969000" y="2717800"/>
            <a:ext cx="1588" cy="103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6" name="Freeform 40"/>
          <p:cNvSpPr>
            <a:spLocks/>
          </p:cNvSpPr>
          <p:nvPr/>
        </p:nvSpPr>
        <p:spPr bwMode="auto">
          <a:xfrm>
            <a:off x="5032375" y="2820988"/>
            <a:ext cx="34925" cy="122237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7" name="Freeform 41"/>
          <p:cNvSpPr>
            <a:spLocks/>
          </p:cNvSpPr>
          <p:nvPr/>
        </p:nvSpPr>
        <p:spPr bwMode="auto">
          <a:xfrm>
            <a:off x="5032375" y="2820988"/>
            <a:ext cx="34925" cy="122237"/>
          </a:xfrm>
          <a:custGeom>
            <a:avLst/>
            <a:gdLst>
              <a:gd name="T0" fmla="*/ 0 w 22"/>
              <a:gd name="T1" fmla="*/ 0 h 77"/>
              <a:gd name="T2" fmla="*/ 11 w 22"/>
              <a:gd name="T3" fmla="*/ 77 h 77"/>
              <a:gd name="T4" fmla="*/ 22 w 22"/>
              <a:gd name="T5" fmla="*/ 0 h 77"/>
              <a:gd name="T6" fmla="*/ 11 w 22"/>
              <a:gd name="T7" fmla="*/ 0 h 77"/>
              <a:gd name="T8" fmla="*/ 0 w 22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77"/>
              <a:gd name="T17" fmla="*/ 22 w 22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77">
                <a:moveTo>
                  <a:pt x="0" y="0"/>
                </a:moveTo>
                <a:lnTo>
                  <a:pt x="11" y="77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8" name="Line 42"/>
          <p:cNvSpPr>
            <a:spLocks noChangeShapeType="1"/>
          </p:cNvSpPr>
          <p:nvPr/>
        </p:nvSpPr>
        <p:spPr bwMode="auto">
          <a:xfrm flipV="1">
            <a:off x="5049838" y="2717800"/>
            <a:ext cx="1587" cy="103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39" name="Line 43"/>
          <p:cNvSpPr>
            <a:spLocks noChangeShapeType="1"/>
          </p:cNvSpPr>
          <p:nvPr/>
        </p:nvSpPr>
        <p:spPr bwMode="auto">
          <a:xfrm>
            <a:off x="4962525" y="1641475"/>
            <a:ext cx="1588" cy="485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0" name="Freeform 44"/>
          <p:cNvSpPr>
            <a:spLocks/>
          </p:cNvSpPr>
          <p:nvPr/>
        </p:nvSpPr>
        <p:spPr bwMode="auto">
          <a:xfrm>
            <a:off x="5137150" y="1814513"/>
            <a:ext cx="155575" cy="312737"/>
          </a:xfrm>
          <a:custGeom>
            <a:avLst/>
            <a:gdLst>
              <a:gd name="T0" fmla="*/ 9 w 9"/>
              <a:gd name="T1" fmla="*/ 0 h 18"/>
              <a:gd name="T2" fmla="*/ 0 w 9"/>
              <a:gd name="T3" fmla="*/ 0 h 18"/>
              <a:gd name="T4" fmla="*/ 0 w 9"/>
              <a:gd name="T5" fmla="*/ 18 h 18"/>
              <a:gd name="T6" fmla="*/ 0 60000 65536"/>
              <a:gd name="T7" fmla="*/ 0 60000 65536"/>
              <a:gd name="T8" fmla="*/ 0 60000 65536"/>
              <a:gd name="T9" fmla="*/ 0 w 9"/>
              <a:gd name="T10" fmla="*/ 0 h 18"/>
              <a:gd name="T11" fmla="*/ 9 w 9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18">
                <a:moveTo>
                  <a:pt x="9" y="0"/>
                </a:moveTo>
                <a:lnTo>
                  <a:pt x="0" y="0"/>
                </a:lnTo>
                <a:lnTo>
                  <a:pt x="0" y="1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1" name="Line 45"/>
          <p:cNvSpPr>
            <a:spLocks noChangeShapeType="1"/>
          </p:cNvSpPr>
          <p:nvPr/>
        </p:nvSpPr>
        <p:spPr bwMode="auto">
          <a:xfrm flipH="1">
            <a:off x="5708650" y="1814513"/>
            <a:ext cx="12668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2" name="Line 46"/>
          <p:cNvSpPr>
            <a:spLocks noChangeShapeType="1"/>
          </p:cNvSpPr>
          <p:nvPr/>
        </p:nvSpPr>
        <p:spPr bwMode="auto">
          <a:xfrm flipV="1">
            <a:off x="5883275" y="1641475"/>
            <a:ext cx="1588" cy="485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3" name="Line 47"/>
          <p:cNvSpPr>
            <a:spLocks noChangeShapeType="1"/>
          </p:cNvSpPr>
          <p:nvPr/>
        </p:nvSpPr>
        <p:spPr bwMode="auto">
          <a:xfrm flipV="1">
            <a:off x="6056313" y="1814513"/>
            <a:ext cx="1587" cy="3127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4" name="Line 48"/>
          <p:cNvSpPr>
            <a:spLocks noChangeShapeType="1"/>
          </p:cNvSpPr>
          <p:nvPr/>
        </p:nvSpPr>
        <p:spPr bwMode="auto">
          <a:xfrm flipV="1">
            <a:off x="6299200" y="1641475"/>
            <a:ext cx="1588" cy="485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5" name="Line 49"/>
          <p:cNvSpPr>
            <a:spLocks noChangeShapeType="1"/>
          </p:cNvSpPr>
          <p:nvPr/>
        </p:nvSpPr>
        <p:spPr bwMode="auto">
          <a:xfrm flipV="1">
            <a:off x="6472238" y="1814513"/>
            <a:ext cx="1587" cy="3127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6" name="Freeform 50"/>
          <p:cNvSpPr>
            <a:spLocks/>
          </p:cNvSpPr>
          <p:nvPr/>
        </p:nvSpPr>
        <p:spPr bwMode="auto">
          <a:xfrm>
            <a:off x="6472238" y="3775075"/>
            <a:ext cx="104775" cy="34925"/>
          </a:xfrm>
          <a:custGeom>
            <a:avLst/>
            <a:gdLst>
              <a:gd name="T0" fmla="*/ 6 w 6"/>
              <a:gd name="T1" fmla="*/ 0 h 2"/>
              <a:gd name="T2" fmla="*/ 0 w 6"/>
              <a:gd name="T3" fmla="*/ 1 h 2"/>
              <a:gd name="T4" fmla="*/ 6 w 6"/>
              <a:gd name="T5" fmla="*/ 2 h 2"/>
              <a:gd name="T6" fmla="*/ 6 w 6"/>
              <a:gd name="T7" fmla="*/ 1 h 2"/>
              <a:gd name="T8" fmla="*/ 6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7" name="Freeform 51"/>
          <p:cNvSpPr>
            <a:spLocks/>
          </p:cNvSpPr>
          <p:nvPr/>
        </p:nvSpPr>
        <p:spPr bwMode="auto">
          <a:xfrm>
            <a:off x="6472238" y="3775075"/>
            <a:ext cx="104775" cy="34925"/>
          </a:xfrm>
          <a:custGeom>
            <a:avLst/>
            <a:gdLst>
              <a:gd name="T0" fmla="*/ 66 w 66"/>
              <a:gd name="T1" fmla="*/ 0 h 22"/>
              <a:gd name="T2" fmla="*/ 0 w 66"/>
              <a:gd name="T3" fmla="*/ 11 h 22"/>
              <a:gd name="T4" fmla="*/ 66 w 66"/>
              <a:gd name="T5" fmla="*/ 22 h 22"/>
              <a:gd name="T6" fmla="*/ 66 w 66"/>
              <a:gd name="T7" fmla="*/ 11 h 22"/>
              <a:gd name="T8" fmla="*/ 66 w 66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22"/>
              <a:gd name="T17" fmla="*/ 66 w 66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22">
                <a:moveTo>
                  <a:pt x="66" y="0"/>
                </a:moveTo>
                <a:lnTo>
                  <a:pt x="0" y="11"/>
                </a:lnTo>
                <a:lnTo>
                  <a:pt x="66" y="22"/>
                </a:lnTo>
                <a:lnTo>
                  <a:pt x="66" y="11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8" name="Freeform 52"/>
          <p:cNvSpPr>
            <a:spLocks/>
          </p:cNvSpPr>
          <p:nvPr/>
        </p:nvSpPr>
        <p:spPr bwMode="auto">
          <a:xfrm>
            <a:off x="6594475" y="1814513"/>
            <a:ext cx="207963" cy="1978025"/>
          </a:xfrm>
          <a:custGeom>
            <a:avLst/>
            <a:gdLst>
              <a:gd name="T0" fmla="*/ 0 w 12"/>
              <a:gd name="T1" fmla="*/ 114 h 114"/>
              <a:gd name="T2" fmla="*/ 12 w 12"/>
              <a:gd name="T3" fmla="*/ 114 h 114"/>
              <a:gd name="T4" fmla="*/ 12 w 12"/>
              <a:gd name="T5" fmla="*/ 0 h 114"/>
              <a:gd name="T6" fmla="*/ 0 60000 65536"/>
              <a:gd name="T7" fmla="*/ 0 60000 65536"/>
              <a:gd name="T8" fmla="*/ 0 60000 65536"/>
              <a:gd name="T9" fmla="*/ 0 w 12"/>
              <a:gd name="T10" fmla="*/ 0 h 114"/>
              <a:gd name="T11" fmla="*/ 12 w 12"/>
              <a:gd name="T12" fmla="*/ 114 h 1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114">
                <a:moveTo>
                  <a:pt x="0" y="114"/>
                </a:moveTo>
                <a:lnTo>
                  <a:pt x="12" y="114"/>
                </a:lnTo>
                <a:lnTo>
                  <a:pt x="12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49" name="Freeform 53"/>
          <p:cNvSpPr>
            <a:spLocks/>
          </p:cNvSpPr>
          <p:nvPr/>
        </p:nvSpPr>
        <p:spPr bwMode="auto">
          <a:xfrm>
            <a:off x="4181475" y="2820988"/>
            <a:ext cx="52388" cy="122237"/>
          </a:xfrm>
          <a:custGeom>
            <a:avLst/>
            <a:gdLst>
              <a:gd name="T0" fmla="*/ 0 w 3"/>
              <a:gd name="T1" fmla="*/ 0 h 7"/>
              <a:gd name="T2" fmla="*/ 2 w 3"/>
              <a:gd name="T3" fmla="*/ 7 h 7"/>
              <a:gd name="T4" fmla="*/ 3 w 3"/>
              <a:gd name="T5" fmla="*/ 0 h 7"/>
              <a:gd name="T6" fmla="*/ 2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2" y="7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0" name="Freeform 54"/>
          <p:cNvSpPr>
            <a:spLocks/>
          </p:cNvSpPr>
          <p:nvPr/>
        </p:nvSpPr>
        <p:spPr bwMode="auto">
          <a:xfrm>
            <a:off x="4181475" y="2820988"/>
            <a:ext cx="52388" cy="122237"/>
          </a:xfrm>
          <a:custGeom>
            <a:avLst/>
            <a:gdLst>
              <a:gd name="T0" fmla="*/ 0 w 33"/>
              <a:gd name="T1" fmla="*/ 0 h 77"/>
              <a:gd name="T2" fmla="*/ 22 w 33"/>
              <a:gd name="T3" fmla="*/ 77 h 77"/>
              <a:gd name="T4" fmla="*/ 33 w 33"/>
              <a:gd name="T5" fmla="*/ 0 h 77"/>
              <a:gd name="T6" fmla="*/ 22 w 33"/>
              <a:gd name="T7" fmla="*/ 0 h 77"/>
              <a:gd name="T8" fmla="*/ 0 w 33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7"/>
              <a:gd name="T17" fmla="*/ 33 w 33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7">
                <a:moveTo>
                  <a:pt x="0" y="0"/>
                </a:moveTo>
                <a:lnTo>
                  <a:pt x="22" y="77"/>
                </a:lnTo>
                <a:lnTo>
                  <a:pt x="33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1" name="Line 55"/>
          <p:cNvSpPr>
            <a:spLocks noChangeShapeType="1"/>
          </p:cNvSpPr>
          <p:nvPr/>
        </p:nvSpPr>
        <p:spPr bwMode="auto">
          <a:xfrm flipV="1">
            <a:off x="4216400" y="2630488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2" name="Freeform 56"/>
          <p:cNvSpPr>
            <a:spLocks/>
          </p:cNvSpPr>
          <p:nvPr/>
        </p:nvSpPr>
        <p:spPr bwMode="auto">
          <a:xfrm>
            <a:off x="2846388" y="2820988"/>
            <a:ext cx="52387" cy="122237"/>
          </a:xfrm>
          <a:custGeom>
            <a:avLst/>
            <a:gdLst>
              <a:gd name="T0" fmla="*/ 0 w 3"/>
              <a:gd name="T1" fmla="*/ 0 h 7"/>
              <a:gd name="T2" fmla="*/ 2 w 3"/>
              <a:gd name="T3" fmla="*/ 7 h 7"/>
              <a:gd name="T4" fmla="*/ 3 w 3"/>
              <a:gd name="T5" fmla="*/ 0 h 7"/>
              <a:gd name="T6" fmla="*/ 2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2" y="7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3" name="Freeform 57"/>
          <p:cNvSpPr>
            <a:spLocks/>
          </p:cNvSpPr>
          <p:nvPr/>
        </p:nvSpPr>
        <p:spPr bwMode="auto">
          <a:xfrm>
            <a:off x="2846388" y="2820988"/>
            <a:ext cx="52387" cy="122237"/>
          </a:xfrm>
          <a:custGeom>
            <a:avLst/>
            <a:gdLst>
              <a:gd name="T0" fmla="*/ 0 w 33"/>
              <a:gd name="T1" fmla="*/ 0 h 77"/>
              <a:gd name="T2" fmla="*/ 22 w 33"/>
              <a:gd name="T3" fmla="*/ 77 h 77"/>
              <a:gd name="T4" fmla="*/ 33 w 33"/>
              <a:gd name="T5" fmla="*/ 0 h 77"/>
              <a:gd name="T6" fmla="*/ 22 w 33"/>
              <a:gd name="T7" fmla="*/ 0 h 77"/>
              <a:gd name="T8" fmla="*/ 0 w 33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7"/>
              <a:gd name="T17" fmla="*/ 33 w 33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7">
                <a:moveTo>
                  <a:pt x="0" y="0"/>
                </a:moveTo>
                <a:lnTo>
                  <a:pt x="22" y="77"/>
                </a:lnTo>
                <a:lnTo>
                  <a:pt x="33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4" name="Line 58"/>
          <p:cNvSpPr>
            <a:spLocks noChangeShapeType="1"/>
          </p:cNvSpPr>
          <p:nvPr/>
        </p:nvSpPr>
        <p:spPr bwMode="auto">
          <a:xfrm flipV="1">
            <a:off x="2881313" y="2630488"/>
            <a:ext cx="1587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5" name="Freeform 59"/>
          <p:cNvSpPr>
            <a:spLocks/>
          </p:cNvSpPr>
          <p:nvPr/>
        </p:nvSpPr>
        <p:spPr bwMode="auto">
          <a:xfrm>
            <a:off x="3765550" y="2820988"/>
            <a:ext cx="52388" cy="122237"/>
          </a:xfrm>
          <a:custGeom>
            <a:avLst/>
            <a:gdLst>
              <a:gd name="T0" fmla="*/ 0 w 3"/>
              <a:gd name="T1" fmla="*/ 0 h 7"/>
              <a:gd name="T2" fmla="*/ 2 w 3"/>
              <a:gd name="T3" fmla="*/ 7 h 7"/>
              <a:gd name="T4" fmla="*/ 3 w 3"/>
              <a:gd name="T5" fmla="*/ 0 h 7"/>
              <a:gd name="T6" fmla="*/ 2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2" y="7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6" name="Freeform 60"/>
          <p:cNvSpPr>
            <a:spLocks/>
          </p:cNvSpPr>
          <p:nvPr/>
        </p:nvSpPr>
        <p:spPr bwMode="auto">
          <a:xfrm>
            <a:off x="3765550" y="2820988"/>
            <a:ext cx="52388" cy="122237"/>
          </a:xfrm>
          <a:custGeom>
            <a:avLst/>
            <a:gdLst>
              <a:gd name="T0" fmla="*/ 0 w 33"/>
              <a:gd name="T1" fmla="*/ 0 h 77"/>
              <a:gd name="T2" fmla="*/ 22 w 33"/>
              <a:gd name="T3" fmla="*/ 77 h 77"/>
              <a:gd name="T4" fmla="*/ 33 w 33"/>
              <a:gd name="T5" fmla="*/ 0 h 77"/>
              <a:gd name="T6" fmla="*/ 22 w 33"/>
              <a:gd name="T7" fmla="*/ 0 h 77"/>
              <a:gd name="T8" fmla="*/ 0 w 33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7"/>
              <a:gd name="T17" fmla="*/ 33 w 33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7">
                <a:moveTo>
                  <a:pt x="0" y="0"/>
                </a:moveTo>
                <a:lnTo>
                  <a:pt x="22" y="77"/>
                </a:lnTo>
                <a:lnTo>
                  <a:pt x="33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7" name="Line 61"/>
          <p:cNvSpPr>
            <a:spLocks noChangeShapeType="1"/>
          </p:cNvSpPr>
          <p:nvPr/>
        </p:nvSpPr>
        <p:spPr bwMode="auto">
          <a:xfrm flipV="1">
            <a:off x="3800475" y="2630488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8" name="Freeform 62"/>
          <p:cNvSpPr>
            <a:spLocks/>
          </p:cNvSpPr>
          <p:nvPr/>
        </p:nvSpPr>
        <p:spPr bwMode="auto">
          <a:xfrm>
            <a:off x="5275263" y="4660900"/>
            <a:ext cx="52387" cy="120650"/>
          </a:xfrm>
          <a:custGeom>
            <a:avLst/>
            <a:gdLst>
              <a:gd name="T0" fmla="*/ 0 w 3"/>
              <a:gd name="T1" fmla="*/ 0 h 7"/>
              <a:gd name="T2" fmla="*/ 1 w 3"/>
              <a:gd name="T3" fmla="*/ 7 h 7"/>
              <a:gd name="T4" fmla="*/ 3 w 3"/>
              <a:gd name="T5" fmla="*/ 0 h 7"/>
              <a:gd name="T6" fmla="*/ 1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1" y="7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59" name="Freeform 63"/>
          <p:cNvSpPr>
            <a:spLocks/>
          </p:cNvSpPr>
          <p:nvPr/>
        </p:nvSpPr>
        <p:spPr bwMode="auto">
          <a:xfrm>
            <a:off x="5275263" y="4660900"/>
            <a:ext cx="52387" cy="120650"/>
          </a:xfrm>
          <a:custGeom>
            <a:avLst/>
            <a:gdLst>
              <a:gd name="T0" fmla="*/ 0 w 33"/>
              <a:gd name="T1" fmla="*/ 0 h 76"/>
              <a:gd name="T2" fmla="*/ 11 w 33"/>
              <a:gd name="T3" fmla="*/ 76 h 76"/>
              <a:gd name="T4" fmla="*/ 33 w 33"/>
              <a:gd name="T5" fmla="*/ 0 h 76"/>
              <a:gd name="T6" fmla="*/ 11 w 33"/>
              <a:gd name="T7" fmla="*/ 0 h 76"/>
              <a:gd name="T8" fmla="*/ 0 w 33"/>
              <a:gd name="T9" fmla="*/ 0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6"/>
              <a:gd name="T17" fmla="*/ 33 w 33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6">
                <a:moveTo>
                  <a:pt x="0" y="0"/>
                </a:moveTo>
                <a:lnTo>
                  <a:pt x="11" y="76"/>
                </a:lnTo>
                <a:lnTo>
                  <a:pt x="33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0" name="Line 64"/>
          <p:cNvSpPr>
            <a:spLocks noChangeShapeType="1"/>
          </p:cNvSpPr>
          <p:nvPr/>
        </p:nvSpPr>
        <p:spPr bwMode="auto">
          <a:xfrm flipV="1">
            <a:off x="5292725" y="4470400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1" name="Freeform 65"/>
          <p:cNvSpPr>
            <a:spLocks/>
          </p:cNvSpPr>
          <p:nvPr/>
        </p:nvSpPr>
        <p:spPr bwMode="auto">
          <a:xfrm>
            <a:off x="3938588" y="4660900"/>
            <a:ext cx="52387" cy="120650"/>
          </a:xfrm>
          <a:custGeom>
            <a:avLst/>
            <a:gdLst>
              <a:gd name="T0" fmla="*/ 0 w 3"/>
              <a:gd name="T1" fmla="*/ 0 h 7"/>
              <a:gd name="T2" fmla="*/ 1 w 3"/>
              <a:gd name="T3" fmla="*/ 7 h 7"/>
              <a:gd name="T4" fmla="*/ 3 w 3"/>
              <a:gd name="T5" fmla="*/ 0 h 7"/>
              <a:gd name="T6" fmla="*/ 1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1" y="7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2" name="Freeform 66"/>
          <p:cNvSpPr>
            <a:spLocks/>
          </p:cNvSpPr>
          <p:nvPr/>
        </p:nvSpPr>
        <p:spPr bwMode="auto">
          <a:xfrm>
            <a:off x="3938588" y="4660900"/>
            <a:ext cx="52387" cy="120650"/>
          </a:xfrm>
          <a:custGeom>
            <a:avLst/>
            <a:gdLst>
              <a:gd name="T0" fmla="*/ 0 w 33"/>
              <a:gd name="T1" fmla="*/ 0 h 76"/>
              <a:gd name="T2" fmla="*/ 11 w 33"/>
              <a:gd name="T3" fmla="*/ 76 h 76"/>
              <a:gd name="T4" fmla="*/ 33 w 33"/>
              <a:gd name="T5" fmla="*/ 0 h 76"/>
              <a:gd name="T6" fmla="*/ 11 w 33"/>
              <a:gd name="T7" fmla="*/ 0 h 76"/>
              <a:gd name="T8" fmla="*/ 0 w 33"/>
              <a:gd name="T9" fmla="*/ 0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6"/>
              <a:gd name="T17" fmla="*/ 33 w 33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6">
                <a:moveTo>
                  <a:pt x="0" y="0"/>
                </a:moveTo>
                <a:lnTo>
                  <a:pt x="11" y="76"/>
                </a:lnTo>
                <a:lnTo>
                  <a:pt x="33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3" name="Line 67"/>
          <p:cNvSpPr>
            <a:spLocks noChangeShapeType="1"/>
          </p:cNvSpPr>
          <p:nvPr/>
        </p:nvSpPr>
        <p:spPr bwMode="auto">
          <a:xfrm flipV="1">
            <a:off x="3956050" y="4470400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4" name="Freeform 68"/>
          <p:cNvSpPr>
            <a:spLocks/>
          </p:cNvSpPr>
          <p:nvPr/>
        </p:nvSpPr>
        <p:spPr bwMode="auto">
          <a:xfrm>
            <a:off x="4859338" y="4660900"/>
            <a:ext cx="52387" cy="120650"/>
          </a:xfrm>
          <a:custGeom>
            <a:avLst/>
            <a:gdLst>
              <a:gd name="T0" fmla="*/ 0 w 3"/>
              <a:gd name="T1" fmla="*/ 0 h 7"/>
              <a:gd name="T2" fmla="*/ 1 w 3"/>
              <a:gd name="T3" fmla="*/ 7 h 7"/>
              <a:gd name="T4" fmla="*/ 3 w 3"/>
              <a:gd name="T5" fmla="*/ 0 h 7"/>
              <a:gd name="T6" fmla="*/ 1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1" y="7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5" name="Freeform 69"/>
          <p:cNvSpPr>
            <a:spLocks/>
          </p:cNvSpPr>
          <p:nvPr/>
        </p:nvSpPr>
        <p:spPr bwMode="auto">
          <a:xfrm>
            <a:off x="4859338" y="4660900"/>
            <a:ext cx="52387" cy="120650"/>
          </a:xfrm>
          <a:custGeom>
            <a:avLst/>
            <a:gdLst>
              <a:gd name="T0" fmla="*/ 0 w 33"/>
              <a:gd name="T1" fmla="*/ 0 h 76"/>
              <a:gd name="T2" fmla="*/ 11 w 33"/>
              <a:gd name="T3" fmla="*/ 76 h 76"/>
              <a:gd name="T4" fmla="*/ 33 w 33"/>
              <a:gd name="T5" fmla="*/ 0 h 76"/>
              <a:gd name="T6" fmla="*/ 11 w 33"/>
              <a:gd name="T7" fmla="*/ 0 h 76"/>
              <a:gd name="T8" fmla="*/ 0 w 33"/>
              <a:gd name="T9" fmla="*/ 0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6"/>
              <a:gd name="T17" fmla="*/ 33 w 33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6">
                <a:moveTo>
                  <a:pt x="0" y="0"/>
                </a:moveTo>
                <a:lnTo>
                  <a:pt x="11" y="76"/>
                </a:lnTo>
                <a:lnTo>
                  <a:pt x="33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6" name="Line 70"/>
          <p:cNvSpPr>
            <a:spLocks noChangeShapeType="1"/>
          </p:cNvSpPr>
          <p:nvPr/>
        </p:nvSpPr>
        <p:spPr bwMode="auto">
          <a:xfrm flipV="1">
            <a:off x="4876800" y="4470400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7" name="Freeform 71"/>
          <p:cNvSpPr>
            <a:spLocks/>
          </p:cNvSpPr>
          <p:nvPr/>
        </p:nvSpPr>
        <p:spPr bwMode="auto">
          <a:xfrm>
            <a:off x="2481263" y="3775075"/>
            <a:ext cx="104775" cy="34925"/>
          </a:xfrm>
          <a:custGeom>
            <a:avLst/>
            <a:gdLst>
              <a:gd name="T0" fmla="*/ 6 w 6"/>
              <a:gd name="T1" fmla="*/ 0 h 2"/>
              <a:gd name="T2" fmla="*/ 0 w 6"/>
              <a:gd name="T3" fmla="*/ 1 h 2"/>
              <a:gd name="T4" fmla="*/ 6 w 6"/>
              <a:gd name="T5" fmla="*/ 2 h 2"/>
              <a:gd name="T6" fmla="*/ 6 w 6"/>
              <a:gd name="T7" fmla="*/ 1 h 2"/>
              <a:gd name="T8" fmla="*/ 6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8" name="Freeform 72"/>
          <p:cNvSpPr>
            <a:spLocks/>
          </p:cNvSpPr>
          <p:nvPr/>
        </p:nvSpPr>
        <p:spPr bwMode="auto">
          <a:xfrm>
            <a:off x="2481263" y="3775075"/>
            <a:ext cx="104775" cy="34925"/>
          </a:xfrm>
          <a:custGeom>
            <a:avLst/>
            <a:gdLst>
              <a:gd name="T0" fmla="*/ 66 w 66"/>
              <a:gd name="T1" fmla="*/ 0 h 22"/>
              <a:gd name="T2" fmla="*/ 0 w 66"/>
              <a:gd name="T3" fmla="*/ 11 h 22"/>
              <a:gd name="T4" fmla="*/ 66 w 66"/>
              <a:gd name="T5" fmla="*/ 22 h 22"/>
              <a:gd name="T6" fmla="*/ 66 w 66"/>
              <a:gd name="T7" fmla="*/ 11 h 22"/>
              <a:gd name="T8" fmla="*/ 66 w 66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22"/>
              <a:gd name="T17" fmla="*/ 66 w 66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22">
                <a:moveTo>
                  <a:pt x="66" y="0"/>
                </a:moveTo>
                <a:lnTo>
                  <a:pt x="0" y="11"/>
                </a:lnTo>
                <a:lnTo>
                  <a:pt x="66" y="22"/>
                </a:lnTo>
                <a:lnTo>
                  <a:pt x="66" y="11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69" name="Line 73"/>
          <p:cNvSpPr>
            <a:spLocks noChangeShapeType="1"/>
          </p:cNvSpPr>
          <p:nvPr/>
        </p:nvSpPr>
        <p:spPr bwMode="auto">
          <a:xfrm>
            <a:off x="2586038" y="3792538"/>
            <a:ext cx="2254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0" name="Freeform 74"/>
          <p:cNvSpPr>
            <a:spLocks/>
          </p:cNvSpPr>
          <p:nvPr/>
        </p:nvSpPr>
        <p:spPr bwMode="auto">
          <a:xfrm>
            <a:off x="4286250" y="4625975"/>
            <a:ext cx="17463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1" name="Freeform 75"/>
          <p:cNvSpPr>
            <a:spLocks/>
          </p:cNvSpPr>
          <p:nvPr/>
        </p:nvSpPr>
        <p:spPr bwMode="auto">
          <a:xfrm>
            <a:off x="4286250" y="4625975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2" name="Freeform 76"/>
          <p:cNvSpPr>
            <a:spLocks/>
          </p:cNvSpPr>
          <p:nvPr/>
        </p:nvSpPr>
        <p:spPr bwMode="auto">
          <a:xfrm>
            <a:off x="4408488" y="4625975"/>
            <a:ext cx="17462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3" name="Freeform 77"/>
          <p:cNvSpPr>
            <a:spLocks/>
          </p:cNvSpPr>
          <p:nvPr/>
        </p:nvSpPr>
        <p:spPr bwMode="auto">
          <a:xfrm>
            <a:off x="4408488" y="4625975"/>
            <a:ext cx="17462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4" name="Freeform 78"/>
          <p:cNvSpPr>
            <a:spLocks/>
          </p:cNvSpPr>
          <p:nvPr/>
        </p:nvSpPr>
        <p:spPr bwMode="auto">
          <a:xfrm>
            <a:off x="4529138" y="4625975"/>
            <a:ext cx="34925" cy="17463"/>
          </a:xfrm>
          <a:custGeom>
            <a:avLst/>
            <a:gdLst>
              <a:gd name="T0" fmla="*/ 0 w 22"/>
              <a:gd name="T1" fmla="*/ 0 h 11"/>
              <a:gd name="T2" fmla="*/ 0 w 22"/>
              <a:gd name="T3" fmla="*/ 11 h 11"/>
              <a:gd name="T4" fmla="*/ 11 w 22"/>
              <a:gd name="T5" fmla="*/ 0 h 11"/>
              <a:gd name="T6" fmla="*/ 11 w 22"/>
              <a:gd name="T7" fmla="*/ 0 h 11"/>
              <a:gd name="T8" fmla="*/ 22 w 22"/>
              <a:gd name="T9" fmla="*/ 11 h 11"/>
              <a:gd name="T10" fmla="*/ 22 w 22"/>
              <a:gd name="T11" fmla="*/ 0 h 11"/>
              <a:gd name="T12" fmla="*/ 11 w 22"/>
              <a:gd name="T13" fmla="*/ 11 h 11"/>
              <a:gd name="T14" fmla="*/ 11 w 22"/>
              <a:gd name="T15" fmla="*/ 11 h 11"/>
              <a:gd name="T16" fmla="*/ 0 w 22"/>
              <a:gd name="T17" fmla="*/ 0 h 11"/>
              <a:gd name="T18" fmla="*/ 0 w 22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"/>
              <a:gd name="T31" fmla="*/ 0 h 11"/>
              <a:gd name="T32" fmla="*/ 22 w 22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22" y="11"/>
                </a:lnTo>
                <a:lnTo>
                  <a:pt x="22" y="0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5" name="Freeform 79"/>
          <p:cNvSpPr>
            <a:spLocks/>
          </p:cNvSpPr>
          <p:nvPr/>
        </p:nvSpPr>
        <p:spPr bwMode="auto">
          <a:xfrm>
            <a:off x="4529138" y="4625975"/>
            <a:ext cx="34925" cy="17463"/>
          </a:xfrm>
          <a:custGeom>
            <a:avLst/>
            <a:gdLst>
              <a:gd name="T0" fmla="*/ 0 w 2"/>
              <a:gd name="T1" fmla="*/ 0 h 1"/>
              <a:gd name="T2" fmla="*/ 0 w 2"/>
              <a:gd name="T3" fmla="*/ 1 h 1"/>
              <a:gd name="T4" fmla="*/ 1 w 2"/>
              <a:gd name="T5" fmla="*/ 0 h 1"/>
              <a:gd name="T6" fmla="*/ 1 w 2"/>
              <a:gd name="T7" fmla="*/ 0 h 1"/>
              <a:gd name="T8" fmla="*/ 2 w 2"/>
              <a:gd name="T9" fmla="*/ 1 h 1"/>
              <a:gd name="T10" fmla="*/ 2 w 2"/>
              <a:gd name="T11" fmla="*/ 0 h 1"/>
              <a:gd name="T12" fmla="*/ 1 w 2"/>
              <a:gd name="T13" fmla="*/ 1 h 1"/>
              <a:gd name="T14" fmla="*/ 1 w 2"/>
              <a:gd name="T15" fmla="*/ 1 h 1"/>
              <a:gd name="T16" fmla="*/ 0 w 2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"/>
              <a:gd name="T28" fmla="*/ 0 h 1"/>
              <a:gd name="T29" fmla="*/ 2 w 2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6" name="Freeform 80"/>
          <p:cNvSpPr>
            <a:spLocks/>
          </p:cNvSpPr>
          <p:nvPr/>
        </p:nvSpPr>
        <p:spPr bwMode="auto">
          <a:xfrm>
            <a:off x="3192463" y="2786063"/>
            <a:ext cx="34925" cy="17462"/>
          </a:xfrm>
          <a:custGeom>
            <a:avLst/>
            <a:gdLst>
              <a:gd name="T0" fmla="*/ 0 w 22"/>
              <a:gd name="T1" fmla="*/ 0 h 11"/>
              <a:gd name="T2" fmla="*/ 0 w 22"/>
              <a:gd name="T3" fmla="*/ 11 h 11"/>
              <a:gd name="T4" fmla="*/ 11 w 22"/>
              <a:gd name="T5" fmla="*/ 0 h 11"/>
              <a:gd name="T6" fmla="*/ 11 w 22"/>
              <a:gd name="T7" fmla="*/ 0 h 11"/>
              <a:gd name="T8" fmla="*/ 22 w 22"/>
              <a:gd name="T9" fmla="*/ 11 h 11"/>
              <a:gd name="T10" fmla="*/ 22 w 22"/>
              <a:gd name="T11" fmla="*/ 0 h 11"/>
              <a:gd name="T12" fmla="*/ 11 w 22"/>
              <a:gd name="T13" fmla="*/ 11 h 11"/>
              <a:gd name="T14" fmla="*/ 11 w 22"/>
              <a:gd name="T15" fmla="*/ 11 h 11"/>
              <a:gd name="T16" fmla="*/ 0 w 22"/>
              <a:gd name="T17" fmla="*/ 0 h 11"/>
              <a:gd name="T18" fmla="*/ 0 w 22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"/>
              <a:gd name="T31" fmla="*/ 0 h 11"/>
              <a:gd name="T32" fmla="*/ 22 w 22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22" y="11"/>
                </a:lnTo>
                <a:lnTo>
                  <a:pt x="22" y="0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7" name="Freeform 81"/>
          <p:cNvSpPr>
            <a:spLocks/>
          </p:cNvSpPr>
          <p:nvPr/>
        </p:nvSpPr>
        <p:spPr bwMode="auto">
          <a:xfrm>
            <a:off x="3192463" y="2786063"/>
            <a:ext cx="34925" cy="17462"/>
          </a:xfrm>
          <a:custGeom>
            <a:avLst/>
            <a:gdLst>
              <a:gd name="T0" fmla="*/ 0 w 2"/>
              <a:gd name="T1" fmla="*/ 0 h 1"/>
              <a:gd name="T2" fmla="*/ 0 w 2"/>
              <a:gd name="T3" fmla="*/ 1 h 1"/>
              <a:gd name="T4" fmla="*/ 1 w 2"/>
              <a:gd name="T5" fmla="*/ 0 h 1"/>
              <a:gd name="T6" fmla="*/ 1 w 2"/>
              <a:gd name="T7" fmla="*/ 0 h 1"/>
              <a:gd name="T8" fmla="*/ 2 w 2"/>
              <a:gd name="T9" fmla="*/ 1 h 1"/>
              <a:gd name="T10" fmla="*/ 2 w 2"/>
              <a:gd name="T11" fmla="*/ 0 h 1"/>
              <a:gd name="T12" fmla="*/ 1 w 2"/>
              <a:gd name="T13" fmla="*/ 1 h 1"/>
              <a:gd name="T14" fmla="*/ 1 w 2"/>
              <a:gd name="T15" fmla="*/ 1 h 1"/>
              <a:gd name="T16" fmla="*/ 0 w 2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"/>
              <a:gd name="T28" fmla="*/ 0 h 1"/>
              <a:gd name="T29" fmla="*/ 2 w 2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8" name="Freeform 82"/>
          <p:cNvSpPr>
            <a:spLocks/>
          </p:cNvSpPr>
          <p:nvPr/>
        </p:nvSpPr>
        <p:spPr bwMode="auto">
          <a:xfrm>
            <a:off x="3332163" y="278606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79" name="Freeform 83"/>
          <p:cNvSpPr>
            <a:spLocks/>
          </p:cNvSpPr>
          <p:nvPr/>
        </p:nvSpPr>
        <p:spPr bwMode="auto">
          <a:xfrm>
            <a:off x="3332163" y="278606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0" name="Freeform 84"/>
          <p:cNvSpPr>
            <a:spLocks/>
          </p:cNvSpPr>
          <p:nvPr/>
        </p:nvSpPr>
        <p:spPr bwMode="auto">
          <a:xfrm>
            <a:off x="3452813" y="278606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1" name="Freeform 85"/>
          <p:cNvSpPr>
            <a:spLocks/>
          </p:cNvSpPr>
          <p:nvPr/>
        </p:nvSpPr>
        <p:spPr bwMode="auto">
          <a:xfrm>
            <a:off x="3452813" y="278606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2" name="Freeform 86"/>
          <p:cNvSpPr>
            <a:spLocks/>
          </p:cNvSpPr>
          <p:nvPr/>
        </p:nvSpPr>
        <p:spPr bwMode="auto">
          <a:xfrm>
            <a:off x="5397500" y="2405063"/>
            <a:ext cx="17463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3" name="Freeform 87"/>
          <p:cNvSpPr>
            <a:spLocks/>
          </p:cNvSpPr>
          <p:nvPr/>
        </p:nvSpPr>
        <p:spPr bwMode="auto">
          <a:xfrm>
            <a:off x="5397500" y="2405063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4" name="Freeform 88"/>
          <p:cNvSpPr>
            <a:spLocks/>
          </p:cNvSpPr>
          <p:nvPr/>
        </p:nvSpPr>
        <p:spPr bwMode="auto">
          <a:xfrm>
            <a:off x="5500688" y="240506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5" name="Freeform 89"/>
          <p:cNvSpPr>
            <a:spLocks/>
          </p:cNvSpPr>
          <p:nvPr/>
        </p:nvSpPr>
        <p:spPr bwMode="auto">
          <a:xfrm>
            <a:off x="5500688" y="240506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6" name="Freeform 90"/>
          <p:cNvSpPr>
            <a:spLocks/>
          </p:cNvSpPr>
          <p:nvPr/>
        </p:nvSpPr>
        <p:spPr bwMode="auto">
          <a:xfrm>
            <a:off x="5605463" y="240506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7" name="Freeform 91"/>
          <p:cNvSpPr>
            <a:spLocks/>
          </p:cNvSpPr>
          <p:nvPr/>
        </p:nvSpPr>
        <p:spPr bwMode="auto">
          <a:xfrm>
            <a:off x="5605463" y="240506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8" name="Freeform 92"/>
          <p:cNvSpPr>
            <a:spLocks/>
          </p:cNvSpPr>
          <p:nvPr/>
        </p:nvSpPr>
        <p:spPr bwMode="auto">
          <a:xfrm>
            <a:off x="5397500" y="1814513"/>
            <a:ext cx="17463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89" name="Freeform 93"/>
          <p:cNvSpPr>
            <a:spLocks/>
          </p:cNvSpPr>
          <p:nvPr/>
        </p:nvSpPr>
        <p:spPr bwMode="auto">
          <a:xfrm>
            <a:off x="5397500" y="1814513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90" name="Freeform 94"/>
          <p:cNvSpPr>
            <a:spLocks/>
          </p:cNvSpPr>
          <p:nvPr/>
        </p:nvSpPr>
        <p:spPr bwMode="auto">
          <a:xfrm>
            <a:off x="5500688" y="181451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91" name="Freeform 95"/>
          <p:cNvSpPr>
            <a:spLocks/>
          </p:cNvSpPr>
          <p:nvPr/>
        </p:nvSpPr>
        <p:spPr bwMode="auto">
          <a:xfrm>
            <a:off x="5500688" y="181451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92" name="Freeform 96"/>
          <p:cNvSpPr>
            <a:spLocks/>
          </p:cNvSpPr>
          <p:nvPr/>
        </p:nvSpPr>
        <p:spPr bwMode="auto">
          <a:xfrm>
            <a:off x="5605463" y="181451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93" name="Freeform 97"/>
          <p:cNvSpPr>
            <a:spLocks/>
          </p:cNvSpPr>
          <p:nvPr/>
        </p:nvSpPr>
        <p:spPr bwMode="auto">
          <a:xfrm>
            <a:off x="5605463" y="181451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94" name="Freeform 98"/>
          <p:cNvSpPr>
            <a:spLocks/>
          </p:cNvSpPr>
          <p:nvPr/>
        </p:nvSpPr>
        <p:spPr bwMode="auto">
          <a:xfrm>
            <a:off x="2620963" y="2960688"/>
            <a:ext cx="4008437" cy="1509712"/>
          </a:xfrm>
          <a:custGeom>
            <a:avLst/>
            <a:gdLst>
              <a:gd name="T0" fmla="*/ 106 w 231"/>
              <a:gd name="T1" fmla="*/ 0 h 87"/>
              <a:gd name="T2" fmla="*/ 116 w 231"/>
              <a:gd name="T3" fmla="*/ 19 h 87"/>
              <a:gd name="T4" fmla="*/ 125 w 231"/>
              <a:gd name="T5" fmla="*/ 0 h 87"/>
              <a:gd name="T6" fmla="*/ 231 w 231"/>
              <a:gd name="T7" fmla="*/ 0 h 87"/>
              <a:gd name="T8" fmla="*/ 212 w 231"/>
              <a:gd name="T9" fmla="*/ 87 h 87"/>
              <a:gd name="T10" fmla="*/ 19 w 231"/>
              <a:gd name="T11" fmla="*/ 87 h 87"/>
              <a:gd name="T12" fmla="*/ 0 w 231"/>
              <a:gd name="T13" fmla="*/ 0 h 87"/>
              <a:gd name="T14" fmla="*/ 106 w 231"/>
              <a:gd name="T15" fmla="*/ 0 h 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1"/>
              <a:gd name="T25" fmla="*/ 0 h 87"/>
              <a:gd name="T26" fmla="*/ 231 w 231"/>
              <a:gd name="T27" fmla="*/ 87 h 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1" h="87">
                <a:moveTo>
                  <a:pt x="106" y="0"/>
                </a:moveTo>
                <a:lnTo>
                  <a:pt x="116" y="19"/>
                </a:lnTo>
                <a:lnTo>
                  <a:pt x="125" y="0"/>
                </a:lnTo>
                <a:lnTo>
                  <a:pt x="231" y="0"/>
                </a:lnTo>
                <a:lnTo>
                  <a:pt x="212" y="87"/>
                </a:lnTo>
                <a:lnTo>
                  <a:pt x="19" y="87"/>
                </a:lnTo>
                <a:lnTo>
                  <a:pt x="0" y="0"/>
                </a:lnTo>
                <a:lnTo>
                  <a:pt x="106" y="0"/>
                </a:lnTo>
              </a:path>
            </a:pathLst>
          </a:custGeom>
          <a:noFill/>
          <a:ln w="17463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695" name="Rectangle 99"/>
          <p:cNvSpPr>
            <a:spLocks noChangeArrowheads="1"/>
          </p:cNvSpPr>
          <p:nvPr/>
        </p:nvSpPr>
        <p:spPr bwMode="auto">
          <a:xfrm>
            <a:off x="7045325" y="1624013"/>
            <a:ext cx="5413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Add/Sub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696" name="Rectangle 100"/>
          <p:cNvSpPr>
            <a:spLocks noChangeArrowheads="1"/>
          </p:cNvSpPr>
          <p:nvPr/>
        </p:nvSpPr>
        <p:spPr bwMode="auto">
          <a:xfrm>
            <a:off x="7097713" y="1763713"/>
            <a:ext cx="4333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control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697" name="Rectangle 101"/>
          <p:cNvSpPr>
            <a:spLocks noChangeArrowheads="1"/>
          </p:cNvSpPr>
          <p:nvPr/>
        </p:nvSpPr>
        <p:spPr bwMode="auto">
          <a:xfrm>
            <a:off x="4286250" y="36020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698" name="Rectangle 102"/>
          <p:cNvSpPr>
            <a:spLocks noChangeArrowheads="1"/>
          </p:cNvSpPr>
          <p:nvPr/>
        </p:nvSpPr>
        <p:spPr bwMode="auto">
          <a:xfrm>
            <a:off x="4373563" y="3602038"/>
            <a:ext cx="5905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-bit adder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699" name="Rectangle 103"/>
          <p:cNvSpPr>
            <a:spLocks noChangeArrowheads="1"/>
          </p:cNvSpPr>
          <p:nvPr/>
        </p:nvSpPr>
        <p:spPr bwMode="auto">
          <a:xfrm>
            <a:off x="2741613" y="23352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0" name="Rectangle 104"/>
          <p:cNvSpPr>
            <a:spLocks noChangeArrowheads="1"/>
          </p:cNvSpPr>
          <p:nvPr/>
        </p:nvSpPr>
        <p:spPr bwMode="auto">
          <a:xfrm>
            <a:off x="2828925" y="2438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1" name="Rectangle 105"/>
          <p:cNvSpPr>
            <a:spLocks noChangeArrowheads="1"/>
          </p:cNvSpPr>
          <p:nvPr/>
        </p:nvSpPr>
        <p:spPr bwMode="auto">
          <a:xfrm>
            <a:off x="3001963" y="2438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2" name="Rectangle 106"/>
          <p:cNvSpPr>
            <a:spLocks noChangeArrowheads="1"/>
          </p:cNvSpPr>
          <p:nvPr/>
        </p:nvSpPr>
        <p:spPr bwMode="auto">
          <a:xfrm>
            <a:off x="2914650" y="2438400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3" name="Rectangle 107"/>
          <p:cNvSpPr>
            <a:spLocks noChangeArrowheads="1"/>
          </p:cNvSpPr>
          <p:nvPr/>
        </p:nvSpPr>
        <p:spPr bwMode="auto">
          <a:xfrm>
            <a:off x="3730625" y="2335213"/>
            <a:ext cx="68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4" name="Rectangle 108"/>
          <p:cNvSpPr>
            <a:spLocks noChangeArrowheads="1"/>
          </p:cNvSpPr>
          <p:nvPr/>
        </p:nvSpPr>
        <p:spPr bwMode="auto">
          <a:xfrm>
            <a:off x="3800475" y="2438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5" name="Rectangle 109"/>
          <p:cNvSpPr>
            <a:spLocks noChangeArrowheads="1"/>
          </p:cNvSpPr>
          <p:nvPr/>
        </p:nvSpPr>
        <p:spPr bwMode="auto">
          <a:xfrm>
            <a:off x="4148138" y="23352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6" name="Rectangle 110"/>
          <p:cNvSpPr>
            <a:spLocks noChangeArrowheads="1"/>
          </p:cNvSpPr>
          <p:nvPr/>
        </p:nvSpPr>
        <p:spPr bwMode="auto">
          <a:xfrm>
            <a:off x="4233863" y="2438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7" name="Rectangle 111"/>
          <p:cNvSpPr>
            <a:spLocks noChangeArrowheads="1"/>
          </p:cNvSpPr>
          <p:nvPr/>
        </p:nvSpPr>
        <p:spPr bwMode="auto">
          <a:xfrm>
            <a:off x="2273300" y="365442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8" name="Rectangle 112"/>
          <p:cNvSpPr>
            <a:spLocks noChangeArrowheads="1"/>
          </p:cNvSpPr>
          <p:nvPr/>
        </p:nvSpPr>
        <p:spPr bwMode="auto">
          <a:xfrm>
            <a:off x="2360613" y="37576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9" name="Rectangle 113"/>
          <p:cNvSpPr>
            <a:spLocks noChangeArrowheads="1"/>
          </p:cNvSpPr>
          <p:nvPr/>
        </p:nvSpPr>
        <p:spPr bwMode="auto">
          <a:xfrm>
            <a:off x="3817938" y="4765675"/>
            <a:ext cx="58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0" name="Rectangle 114"/>
          <p:cNvSpPr>
            <a:spLocks noChangeArrowheads="1"/>
          </p:cNvSpPr>
          <p:nvPr/>
        </p:nvSpPr>
        <p:spPr bwMode="auto">
          <a:xfrm>
            <a:off x="3887788" y="48688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1" name="Rectangle 115"/>
          <p:cNvSpPr>
            <a:spLocks noChangeArrowheads="1"/>
          </p:cNvSpPr>
          <p:nvPr/>
        </p:nvSpPr>
        <p:spPr bwMode="auto">
          <a:xfrm>
            <a:off x="4078288" y="48688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2" name="Rectangle 116"/>
          <p:cNvSpPr>
            <a:spLocks noChangeArrowheads="1"/>
          </p:cNvSpPr>
          <p:nvPr/>
        </p:nvSpPr>
        <p:spPr bwMode="auto">
          <a:xfrm>
            <a:off x="3973513" y="4868863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3" name="Rectangle 117"/>
          <p:cNvSpPr>
            <a:spLocks noChangeArrowheads="1"/>
          </p:cNvSpPr>
          <p:nvPr/>
        </p:nvSpPr>
        <p:spPr bwMode="auto">
          <a:xfrm>
            <a:off x="4806950" y="4783138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4" name="Rectangle 118"/>
          <p:cNvSpPr>
            <a:spLocks noChangeArrowheads="1"/>
          </p:cNvSpPr>
          <p:nvPr/>
        </p:nvSpPr>
        <p:spPr bwMode="auto">
          <a:xfrm>
            <a:off x="4876800" y="48863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5" name="Rectangle 119"/>
          <p:cNvSpPr>
            <a:spLocks noChangeArrowheads="1"/>
          </p:cNvSpPr>
          <p:nvPr/>
        </p:nvSpPr>
        <p:spPr bwMode="auto">
          <a:xfrm>
            <a:off x="5240338" y="4783138"/>
            <a:ext cx="58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6" name="Rectangle 120"/>
          <p:cNvSpPr>
            <a:spLocks noChangeArrowheads="1"/>
          </p:cNvSpPr>
          <p:nvPr/>
        </p:nvSpPr>
        <p:spPr bwMode="auto">
          <a:xfrm>
            <a:off x="5310188" y="48863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7" name="Rectangle 121"/>
          <p:cNvSpPr>
            <a:spLocks noChangeArrowheads="1"/>
          </p:cNvSpPr>
          <p:nvPr/>
        </p:nvSpPr>
        <p:spPr bwMode="auto">
          <a:xfrm>
            <a:off x="6646863" y="377666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8" name="Rectangle 122"/>
          <p:cNvSpPr>
            <a:spLocks noChangeArrowheads="1"/>
          </p:cNvSpPr>
          <p:nvPr/>
        </p:nvSpPr>
        <p:spPr bwMode="auto">
          <a:xfrm>
            <a:off x="6715125" y="38973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9" name="Rectangle 123"/>
          <p:cNvSpPr>
            <a:spLocks noChangeArrowheads="1"/>
          </p:cNvSpPr>
          <p:nvPr/>
        </p:nvSpPr>
        <p:spPr bwMode="auto">
          <a:xfrm>
            <a:off x="4824413" y="1311275"/>
            <a:ext cx="68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0" name="Rectangle 124"/>
          <p:cNvSpPr>
            <a:spLocks noChangeArrowheads="1"/>
          </p:cNvSpPr>
          <p:nvPr/>
        </p:nvSpPr>
        <p:spPr bwMode="auto">
          <a:xfrm>
            <a:off x="4911725" y="14144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1" name="Rectangle 125"/>
          <p:cNvSpPr>
            <a:spLocks noChangeArrowheads="1"/>
          </p:cNvSpPr>
          <p:nvPr/>
        </p:nvSpPr>
        <p:spPr bwMode="auto">
          <a:xfrm>
            <a:off x="5084763" y="14144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2" name="Rectangle 126"/>
          <p:cNvSpPr>
            <a:spLocks noChangeArrowheads="1"/>
          </p:cNvSpPr>
          <p:nvPr/>
        </p:nvSpPr>
        <p:spPr bwMode="auto">
          <a:xfrm>
            <a:off x="4997450" y="1414463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3" name="Rectangle 127"/>
          <p:cNvSpPr>
            <a:spLocks noChangeArrowheads="1"/>
          </p:cNvSpPr>
          <p:nvPr/>
        </p:nvSpPr>
        <p:spPr bwMode="auto">
          <a:xfrm>
            <a:off x="5813425" y="131127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4" name="Rectangle 128"/>
          <p:cNvSpPr>
            <a:spLocks noChangeArrowheads="1"/>
          </p:cNvSpPr>
          <p:nvPr/>
        </p:nvSpPr>
        <p:spPr bwMode="auto">
          <a:xfrm>
            <a:off x="5900738" y="14144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5" name="Rectangle 129"/>
          <p:cNvSpPr>
            <a:spLocks noChangeArrowheads="1"/>
          </p:cNvSpPr>
          <p:nvPr/>
        </p:nvSpPr>
        <p:spPr bwMode="auto">
          <a:xfrm>
            <a:off x="6246813" y="1311275"/>
            <a:ext cx="68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6" name="Rectangle 130"/>
          <p:cNvSpPr>
            <a:spLocks noChangeArrowheads="1"/>
          </p:cNvSpPr>
          <p:nvPr/>
        </p:nvSpPr>
        <p:spPr bwMode="auto">
          <a:xfrm>
            <a:off x="6316663" y="14144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7" name="Freeform 131"/>
          <p:cNvSpPr>
            <a:spLocks/>
          </p:cNvSpPr>
          <p:nvPr/>
        </p:nvSpPr>
        <p:spPr bwMode="auto">
          <a:xfrm>
            <a:off x="6456363" y="1797050"/>
            <a:ext cx="33337" cy="34925"/>
          </a:xfrm>
          <a:custGeom>
            <a:avLst/>
            <a:gdLst>
              <a:gd name="T0" fmla="*/ 10 w 21"/>
              <a:gd name="T1" fmla="*/ 11 h 22"/>
              <a:gd name="T2" fmla="*/ 10 w 21"/>
              <a:gd name="T3" fmla="*/ 0 h 22"/>
              <a:gd name="T4" fmla="*/ 0 w 21"/>
              <a:gd name="T5" fmla="*/ 0 h 22"/>
              <a:gd name="T6" fmla="*/ 0 w 21"/>
              <a:gd name="T7" fmla="*/ 11 h 22"/>
              <a:gd name="T8" fmla="*/ 0 w 21"/>
              <a:gd name="T9" fmla="*/ 22 h 22"/>
              <a:gd name="T10" fmla="*/ 10 w 21"/>
              <a:gd name="T11" fmla="*/ 22 h 22"/>
              <a:gd name="T12" fmla="*/ 21 w 21"/>
              <a:gd name="T13" fmla="*/ 22 h 22"/>
              <a:gd name="T14" fmla="*/ 21 w 21"/>
              <a:gd name="T15" fmla="*/ 11 h 22"/>
              <a:gd name="T16" fmla="*/ 21 w 21"/>
              <a:gd name="T17" fmla="*/ 0 h 22"/>
              <a:gd name="T18" fmla="*/ 10 w 21"/>
              <a:gd name="T19" fmla="*/ 0 h 22"/>
              <a:gd name="T20" fmla="*/ 10 w 21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728" name="Freeform 132"/>
          <p:cNvSpPr>
            <a:spLocks/>
          </p:cNvSpPr>
          <p:nvPr/>
        </p:nvSpPr>
        <p:spPr bwMode="auto">
          <a:xfrm>
            <a:off x="6456363" y="1814513"/>
            <a:ext cx="15875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729" name="Freeform 133"/>
          <p:cNvSpPr>
            <a:spLocks/>
          </p:cNvSpPr>
          <p:nvPr/>
        </p:nvSpPr>
        <p:spPr bwMode="auto">
          <a:xfrm>
            <a:off x="6038850" y="1797050"/>
            <a:ext cx="34925" cy="34925"/>
          </a:xfrm>
          <a:custGeom>
            <a:avLst/>
            <a:gdLst>
              <a:gd name="T0" fmla="*/ 11 w 22"/>
              <a:gd name="T1" fmla="*/ 11 h 22"/>
              <a:gd name="T2" fmla="*/ 11 w 22"/>
              <a:gd name="T3" fmla="*/ 0 h 22"/>
              <a:gd name="T4" fmla="*/ 0 w 22"/>
              <a:gd name="T5" fmla="*/ 0 h 22"/>
              <a:gd name="T6" fmla="*/ 0 w 22"/>
              <a:gd name="T7" fmla="*/ 11 h 22"/>
              <a:gd name="T8" fmla="*/ 0 w 22"/>
              <a:gd name="T9" fmla="*/ 22 h 22"/>
              <a:gd name="T10" fmla="*/ 11 w 22"/>
              <a:gd name="T11" fmla="*/ 22 h 22"/>
              <a:gd name="T12" fmla="*/ 22 w 22"/>
              <a:gd name="T13" fmla="*/ 22 h 22"/>
              <a:gd name="T14" fmla="*/ 22 w 22"/>
              <a:gd name="T15" fmla="*/ 11 h 22"/>
              <a:gd name="T16" fmla="*/ 22 w 22"/>
              <a:gd name="T17" fmla="*/ 0 h 22"/>
              <a:gd name="T18" fmla="*/ 11 w 22"/>
              <a:gd name="T19" fmla="*/ 0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730" name="Freeform 134"/>
          <p:cNvSpPr>
            <a:spLocks/>
          </p:cNvSpPr>
          <p:nvPr/>
        </p:nvSpPr>
        <p:spPr bwMode="auto">
          <a:xfrm>
            <a:off x="6038850" y="1814513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731" name="Freeform 135"/>
          <p:cNvSpPr>
            <a:spLocks/>
          </p:cNvSpPr>
          <p:nvPr/>
        </p:nvSpPr>
        <p:spPr bwMode="auto">
          <a:xfrm>
            <a:off x="6784975" y="1797050"/>
            <a:ext cx="34925" cy="34925"/>
          </a:xfrm>
          <a:custGeom>
            <a:avLst/>
            <a:gdLst>
              <a:gd name="T0" fmla="*/ 11 w 22"/>
              <a:gd name="T1" fmla="*/ 11 h 22"/>
              <a:gd name="T2" fmla="*/ 11 w 22"/>
              <a:gd name="T3" fmla="*/ 0 h 22"/>
              <a:gd name="T4" fmla="*/ 0 w 22"/>
              <a:gd name="T5" fmla="*/ 0 h 22"/>
              <a:gd name="T6" fmla="*/ 0 w 22"/>
              <a:gd name="T7" fmla="*/ 11 h 22"/>
              <a:gd name="T8" fmla="*/ 0 w 22"/>
              <a:gd name="T9" fmla="*/ 22 h 22"/>
              <a:gd name="T10" fmla="*/ 11 w 22"/>
              <a:gd name="T11" fmla="*/ 22 h 22"/>
              <a:gd name="T12" fmla="*/ 22 w 22"/>
              <a:gd name="T13" fmla="*/ 22 h 22"/>
              <a:gd name="T14" fmla="*/ 22 w 22"/>
              <a:gd name="T15" fmla="*/ 11 h 22"/>
              <a:gd name="T16" fmla="*/ 22 w 22"/>
              <a:gd name="T17" fmla="*/ 0 h 22"/>
              <a:gd name="T18" fmla="*/ 11 w 22"/>
              <a:gd name="T19" fmla="*/ 0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732" name="Freeform 136"/>
          <p:cNvSpPr>
            <a:spLocks/>
          </p:cNvSpPr>
          <p:nvPr/>
        </p:nvSpPr>
        <p:spPr bwMode="auto">
          <a:xfrm>
            <a:off x="6802438" y="181451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6617" name="Text Box 137"/>
          <p:cNvSpPr txBox="1">
            <a:spLocks noChangeArrowheads="1"/>
          </p:cNvSpPr>
          <p:nvPr/>
        </p:nvSpPr>
        <p:spPr bwMode="auto">
          <a:xfrm>
            <a:off x="2800350" y="5240338"/>
            <a:ext cx="3387725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+mj-lt"/>
              </a:rPr>
              <a:t>Add/sub control = 0, addition.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+mj-lt"/>
              </a:rPr>
              <a:t>Add/sub control = 1, subtraction.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Fast Adders</a:t>
            </a:r>
          </a:p>
        </p:txBody>
      </p:sp>
      <p:sp>
        <p:nvSpPr>
          <p:cNvPr id="51202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64"/>
          <p:cNvSpPr>
            <a:spLocks noChangeArrowheads="1"/>
          </p:cNvSpPr>
          <p:nvPr/>
        </p:nvSpPr>
        <p:spPr bwMode="auto">
          <a:xfrm>
            <a:off x="3757613" y="4073525"/>
            <a:ext cx="4654550" cy="19446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Computing the add time</a:t>
            </a:r>
          </a:p>
        </p:txBody>
      </p:sp>
      <p:sp>
        <p:nvSpPr>
          <p:cNvPr id="126979" name="Text Box 16"/>
          <p:cNvSpPr txBox="1">
            <a:spLocks noChangeArrowheads="1"/>
          </p:cNvSpPr>
          <p:nvPr/>
        </p:nvSpPr>
        <p:spPr bwMode="auto">
          <a:xfrm>
            <a:off x="4813300" y="1758950"/>
            <a:ext cx="21272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omic Sans MS" pitchFamily="66" charset="0"/>
              </a:rPr>
              <a:t>Consider </a:t>
            </a:r>
            <a:r>
              <a:rPr lang="en-US" i="1" u="sng">
                <a:latin typeface="Cambria" pitchFamily="18" charset="0"/>
              </a:rPr>
              <a:t>0</a:t>
            </a:r>
            <a:r>
              <a:rPr lang="en-US" i="1" u="sng" baseline="30000">
                <a:latin typeface="Cambria" pitchFamily="18" charset="0"/>
              </a:rPr>
              <a:t>th</a:t>
            </a:r>
            <a:r>
              <a:rPr lang="en-US" u="sng">
                <a:latin typeface="Comic Sans MS" pitchFamily="66" charset="0"/>
              </a:rPr>
              <a:t> stage:</a:t>
            </a:r>
          </a:p>
          <a:p>
            <a:endParaRPr lang="en-US">
              <a:latin typeface="Comic Sans MS" pitchFamily="66" charset="0"/>
            </a:endParaRPr>
          </a:p>
        </p:txBody>
      </p:sp>
      <p:grpSp>
        <p:nvGrpSpPr>
          <p:cNvPr id="126980" name="Group 19"/>
          <p:cNvGrpSpPr>
            <a:grpSpLocks/>
          </p:cNvGrpSpPr>
          <p:nvPr/>
        </p:nvGrpSpPr>
        <p:grpSpPr bwMode="auto">
          <a:xfrm>
            <a:off x="1509713" y="1524000"/>
            <a:ext cx="2828925" cy="2328863"/>
            <a:chOff x="521" y="740"/>
            <a:chExt cx="1782" cy="1467"/>
          </a:xfrm>
        </p:grpSpPr>
        <p:grpSp>
          <p:nvGrpSpPr>
            <p:cNvPr id="127053" name="Group 15"/>
            <p:cNvGrpSpPr>
              <a:grpSpLocks/>
            </p:cNvGrpSpPr>
            <p:nvPr/>
          </p:nvGrpSpPr>
          <p:grpSpPr bwMode="auto">
            <a:xfrm>
              <a:off x="521" y="740"/>
              <a:ext cx="1782" cy="1467"/>
              <a:chOff x="661" y="850"/>
              <a:chExt cx="1782" cy="1467"/>
            </a:xfrm>
          </p:grpSpPr>
          <p:sp>
            <p:nvSpPr>
              <p:cNvPr id="127055" name="Rectangle 3"/>
              <p:cNvSpPr>
                <a:spLocks noChangeAspect="1" noChangeArrowheads="1"/>
              </p:cNvSpPr>
              <p:nvPr/>
            </p:nvSpPr>
            <p:spPr bwMode="auto">
              <a:xfrm>
                <a:off x="1092" y="1326"/>
                <a:ext cx="910" cy="545"/>
              </a:xfrm>
              <a:prstGeom prst="rect">
                <a:avLst/>
              </a:prstGeom>
              <a:noFill/>
              <a:ln w="14351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 pitchFamily="18" charset="0"/>
                </a:endParaRPr>
              </a:p>
            </p:txBody>
          </p:sp>
          <p:sp>
            <p:nvSpPr>
              <p:cNvPr id="127056" name="Line 5"/>
              <p:cNvSpPr>
                <a:spLocks noChangeShapeType="1"/>
              </p:cNvSpPr>
              <p:nvPr/>
            </p:nvSpPr>
            <p:spPr bwMode="auto">
              <a:xfrm flipV="1">
                <a:off x="1304" y="1077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057" name="Line 6"/>
              <p:cNvSpPr>
                <a:spLocks noChangeShapeType="1"/>
              </p:cNvSpPr>
              <p:nvPr/>
            </p:nvSpPr>
            <p:spPr bwMode="auto">
              <a:xfrm flipV="1">
                <a:off x="1767" y="1069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058" name="Line 7"/>
              <p:cNvSpPr>
                <a:spLocks noChangeShapeType="1"/>
              </p:cNvSpPr>
              <p:nvPr/>
            </p:nvSpPr>
            <p:spPr bwMode="auto">
              <a:xfrm flipV="1">
                <a:off x="1538" y="1888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059" name="Line 8"/>
              <p:cNvSpPr>
                <a:spLocks noChangeShapeType="1"/>
              </p:cNvSpPr>
              <p:nvPr/>
            </p:nvSpPr>
            <p:spPr bwMode="auto">
              <a:xfrm rot="5400000" flipH="1" flipV="1">
                <a:off x="963" y="1491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060" name="Line 9"/>
              <p:cNvSpPr>
                <a:spLocks noChangeShapeType="1"/>
              </p:cNvSpPr>
              <p:nvPr/>
            </p:nvSpPr>
            <p:spPr bwMode="auto">
              <a:xfrm rot="5400000" flipH="1" flipV="1">
                <a:off x="2138" y="1472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061" name="Text Box 10"/>
              <p:cNvSpPr txBox="1">
                <a:spLocks noChangeArrowheads="1"/>
              </p:cNvSpPr>
              <p:nvPr/>
            </p:nvSpPr>
            <p:spPr bwMode="auto">
              <a:xfrm>
                <a:off x="1219" y="868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x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127062" name="Text Box 11"/>
              <p:cNvSpPr txBox="1">
                <a:spLocks noChangeArrowheads="1"/>
              </p:cNvSpPr>
              <p:nvPr/>
            </p:nvSpPr>
            <p:spPr bwMode="auto">
              <a:xfrm>
                <a:off x="1690" y="850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y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127063" name="Text Box 12"/>
              <p:cNvSpPr txBox="1">
                <a:spLocks noChangeArrowheads="1"/>
              </p:cNvSpPr>
              <p:nvPr/>
            </p:nvSpPr>
            <p:spPr bwMode="auto">
              <a:xfrm>
                <a:off x="2215" y="1487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c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127064" name="Text Box 13"/>
              <p:cNvSpPr txBox="1">
                <a:spLocks noChangeArrowheads="1"/>
              </p:cNvSpPr>
              <p:nvPr/>
            </p:nvSpPr>
            <p:spPr bwMode="auto">
              <a:xfrm>
                <a:off x="661" y="1468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c</a:t>
                </a:r>
                <a:r>
                  <a:rPr lang="en-US" i="1" baseline="-25000">
                    <a:latin typeface="Cambria" pitchFamily="18" charset="0"/>
                  </a:rPr>
                  <a:t>1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127065" name="Text Box 14"/>
              <p:cNvSpPr txBox="1">
                <a:spLocks noChangeArrowheads="1"/>
              </p:cNvSpPr>
              <p:nvPr/>
            </p:nvSpPr>
            <p:spPr bwMode="auto">
              <a:xfrm>
                <a:off x="1460" y="2086"/>
                <a:ext cx="22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s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</p:grpSp>
        <p:sp>
          <p:nvSpPr>
            <p:cNvPr id="127054" name="Text Box 17"/>
            <p:cNvSpPr txBox="1">
              <a:spLocks noChangeArrowheads="1"/>
            </p:cNvSpPr>
            <p:nvPr/>
          </p:nvSpPr>
          <p:spPr bwMode="auto">
            <a:xfrm>
              <a:off x="1259" y="1366"/>
              <a:ext cx="3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mbria" pitchFamily="18" charset="0"/>
                </a:rPr>
                <a:t>FA</a:t>
              </a:r>
            </a:p>
          </p:txBody>
        </p:sp>
      </p:grpSp>
      <p:sp>
        <p:nvSpPr>
          <p:cNvPr id="126981" name="Text Box 18"/>
          <p:cNvSpPr txBox="1">
            <a:spLocks noChangeArrowheads="1"/>
          </p:cNvSpPr>
          <p:nvPr/>
        </p:nvSpPr>
        <p:spPr bwMode="auto">
          <a:xfrm>
            <a:off x="4746625" y="2043113"/>
            <a:ext cx="349326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i="1" dirty="0">
                <a:latin typeface="Cambria" pitchFamily="18" charset="0"/>
              </a:rPr>
              <a:t>c</a:t>
            </a:r>
            <a:r>
              <a:rPr lang="en-US" i="1" baseline="-25000" dirty="0">
                <a:latin typeface="Cambria" pitchFamily="18" charset="0"/>
              </a:rPr>
              <a:t>1</a:t>
            </a:r>
            <a:r>
              <a:rPr lang="en-US" dirty="0">
                <a:latin typeface="Cambria" pitchFamily="18" charset="0"/>
              </a:rPr>
              <a:t> is available after 2 gate delays.</a:t>
            </a:r>
          </a:p>
          <a:p>
            <a:pPr>
              <a:buFontTx/>
              <a:buChar char="•"/>
            </a:pPr>
            <a:r>
              <a:rPr lang="en-US" i="1" dirty="0">
                <a:latin typeface="Cambria" pitchFamily="18" charset="0"/>
              </a:rPr>
              <a:t>s</a:t>
            </a:r>
            <a:r>
              <a:rPr lang="en-US" i="1" baseline="-25000" dirty="0">
                <a:latin typeface="Cambria" pitchFamily="18" charset="0"/>
              </a:rPr>
              <a:t>0</a:t>
            </a:r>
            <a:r>
              <a:rPr lang="en-US" dirty="0">
                <a:latin typeface="Cambria" pitchFamily="18" charset="0"/>
              </a:rPr>
              <a:t> is available after 1 gate delay.</a:t>
            </a:r>
          </a:p>
        </p:txBody>
      </p:sp>
      <p:sp>
        <p:nvSpPr>
          <p:cNvPr id="126982" name="Freeform 95"/>
          <p:cNvSpPr>
            <a:spLocks/>
          </p:cNvSpPr>
          <p:nvPr/>
        </p:nvSpPr>
        <p:spPr bwMode="auto">
          <a:xfrm>
            <a:off x="6661150" y="4603750"/>
            <a:ext cx="331788" cy="317500"/>
          </a:xfrm>
          <a:custGeom>
            <a:avLst/>
            <a:gdLst>
              <a:gd name="T0" fmla="*/ 12 w 24"/>
              <a:gd name="T1" fmla="*/ 0 h 24"/>
              <a:gd name="T2" fmla="*/ 7 w 24"/>
              <a:gd name="T3" fmla="*/ 1 h 24"/>
              <a:gd name="T4" fmla="*/ 4 w 24"/>
              <a:gd name="T5" fmla="*/ 4 h 24"/>
              <a:gd name="T6" fmla="*/ 1 w 24"/>
              <a:gd name="T7" fmla="*/ 7 h 24"/>
              <a:gd name="T8" fmla="*/ 0 w 24"/>
              <a:gd name="T9" fmla="*/ 12 h 24"/>
              <a:gd name="T10" fmla="*/ 1 w 24"/>
              <a:gd name="T11" fmla="*/ 16 h 24"/>
              <a:gd name="T12" fmla="*/ 4 w 24"/>
              <a:gd name="T13" fmla="*/ 20 h 24"/>
              <a:gd name="T14" fmla="*/ 7 w 24"/>
              <a:gd name="T15" fmla="*/ 23 h 24"/>
              <a:gd name="T16" fmla="*/ 12 w 24"/>
              <a:gd name="T17" fmla="*/ 24 h 24"/>
              <a:gd name="T18" fmla="*/ 16 w 24"/>
              <a:gd name="T19" fmla="*/ 23 h 24"/>
              <a:gd name="T20" fmla="*/ 20 w 24"/>
              <a:gd name="T21" fmla="*/ 20 h 24"/>
              <a:gd name="T22" fmla="*/ 23 w 24"/>
              <a:gd name="T23" fmla="*/ 16 h 24"/>
              <a:gd name="T24" fmla="*/ 24 w 24"/>
              <a:gd name="T25" fmla="*/ 12 h 24"/>
              <a:gd name="T26" fmla="*/ 23 w 24"/>
              <a:gd name="T27" fmla="*/ 7 h 24"/>
              <a:gd name="T28" fmla="*/ 20 w 24"/>
              <a:gd name="T29" fmla="*/ 4 h 24"/>
              <a:gd name="T30" fmla="*/ 16 w 24"/>
              <a:gd name="T31" fmla="*/ 1 h 24"/>
              <a:gd name="T32" fmla="*/ 12 w 24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4"/>
              <a:gd name="T53" fmla="*/ 24 w 24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4">
                <a:moveTo>
                  <a:pt x="12" y="0"/>
                </a:moveTo>
                <a:lnTo>
                  <a:pt x="7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1" y="16"/>
                </a:lnTo>
                <a:lnTo>
                  <a:pt x="4" y="20"/>
                </a:lnTo>
                <a:lnTo>
                  <a:pt x="7" y="23"/>
                </a:lnTo>
                <a:lnTo>
                  <a:pt x="12" y="24"/>
                </a:lnTo>
                <a:lnTo>
                  <a:pt x="16" y="23"/>
                </a:lnTo>
                <a:lnTo>
                  <a:pt x="20" y="20"/>
                </a:lnTo>
                <a:lnTo>
                  <a:pt x="23" y="16"/>
                </a:lnTo>
                <a:lnTo>
                  <a:pt x="24" y="12"/>
                </a:lnTo>
                <a:lnTo>
                  <a:pt x="23" y="7"/>
                </a:lnTo>
                <a:lnTo>
                  <a:pt x="20" y="4"/>
                </a:lnTo>
                <a:lnTo>
                  <a:pt x="16" y="1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83" name="Line 96"/>
          <p:cNvSpPr>
            <a:spLocks noChangeShapeType="1"/>
          </p:cNvSpPr>
          <p:nvPr/>
        </p:nvSpPr>
        <p:spPr bwMode="auto">
          <a:xfrm flipH="1">
            <a:off x="6424613" y="4852988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84" name="Line 97"/>
          <p:cNvSpPr>
            <a:spLocks noChangeShapeType="1"/>
          </p:cNvSpPr>
          <p:nvPr/>
        </p:nvSpPr>
        <p:spPr bwMode="auto">
          <a:xfrm flipH="1">
            <a:off x="6424613" y="4852988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85" name="Line 98"/>
          <p:cNvSpPr>
            <a:spLocks noChangeShapeType="1"/>
          </p:cNvSpPr>
          <p:nvPr/>
        </p:nvSpPr>
        <p:spPr bwMode="auto">
          <a:xfrm flipH="1">
            <a:off x="6424613" y="4672013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86" name="Line 99"/>
          <p:cNvSpPr>
            <a:spLocks noChangeShapeType="1"/>
          </p:cNvSpPr>
          <p:nvPr/>
        </p:nvSpPr>
        <p:spPr bwMode="auto">
          <a:xfrm flipH="1">
            <a:off x="6424613" y="4672013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87" name="Freeform 100"/>
          <p:cNvSpPr>
            <a:spLocks/>
          </p:cNvSpPr>
          <p:nvPr/>
        </p:nvSpPr>
        <p:spPr bwMode="auto">
          <a:xfrm>
            <a:off x="6673850" y="5110163"/>
            <a:ext cx="331788" cy="311150"/>
          </a:xfrm>
          <a:custGeom>
            <a:avLst/>
            <a:gdLst>
              <a:gd name="T0" fmla="*/ 12 w 24"/>
              <a:gd name="T1" fmla="*/ 0 h 24"/>
              <a:gd name="T2" fmla="*/ 7 w 24"/>
              <a:gd name="T3" fmla="*/ 1 h 24"/>
              <a:gd name="T4" fmla="*/ 4 w 24"/>
              <a:gd name="T5" fmla="*/ 4 h 24"/>
              <a:gd name="T6" fmla="*/ 1 w 24"/>
              <a:gd name="T7" fmla="*/ 7 h 24"/>
              <a:gd name="T8" fmla="*/ 0 w 24"/>
              <a:gd name="T9" fmla="*/ 12 h 24"/>
              <a:gd name="T10" fmla="*/ 1 w 24"/>
              <a:gd name="T11" fmla="*/ 16 h 24"/>
              <a:gd name="T12" fmla="*/ 4 w 24"/>
              <a:gd name="T13" fmla="*/ 20 h 24"/>
              <a:gd name="T14" fmla="*/ 7 w 24"/>
              <a:gd name="T15" fmla="*/ 23 h 24"/>
              <a:gd name="T16" fmla="*/ 12 w 24"/>
              <a:gd name="T17" fmla="*/ 24 h 24"/>
              <a:gd name="T18" fmla="*/ 16 w 24"/>
              <a:gd name="T19" fmla="*/ 23 h 24"/>
              <a:gd name="T20" fmla="*/ 20 w 24"/>
              <a:gd name="T21" fmla="*/ 20 h 24"/>
              <a:gd name="T22" fmla="*/ 23 w 24"/>
              <a:gd name="T23" fmla="*/ 16 h 24"/>
              <a:gd name="T24" fmla="*/ 24 w 24"/>
              <a:gd name="T25" fmla="*/ 12 h 24"/>
              <a:gd name="T26" fmla="*/ 23 w 24"/>
              <a:gd name="T27" fmla="*/ 7 h 24"/>
              <a:gd name="T28" fmla="*/ 20 w 24"/>
              <a:gd name="T29" fmla="*/ 4 h 24"/>
              <a:gd name="T30" fmla="*/ 16 w 24"/>
              <a:gd name="T31" fmla="*/ 1 h 24"/>
              <a:gd name="T32" fmla="*/ 12 w 24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4"/>
              <a:gd name="T53" fmla="*/ 24 w 24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4">
                <a:moveTo>
                  <a:pt x="12" y="0"/>
                </a:moveTo>
                <a:lnTo>
                  <a:pt x="7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1" y="16"/>
                </a:lnTo>
                <a:lnTo>
                  <a:pt x="4" y="20"/>
                </a:lnTo>
                <a:lnTo>
                  <a:pt x="7" y="23"/>
                </a:lnTo>
                <a:lnTo>
                  <a:pt x="12" y="24"/>
                </a:lnTo>
                <a:lnTo>
                  <a:pt x="16" y="23"/>
                </a:lnTo>
                <a:lnTo>
                  <a:pt x="20" y="20"/>
                </a:lnTo>
                <a:lnTo>
                  <a:pt x="23" y="16"/>
                </a:lnTo>
                <a:lnTo>
                  <a:pt x="24" y="12"/>
                </a:lnTo>
                <a:lnTo>
                  <a:pt x="23" y="7"/>
                </a:lnTo>
                <a:lnTo>
                  <a:pt x="20" y="4"/>
                </a:lnTo>
                <a:lnTo>
                  <a:pt x="16" y="1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88" name="Line 101"/>
          <p:cNvSpPr>
            <a:spLocks noChangeShapeType="1"/>
          </p:cNvSpPr>
          <p:nvPr/>
        </p:nvSpPr>
        <p:spPr bwMode="auto">
          <a:xfrm flipH="1">
            <a:off x="6424613" y="5351463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89" name="Line 102"/>
          <p:cNvSpPr>
            <a:spLocks noChangeShapeType="1"/>
          </p:cNvSpPr>
          <p:nvPr/>
        </p:nvSpPr>
        <p:spPr bwMode="auto">
          <a:xfrm flipH="1">
            <a:off x="6424613" y="5351463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0" name="Line 103"/>
          <p:cNvSpPr>
            <a:spLocks noChangeShapeType="1"/>
          </p:cNvSpPr>
          <p:nvPr/>
        </p:nvSpPr>
        <p:spPr bwMode="auto">
          <a:xfrm flipH="1">
            <a:off x="6424613" y="5170488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1" name="Line 104"/>
          <p:cNvSpPr>
            <a:spLocks noChangeShapeType="1"/>
          </p:cNvSpPr>
          <p:nvPr/>
        </p:nvSpPr>
        <p:spPr bwMode="auto">
          <a:xfrm flipH="1">
            <a:off x="6424613" y="5170488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2" name="Freeform 105"/>
          <p:cNvSpPr>
            <a:spLocks/>
          </p:cNvSpPr>
          <p:nvPr/>
        </p:nvSpPr>
        <p:spPr bwMode="auto">
          <a:xfrm>
            <a:off x="6665913" y="5599113"/>
            <a:ext cx="331787" cy="319087"/>
          </a:xfrm>
          <a:custGeom>
            <a:avLst/>
            <a:gdLst>
              <a:gd name="T0" fmla="*/ 12 w 24"/>
              <a:gd name="T1" fmla="*/ 0 h 24"/>
              <a:gd name="T2" fmla="*/ 7 w 24"/>
              <a:gd name="T3" fmla="*/ 1 h 24"/>
              <a:gd name="T4" fmla="*/ 4 w 24"/>
              <a:gd name="T5" fmla="*/ 4 h 24"/>
              <a:gd name="T6" fmla="*/ 1 w 24"/>
              <a:gd name="T7" fmla="*/ 7 h 24"/>
              <a:gd name="T8" fmla="*/ 0 w 24"/>
              <a:gd name="T9" fmla="*/ 12 h 24"/>
              <a:gd name="T10" fmla="*/ 1 w 24"/>
              <a:gd name="T11" fmla="*/ 16 h 24"/>
              <a:gd name="T12" fmla="*/ 4 w 24"/>
              <a:gd name="T13" fmla="*/ 20 h 24"/>
              <a:gd name="T14" fmla="*/ 7 w 24"/>
              <a:gd name="T15" fmla="*/ 23 h 24"/>
              <a:gd name="T16" fmla="*/ 12 w 24"/>
              <a:gd name="T17" fmla="*/ 24 h 24"/>
              <a:gd name="T18" fmla="*/ 16 w 24"/>
              <a:gd name="T19" fmla="*/ 23 h 24"/>
              <a:gd name="T20" fmla="*/ 20 w 24"/>
              <a:gd name="T21" fmla="*/ 20 h 24"/>
              <a:gd name="T22" fmla="*/ 23 w 24"/>
              <a:gd name="T23" fmla="*/ 16 h 24"/>
              <a:gd name="T24" fmla="*/ 24 w 24"/>
              <a:gd name="T25" fmla="*/ 12 h 24"/>
              <a:gd name="T26" fmla="*/ 23 w 24"/>
              <a:gd name="T27" fmla="*/ 7 h 24"/>
              <a:gd name="T28" fmla="*/ 20 w 24"/>
              <a:gd name="T29" fmla="*/ 4 h 24"/>
              <a:gd name="T30" fmla="*/ 16 w 24"/>
              <a:gd name="T31" fmla="*/ 1 h 24"/>
              <a:gd name="T32" fmla="*/ 12 w 24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4"/>
              <a:gd name="T53" fmla="*/ 24 w 24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4">
                <a:moveTo>
                  <a:pt x="12" y="0"/>
                </a:moveTo>
                <a:lnTo>
                  <a:pt x="7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1" y="16"/>
                </a:lnTo>
                <a:lnTo>
                  <a:pt x="4" y="20"/>
                </a:lnTo>
                <a:lnTo>
                  <a:pt x="7" y="23"/>
                </a:lnTo>
                <a:lnTo>
                  <a:pt x="12" y="24"/>
                </a:lnTo>
                <a:lnTo>
                  <a:pt x="16" y="23"/>
                </a:lnTo>
                <a:lnTo>
                  <a:pt x="20" y="20"/>
                </a:lnTo>
                <a:lnTo>
                  <a:pt x="23" y="16"/>
                </a:lnTo>
                <a:lnTo>
                  <a:pt x="24" y="12"/>
                </a:lnTo>
                <a:lnTo>
                  <a:pt x="23" y="7"/>
                </a:lnTo>
                <a:lnTo>
                  <a:pt x="20" y="4"/>
                </a:lnTo>
                <a:lnTo>
                  <a:pt x="16" y="1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3" name="Line 106"/>
          <p:cNvSpPr>
            <a:spLocks noChangeShapeType="1"/>
          </p:cNvSpPr>
          <p:nvPr/>
        </p:nvSpPr>
        <p:spPr bwMode="auto">
          <a:xfrm flipH="1">
            <a:off x="6424613" y="5848350"/>
            <a:ext cx="193675" cy="1588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4" name="Line 107"/>
          <p:cNvSpPr>
            <a:spLocks noChangeShapeType="1"/>
          </p:cNvSpPr>
          <p:nvPr/>
        </p:nvSpPr>
        <p:spPr bwMode="auto">
          <a:xfrm flipH="1">
            <a:off x="6424613" y="5848350"/>
            <a:ext cx="1936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5" name="Line 108"/>
          <p:cNvSpPr>
            <a:spLocks noChangeShapeType="1"/>
          </p:cNvSpPr>
          <p:nvPr/>
        </p:nvSpPr>
        <p:spPr bwMode="auto">
          <a:xfrm flipH="1">
            <a:off x="6424613" y="5668963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6" name="Line 109"/>
          <p:cNvSpPr>
            <a:spLocks noChangeShapeType="1"/>
          </p:cNvSpPr>
          <p:nvPr/>
        </p:nvSpPr>
        <p:spPr bwMode="auto">
          <a:xfrm flipH="1">
            <a:off x="6424613" y="5668963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7" name="Line 110"/>
          <p:cNvSpPr>
            <a:spLocks noChangeShapeType="1"/>
          </p:cNvSpPr>
          <p:nvPr/>
        </p:nvSpPr>
        <p:spPr bwMode="auto">
          <a:xfrm>
            <a:off x="7213600" y="5170488"/>
            <a:ext cx="17938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8" name="Line 111"/>
          <p:cNvSpPr>
            <a:spLocks noChangeShapeType="1"/>
          </p:cNvSpPr>
          <p:nvPr/>
        </p:nvSpPr>
        <p:spPr bwMode="auto">
          <a:xfrm>
            <a:off x="7213600" y="5351463"/>
            <a:ext cx="17938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6999" name="Line 112"/>
          <p:cNvSpPr>
            <a:spLocks noChangeShapeType="1"/>
          </p:cNvSpPr>
          <p:nvPr/>
        </p:nvSpPr>
        <p:spPr bwMode="auto">
          <a:xfrm flipH="1">
            <a:off x="7780338" y="5267325"/>
            <a:ext cx="968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00" name="Freeform 113"/>
          <p:cNvSpPr>
            <a:spLocks/>
          </p:cNvSpPr>
          <p:nvPr/>
        </p:nvSpPr>
        <p:spPr bwMode="auto">
          <a:xfrm>
            <a:off x="7366000" y="5102225"/>
            <a:ext cx="414338" cy="165100"/>
          </a:xfrm>
          <a:custGeom>
            <a:avLst/>
            <a:gdLst>
              <a:gd name="T0" fmla="*/ 0 w 30"/>
              <a:gd name="T1" fmla="*/ 0 h 12"/>
              <a:gd name="T2" fmla="*/ 4 w 30"/>
              <a:gd name="T3" fmla="*/ 0 h 12"/>
              <a:gd name="T4" fmla="*/ 13 w 30"/>
              <a:gd name="T5" fmla="*/ 0 h 12"/>
              <a:gd name="T6" fmla="*/ 14 w 30"/>
              <a:gd name="T7" fmla="*/ 0 h 12"/>
              <a:gd name="T8" fmla="*/ 15 w 30"/>
              <a:gd name="T9" fmla="*/ 0 h 12"/>
              <a:gd name="T10" fmla="*/ 16 w 30"/>
              <a:gd name="T11" fmla="*/ 0 h 12"/>
              <a:gd name="T12" fmla="*/ 16 w 30"/>
              <a:gd name="T13" fmla="*/ 0 h 12"/>
              <a:gd name="T14" fmla="*/ 17 w 30"/>
              <a:gd name="T15" fmla="*/ 0 h 12"/>
              <a:gd name="T16" fmla="*/ 18 w 30"/>
              <a:gd name="T17" fmla="*/ 1 h 12"/>
              <a:gd name="T18" fmla="*/ 19 w 30"/>
              <a:gd name="T19" fmla="*/ 1 h 12"/>
              <a:gd name="T20" fmla="*/ 20 w 30"/>
              <a:gd name="T21" fmla="*/ 2 h 12"/>
              <a:gd name="T22" fmla="*/ 21 w 30"/>
              <a:gd name="T23" fmla="*/ 2 h 12"/>
              <a:gd name="T24" fmla="*/ 22 w 30"/>
              <a:gd name="T25" fmla="*/ 2 h 12"/>
              <a:gd name="T26" fmla="*/ 22 w 30"/>
              <a:gd name="T27" fmla="*/ 3 h 12"/>
              <a:gd name="T28" fmla="*/ 23 w 30"/>
              <a:gd name="T29" fmla="*/ 3 h 12"/>
              <a:gd name="T30" fmla="*/ 23 w 30"/>
              <a:gd name="T31" fmla="*/ 4 h 12"/>
              <a:gd name="T32" fmla="*/ 24 w 30"/>
              <a:gd name="T33" fmla="*/ 4 h 12"/>
              <a:gd name="T34" fmla="*/ 24 w 30"/>
              <a:gd name="T35" fmla="*/ 4 h 12"/>
              <a:gd name="T36" fmla="*/ 25 w 30"/>
              <a:gd name="T37" fmla="*/ 5 h 12"/>
              <a:gd name="T38" fmla="*/ 25 w 30"/>
              <a:gd name="T39" fmla="*/ 5 h 12"/>
              <a:gd name="T40" fmla="*/ 26 w 30"/>
              <a:gd name="T41" fmla="*/ 6 h 12"/>
              <a:gd name="T42" fmla="*/ 27 w 30"/>
              <a:gd name="T43" fmla="*/ 6 h 12"/>
              <a:gd name="T44" fmla="*/ 27 w 30"/>
              <a:gd name="T45" fmla="*/ 7 h 12"/>
              <a:gd name="T46" fmla="*/ 28 w 30"/>
              <a:gd name="T47" fmla="*/ 8 h 12"/>
              <a:gd name="T48" fmla="*/ 28 w 30"/>
              <a:gd name="T49" fmla="*/ 9 h 12"/>
              <a:gd name="T50" fmla="*/ 29 w 30"/>
              <a:gd name="T51" fmla="*/ 10 h 12"/>
              <a:gd name="T52" fmla="*/ 30 w 30"/>
              <a:gd name="T53" fmla="*/ 11 h 12"/>
              <a:gd name="T54" fmla="*/ 30 w 30"/>
              <a:gd name="T55" fmla="*/ 12 h 1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"/>
              <a:gd name="T85" fmla="*/ 0 h 12"/>
              <a:gd name="T86" fmla="*/ 30 w 30"/>
              <a:gd name="T87" fmla="*/ 12 h 1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" h="12">
                <a:moveTo>
                  <a:pt x="0" y="0"/>
                </a:moveTo>
                <a:lnTo>
                  <a:pt x="4" y="0"/>
                </a:lnTo>
                <a:lnTo>
                  <a:pt x="13" y="0"/>
                </a:lnTo>
                <a:lnTo>
                  <a:pt x="14" y="0"/>
                </a:lnTo>
                <a:lnTo>
                  <a:pt x="15" y="0"/>
                </a:lnTo>
                <a:lnTo>
                  <a:pt x="16" y="0"/>
                </a:lnTo>
                <a:lnTo>
                  <a:pt x="17" y="0"/>
                </a:lnTo>
                <a:lnTo>
                  <a:pt x="18" y="1"/>
                </a:lnTo>
                <a:lnTo>
                  <a:pt x="19" y="1"/>
                </a:lnTo>
                <a:lnTo>
                  <a:pt x="20" y="2"/>
                </a:lnTo>
                <a:lnTo>
                  <a:pt x="21" y="2"/>
                </a:lnTo>
                <a:lnTo>
                  <a:pt x="22" y="2"/>
                </a:lnTo>
                <a:lnTo>
                  <a:pt x="22" y="3"/>
                </a:lnTo>
                <a:lnTo>
                  <a:pt x="23" y="3"/>
                </a:lnTo>
                <a:lnTo>
                  <a:pt x="23" y="4"/>
                </a:lnTo>
                <a:lnTo>
                  <a:pt x="24" y="4"/>
                </a:lnTo>
                <a:lnTo>
                  <a:pt x="25" y="5"/>
                </a:lnTo>
                <a:lnTo>
                  <a:pt x="26" y="6"/>
                </a:lnTo>
                <a:lnTo>
                  <a:pt x="27" y="6"/>
                </a:lnTo>
                <a:lnTo>
                  <a:pt x="27" y="7"/>
                </a:lnTo>
                <a:lnTo>
                  <a:pt x="28" y="8"/>
                </a:lnTo>
                <a:lnTo>
                  <a:pt x="28" y="9"/>
                </a:lnTo>
                <a:lnTo>
                  <a:pt x="29" y="10"/>
                </a:lnTo>
                <a:lnTo>
                  <a:pt x="30" y="11"/>
                </a:lnTo>
                <a:lnTo>
                  <a:pt x="30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01" name="Freeform 114"/>
          <p:cNvSpPr>
            <a:spLocks/>
          </p:cNvSpPr>
          <p:nvPr/>
        </p:nvSpPr>
        <p:spPr bwMode="auto">
          <a:xfrm>
            <a:off x="7366000" y="5267325"/>
            <a:ext cx="414338" cy="152400"/>
          </a:xfrm>
          <a:custGeom>
            <a:avLst/>
            <a:gdLst>
              <a:gd name="T0" fmla="*/ 0 w 30"/>
              <a:gd name="T1" fmla="*/ 11 h 11"/>
              <a:gd name="T2" fmla="*/ 4 w 30"/>
              <a:gd name="T3" fmla="*/ 11 h 11"/>
              <a:gd name="T4" fmla="*/ 13 w 30"/>
              <a:gd name="T5" fmla="*/ 11 h 11"/>
              <a:gd name="T6" fmla="*/ 14 w 30"/>
              <a:gd name="T7" fmla="*/ 11 h 11"/>
              <a:gd name="T8" fmla="*/ 15 w 30"/>
              <a:gd name="T9" fmla="*/ 11 h 11"/>
              <a:gd name="T10" fmla="*/ 16 w 30"/>
              <a:gd name="T11" fmla="*/ 11 h 11"/>
              <a:gd name="T12" fmla="*/ 16 w 30"/>
              <a:gd name="T13" fmla="*/ 11 h 11"/>
              <a:gd name="T14" fmla="*/ 17 w 30"/>
              <a:gd name="T15" fmla="*/ 11 h 11"/>
              <a:gd name="T16" fmla="*/ 18 w 30"/>
              <a:gd name="T17" fmla="*/ 10 h 11"/>
              <a:gd name="T18" fmla="*/ 19 w 30"/>
              <a:gd name="T19" fmla="*/ 10 h 11"/>
              <a:gd name="T20" fmla="*/ 20 w 30"/>
              <a:gd name="T21" fmla="*/ 10 h 11"/>
              <a:gd name="T22" fmla="*/ 21 w 30"/>
              <a:gd name="T23" fmla="*/ 9 h 11"/>
              <a:gd name="T24" fmla="*/ 22 w 30"/>
              <a:gd name="T25" fmla="*/ 9 h 11"/>
              <a:gd name="T26" fmla="*/ 22 w 30"/>
              <a:gd name="T27" fmla="*/ 8 h 11"/>
              <a:gd name="T28" fmla="*/ 23 w 30"/>
              <a:gd name="T29" fmla="*/ 8 h 11"/>
              <a:gd name="T30" fmla="*/ 23 w 30"/>
              <a:gd name="T31" fmla="*/ 8 h 11"/>
              <a:gd name="T32" fmla="*/ 24 w 30"/>
              <a:gd name="T33" fmla="*/ 7 h 11"/>
              <a:gd name="T34" fmla="*/ 24 w 30"/>
              <a:gd name="T35" fmla="*/ 7 h 11"/>
              <a:gd name="T36" fmla="*/ 25 w 30"/>
              <a:gd name="T37" fmla="*/ 7 h 11"/>
              <a:gd name="T38" fmla="*/ 25 w 30"/>
              <a:gd name="T39" fmla="*/ 6 h 11"/>
              <a:gd name="T40" fmla="*/ 26 w 30"/>
              <a:gd name="T41" fmla="*/ 5 h 11"/>
              <a:gd name="T42" fmla="*/ 27 w 30"/>
              <a:gd name="T43" fmla="*/ 5 h 11"/>
              <a:gd name="T44" fmla="*/ 27 w 30"/>
              <a:gd name="T45" fmla="*/ 4 h 11"/>
              <a:gd name="T46" fmla="*/ 28 w 30"/>
              <a:gd name="T47" fmla="*/ 3 h 11"/>
              <a:gd name="T48" fmla="*/ 28 w 30"/>
              <a:gd name="T49" fmla="*/ 2 h 11"/>
              <a:gd name="T50" fmla="*/ 29 w 30"/>
              <a:gd name="T51" fmla="*/ 1 h 11"/>
              <a:gd name="T52" fmla="*/ 30 w 30"/>
              <a:gd name="T53" fmla="*/ 0 h 11"/>
              <a:gd name="T54" fmla="*/ 30 w 30"/>
              <a:gd name="T55" fmla="*/ 0 h 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"/>
              <a:gd name="T85" fmla="*/ 0 h 11"/>
              <a:gd name="T86" fmla="*/ 30 w 30"/>
              <a:gd name="T87" fmla="*/ 11 h 1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" h="11">
                <a:moveTo>
                  <a:pt x="0" y="11"/>
                </a:moveTo>
                <a:lnTo>
                  <a:pt x="4" y="11"/>
                </a:lnTo>
                <a:lnTo>
                  <a:pt x="13" y="11"/>
                </a:lnTo>
                <a:lnTo>
                  <a:pt x="14" y="11"/>
                </a:lnTo>
                <a:lnTo>
                  <a:pt x="15" y="11"/>
                </a:lnTo>
                <a:lnTo>
                  <a:pt x="16" y="11"/>
                </a:lnTo>
                <a:lnTo>
                  <a:pt x="17" y="11"/>
                </a:lnTo>
                <a:lnTo>
                  <a:pt x="18" y="10"/>
                </a:lnTo>
                <a:lnTo>
                  <a:pt x="19" y="10"/>
                </a:lnTo>
                <a:lnTo>
                  <a:pt x="20" y="10"/>
                </a:lnTo>
                <a:lnTo>
                  <a:pt x="21" y="9"/>
                </a:lnTo>
                <a:lnTo>
                  <a:pt x="22" y="9"/>
                </a:lnTo>
                <a:lnTo>
                  <a:pt x="22" y="8"/>
                </a:lnTo>
                <a:lnTo>
                  <a:pt x="23" y="8"/>
                </a:lnTo>
                <a:lnTo>
                  <a:pt x="24" y="7"/>
                </a:lnTo>
                <a:lnTo>
                  <a:pt x="25" y="7"/>
                </a:lnTo>
                <a:lnTo>
                  <a:pt x="25" y="6"/>
                </a:lnTo>
                <a:lnTo>
                  <a:pt x="26" y="5"/>
                </a:lnTo>
                <a:lnTo>
                  <a:pt x="27" y="5"/>
                </a:lnTo>
                <a:lnTo>
                  <a:pt x="27" y="4"/>
                </a:lnTo>
                <a:lnTo>
                  <a:pt x="28" y="3"/>
                </a:lnTo>
                <a:lnTo>
                  <a:pt x="28" y="2"/>
                </a:lnTo>
                <a:lnTo>
                  <a:pt x="29" y="1"/>
                </a:lnTo>
                <a:lnTo>
                  <a:pt x="3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02" name="Freeform 115"/>
          <p:cNvSpPr>
            <a:spLocks/>
          </p:cNvSpPr>
          <p:nvPr/>
        </p:nvSpPr>
        <p:spPr bwMode="auto">
          <a:xfrm>
            <a:off x="7366000" y="5102225"/>
            <a:ext cx="41275" cy="165100"/>
          </a:xfrm>
          <a:custGeom>
            <a:avLst/>
            <a:gdLst>
              <a:gd name="T0" fmla="*/ 0 w 3"/>
              <a:gd name="T1" fmla="*/ 0 h 12"/>
              <a:gd name="T2" fmla="*/ 1 w 3"/>
              <a:gd name="T3" fmla="*/ 1 h 12"/>
              <a:gd name="T4" fmla="*/ 1 w 3"/>
              <a:gd name="T5" fmla="*/ 2 h 12"/>
              <a:gd name="T6" fmla="*/ 1 w 3"/>
              <a:gd name="T7" fmla="*/ 3 h 12"/>
              <a:gd name="T8" fmla="*/ 2 w 3"/>
              <a:gd name="T9" fmla="*/ 4 h 12"/>
              <a:gd name="T10" fmla="*/ 2 w 3"/>
              <a:gd name="T11" fmla="*/ 4 h 12"/>
              <a:gd name="T12" fmla="*/ 2 w 3"/>
              <a:gd name="T13" fmla="*/ 5 h 12"/>
              <a:gd name="T14" fmla="*/ 3 w 3"/>
              <a:gd name="T15" fmla="*/ 6 h 12"/>
              <a:gd name="T16" fmla="*/ 3 w 3"/>
              <a:gd name="T17" fmla="*/ 7 h 12"/>
              <a:gd name="T18" fmla="*/ 3 w 3"/>
              <a:gd name="T19" fmla="*/ 8 h 12"/>
              <a:gd name="T20" fmla="*/ 3 w 3"/>
              <a:gd name="T21" fmla="*/ 9 h 12"/>
              <a:gd name="T22" fmla="*/ 3 w 3"/>
              <a:gd name="T23" fmla="*/ 10 h 12"/>
              <a:gd name="T24" fmla="*/ 3 w 3"/>
              <a:gd name="T25" fmla="*/ 10 h 12"/>
              <a:gd name="T26" fmla="*/ 3 w 3"/>
              <a:gd name="T27" fmla="*/ 11 h 12"/>
              <a:gd name="T28" fmla="*/ 3 w 3"/>
              <a:gd name="T29" fmla="*/ 12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"/>
              <a:gd name="T46" fmla="*/ 0 h 12"/>
              <a:gd name="T47" fmla="*/ 3 w 3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" h="12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2" y="4"/>
                </a:lnTo>
                <a:lnTo>
                  <a:pt x="2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03" name="Freeform 116"/>
          <p:cNvSpPr>
            <a:spLocks/>
          </p:cNvSpPr>
          <p:nvPr/>
        </p:nvSpPr>
        <p:spPr bwMode="auto">
          <a:xfrm>
            <a:off x="7366000" y="5267325"/>
            <a:ext cx="41275" cy="152400"/>
          </a:xfrm>
          <a:custGeom>
            <a:avLst/>
            <a:gdLst>
              <a:gd name="T0" fmla="*/ 0 w 3"/>
              <a:gd name="T1" fmla="*/ 11 h 11"/>
              <a:gd name="T2" fmla="*/ 1 w 3"/>
              <a:gd name="T3" fmla="*/ 10 h 11"/>
              <a:gd name="T4" fmla="*/ 1 w 3"/>
              <a:gd name="T5" fmla="*/ 9 h 11"/>
              <a:gd name="T6" fmla="*/ 1 w 3"/>
              <a:gd name="T7" fmla="*/ 9 h 11"/>
              <a:gd name="T8" fmla="*/ 2 w 3"/>
              <a:gd name="T9" fmla="*/ 8 h 11"/>
              <a:gd name="T10" fmla="*/ 2 w 3"/>
              <a:gd name="T11" fmla="*/ 7 h 11"/>
              <a:gd name="T12" fmla="*/ 2 w 3"/>
              <a:gd name="T13" fmla="*/ 6 h 11"/>
              <a:gd name="T14" fmla="*/ 3 w 3"/>
              <a:gd name="T15" fmla="*/ 5 h 11"/>
              <a:gd name="T16" fmla="*/ 3 w 3"/>
              <a:gd name="T17" fmla="*/ 4 h 11"/>
              <a:gd name="T18" fmla="*/ 3 w 3"/>
              <a:gd name="T19" fmla="*/ 3 h 11"/>
              <a:gd name="T20" fmla="*/ 3 w 3"/>
              <a:gd name="T21" fmla="*/ 2 h 11"/>
              <a:gd name="T22" fmla="*/ 3 w 3"/>
              <a:gd name="T23" fmla="*/ 2 h 11"/>
              <a:gd name="T24" fmla="*/ 3 w 3"/>
              <a:gd name="T25" fmla="*/ 1 h 11"/>
              <a:gd name="T26" fmla="*/ 3 w 3"/>
              <a:gd name="T27" fmla="*/ 1 h 11"/>
              <a:gd name="T28" fmla="*/ 3 w 3"/>
              <a:gd name="T29" fmla="*/ 0 h 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"/>
              <a:gd name="T46" fmla="*/ 0 h 11"/>
              <a:gd name="T47" fmla="*/ 3 w 3"/>
              <a:gd name="T48" fmla="*/ 11 h 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" h="11">
                <a:moveTo>
                  <a:pt x="0" y="11"/>
                </a:moveTo>
                <a:lnTo>
                  <a:pt x="1" y="10"/>
                </a:lnTo>
                <a:lnTo>
                  <a:pt x="1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04" name="Line 117"/>
          <p:cNvSpPr>
            <a:spLocks noChangeShapeType="1"/>
          </p:cNvSpPr>
          <p:nvPr/>
        </p:nvSpPr>
        <p:spPr bwMode="auto">
          <a:xfrm>
            <a:off x="7005638" y="5281613"/>
            <a:ext cx="4016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05" name="Freeform 118"/>
          <p:cNvSpPr>
            <a:spLocks/>
          </p:cNvSpPr>
          <p:nvPr/>
        </p:nvSpPr>
        <p:spPr bwMode="auto">
          <a:xfrm>
            <a:off x="7005638" y="4756150"/>
            <a:ext cx="207962" cy="414338"/>
          </a:xfrm>
          <a:custGeom>
            <a:avLst/>
            <a:gdLst>
              <a:gd name="T0" fmla="*/ 15 w 15"/>
              <a:gd name="T1" fmla="*/ 30 h 30"/>
              <a:gd name="T2" fmla="*/ 15 w 15"/>
              <a:gd name="T3" fmla="*/ 0 h 30"/>
              <a:gd name="T4" fmla="*/ 0 w 15"/>
              <a:gd name="T5" fmla="*/ 0 h 30"/>
              <a:gd name="T6" fmla="*/ 0 60000 65536"/>
              <a:gd name="T7" fmla="*/ 0 60000 65536"/>
              <a:gd name="T8" fmla="*/ 0 60000 65536"/>
              <a:gd name="T9" fmla="*/ 0 w 15"/>
              <a:gd name="T10" fmla="*/ 0 h 30"/>
              <a:gd name="T11" fmla="*/ 15 w 15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30">
                <a:moveTo>
                  <a:pt x="15" y="30"/>
                </a:move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06" name="Freeform 119"/>
          <p:cNvSpPr>
            <a:spLocks/>
          </p:cNvSpPr>
          <p:nvPr/>
        </p:nvSpPr>
        <p:spPr bwMode="auto">
          <a:xfrm>
            <a:off x="7005638" y="5351463"/>
            <a:ext cx="207962" cy="414337"/>
          </a:xfrm>
          <a:custGeom>
            <a:avLst/>
            <a:gdLst>
              <a:gd name="T0" fmla="*/ 15 w 15"/>
              <a:gd name="T1" fmla="*/ 0 h 30"/>
              <a:gd name="T2" fmla="*/ 15 w 15"/>
              <a:gd name="T3" fmla="*/ 30 h 30"/>
              <a:gd name="T4" fmla="*/ 0 w 15"/>
              <a:gd name="T5" fmla="*/ 30 h 30"/>
              <a:gd name="T6" fmla="*/ 0 60000 65536"/>
              <a:gd name="T7" fmla="*/ 0 60000 65536"/>
              <a:gd name="T8" fmla="*/ 0 60000 65536"/>
              <a:gd name="T9" fmla="*/ 0 w 15"/>
              <a:gd name="T10" fmla="*/ 0 h 30"/>
              <a:gd name="T11" fmla="*/ 15 w 15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30">
                <a:moveTo>
                  <a:pt x="15" y="0"/>
                </a:moveTo>
                <a:lnTo>
                  <a:pt x="15" y="30"/>
                </a:lnTo>
                <a:lnTo>
                  <a:pt x="0" y="3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07" name="Rectangle 120"/>
          <p:cNvSpPr>
            <a:spLocks noChangeArrowheads="1"/>
          </p:cNvSpPr>
          <p:nvPr/>
        </p:nvSpPr>
        <p:spPr bwMode="auto">
          <a:xfrm>
            <a:off x="6272213" y="4729163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08" name="Rectangle 121"/>
          <p:cNvSpPr>
            <a:spLocks noChangeArrowheads="1"/>
          </p:cNvSpPr>
          <p:nvPr/>
        </p:nvSpPr>
        <p:spPr bwMode="auto">
          <a:xfrm>
            <a:off x="6327775" y="4826000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09" name="Rectangle 122"/>
          <p:cNvSpPr>
            <a:spLocks noChangeArrowheads="1"/>
          </p:cNvSpPr>
          <p:nvPr/>
        </p:nvSpPr>
        <p:spPr bwMode="auto">
          <a:xfrm>
            <a:off x="6272213" y="45481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0" name="Rectangle 123"/>
          <p:cNvSpPr>
            <a:spLocks noChangeArrowheads="1"/>
          </p:cNvSpPr>
          <p:nvPr/>
        </p:nvSpPr>
        <p:spPr bwMode="auto">
          <a:xfrm>
            <a:off x="6327775" y="46323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1" name="Rectangle 124"/>
          <p:cNvSpPr>
            <a:spLocks noChangeArrowheads="1"/>
          </p:cNvSpPr>
          <p:nvPr/>
        </p:nvSpPr>
        <p:spPr bwMode="auto">
          <a:xfrm>
            <a:off x="6286500" y="5046663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2" name="Rectangle 125"/>
          <p:cNvSpPr>
            <a:spLocks noChangeArrowheads="1"/>
          </p:cNvSpPr>
          <p:nvPr/>
        </p:nvSpPr>
        <p:spPr bwMode="auto">
          <a:xfrm>
            <a:off x="6342063" y="5129213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3" name="Rectangle 126"/>
          <p:cNvSpPr>
            <a:spLocks noChangeArrowheads="1"/>
          </p:cNvSpPr>
          <p:nvPr/>
        </p:nvSpPr>
        <p:spPr bwMode="auto">
          <a:xfrm>
            <a:off x="6272213" y="522763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4" name="Rectangle 127"/>
          <p:cNvSpPr>
            <a:spLocks noChangeArrowheads="1"/>
          </p:cNvSpPr>
          <p:nvPr/>
        </p:nvSpPr>
        <p:spPr bwMode="auto">
          <a:xfrm>
            <a:off x="6342063" y="53228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5" name="Rectangle 128"/>
          <p:cNvSpPr>
            <a:spLocks noChangeArrowheads="1"/>
          </p:cNvSpPr>
          <p:nvPr/>
        </p:nvSpPr>
        <p:spPr bwMode="auto">
          <a:xfrm>
            <a:off x="6272213" y="5738813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6" name="Rectangle 129"/>
          <p:cNvSpPr>
            <a:spLocks noChangeArrowheads="1"/>
          </p:cNvSpPr>
          <p:nvPr/>
        </p:nvSpPr>
        <p:spPr bwMode="auto">
          <a:xfrm>
            <a:off x="6327775" y="5821363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7" name="Rectangle 130"/>
          <p:cNvSpPr>
            <a:spLocks noChangeArrowheads="1"/>
          </p:cNvSpPr>
          <p:nvPr/>
        </p:nvSpPr>
        <p:spPr bwMode="auto">
          <a:xfrm>
            <a:off x="6272213" y="554513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8" name="Rectangle 131"/>
          <p:cNvSpPr>
            <a:spLocks noChangeArrowheads="1"/>
          </p:cNvSpPr>
          <p:nvPr/>
        </p:nvSpPr>
        <p:spPr bwMode="auto">
          <a:xfrm>
            <a:off x="6327775" y="564197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9" name="Rectangle 132"/>
          <p:cNvSpPr>
            <a:spLocks noChangeArrowheads="1"/>
          </p:cNvSpPr>
          <p:nvPr/>
        </p:nvSpPr>
        <p:spPr bwMode="auto">
          <a:xfrm>
            <a:off x="4098925" y="4867275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0" name="Rectangle 133"/>
          <p:cNvSpPr>
            <a:spLocks noChangeArrowheads="1"/>
          </p:cNvSpPr>
          <p:nvPr/>
        </p:nvSpPr>
        <p:spPr bwMode="auto">
          <a:xfrm>
            <a:off x="4154488" y="49498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1" name="Rectangle 134"/>
          <p:cNvSpPr>
            <a:spLocks noChangeArrowheads="1"/>
          </p:cNvSpPr>
          <p:nvPr/>
        </p:nvSpPr>
        <p:spPr bwMode="auto">
          <a:xfrm>
            <a:off x="4098925" y="5448300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2" name="Rectangle 135"/>
          <p:cNvSpPr>
            <a:spLocks noChangeArrowheads="1"/>
          </p:cNvSpPr>
          <p:nvPr/>
        </p:nvSpPr>
        <p:spPr bwMode="auto">
          <a:xfrm>
            <a:off x="4154488" y="5530850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3" name="Rectangle 136"/>
          <p:cNvSpPr>
            <a:spLocks noChangeArrowheads="1"/>
          </p:cNvSpPr>
          <p:nvPr/>
        </p:nvSpPr>
        <p:spPr bwMode="auto">
          <a:xfrm>
            <a:off x="4098925" y="51577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4" name="Rectangle 137"/>
          <p:cNvSpPr>
            <a:spLocks noChangeArrowheads="1"/>
          </p:cNvSpPr>
          <p:nvPr/>
        </p:nvSpPr>
        <p:spPr bwMode="auto">
          <a:xfrm>
            <a:off x="4154488" y="52403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5" name="Rectangle 138"/>
          <p:cNvSpPr>
            <a:spLocks noChangeArrowheads="1"/>
          </p:cNvSpPr>
          <p:nvPr/>
        </p:nvSpPr>
        <p:spPr bwMode="auto">
          <a:xfrm>
            <a:off x="5276850" y="5157788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6" name="Rectangle 139"/>
          <p:cNvSpPr>
            <a:spLocks noChangeArrowheads="1"/>
          </p:cNvSpPr>
          <p:nvPr/>
        </p:nvSpPr>
        <p:spPr bwMode="auto">
          <a:xfrm>
            <a:off x="5330825" y="52403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 dirty="0" err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27027" name="Rectangle 140"/>
          <p:cNvSpPr>
            <a:spLocks noChangeArrowheads="1"/>
          </p:cNvSpPr>
          <p:nvPr/>
        </p:nvSpPr>
        <p:spPr bwMode="auto">
          <a:xfrm>
            <a:off x="7932738" y="5143500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8" name="Rectangle 141"/>
          <p:cNvSpPr>
            <a:spLocks noChangeArrowheads="1"/>
          </p:cNvSpPr>
          <p:nvPr/>
        </p:nvSpPr>
        <p:spPr bwMode="auto">
          <a:xfrm>
            <a:off x="8002588" y="52403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9" name="Rectangle 142"/>
          <p:cNvSpPr>
            <a:spLocks noChangeArrowheads="1"/>
          </p:cNvSpPr>
          <p:nvPr/>
        </p:nvSpPr>
        <p:spPr bwMode="auto">
          <a:xfrm>
            <a:off x="8126413" y="52403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30" name="Rectangle 143"/>
          <p:cNvSpPr>
            <a:spLocks noChangeArrowheads="1"/>
          </p:cNvSpPr>
          <p:nvPr/>
        </p:nvSpPr>
        <p:spPr bwMode="auto">
          <a:xfrm>
            <a:off x="8058150" y="524033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+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31" name="Rectangle 144"/>
          <p:cNvSpPr>
            <a:spLocks noChangeArrowheads="1"/>
          </p:cNvSpPr>
          <p:nvPr/>
        </p:nvSpPr>
        <p:spPr bwMode="auto">
          <a:xfrm>
            <a:off x="6618288" y="4603750"/>
            <a:ext cx="222250" cy="3175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27032" name="Freeform 145"/>
          <p:cNvSpPr>
            <a:spLocks/>
          </p:cNvSpPr>
          <p:nvPr/>
        </p:nvSpPr>
        <p:spPr bwMode="auto">
          <a:xfrm>
            <a:off x="6618288" y="4603750"/>
            <a:ext cx="233362" cy="317500"/>
          </a:xfrm>
          <a:custGeom>
            <a:avLst/>
            <a:gdLst>
              <a:gd name="T0" fmla="*/ 16 w 16"/>
              <a:gd name="T1" fmla="*/ 23 h 23"/>
              <a:gd name="T2" fmla="*/ 0 w 16"/>
              <a:gd name="T3" fmla="*/ 23 h 23"/>
              <a:gd name="T4" fmla="*/ 0 w 16"/>
              <a:gd name="T5" fmla="*/ 0 h 23"/>
              <a:gd name="T6" fmla="*/ 16 w 16"/>
              <a:gd name="T7" fmla="*/ 0 h 23"/>
              <a:gd name="T8" fmla="*/ 0 60000 65536"/>
              <a:gd name="T9" fmla="*/ 0 60000 65536"/>
              <a:gd name="T10" fmla="*/ 0 60000 65536"/>
              <a:gd name="T11" fmla="*/ 0 60000 65536"/>
              <a:gd name="T12" fmla="*/ 0 w 16"/>
              <a:gd name="T13" fmla="*/ 0 h 23"/>
              <a:gd name="T14" fmla="*/ 16 w 16"/>
              <a:gd name="T15" fmla="*/ 23 h 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" h="23">
                <a:moveTo>
                  <a:pt x="16" y="23"/>
                </a:moveTo>
                <a:lnTo>
                  <a:pt x="0" y="23"/>
                </a:lnTo>
                <a:lnTo>
                  <a:pt x="0" y="0"/>
                </a:lnTo>
                <a:lnTo>
                  <a:pt x="1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33" name="Rectangle 146"/>
          <p:cNvSpPr>
            <a:spLocks noChangeArrowheads="1"/>
          </p:cNvSpPr>
          <p:nvPr/>
        </p:nvSpPr>
        <p:spPr bwMode="auto">
          <a:xfrm>
            <a:off x="6618288" y="5102225"/>
            <a:ext cx="222250" cy="3175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27034" name="Freeform 147"/>
          <p:cNvSpPr>
            <a:spLocks/>
          </p:cNvSpPr>
          <p:nvPr/>
        </p:nvSpPr>
        <p:spPr bwMode="auto">
          <a:xfrm>
            <a:off x="6618288" y="5102225"/>
            <a:ext cx="222250" cy="317500"/>
          </a:xfrm>
          <a:custGeom>
            <a:avLst/>
            <a:gdLst>
              <a:gd name="T0" fmla="*/ 16 w 16"/>
              <a:gd name="T1" fmla="*/ 23 h 23"/>
              <a:gd name="T2" fmla="*/ 0 w 16"/>
              <a:gd name="T3" fmla="*/ 23 h 23"/>
              <a:gd name="T4" fmla="*/ 0 w 16"/>
              <a:gd name="T5" fmla="*/ 0 h 23"/>
              <a:gd name="T6" fmla="*/ 16 w 16"/>
              <a:gd name="T7" fmla="*/ 0 h 23"/>
              <a:gd name="T8" fmla="*/ 0 60000 65536"/>
              <a:gd name="T9" fmla="*/ 0 60000 65536"/>
              <a:gd name="T10" fmla="*/ 0 60000 65536"/>
              <a:gd name="T11" fmla="*/ 0 60000 65536"/>
              <a:gd name="T12" fmla="*/ 0 w 16"/>
              <a:gd name="T13" fmla="*/ 0 h 23"/>
              <a:gd name="T14" fmla="*/ 16 w 16"/>
              <a:gd name="T15" fmla="*/ 23 h 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" h="23">
                <a:moveTo>
                  <a:pt x="16" y="23"/>
                </a:moveTo>
                <a:lnTo>
                  <a:pt x="0" y="23"/>
                </a:lnTo>
                <a:lnTo>
                  <a:pt x="0" y="0"/>
                </a:lnTo>
                <a:lnTo>
                  <a:pt x="1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35" name="Rectangle 148"/>
          <p:cNvSpPr>
            <a:spLocks noChangeArrowheads="1"/>
          </p:cNvSpPr>
          <p:nvPr/>
        </p:nvSpPr>
        <p:spPr bwMode="auto">
          <a:xfrm>
            <a:off x="6618288" y="5600700"/>
            <a:ext cx="222250" cy="3175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27036" name="Freeform 149"/>
          <p:cNvSpPr>
            <a:spLocks/>
          </p:cNvSpPr>
          <p:nvPr/>
        </p:nvSpPr>
        <p:spPr bwMode="auto">
          <a:xfrm>
            <a:off x="6618288" y="5600700"/>
            <a:ext cx="222250" cy="317500"/>
          </a:xfrm>
          <a:custGeom>
            <a:avLst/>
            <a:gdLst>
              <a:gd name="T0" fmla="*/ 16 w 16"/>
              <a:gd name="T1" fmla="*/ 23 h 23"/>
              <a:gd name="T2" fmla="*/ 0 w 16"/>
              <a:gd name="T3" fmla="*/ 23 h 23"/>
              <a:gd name="T4" fmla="*/ 0 w 16"/>
              <a:gd name="T5" fmla="*/ 0 h 23"/>
              <a:gd name="T6" fmla="*/ 16 w 16"/>
              <a:gd name="T7" fmla="*/ 0 h 23"/>
              <a:gd name="T8" fmla="*/ 0 60000 65536"/>
              <a:gd name="T9" fmla="*/ 0 60000 65536"/>
              <a:gd name="T10" fmla="*/ 0 60000 65536"/>
              <a:gd name="T11" fmla="*/ 0 60000 65536"/>
              <a:gd name="T12" fmla="*/ 0 w 16"/>
              <a:gd name="T13" fmla="*/ 0 h 23"/>
              <a:gd name="T14" fmla="*/ 16 w 16"/>
              <a:gd name="T15" fmla="*/ 23 h 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" h="23">
                <a:moveTo>
                  <a:pt x="16" y="23"/>
                </a:moveTo>
                <a:lnTo>
                  <a:pt x="0" y="23"/>
                </a:lnTo>
                <a:lnTo>
                  <a:pt x="0" y="0"/>
                </a:lnTo>
                <a:lnTo>
                  <a:pt x="1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37" name="Line 150"/>
          <p:cNvSpPr>
            <a:spLocks noChangeShapeType="1"/>
          </p:cNvSpPr>
          <p:nvPr/>
        </p:nvSpPr>
        <p:spPr bwMode="auto">
          <a:xfrm flipH="1">
            <a:off x="4984750" y="5267325"/>
            <a:ext cx="2222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38" name="Freeform 151"/>
          <p:cNvSpPr>
            <a:spLocks/>
          </p:cNvSpPr>
          <p:nvPr/>
        </p:nvSpPr>
        <p:spPr bwMode="auto">
          <a:xfrm>
            <a:off x="4584700" y="5102225"/>
            <a:ext cx="414338" cy="165100"/>
          </a:xfrm>
          <a:custGeom>
            <a:avLst/>
            <a:gdLst>
              <a:gd name="T0" fmla="*/ 0 w 30"/>
              <a:gd name="T1" fmla="*/ 0 h 12"/>
              <a:gd name="T2" fmla="*/ 4 w 30"/>
              <a:gd name="T3" fmla="*/ 0 h 12"/>
              <a:gd name="T4" fmla="*/ 13 w 30"/>
              <a:gd name="T5" fmla="*/ 0 h 12"/>
              <a:gd name="T6" fmla="*/ 13 w 30"/>
              <a:gd name="T7" fmla="*/ 0 h 12"/>
              <a:gd name="T8" fmla="*/ 14 w 30"/>
              <a:gd name="T9" fmla="*/ 0 h 12"/>
              <a:gd name="T10" fmla="*/ 15 w 30"/>
              <a:gd name="T11" fmla="*/ 1 h 12"/>
              <a:gd name="T12" fmla="*/ 16 w 30"/>
              <a:gd name="T13" fmla="*/ 1 h 12"/>
              <a:gd name="T14" fmla="*/ 17 w 30"/>
              <a:gd name="T15" fmla="*/ 1 h 12"/>
              <a:gd name="T16" fmla="*/ 18 w 30"/>
              <a:gd name="T17" fmla="*/ 1 h 12"/>
              <a:gd name="T18" fmla="*/ 19 w 30"/>
              <a:gd name="T19" fmla="*/ 2 h 12"/>
              <a:gd name="T20" fmla="*/ 19 w 30"/>
              <a:gd name="T21" fmla="*/ 2 h 12"/>
              <a:gd name="T22" fmla="*/ 20 w 30"/>
              <a:gd name="T23" fmla="*/ 3 h 12"/>
              <a:gd name="T24" fmla="*/ 21 w 30"/>
              <a:gd name="T25" fmla="*/ 3 h 12"/>
              <a:gd name="T26" fmla="*/ 22 w 30"/>
              <a:gd name="T27" fmla="*/ 4 h 12"/>
              <a:gd name="T28" fmla="*/ 22 w 30"/>
              <a:gd name="T29" fmla="*/ 4 h 12"/>
              <a:gd name="T30" fmla="*/ 23 w 30"/>
              <a:gd name="T31" fmla="*/ 4 h 12"/>
              <a:gd name="T32" fmla="*/ 23 w 30"/>
              <a:gd name="T33" fmla="*/ 5 h 12"/>
              <a:gd name="T34" fmla="*/ 24 w 30"/>
              <a:gd name="T35" fmla="*/ 5 h 12"/>
              <a:gd name="T36" fmla="*/ 24 w 30"/>
              <a:gd name="T37" fmla="*/ 5 h 12"/>
              <a:gd name="T38" fmla="*/ 25 w 30"/>
              <a:gd name="T39" fmla="*/ 6 h 12"/>
              <a:gd name="T40" fmla="*/ 25 w 30"/>
              <a:gd name="T41" fmla="*/ 6 h 12"/>
              <a:gd name="T42" fmla="*/ 26 w 30"/>
              <a:gd name="T43" fmla="*/ 7 h 12"/>
              <a:gd name="T44" fmla="*/ 26 w 30"/>
              <a:gd name="T45" fmla="*/ 8 h 12"/>
              <a:gd name="T46" fmla="*/ 27 w 30"/>
              <a:gd name="T47" fmla="*/ 9 h 12"/>
              <a:gd name="T48" fmla="*/ 28 w 30"/>
              <a:gd name="T49" fmla="*/ 10 h 12"/>
              <a:gd name="T50" fmla="*/ 28 w 30"/>
              <a:gd name="T51" fmla="*/ 11 h 12"/>
              <a:gd name="T52" fmla="*/ 29 w 30"/>
              <a:gd name="T53" fmla="*/ 11 h 12"/>
              <a:gd name="T54" fmla="*/ 30 w 30"/>
              <a:gd name="T55" fmla="*/ 12 h 1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"/>
              <a:gd name="T85" fmla="*/ 0 h 12"/>
              <a:gd name="T86" fmla="*/ 30 w 30"/>
              <a:gd name="T87" fmla="*/ 12 h 1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" h="12">
                <a:moveTo>
                  <a:pt x="0" y="0"/>
                </a:moveTo>
                <a:lnTo>
                  <a:pt x="4" y="0"/>
                </a:lnTo>
                <a:lnTo>
                  <a:pt x="13" y="0"/>
                </a:lnTo>
                <a:lnTo>
                  <a:pt x="14" y="0"/>
                </a:lnTo>
                <a:lnTo>
                  <a:pt x="15" y="1"/>
                </a:lnTo>
                <a:lnTo>
                  <a:pt x="16" y="1"/>
                </a:lnTo>
                <a:lnTo>
                  <a:pt x="17" y="1"/>
                </a:lnTo>
                <a:lnTo>
                  <a:pt x="18" y="1"/>
                </a:lnTo>
                <a:lnTo>
                  <a:pt x="19" y="2"/>
                </a:lnTo>
                <a:lnTo>
                  <a:pt x="20" y="3"/>
                </a:lnTo>
                <a:lnTo>
                  <a:pt x="21" y="3"/>
                </a:lnTo>
                <a:lnTo>
                  <a:pt x="22" y="4"/>
                </a:lnTo>
                <a:lnTo>
                  <a:pt x="23" y="4"/>
                </a:lnTo>
                <a:lnTo>
                  <a:pt x="23" y="5"/>
                </a:lnTo>
                <a:lnTo>
                  <a:pt x="24" y="5"/>
                </a:lnTo>
                <a:lnTo>
                  <a:pt x="25" y="6"/>
                </a:lnTo>
                <a:lnTo>
                  <a:pt x="26" y="7"/>
                </a:lnTo>
                <a:lnTo>
                  <a:pt x="26" y="8"/>
                </a:lnTo>
                <a:lnTo>
                  <a:pt x="27" y="9"/>
                </a:lnTo>
                <a:lnTo>
                  <a:pt x="28" y="10"/>
                </a:lnTo>
                <a:lnTo>
                  <a:pt x="28" y="11"/>
                </a:lnTo>
                <a:lnTo>
                  <a:pt x="29" y="11"/>
                </a:lnTo>
                <a:lnTo>
                  <a:pt x="30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39" name="Freeform 152"/>
          <p:cNvSpPr>
            <a:spLocks/>
          </p:cNvSpPr>
          <p:nvPr/>
        </p:nvSpPr>
        <p:spPr bwMode="auto">
          <a:xfrm>
            <a:off x="4584700" y="5267325"/>
            <a:ext cx="414338" cy="166688"/>
          </a:xfrm>
          <a:custGeom>
            <a:avLst/>
            <a:gdLst>
              <a:gd name="T0" fmla="*/ 0 w 30"/>
              <a:gd name="T1" fmla="*/ 12 h 12"/>
              <a:gd name="T2" fmla="*/ 4 w 30"/>
              <a:gd name="T3" fmla="*/ 12 h 12"/>
              <a:gd name="T4" fmla="*/ 13 w 30"/>
              <a:gd name="T5" fmla="*/ 12 h 12"/>
              <a:gd name="T6" fmla="*/ 13 w 30"/>
              <a:gd name="T7" fmla="*/ 12 h 12"/>
              <a:gd name="T8" fmla="*/ 14 w 30"/>
              <a:gd name="T9" fmla="*/ 12 h 12"/>
              <a:gd name="T10" fmla="*/ 15 w 30"/>
              <a:gd name="T11" fmla="*/ 12 h 12"/>
              <a:gd name="T12" fmla="*/ 16 w 30"/>
              <a:gd name="T13" fmla="*/ 12 h 12"/>
              <a:gd name="T14" fmla="*/ 17 w 30"/>
              <a:gd name="T15" fmla="*/ 11 h 12"/>
              <a:gd name="T16" fmla="*/ 18 w 30"/>
              <a:gd name="T17" fmla="*/ 11 h 12"/>
              <a:gd name="T18" fmla="*/ 19 w 30"/>
              <a:gd name="T19" fmla="*/ 11 h 12"/>
              <a:gd name="T20" fmla="*/ 19 w 30"/>
              <a:gd name="T21" fmla="*/ 10 h 12"/>
              <a:gd name="T22" fmla="*/ 20 w 30"/>
              <a:gd name="T23" fmla="*/ 10 h 12"/>
              <a:gd name="T24" fmla="*/ 21 w 30"/>
              <a:gd name="T25" fmla="*/ 9 h 12"/>
              <a:gd name="T26" fmla="*/ 22 w 30"/>
              <a:gd name="T27" fmla="*/ 9 h 12"/>
              <a:gd name="T28" fmla="*/ 22 w 30"/>
              <a:gd name="T29" fmla="*/ 9 h 12"/>
              <a:gd name="T30" fmla="*/ 23 w 30"/>
              <a:gd name="T31" fmla="*/ 8 h 12"/>
              <a:gd name="T32" fmla="*/ 23 w 30"/>
              <a:gd name="T33" fmla="*/ 8 h 12"/>
              <a:gd name="T34" fmla="*/ 24 w 30"/>
              <a:gd name="T35" fmla="*/ 8 h 12"/>
              <a:gd name="T36" fmla="*/ 24 w 30"/>
              <a:gd name="T37" fmla="*/ 7 h 12"/>
              <a:gd name="T38" fmla="*/ 25 w 30"/>
              <a:gd name="T39" fmla="*/ 7 h 12"/>
              <a:gd name="T40" fmla="*/ 25 w 30"/>
              <a:gd name="T41" fmla="*/ 6 h 12"/>
              <a:gd name="T42" fmla="*/ 26 w 30"/>
              <a:gd name="T43" fmla="*/ 5 h 12"/>
              <a:gd name="T44" fmla="*/ 26 w 30"/>
              <a:gd name="T45" fmla="*/ 5 h 12"/>
              <a:gd name="T46" fmla="*/ 27 w 30"/>
              <a:gd name="T47" fmla="*/ 4 h 12"/>
              <a:gd name="T48" fmla="*/ 28 w 30"/>
              <a:gd name="T49" fmla="*/ 3 h 12"/>
              <a:gd name="T50" fmla="*/ 28 w 30"/>
              <a:gd name="T51" fmla="*/ 2 h 12"/>
              <a:gd name="T52" fmla="*/ 29 w 30"/>
              <a:gd name="T53" fmla="*/ 1 h 12"/>
              <a:gd name="T54" fmla="*/ 30 w 30"/>
              <a:gd name="T55" fmla="*/ 0 h 1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"/>
              <a:gd name="T85" fmla="*/ 0 h 12"/>
              <a:gd name="T86" fmla="*/ 30 w 30"/>
              <a:gd name="T87" fmla="*/ 12 h 1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" h="12">
                <a:moveTo>
                  <a:pt x="0" y="12"/>
                </a:moveTo>
                <a:lnTo>
                  <a:pt x="4" y="12"/>
                </a:lnTo>
                <a:lnTo>
                  <a:pt x="13" y="12"/>
                </a:lnTo>
                <a:lnTo>
                  <a:pt x="14" y="12"/>
                </a:lnTo>
                <a:lnTo>
                  <a:pt x="15" y="12"/>
                </a:lnTo>
                <a:lnTo>
                  <a:pt x="16" y="12"/>
                </a:lnTo>
                <a:lnTo>
                  <a:pt x="17" y="11"/>
                </a:lnTo>
                <a:lnTo>
                  <a:pt x="18" y="11"/>
                </a:lnTo>
                <a:lnTo>
                  <a:pt x="19" y="11"/>
                </a:lnTo>
                <a:lnTo>
                  <a:pt x="19" y="10"/>
                </a:lnTo>
                <a:lnTo>
                  <a:pt x="20" y="10"/>
                </a:lnTo>
                <a:lnTo>
                  <a:pt x="21" y="9"/>
                </a:lnTo>
                <a:lnTo>
                  <a:pt x="22" y="9"/>
                </a:lnTo>
                <a:lnTo>
                  <a:pt x="23" y="8"/>
                </a:lnTo>
                <a:lnTo>
                  <a:pt x="24" y="8"/>
                </a:lnTo>
                <a:lnTo>
                  <a:pt x="24" y="7"/>
                </a:lnTo>
                <a:lnTo>
                  <a:pt x="25" y="7"/>
                </a:lnTo>
                <a:lnTo>
                  <a:pt x="25" y="6"/>
                </a:lnTo>
                <a:lnTo>
                  <a:pt x="26" y="5"/>
                </a:lnTo>
                <a:lnTo>
                  <a:pt x="27" y="4"/>
                </a:lnTo>
                <a:lnTo>
                  <a:pt x="28" y="3"/>
                </a:lnTo>
                <a:lnTo>
                  <a:pt x="28" y="2"/>
                </a:lnTo>
                <a:lnTo>
                  <a:pt x="29" y="1"/>
                </a:lnTo>
                <a:lnTo>
                  <a:pt x="3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0" name="Freeform 153"/>
          <p:cNvSpPr>
            <a:spLocks/>
          </p:cNvSpPr>
          <p:nvPr/>
        </p:nvSpPr>
        <p:spPr bwMode="auto">
          <a:xfrm>
            <a:off x="4570413" y="5102225"/>
            <a:ext cx="55562" cy="165100"/>
          </a:xfrm>
          <a:custGeom>
            <a:avLst/>
            <a:gdLst>
              <a:gd name="T0" fmla="*/ 0 w 4"/>
              <a:gd name="T1" fmla="*/ 0 h 12"/>
              <a:gd name="T2" fmla="*/ 1 w 4"/>
              <a:gd name="T3" fmla="*/ 2 h 12"/>
              <a:gd name="T4" fmla="*/ 1 w 4"/>
              <a:gd name="T5" fmla="*/ 3 h 12"/>
              <a:gd name="T6" fmla="*/ 2 w 4"/>
              <a:gd name="T7" fmla="*/ 3 h 12"/>
              <a:gd name="T8" fmla="*/ 2 w 4"/>
              <a:gd name="T9" fmla="*/ 4 h 12"/>
              <a:gd name="T10" fmla="*/ 2 w 4"/>
              <a:gd name="T11" fmla="*/ 5 h 12"/>
              <a:gd name="T12" fmla="*/ 3 w 4"/>
              <a:gd name="T13" fmla="*/ 6 h 12"/>
              <a:gd name="T14" fmla="*/ 3 w 4"/>
              <a:gd name="T15" fmla="*/ 7 h 12"/>
              <a:gd name="T16" fmla="*/ 3 w 4"/>
              <a:gd name="T17" fmla="*/ 8 h 12"/>
              <a:gd name="T18" fmla="*/ 4 w 4"/>
              <a:gd name="T19" fmla="*/ 9 h 12"/>
              <a:gd name="T20" fmla="*/ 4 w 4"/>
              <a:gd name="T21" fmla="*/ 10 h 12"/>
              <a:gd name="T22" fmla="*/ 4 w 4"/>
              <a:gd name="T23" fmla="*/ 10 h 12"/>
              <a:gd name="T24" fmla="*/ 4 w 4"/>
              <a:gd name="T25" fmla="*/ 11 h 12"/>
              <a:gd name="T26" fmla="*/ 4 w 4"/>
              <a:gd name="T27" fmla="*/ 11 h 12"/>
              <a:gd name="T28" fmla="*/ 4 w 4"/>
              <a:gd name="T29" fmla="*/ 12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2"/>
              <a:gd name="T47" fmla="*/ 4 w 4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2">
                <a:moveTo>
                  <a:pt x="0" y="0"/>
                </a:moveTo>
                <a:lnTo>
                  <a:pt x="1" y="2"/>
                </a:lnTo>
                <a:lnTo>
                  <a:pt x="1" y="3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1" name="Freeform 154"/>
          <p:cNvSpPr>
            <a:spLocks/>
          </p:cNvSpPr>
          <p:nvPr/>
        </p:nvSpPr>
        <p:spPr bwMode="auto">
          <a:xfrm>
            <a:off x="4570413" y="5267325"/>
            <a:ext cx="55562" cy="166688"/>
          </a:xfrm>
          <a:custGeom>
            <a:avLst/>
            <a:gdLst>
              <a:gd name="T0" fmla="*/ 0 w 4"/>
              <a:gd name="T1" fmla="*/ 12 h 12"/>
              <a:gd name="T2" fmla="*/ 1 w 4"/>
              <a:gd name="T3" fmla="*/ 11 h 12"/>
              <a:gd name="T4" fmla="*/ 1 w 4"/>
              <a:gd name="T5" fmla="*/ 10 h 12"/>
              <a:gd name="T6" fmla="*/ 2 w 4"/>
              <a:gd name="T7" fmla="*/ 9 h 12"/>
              <a:gd name="T8" fmla="*/ 2 w 4"/>
              <a:gd name="T9" fmla="*/ 8 h 12"/>
              <a:gd name="T10" fmla="*/ 2 w 4"/>
              <a:gd name="T11" fmla="*/ 7 h 12"/>
              <a:gd name="T12" fmla="*/ 3 w 4"/>
              <a:gd name="T13" fmla="*/ 7 h 12"/>
              <a:gd name="T14" fmla="*/ 3 w 4"/>
              <a:gd name="T15" fmla="*/ 6 h 12"/>
              <a:gd name="T16" fmla="*/ 3 w 4"/>
              <a:gd name="T17" fmla="*/ 5 h 12"/>
              <a:gd name="T18" fmla="*/ 4 w 4"/>
              <a:gd name="T19" fmla="*/ 4 h 12"/>
              <a:gd name="T20" fmla="*/ 4 w 4"/>
              <a:gd name="T21" fmla="*/ 3 h 12"/>
              <a:gd name="T22" fmla="*/ 4 w 4"/>
              <a:gd name="T23" fmla="*/ 2 h 12"/>
              <a:gd name="T24" fmla="*/ 4 w 4"/>
              <a:gd name="T25" fmla="*/ 2 h 12"/>
              <a:gd name="T26" fmla="*/ 4 w 4"/>
              <a:gd name="T27" fmla="*/ 1 h 12"/>
              <a:gd name="T28" fmla="*/ 4 w 4"/>
              <a:gd name="T29" fmla="*/ 0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2"/>
              <a:gd name="T47" fmla="*/ 4 w 4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2">
                <a:moveTo>
                  <a:pt x="0" y="12"/>
                </a:moveTo>
                <a:lnTo>
                  <a:pt x="1" y="11"/>
                </a:lnTo>
                <a:lnTo>
                  <a:pt x="1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2" name="Freeform 155"/>
          <p:cNvSpPr>
            <a:spLocks/>
          </p:cNvSpPr>
          <p:nvPr/>
        </p:nvSpPr>
        <p:spPr bwMode="auto">
          <a:xfrm>
            <a:off x="4514850" y="5102225"/>
            <a:ext cx="55563" cy="165100"/>
          </a:xfrm>
          <a:custGeom>
            <a:avLst/>
            <a:gdLst>
              <a:gd name="T0" fmla="*/ 0 w 4"/>
              <a:gd name="T1" fmla="*/ 0 h 12"/>
              <a:gd name="T2" fmla="*/ 1 w 4"/>
              <a:gd name="T3" fmla="*/ 2 h 12"/>
              <a:gd name="T4" fmla="*/ 2 w 4"/>
              <a:gd name="T5" fmla="*/ 3 h 12"/>
              <a:gd name="T6" fmla="*/ 2 w 4"/>
              <a:gd name="T7" fmla="*/ 3 h 12"/>
              <a:gd name="T8" fmla="*/ 2 w 4"/>
              <a:gd name="T9" fmla="*/ 4 h 12"/>
              <a:gd name="T10" fmla="*/ 3 w 4"/>
              <a:gd name="T11" fmla="*/ 5 h 12"/>
              <a:gd name="T12" fmla="*/ 3 w 4"/>
              <a:gd name="T13" fmla="*/ 6 h 12"/>
              <a:gd name="T14" fmla="*/ 3 w 4"/>
              <a:gd name="T15" fmla="*/ 7 h 12"/>
              <a:gd name="T16" fmla="*/ 3 w 4"/>
              <a:gd name="T17" fmla="*/ 8 h 12"/>
              <a:gd name="T18" fmla="*/ 4 w 4"/>
              <a:gd name="T19" fmla="*/ 9 h 12"/>
              <a:gd name="T20" fmla="*/ 4 w 4"/>
              <a:gd name="T21" fmla="*/ 10 h 12"/>
              <a:gd name="T22" fmla="*/ 4 w 4"/>
              <a:gd name="T23" fmla="*/ 10 h 12"/>
              <a:gd name="T24" fmla="*/ 4 w 4"/>
              <a:gd name="T25" fmla="*/ 11 h 12"/>
              <a:gd name="T26" fmla="*/ 4 w 4"/>
              <a:gd name="T27" fmla="*/ 11 h 12"/>
              <a:gd name="T28" fmla="*/ 4 w 4"/>
              <a:gd name="T29" fmla="*/ 12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2"/>
              <a:gd name="T47" fmla="*/ 4 w 4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2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3" name="Freeform 156"/>
          <p:cNvSpPr>
            <a:spLocks/>
          </p:cNvSpPr>
          <p:nvPr/>
        </p:nvSpPr>
        <p:spPr bwMode="auto">
          <a:xfrm>
            <a:off x="4514850" y="5267325"/>
            <a:ext cx="55563" cy="166688"/>
          </a:xfrm>
          <a:custGeom>
            <a:avLst/>
            <a:gdLst>
              <a:gd name="T0" fmla="*/ 0 w 4"/>
              <a:gd name="T1" fmla="*/ 12 h 12"/>
              <a:gd name="T2" fmla="*/ 1 w 4"/>
              <a:gd name="T3" fmla="*/ 11 h 12"/>
              <a:gd name="T4" fmla="*/ 2 w 4"/>
              <a:gd name="T5" fmla="*/ 10 h 12"/>
              <a:gd name="T6" fmla="*/ 2 w 4"/>
              <a:gd name="T7" fmla="*/ 9 h 12"/>
              <a:gd name="T8" fmla="*/ 2 w 4"/>
              <a:gd name="T9" fmla="*/ 8 h 12"/>
              <a:gd name="T10" fmla="*/ 3 w 4"/>
              <a:gd name="T11" fmla="*/ 7 h 12"/>
              <a:gd name="T12" fmla="*/ 3 w 4"/>
              <a:gd name="T13" fmla="*/ 7 h 12"/>
              <a:gd name="T14" fmla="*/ 3 w 4"/>
              <a:gd name="T15" fmla="*/ 6 h 12"/>
              <a:gd name="T16" fmla="*/ 3 w 4"/>
              <a:gd name="T17" fmla="*/ 5 h 12"/>
              <a:gd name="T18" fmla="*/ 4 w 4"/>
              <a:gd name="T19" fmla="*/ 4 h 12"/>
              <a:gd name="T20" fmla="*/ 4 w 4"/>
              <a:gd name="T21" fmla="*/ 3 h 12"/>
              <a:gd name="T22" fmla="*/ 4 w 4"/>
              <a:gd name="T23" fmla="*/ 2 h 12"/>
              <a:gd name="T24" fmla="*/ 4 w 4"/>
              <a:gd name="T25" fmla="*/ 2 h 12"/>
              <a:gd name="T26" fmla="*/ 4 w 4"/>
              <a:gd name="T27" fmla="*/ 1 h 12"/>
              <a:gd name="T28" fmla="*/ 4 w 4"/>
              <a:gd name="T29" fmla="*/ 0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2"/>
              <a:gd name="T47" fmla="*/ 4 w 4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2">
                <a:moveTo>
                  <a:pt x="0" y="12"/>
                </a:moveTo>
                <a:lnTo>
                  <a:pt x="1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4" name="Line 157"/>
          <p:cNvSpPr>
            <a:spLocks noChangeShapeType="1"/>
          </p:cNvSpPr>
          <p:nvPr/>
        </p:nvSpPr>
        <p:spPr bwMode="auto">
          <a:xfrm>
            <a:off x="4224338" y="5267325"/>
            <a:ext cx="4016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5" name="Freeform 158"/>
          <p:cNvSpPr>
            <a:spLocks/>
          </p:cNvSpPr>
          <p:nvPr/>
        </p:nvSpPr>
        <p:spPr bwMode="auto">
          <a:xfrm>
            <a:off x="4224338" y="4976813"/>
            <a:ext cx="207962" cy="193675"/>
          </a:xfrm>
          <a:custGeom>
            <a:avLst/>
            <a:gdLst>
              <a:gd name="T0" fmla="*/ 0 w 15"/>
              <a:gd name="T1" fmla="*/ 0 h 14"/>
              <a:gd name="T2" fmla="*/ 15 w 15"/>
              <a:gd name="T3" fmla="*/ 0 h 14"/>
              <a:gd name="T4" fmla="*/ 15 w 15"/>
              <a:gd name="T5" fmla="*/ 14 h 14"/>
              <a:gd name="T6" fmla="*/ 0 60000 65536"/>
              <a:gd name="T7" fmla="*/ 0 60000 65536"/>
              <a:gd name="T8" fmla="*/ 0 60000 65536"/>
              <a:gd name="T9" fmla="*/ 0 w 15"/>
              <a:gd name="T10" fmla="*/ 0 h 14"/>
              <a:gd name="T11" fmla="*/ 15 w 15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4">
                <a:moveTo>
                  <a:pt x="0" y="0"/>
                </a:moveTo>
                <a:lnTo>
                  <a:pt x="15" y="0"/>
                </a:lnTo>
                <a:lnTo>
                  <a:pt x="15" y="1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6" name="Freeform 159"/>
          <p:cNvSpPr>
            <a:spLocks/>
          </p:cNvSpPr>
          <p:nvPr/>
        </p:nvSpPr>
        <p:spPr bwMode="auto">
          <a:xfrm>
            <a:off x="4224338" y="5364163"/>
            <a:ext cx="207962" cy="193675"/>
          </a:xfrm>
          <a:custGeom>
            <a:avLst/>
            <a:gdLst>
              <a:gd name="T0" fmla="*/ 0 w 15"/>
              <a:gd name="T1" fmla="*/ 14 h 14"/>
              <a:gd name="T2" fmla="*/ 15 w 15"/>
              <a:gd name="T3" fmla="*/ 14 h 14"/>
              <a:gd name="T4" fmla="*/ 15 w 15"/>
              <a:gd name="T5" fmla="*/ 0 h 14"/>
              <a:gd name="T6" fmla="*/ 0 60000 65536"/>
              <a:gd name="T7" fmla="*/ 0 60000 65536"/>
              <a:gd name="T8" fmla="*/ 0 60000 65536"/>
              <a:gd name="T9" fmla="*/ 0 w 15"/>
              <a:gd name="T10" fmla="*/ 0 h 14"/>
              <a:gd name="T11" fmla="*/ 15 w 15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4">
                <a:moveTo>
                  <a:pt x="0" y="14"/>
                </a:moveTo>
                <a:lnTo>
                  <a:pt x="15" y="14"/>
                </a:lnTo>
                <a:lnTo>
                  <a:pt x="1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7" name="Line 160"/>
          <p:cNvSpPr>
            <a:spLocks noChangeShapeType="1"/>
          </p:cNvSpPr>
          <p:nvPr/>
        </p:nvSpPr>
        <p:spPr bwMode="auto">
          <a:xfrm flipH="1">
            <a:off x="4432300" y="5170488"/>
            <a:ext cx="1651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8" name="Line 161"/>
          <p:cNvSpPr>
            <a:spLocks noChangeShapeType="1"/>
          </p:cNvSpPr>
          <p:nvPr/>
        </p:nvSpPr>
        <p:spPr bwMode="auto">
          <a:xfrm flipH="1">
            <a:off x="4432300" y="5364163"/>
            <a:ext cx="17938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7049" name="Freeform 162"/>
          <p:cNvSpPr>
            <a:spLocks/>
          </p:cNvSpPr>
          <p:nvPr/>
        </p:nvSpPr>
        <p:spPr bwMode="auto">
          <a:xfrm>
            <a:off x="4572000" y="4289425"/>
            <a:ext cx="622300" cy="963613"/>
          </a:xfrm>
          <a:custGeom>
            <a:avLst/>
            <a:gdLst>
              <a:gd name="T0" fmla="*/ 0 w 392"/>
              <a:gd name="T1" fmla="*/ 0 h 607"/>
              <a:gd name="T2" fmla="*/ 335 w 392"/>
              <a:gd name="T3" fmla="*/ 460 h 607"/>
              <a:gd name="T4" fmla="*/ 345 w 392"/>
              <a:gd name="T5" fmla="*/ 607 h 607"/>
              <a:gd name="T6" fmla="*/ 0 60000 65536"/>
              <a:gd name="T7" fmla="*/ 0 60000 65536"/>
              <a:gd name="T8" fmla="*/ 0 60000 65536"/>
              <a:gd name="T9" fmla="*/ 0 w 392"/>
              <a:gd name="T10" fmla="*/ 0 h 607"/>
              <a:gd name="T11" fmla="*/ 392 w 392"/>
              <a:gd name="T12" fmla="*/ 607 h 6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607">
                <a:moveTo>
                  <a:pt x="0" y="0"/>
                </a:moveTo>
                <a:cubicBezTo>
                  <a:pt x="139" y="179"/>
                  <a:pt x="278" y="359"/>
                  <a:pt x="335" y="460"/>
                </a:cubicBezTo>
                <a:cubicBezTo>
                  <a:pt x="392" y="561"/>
                  <a:pt x="343" y="583"/>
                  <a:pt x="345" y="60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7050" name="Freeform 163"/>
          <p:cNvSpPr>
            <a:spLocks/>
          </p:cNvSpPr>
          <p:nvPr/>
        </p:nvSpPr>
        <p:spPr bwMode="auto">
          <a:xfrm>
            <a:off x="7613650" y="4322763"/>
            <a:ext cx="257175" cy="930275"/>
          </a:xfrm>
          <a:custGeom>
            <a:avLst/>
            <a:gdLst>
              <a:gd name="T0" fmla="*/ 0 w 162"/>
              <a:gd name="T1" fmla="*/ 0 h 586"/>
              <a:gd name="T2" fmla="*/ 136 w 162"/>
              <a:gd name="T3" fmla="*/ 230 h 586"/>
              <a:gd name="T4" fmla="*/ 157 w 162"/>
              <a:gd name="T5" fmla="*/ 586 h 586"/>
              <a:gd name="T6" fmla="*/ 0 60000 65536"/>
              <a:gd name="T7" fmla="*/ 0 60000 65536"/>
              <a:gd name="T8" fmla="*/ 0 60000 65536"/>
              <a:gd name="T9" fmla="*/ 0 w 162"/>
              <a:gd name="T10" fmla="*/ 0 h 586"/>
              <a:gd name="T11" fmla="*/ 162 w 162"/>
              <a:gd name="T12" fmla="*/ 586 h 5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" h="586">
                <a:moveTo>
                  <a:pt x="0" y="0"/>
                </a:moveTo>
                <a:cubicBezTo>
                  <a:pt x="55" y="66"/>
                  <a:pt x="110" y="132"/>
                  <a:pt x="136" y="230"/>
                </a:cubicBezTo>
                <a:cubicBezTo>
                  <a:pt x="162" y="328"/>
                  <a:pt x="159" y="457"/>
                  <a:pt x="157" y="58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7051" name="Text Box 165"/>
          <p:cNvSpPr txBox="1">
            <a:spLocks noChangeArrowheads="1"/>
          </p:cNvSpPr>
          <p:nvPr/>
        </p:nvSpPr>
        <p:spPr bwMode="auto">
          <a:xfrm>
            <a:off x="4546600" y="4071938"/>
            <a:ext cx="603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mbria" pitchFamily="18" charset="0"/>
              </a:rPr>
              <a:t>Sum</a:t>
            </a:r>
          </a:p>
        </p:txBody>
      </p:sp>
      <p:sp>
        <p:nvSpPr>
          <p:cNvPr id="127052" name="Text Box 167"/>
          <p:cNvSpPr txBox="1">
            <a:spLocks noChangeArrowheads="1"/>
          </p:cNvSpPr>
          <p:nvPr/>
        </p:nvSpPr>
        <p:spPr bwMode="auto">
          <a:xfrm>
            <a:off x="7173913" y="4035425"/>
            <a:ext cx="704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mbria" pitchFamily="18" charset="0"/>
              </a:rPr>
              <a:t>Carry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1422</TotalTime>
  <Words>1082</Words>
  <Application>Microsoft Office PowerPoint</Application>
  <PresentationFormat>On-screen Show (4:3)</PresentationFormat>
  <Paragraphs>596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Cambria</vt:lpstr>
      <vt:lpstr>Comic Sans MS</vt:lpstr>
      <vt:lpstr>Nimbus Roman No9 L</vt:lpstr>
      <vt:lpstr>Symbol</vt:lpstr>
      <vt:lpstr>Times New Roman</vt:lpstr>
      <vt:lpstr>Wingdings</vt:lpstr>
      <vt:lpstr>Wingdings 2</vt:lpstr>
      <vt:lpstr>Flow</vt:lpstr>
      <vt:lpstr>Equation</vt:lpstr>
      <vt:lpstr>Claris Equation</vt:lpstr>
      <vt:lpstr>Addition and Subtraction of Signed Numbers</vt:lpstr>
      <vt:lpstr>Addition/subtraction of signed numbers</vt:lpstr>
      <vt:lpstr>Addition logic for a single stage</vt:lpstr>
      <vt:lpstr>n-bit adder</vt:lpstr>
      <vt:lpstr>K n-bit adder</vt:lpstr>
      <vt:lpstr>n-bit subtractor</vt:lpstr>
      <vt:lpstr>n-bit adder/subtractor (contd..)</vt:lpstr>
      <vt:lpstr>Fast Adders</vt:lpstr>
      <vt:lpstr>Computing the add time</vt:lpstr>
      <vt:lpstr>Computing the add time (contd..)</vt:lpstr>
      <vt:lpstr>Carry-Look Ahead addition</vt:lpstr>
      <vt:lpstr>PowerPoint Presentation</vt:lpstr>
      <vt:lpstr>Carry-lookahead adder</vt:lpstr>
      <vt:lpstr>Carry lookahead adder (contd..)</vt:lpstr>
    </vt:vector>
  </TitlesOfParts>
  <Company>RVRJC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sriya</dc:creator>
  <cp:lastModifiedBy>jishaliju@scmsgroup.org</cp:lastModifiedBy>
  <cp:revision>58</cp:revision>
  <dcterms:created xsi:type="dcterms:W3CDTF">2011-02-19T03:28:55Z</dcterms:created>
  <dcterms:modified xsi:type="dcterms:W3CDTF">2022-03-08T14:45:42Z</dcterms:modified>
</cp:coreProperties>
</file>