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3"/>
  </p:notesMasterIdLst>
  <p:sldIdLst>
    <p:sldId id="274" r:id="rId2"/>
    <p:sldId id="266" r:id="rId3"/>
    <p:sldId id="267" r:id="rId4"/>
    <p:sldId id="268" r:id="rId5"/>
    <p:sldId id="269" r:id="rId6"/>
    <p:sldId id="270" r:id="rId7"/>
    <p:sldId id="271" r:id="rId8"/>
    <p:sldId id="275" r:id="rId9"/>
    <p:sldId id="273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37" r:id="rId29"/>
    <p:sldId id="324" r:id="rId30"/>
    <p:sldId id="325" r:id="rId31"/>
    <p:sldId id="32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370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A0279E-1993-4955-8A59-53349CDDF7A0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7B097F7-0E9C-49BC-9FC9-C0869ED98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BD74DE-012E-403F-B5CF-A745D78D64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0F9337-3442-41D0-A518-77F79BE62B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0B955C-0D5D-46B0-8D39-90645761F0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9D3599-EDCC-4866-A732-EF6065363AB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D74F87-31EB-41F3-A52F-D9F700378BD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D9FC9B-1E99-4C71-AABC-A47B850D4E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B0EC4E-F52A-4DA8-BE03-4B2E586F78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FB815F-EC97-4FCA-B529-E7230B42EB0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1E095C-CC9B-4664-938A-9C313B61E4C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B2588C-A63B-400C-86C4-B27267DBB8D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BBB791-8B27-4B7A-853F-BD831744D1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015BE8-4E81-407E-89D8-41E5821951A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69FAC9-CD85-4EAE-B24C-0BA74A53080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D08229-C2A0-4E62-BEE3-860B97E67FB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0706B-CABA-4F8D-9D6F-05971B28E8A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4D4BA3-40C1-48A5-8675-A549C44808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20D13E-01E2-41D0-9553-DE7A75702C8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96F3E9-1F78-4674-A52E-DBD32A4EF4A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C2E79A-9B9D-47AA-B82D-3C3CDA0FEF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49346-35DA-415B-9255-1D789D1F9D0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7E3BE2-9771-4679-B0A7-2D57E920CD9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ABE580-846A-47E9-A56B-DDAC342A731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81DF13-3C7E-44BA-AAB4-C9160E9A3F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78353-878A-4B81-938C-733419A7FB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9623D1-64DA-420E-A50E-AE4C66723EF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B8F263-2649-4401-BF6B-5B638322001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3F132B-8D2E-423A-BC1F-D00AB42224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65F98C-B7DF-48BB-9EC5-F2CBA68EBB9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079AF-F8A5-4822-BCCD-1461223E4268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E2BC4-01DC-45C9-A8D1-9973D0089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5799-DE6F-4242-AFE0-E4F51C1DFD05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6353-E3BB-4EA0-B530-3188999A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D3343-721B-44CE-989B-5C6218A70936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04068-0AAA-4ED3-B373-BE493103B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433-2FBD-4905-9603-970A9CEDD273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03ADB-166B-4BA6-857C-C49EF5714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4E447-2288-42BB-BBE8-9FEECF23CC1E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A8D1-C853-4007-BCDD-C1273901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71FC-41FC-410E-96AE-73295F4A2899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C2A8-AF3F-4CAB-AFDA-39DBC8B23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BAAC4-3873-4B43-9AB9-2C0F1E4B3F4A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C80D1-5FDE-4A42-8484-C45319CEB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7B9A-2E08-4696-93E6-ED1E27E56742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10C7-33F2-4ED0-8C33-D87C852AA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7562E-2DC9-48DA-A40F-0AA4D7533701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EF6D4-956A-4CE9-B49E-DF0D9D1A2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A0A0-D195-4A4A-8EAC-4D61A3885AB0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F7F3-7102-4C89-AF0F-333D51362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D621A-C474-4B4C-9851-C80D99411556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A2F7B-BF08-43D3-8532-9A27DD4AB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584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84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671D00-4E9E-45C3-81C8-2864AA743EF9}" type="datetimeFigureOut">
              <a:rPr lang="en-US"/>
              <a:pPr>
                <a:defRPr/>
              </a:pPr>
              <a:t>3/14/2022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657BDF-1CD6-4449-B0AE-4DAE6298D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584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5" r:id="rId2"/>
    <p:sldLayoutId id="2147483877" r:id="rId3"/>
    <p:sldLayoutId id="2147483874" r:id="rId4"/>
    <p:sldLayoutId id="2147483873" r:id="rId5"/>
    <p:sldLayoutId id="2147483872" r:id="rId6"/>
    <p:sldLayoutId id="2147483871" r:id="rId7"/>
    <p:sldLayoutId id="2147483870" r:id="rId8"/>
    <p:sldLayoutId id="2147483878" r:id="rId9"/>
    <p:sldLayoutId id="2147483869" r:id="rId10"/>
    <p:sldLayoutId id="21474838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Multiplication</a:t>
            </a:r>
          </a:p>
        </p:txBody>
      </p:sp>
      <p:sp>
        <p:nvSpPr>
          <p:cNvPr id="51202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Signed Multiplication</a:t>
            </a:r>
          </a:p>
        </p:txBody>
      </p:sp>
      <p:sp>
        <p:nvSpPr>
          <p:cNvPr id="6758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CN"/>
              <a:t>Signed Multiplication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Considering 2’s-complement signed operands, what will happen to (-13)</a:t>
            </a:r>
            <a:r>
              <a:rPr lang="en-US" altLang="zh-CN" sz="2000">
                <a:ea typeface="SimSun" pitchFamily="2" charset="-122"/>
                <a:sym typeface="Symbol" pitchFamily="18" charset="2"/>
              </a:rPr>
              <a:t>(+11) if following the same method of unsigned multiplication?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133600" y="6400800"/>
            <a:ext cx="3600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Sign extension of negative multiplicand.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860925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860925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860925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4132263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H="1">
            <a:off x="4537075" y="3332163"/>
            <a:ext cx="19605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4497388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3041650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405188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3768725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5224463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5588000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5951538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316663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6316663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5951538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5588000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6316663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5951538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5588000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5224463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5224463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6316663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5951538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5588000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5224463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4860925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4497388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4132263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3768725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3405188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3041650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 flipH="1">
            <a:off x="3000375" y="5414963"/>
            <a:ext cx="34972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4860925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4497388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4132263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3768725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3405188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3041650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9" name="Rectangle 43"/>
          <p:cNvSpPr>
            <a:spLocks noChangeArrowheads="1"/>
          </p:cNvSpPr>
          <p:nvPr/>
        </p:nvSpPr>
        <p:spPr bwMode="auto">
          <a:xfrm>
            <a:off x="5224463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0" name="Rectangle 44"/>
          <p:cNvSpPr>
            <a:spLocks noChangeArrowheads="1"/>
          </p:cNvSpPr>
          <p:nvPr/>
        </p:nvSpPr>
        <p:spPr bwMode="auto">
          <a:xfrm>
            <a:off x="4860925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1" name="Rectangle 45"/>
          <p:cNvSpPr>
            <a:spLocks noChangeArrowheads="1"/>
          </p:cNvSpPr>
          <p:nvPr/>
        </p:nvSpPr>
        <p:spPr bwMode="auto">
          <a:xfrm>
            <a:off x="4497388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2" name="Rectangle 46"/>
          <p:cNvSpPr>
            <a:spLocks noChangeArrowheads="1"/>
          </p:cNvSpPr>
          <p:nvPr/>
        </p:nvSpPr>
        <p:spPr bwMode="auto">
          <a:xfrm>
            <a:off x="4132263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3" name="Rectangle 47"/>
          <p:cNvSpPr>
            <a:spLocks noChangeArrowheads="1"/>
          </p:cNvSpPr>
          <p:nvPr/>
        </p:nvSpPr>
        <p:spPr bwMode="auto">
          <a:xfrm>
            <a:off x="3768725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4" name="Rectangle 48"/>
          <p:cNvSpPr>
            <a:spLocks noChangeArrowheads="1"/>
          </p:cNvSpPr>
          <p:nvPr/>
        </p:nvSpPr>
        <p:spPr bwMode="auto">
          <a:xfrm>
            <a:off x="3405188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5" name="Rectangle 49"/>
          <p:cNvSpPr>
            <a:spLocks noChangeArrowheads="1"/>
          </p:cNvSpPr>
          <p:nvPr/>
        </p:nvSpPr>
        <p:spPr bwMode="auto">
          <a:xfrm>
            <a:off x="3041650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6" name="Rectangle 50"/>
          <p:cNvSpPr>
            <a:spLocks noChangeArrowheads="1"/>
          </p:cNvSpPr>
          <p:nvPr/>
        </p:nvSpPr>
        <p:spPr bwMode="auto">
          <a:xfrm>
            <a:off x="5588000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7" name="Rectangle 51"/>
          <p:cNvSpPr>
            <a:spLocks noChangeArrowheads="1"/>
          </p:cNvSpPr>
          <p:nvPr/>
        </p:nvSpPr>
        <p:spPr bwMode="auto">
          <a:xfrm>
            <a:off x="5224463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8" name="Rectangle 52"/>
          <p:cNvSpPr>
            <a:spLocks noChangeArrowheads="1"/>
          </p:cNvSpPr>
          <p:nvPr/>
        </p:nvSpPr>
        <p:spPr bwMode="auto">
          <a:xfrm>
            <a:off x="4860925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9" name="Rectangle 53"/>
          <p:cNvSpPr>
            <a:spLocks noChangeArrowheads="1"/>
          </p:cNvSpPr>
          <p:nvPr/>
        </p:nvSpPr>
        <p:spPr bwMode="auto">
          <a:xfrm>
            <a:off x="4497388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0" name="Rectangle 54"/>
          <p:cNvSpPr>
            <a:spLocks noChangeArrowheads="1"/>
          </p:cNvSpPr>
          <p:nvPr/>
        </p:nvSpPr>
        <p:spPr bwMode="auto">
          <a:xfrm>
            <a:off x="4132263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1" name="Rectangle 55"/>
          <p:cNvSpPr>
            <a:spLocks noChangeArrowheads="1"/>
          </p:cNvSpPr>
          <p:nvPr/>
        </p:nvSpPr>
        <p:spPr bwMode="auto">
          <a:xfrm>
            <a:off x="3768725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2" name="Rectangle 56"/>
          <p:cNvSpPr>
            <a:spLocks noChangeArrowheads="1"/>
          </p:cNvSpPr>
          <p:nvPr/>
        </p:nvSpPr>
        <p:spPr bwMode="auto">
          <a:xfrm>
            <a:off x="3405188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3" name="Rectangle 57"/>
          <p:cNvSpPr>
            <a:spLocks noChangeArrowheads="1"/>
          </p:cNvSpPr>
          <p:nvPr/>
        </p:nvSpPr>
        <p:spPr bwMode="auto">
          <a:xfrm>
            <a:off x="3041650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4273550" y="4100513"/>
            <a:ext cx="15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6075" name="Rectangle 59"/>
          <p:cNvSpPr>
            <a:spLocks noChangeArrowheads="1"/>
          </p:cNvSpPr>
          <p:nvPr/>
        </p:nvSpPr>
        <p:spPr bwMode="auto">
          <a:xfrm>
            <a:off x="5951538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6" name="Rectangle 60"/>
          <p:cNvSpPr>
            <a:spLocks noChangeArrowheads="1"/>
          </p:cNvSpPr>
          <p:nvPr/>
        </p:nvSpPr>
        <p:spPr bwMode="auto">
          <a:xfrm>
            <a:off x="5588000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7" name="Rectangle 61"/>
          <p:cNvSpPr>
            <a:spLocks noChangeArrowheads="1"/>
          </p:cNvSpPr>
          <p:nvPr/>
        </p:nvSpPr>
        <p:spPr bwMode="auto">
          <a:xfrm>
            <a:off x="5224463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8" name="Rectangle 62"/>
          <p:cNvSpPr>
            <a:spLocks noChangeArrowheads="1"/>
          </p:cNvSpPr>
          <p:nvPr/>
        </p:nvSpPr>
        <p:spPr bwMode="auto">
          <a:xfrm>
            <a:off x="4860925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9" name="Rectangle 63"/>
          <p:cNvSpPr>
            <a:spLocks noChangeArrowheads="1"/>
          </p:cNvSpPr>
          <p:nvPr/>
        </p:nvSpPr>
        <p:spPr bwMode="auto">
          <a:xfrm>
            <a:off x="4497388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0" name="Rectangle 64"/>
          <p:cNvSpPr>
            <a:spLocks noChangeArrowheads="1"/>
          </p:cNvSpPr>
          <p:nvPr/>
        </p:nvSpPr>
        <p:spPr bwMode="auto">
          <a:xfrm>
            <a:off x="4132263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1" name="Rectangle 65"/>
          <p:cNvSpPr>
            <a:spLocks noChangeArrowheads="1"/>
          </p:cNvSpPr>
          <p:nvPr/>
        </p:nvSpPr>
        <p:spPr bwMode="auto">
          <a:xfrm>
            <a:off x="3768725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2" name="Rectangle 66"/>
          <p:cNvSpPr>
            <a:spLocks noChangeArrowheads="1"/>
          </p:cNvSpPr>
          <p:nvPr/>
        </p:nvSpPr>
        <p:spPr bwMode="auto">
          <a:xfrm>
            <a:off x="3405188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3" name="Rectangle 67"/>
          <p:cNvSpPr>
            <a:spLocks noChangeArrowheads="1"/>
          </p:cNvSpPr>
          <p:nvPr/>
        </p:nvSpPr>
        <p:spPr bwMode="auto">
          <a:xfrm>
            <a:off x="3041650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5" name="Rectangle 69"/>
          <p:cNvSpPr>
            <a:spLocks noChangeArrowheads="1"/>
          </p:cNvSpPr>
          <p:nvPr/>
        </p:nvSpPr>
        <p:spPr bwMode="auto">
          <a:xfrm>
            <a:off x="6862763" y="2724150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6" name="Rectangle 70"/>
          <p:cNvSpPr>
            <a:spLocks noChangeArrowheads="1"/>
          </p:cNvSpPr>
          <p:nvPr/>
        </p:nvSpPr>
        <p:spPr bwMode="auto">
          <a:xfrm>
            <a:off x="6761163" y="27241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7" name="Rectangle 71"/>
          <p:cNvSpPr>
            <a:spLocks noChangeArrowheads="1"/>
          </p:cNvSpPr>
          <p:nvPr/>
        </p:nvSpPr>
        <p:spPr bwMode="auto">
          <a:xfrm>
            <a:off x="6680200" y="272415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8" name="Rectangle 72"/>
          <p:cNvSpPr>
            <a:spLocks noChangeArrowheads="1"/>
          </p:cNvSpPr>
          <p:nvPr/>
        </p:nvSpPr>
        <p:spPr bwMode="auto">
          <a:xfrm>
            <a:off x="7043738" y="27241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9" name="Rectangle 73"/>
          <p:cNvSpPr>
            <a:spLocks noChangeArrowheads="1"/>
          </p:cNvSpPr>
          <p:nvPr/>
        </p:nvSpPr>
        <p:spPr bwMode="auto">
          <a:xfrm>
            <a:off x="6800850" y="5556250"/>
            <a:ext cx="295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143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0" name="Rectangle 74"/>
          <p:cNvSpPr>
            <a:spLocks noChangeArrowheads="1"/>
          </p:cNvSpPr>
          <p:nvPr/>
        </p:nvSpPr>
        <p:spPr bwMode="auto">
          <a:xfrm>
            <a:off x="6700838" y="55562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1" name="Rectangle 75"/>
          <p:cNvSpPr>
            <a:spLocks noChangeArrowheads="1"/>
          </p:cNvSpPr>
          <p:nvPr/>
        </p:nvSpPr>
        <p:spPr bwMode="auto">
          <a:xfrm>
            <a:off x="6619875" y="555625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2" name="Rectangle 76"/>
          <p:cNvSpPr>
            <a:spLocks noChangeArrowheads="1"/>
          </p:cNvSpPr>
          <p:nvPr/>
        </p:nvSpPr>
        <p:spPr bwMode="auto">
          <a:xfrm>
            <a:off x="7085013" y="55562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3" name="Rectangle 77"/>
          <p:cNvSpPr>
            <a:spLocks noChangeArrowheads="1"/>
          </p:cNvSpPr>
          <p:nvPr/>
        </p:nvSpPr>
        <p:spPr bwMode="auto">
          <a:xfrm>
            <a:off x="6842125" y="3008313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4" name="Rectangle 78"/>
          <p:cNvSpPr>
            <a:spLocks noChangeArrowheads="1"/>
          </p:cNvSpPr>
          <p:nvPr/>
        </p:nvSpPr>
        <p:spPr bwMode="auto">
          <a:xfrm>
            <a:off x="6719888" y="3008313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5" name="Rectangle 79"/>
          <p:cNvSpPr>
            <a:spLocks noChangeArrowheads="1"/>
          </p:cNvSpPr>
          <p:nvPr/>
        </p:nvSpPr>
        <p:spPr bwMode="auto">
          <a:xfrm>
            <a:off x="6638925" y="2987675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6" name="Rectangle 80"/>
          <p:cNvSpPr>
            <a:spLocks noChangeArrowheads="1"/>
          </p:cNvSpPr>
          <p:nvPr/>
        </p:nvSpPr>
        <p:spPr bwMode="auto">
          <a:xfrm>
            <a:off x="7023100" y="2987675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1403350" y="4200525"/>
            <a:ext cx="1341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Sign extension is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8" name="Rectangle 82"/>
          <p:cNvSpPr>
            <a:spLocks noChangeArrowheads="1"/>
          </p:cNvSpPr>
          <p:nvPr/>
        </p:nvSpPr>
        <p:spPr bwMode="auto">
          <a:xfrm>
            <a:off x="1504950" y="4383088"/>
            <a:ext cx="10842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shown in blue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0" grpId="0"/>
      <p:bldP spid="86021" grpId="0"/>
      <p:bldP spid="86022" grpId="0"/>
      <p:bldP spid="86023" grpId="0"/>
      <p:bldP spid="86024" grpId="0"/>
      <p:bldP spid="86025" grpId="0" animBg="1"/>
      <p:bldP spid="86026" grpId="0"/>
      <p:bldP spid="86027" grpId="0"/>
      <p:bldP spid="86028" grpId="0"/>
      <p:bldP spid="86029" grpId="0"/>
      <p:bldP spid="86030" grpId="0"/>
      <p:bldP spid="86031" grpId="0"/>
      <p:bldP spid="86032" grpId="0"/>
      <p:bldP spid="86033" grpId="0"/>
      <p:bldP spid="86034" grpId="0"/>
      <p:bldP spid="86035" grpId="0"/>
      <p:bldP spid="86036" grpId="0"/>
      <p:bldP spid="86037" grpId="0"/>
      <p:bldP spid="86038" grpId="0"/>
      <p:bldP spid="86039" grpId="0"/>
      <p:bldP spid="86040" grpId="0"/>
      <p:bldP spid="86041" grpId="0"/>
      <p:bldP spid="86042" grpId="0"/>
      <p:bldP spid="86043" grpId="0"/>
      <p:bldP spid="86044" grpId="0"/>
      <p:bldP spid="86045" grpId="0"/>
      <p:bldP spid="86046" grpId="0"/>
      <p:bldP spid="86047" grpId="0"/>
      <p:bldP spid="86048" grpId="0"/>
      <p:bldP spid="86049" grpId="0"/>
      <p:bldP spid="86050" grpId="0"/>
      <p:bldP spid="86051" grpId="0"/>
      <p:bldP spid="86052" grpId="0" animBg="1"/>
      <p:bldP spid="86053" grpId="0"/>
      <p:bldP spid="86054" grpId="0"/>
      <p:bldP spid="86055" grpId="0"/>
      <p:bldP spid="86056" grpId="0"/>
      <p:bldP spid="86057" grpId="0"/>
      <p:bldP spid="86058" grpId="0"/>
      <p:bldP spid="86059" grpId="0"/>
      <p:bldP spid="86060" grpId="0"/>
      <p:bldP spid="86061" grpId="0"/>
      <p:bldP spid="86062" grpId="0"/>
      <p:bldP spid="86063" grpId="0"/>
      <p:bldP spid="86064" grpId="0"/>
      <p:bldP spid="86065" grpId="0"/>
      <p:bldP spid="86066" grpId="0"/>
      <p:bldP spid="86067" grpId="0"/>
      <p:bldP spid="86068" grpId="0"/>
      <p:bldP spid="86069" grpId="0"/>
      <p:bldP spid="86070" grpId="0"/>
      <p:bldP spid="86071" grpId="0"/>
      <p:bldP spid="86072" grpId="0"/>
      <p:bldP spid="86073" grpId="0"/>
      <p:bldP spid="86074" grpId="0" animBg="1"/>
      <p:bldP spid="86075" grpId="0"/>
      <p:bldP spid="86076" grpId="0"/>
      <p:bldP spid="86077" grpId="0"/>
      <p:bldP spid="86078" grpId="0"/>
      <p:bldP spid="86079" grpId="0"/>
      <p:bldP spid="86080" grpId="0"/>
      <p:bldP spid="86081" grpId="0"/>
      <p:bldP spid="86082" grpId="0"/>
      <p:bldP spid="86083" grpId="0"/>
      <p:bldP spid="86085" grpId="0"/>
      <p:bldP spid="86086" grpId="0"/>
      <p:bldP spid="86087" grpId="0"/>
      <p:bldP spid="86088" grpId="0"/>
      <p:bldP spid="86089" grpId="0"/>
      <p:bldP spid="86090" grpId="0"/>
      <p:bldP spid="86091" grpId="0"/>
      <p:bldP spid="86092" grpId="0"/>
      <p:bldP spid="86093" grpId="0"/>
      <p:bldP spid="86094" grpId="0"/>
      <p:bldP spid="86095" grpId="0"/>
      <p:bldP spid="86096" grpId="0"/>
      <p:bldP spid="86097" grpId="0"/>
      <p:bldP spid="86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Signed Multiplication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For a negative multiplier, a straightforward solution is to form the 2’s-complement of both the multiplier and the multiplicand and proceed as in the case of a positive multiplier.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This is possible because complementation of both operands does not change the value or the sign of the product.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A technique that works equally well for both negative and positive multipliers – Booth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Booth Algorithm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Consider in a multiplication, the multiplier is positive 0011110, how many appropriately shifted versions of the multiplicand are added in a standard procedure?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581525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581525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799013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799013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5029200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246688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5462588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694363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5910263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910263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4524375" y="3976688"/>
            <a:ext cx="15017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4581525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4799013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5029200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5246688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5694363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5910263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5694363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5462588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5462588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5246688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5029200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4799013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4581525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4365625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5462588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5246688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5029200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4799013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4581525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8" name="Rectangle 34"/>
          <p:cNvSpPr>
            <a:spLocks noChangeArrowheads="1"/>
          </p:cNvSpPr>
          <p:nvPr/>
        </p:nvSpPr>
        <p:spPr bwMode="auto">
          <a:xfrm>
            <a:off x="4365625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4149725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5246688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1" name="Rectangle 37"/>
          <p:cNvSpPr>
            <a:spLocks noChangeArrowheads="1"/>
          </p:cNvSpPr>
          <p:nvPr/>
        </p:nvSpPr>
        <p:spPr bwMode="auto">
          <a:xfrm>
            <a:off x="5029200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4799013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4581525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4365625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149725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3917950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5029200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4799013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4581525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4365625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4149725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2" name="Rectangle 48"/>
          <p:cNvSpPr>
            <a:spLocks noChangeArrowheads="1"/>
          </p:cNvSpPr>
          <p:nvPr/>
        </p:nvSpPr>
        <p:spPr bwMode="auto">
          <a:xfrm>
            <a:off x="3917950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3" name="Rectangle 49"/>
          <p:cNvSpPr>
            <a:spLocks noChangeArrowheads="1"/>
          </p:cNvSpPr>
          <p:nvPr/>
        </p:nvSpPr>
        <p:spPr bwMode="auto">
          <a:xfrm>
            <a:off x="3702050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4" name="Rectangle 50"/>
          <p:cNvSpPr>
            <a:spLocks noChangeArrowheads="1"/>
          </p:cNvSpPr>
          <p:nvPr/>
        </p:nvSpPr>
        <p:spPr bwMode="auto">
          <a:xfrm>
            <a:off x="4799013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5" name="Rectangle 51"/>
          <p:cNvSpPr>
            <a:spLocks noChangeArrowheads="1"/>
          </p:cNvSpPr>
          <p:nvPr/>
        </p:nvSpPr>
        <p:spPr bwMode="auto">
          <a:xfrm>
            <a:off x="4581525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6" name="Rectangle 52"/>
          <p:cNvSpPr>
            <a:spLocks noChangeArrowheads="1"/>
          </p:cNvSpPr>
          <p:nvPr/>
        </p:nvSpPr>
        <p:spPr bwMode="auto">
          <a:xfrm>
            <a:off x="4365625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7" name="Rectangle 53"/>
          <p:cNvSpPr>
            <a:spLocks noChangeArrowheads="1"/>
          </p:cNvSpPr>
          <p:nvPr/>
        </p:nvSpPr>
        <p:spPr bwMode="auto">
          <a:xfrm>
            <a:off x="4149725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8" name="Rectangle 54"/>
          <p:cNvSpPr>
            <a:spLocks noChangeArrowheads="1"/>
          </p:cNvSpPr>
          <p:nvPr/>
        </p:nvSpPr>
        <p:spPr bwMode="auto">
          <a:xfrm>
            <a:off x="3917950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9" name="Rectangle 55"/>
          <p:cNvSpPr>
            <a:spLocks noChangeArrowheads="1"/>
          </p:cNvSpPr>
          <p:nvPr/>
        </p:nvSpPr>
        <p:spPr bwMode="auto">
          <a:xfrm>
            <a:off x="3702050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0" name="Rectangle 56"/>
          <p:cNvSpPr>
            <a:spLocks noChangeArrowheads="1"/>
          </p:cNvSpPr>
          <p:nvPr/>
        </p:nvSpPr>
        <p:spPr bwMode="auto">
          <a:xfrm>
            <a:off x="3484563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1" name="Rectangle 57"/>
          <p:cNvSpPr>
            <a:spLocks noChangeArrowheads="1"/>
          </p:cNvSpPr>
          <p:nvPr/>
        </p:nvSpPr>
        <p:spPr bwMode="auto">
          <a:xfrm>
            <a:off x="458152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2" name="Rectangle 58"/>
          <p:cNvSpPr>
            <a:spLocks noChangeArrowheads="1"/>
          </p:cNvSpPr>
          <p:nvPr/>
        </p:nvSpPr>
        <p:spPr bwMode="auto">
          <a:xfrm>
            <a:off x="436562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3" name="Rectangle 59"/>
          <p:cNvSpPr>
            <a:spLocks noChangeArrowheads="1"/>
          </p:cNvSpPr>
          <p:nvPr/>
        </p:nvSpPr>
        <p:spPr bwMode="auto">
          <a:xfrm>
            <a:off x="414972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4" name="Rectangle 60"/>
          <p:cNvSpPr>
            <a:spLocks noChangeArrowheads="1"/>
          </p:cNvSpPr>
          <p:nvPr/>
        </p:nvSpPr>
        <p:spPr bwMode="auto">
          <a:xfrm>
            <a:off x="3917950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5" name="Rectangle 61"/>
          <p:cNvSpPr>
            <a:spLocks noChangeArrowheads="1"/>
          </p:cNvSpPr>
          <p:nvPr/>
        </p:nvSpPr>
        <p:spPr bwMode="auto">
          <a:xfrm>
            <a:off x="3702050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6" name="Rectangle 62"/>
          <p:cNvSpPr>
            <a:spLocks noChangeArrowheads="1"/>
          </p:cNvSpPr>
          <p:nvPr/>
        </p:nvSpPr>
        <p:spPr bwMode="auto">
          <a:xfrm>
            <a:off x="3484563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7" name="Rectangle 63"/>
          <p:cNvSpPr>
            <a:spLocks noChangeArrowheads="1"/>
          </p:cNvSpPr>
          <p:nvPr/>
        </p:nvSpPr>
        <p:spPr bwMode="auto">
          <a:xfrm>
            <a:off x="591026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569436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9" name="Rectangle 65"/>
          <p:cNvSpPr>
            <a:spLocks noChangeArrowheads="1"/>
          </p:cNvSpPr>
          <p:nvPr/>
        </p:nvSpPr>
        <p:spPr bwMode="auto">
          <a:xfrm>
            <a:off x="5462588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0" name="Rectangle 66"/>
          <p:cNvSpPr>
            <a:spLocks noChangeArrowheads="1"/>
          </p:cNvSpPr>
          <p:nvPr/>
        </p:nvSpPr>
        <p:spPr bwMode="auto">
          <a:xfrm>
            <a:off x="5246688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1" name="Rectangle 67"/>
          <p:cNvSpPr>
            <a:spLocks noChangeArrowheads="1"/>
          </p:cNvSpPr>
          <p:nvPr/>
        </p:nvSpPr>
        <p:spPr bwMode="auto">
          <a:xfrm>
            <a:off x="5029200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2" name="Rectangle 68"/>
          <p:cNvSpPr>
            <a:spLocks noChangeArrowheads="1"/>
          </p:cNvSpPr>
          <p:nvPr/>
        </p:nvSpPr>
        <p:spPr bwMode="auto">
          <a:xfrm>
            <a:off x="479901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3" name="Rectangle 69"/>
          <p:cNvSpPr>
            <a:spLocks noChangeArrowheads="1"/>
          </p:cNvSpPr>
          <p:nvPr/>
        </p:nvSpPr>
        <p:spPr bwMode="auto">
          <a:xfrm>
            <a:off x="458152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4" name="Rectangle 70"/>
          <p:cNvSpPr>
            <a:spLocks noChangeArrowheads="1"/>
          </p:cNvSpPr>
          <p:nvPr/>
        </p:nvSpPr>
        <p:spPr bwMode="auto">
          <a:xfrm>
            <a:off x="436562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5" name="Rectangle 71"/>
          <p:cNvSpPr>
            <a:spLocks noChangeArrowheads="1"/>
          </p:cNvSpPr>
          <p:nvPr/>
        </p:nvSpPr>
        <p:spPr bwMode="auto">
          <a:xfrm>
            <a:off x="414972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6" name="Rectangle 72"/>
          <p:cNvSpPr>
            <a:spLocks noChangeArrowheads="1"/>
          </p:cNvSpPr>
          <p:nvPr/>
        </p:nvSpPr>
        <p:spPr bwMode="auto">
          <a:xfrm>
            <a:off x="3917950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7" name="Rectangle 73"/>
          <p:cNvSpPr>
            <a:spLocks noChangeArrowheads="1"/>
          </p:cNvSpPr>
          <p:nvPr/>
        </p:nvSpPr>
        <p:spPr bwMode="auto">
          <a:xfrm>
            <a:off x="3702050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8" name="Rectangle 74"/>
          <p:cNvSpPr>
            <a:spLocks noChangeArrowheads="1"/>
          </p:cNvSpPr>
          <p:nvPr/>
        </p:nvSpPr>
        <p:spPr bwMode="auto">
          <a:xfrm>
            <a:off x="348456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9" name="Rectangle 75"/>
          <p:cNvSpPr>
            <a:spLocks noChangeArrowheads="1"/>
          </p:cNvSpPr>
          <p:nvPr/>
        </p:nvSpPr>
        <p:spPr bwMode="auto">
          <a:xfrm>
            <a:off x="325437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0" name="Rectangle 76"/>
          <p:cNvSpPr>
            <a:spLocks noChangeArrowheads="1"/>
          </p:cNvSpPr>
          <p:nvPr/>
        </p:nvSpPr>
        <p:spPr bwMode="auto">
          <a:xfrm>
            <a:off x="325437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1" name="Rectangle 77"/>
          <p:cNvSpPr>
            <a:spLocks noChangeArrowheads="1"/>
          </p:cNvSpPr>
          <p:nvPr/>
        </p:nvSpPr>
        <p:spPr bwMode="auto">
          <a:xfrm>
            <a:off x="303847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2" name="Line 78"/>
          <p:cNvSpPr>
            <a:spLocks noChangeShapeType="1"/>
          </p:cNvSpPr>
          <p:nvPr/>
        </p:nvSpPr>
        <p:spPr bwMode="auto">
          <a:xfrm>
            <a:off x="2965450" y="5305425"/>
            <a:ext cx="30607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8143" name="Rectangle 79"/>
          <p:cNvSpPr>
            <a:spLocks noChangeArrowheads="1"/>
          </p:cNvSpPr>
          <p:nvPr/>
        </p:nvSpPr>
        <p:spPr bwMode="auto">
          <a:xfrm>
            <a:off x="5014913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4" name="Rectangle 80"/>
          <p:cNvSpPr>
            <a:spLocks noChangeArrowheads="1"/>
          </p:cNvSpPr>
          <p:nvPr/>
        </p:nvSpPr>
        <p:spPr bwMode="auto">
          <a:xfrm>
            <a:off x="4914900" y="3789363"/>
            <a:ext cx="746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5" name="Rectangle 81"/>
          <p:cNvSpPr>
            <a:spLocks noChangeArrowheads="1"/>
          </p:cNvSpPr>
          <p:nvPr/>
        </p:nvSpPr>
        <p:spPr bwMode="auto">
          <a:xfrm>
            <a:off x="5246688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6" name="Rectangle 82"/>
          <p:cNvSpPr>
            <a:spLocks noChangeArrowheads="1"/>
          </p:cNvSpPr>
          <p:nvPr/>
        </p:nvSpPr>
        <p:spPr bwMode="auto">
          <a:xfrm>
            <a:off x="5145088" y="3789363"/>
            <a:ext cx="746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7" name="Rectangle 83"/>
          <p:cNvSpPr>
            <a:spLocks noChangeArrowheads="1"/>
          </p:cNvSpPr>
          <p:nvPr/>
        </p:nvSpPr>
        <p:spPr bwMode="auto">
          <a:xfrm>
            <a:off x="5476875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8" name="Rectangle 84"/>
          <p:cNvSpPr>
            <a:spLocks noChangeArrowheads="1"/>
          </p:cNvSpPr>
          <p:nvPr/>
        </p:nvSpPr>
        <p:spPr bwMode="auto">
          <a:xfrm>
            <a:off x="5360988" y="3789363"/>
            <a:ext cx="746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9" name="Rectangle 85"/>
          <p:cNvSpPr>
            <a:spLocks noChangeArrowheads="1"/>
          </p:cNvSpPr>
          <p:nvPr/>
        </p:nvSpPr>
        <p:spPr bwMode="auto">
          <a:xfrm>
            <a:off x="5678488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50" name="Rectangle 86"/>
          <p:cNvSpPr>
            <a:spLocks noChangeArrowheads="1"/>
          </p:cNvSpPr>
          <p:nvPr/>
        </p:nvSpPr>
        <p:spPr bwMode="auto">
          <a:xfrm>
            <a:off x="5578475" y="3789363"/>
            <a:ext cx="746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68" grpId="0"/>
      <p:bldP spid="88069" grpId="0"/>
      <p:bldP spid="88070" grpId="0"/>
      <p:bldP spid="88071" grpId="0"/>
      <p:bldP spid="88072" grpId="0"/>
      <p:bldP spid="88073" grpId="0"/>
      <p:bldP spid="88074" grpId="0"/>
      <p:bldP spid="88075" grpId="0"/>
      <p:bldP spid="88076" grpId="0"/>
      <p:bldP spid="88077" grpId="0"/>
      <p:bldP spid="88078" grpId="0" animBg="1"/>
      <p:bldP spid="88079" grpId="0"/>
      <p:bldP spid="88080" grpId="0"/>
      <p:bldP spid="88081" grpId="0"/>
      <p:bldP spid="88082" grpId="0"/>
      <p:bldP spid="88083" grpId="0"/>
      <p:bldP spid="88084" grpId="0"/>
      <p:bldP spid="88085" grpId="0"/>
      <p:bldP spid="88086" grpId="0"/>
      <p:bldP spid="88087" grpId="0"/>
      <p:bldP spid="88088" grpId="0"/>
      <p:bldP spid="88089" grpId="0"/>
      <p:bldP spid="88090" grpId="0"/>
      <p:bldP spid="88091" grpId="0"/>
      <p:bldP spid="88092" grpId="0"/>
      <p:bldP spid="88093" grpId="0"/>
      <p:bldP spid="88094" grpId="0"/>
      <p:bldP spid="88095" grpId="0"/>
      <p:bldP spid="88096" grpId="0"/>
      <p:bldP spid="88097" grpId="0"/>
      <p:bldP spid="88098" grpId="0"/>
      <p:bldP spid="88099" grpId="0"/>
      <p:bldP spid="88100" grpId="0"/>
      <p:bldP spid="88101" grpId="0"/>
      <p:bldP spid="88102" grpId="0"/>
      <p:bldP spid="88103" grpId="0"/>
      <p:bldP spid="88104" grpId="0"/>
      <p:bldP spid="88105" grpId="0"/>
      <p:bldP spid="88106" grpId="0"/>
      <p:bldP spid="88107" grpId="0"/>
      <p:bldP spid="88108" grpId="0"/>
      <p:bldP spid="88109" grpId="0"/>
      <p:bldP spid="88110" grpId="0"/>
      <p:bldP spid="88111" grpId="0"/>
      <p:bldP spid="88112" grpId="0"/>
      <p:bldP spid="88113" grpId="0"/>
      <p:bldP spid="88114" grpId="0"/>
      <p:bldP spid="88115" grpId="0"/>
      <p:bldP spid="88116" grpId="0"/>
      <p:bldP spid="88117" grpId="0"/>
      <p:bldP spid="88118" grpId="0"/>
      <p:bldP spid="88119" grpId="0"/>
      <p:bldP spid="88120" grpId="0"/>
      <p:bldP spid="88121" grpId="0"/>
      <p:bldP spid="88122" grpId="0"/>
      <p:bldP spid="88123" grpId="0"/>
      <p:bldP spid="88124" grpId="0"/>
      <p:bldP spid="88125" grpId="0"/>
      <p:bldP spid="88126" grpId="0"/>
      <p:bldP spid="88127" grpId="0"/>
      <p:bldP spid="88128" grpId="0"/>
      <p:bldP spid="88129" grpId="0"/>
      <p:bldP spid="88130" grpId="0"/>
      <p:bldP spid="88131" grpId="0"/>
      <p:bldP spid="88132" grpId="0"/>
      <p:bldP spid="88133" grpId="0"/>
      <p:bldP spid="88134" grpId="0"/>
      <p:bldP spid="88135" grpId="0"/>
      <p:bldP spid="88136" grpId="0"/>
      <p:bldP spid="88137" grpId="0"/>
      <p:bldP spid="88138" grpId="0"/>
      <p:bldP spid="88139" grpId="0"/>
      <p:bldP spid="88140" grpId="0"/>
      <p:bldP spid="88141" grpId="0"/>
      <p:bldP spid="88142" grpId="0" animBg="1"/>
      <p:bldP spid="88143" grpId="0"/>
      <p:bldP spid="88144" grpId="0"/>
      <p:bldP spid="88145" grpId="0"/>
      <p:bldP spid="88146" grpId="0"/>
      <p:bldP spid="88147" grpId="0"/>
      <p:bldP spid="88148" grpId="0"/>
      <p:bldP spid="88149" grpId="0"/>
      <p:bldP spid="88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Booth Algorithm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Since 0011110 = 0100000 – 0000010, if we use the expression to the right, what will happen?</a:t>
            </a:r>
            <a:endParaRPr lang="zh-CN" altLang="en-US">
              <a:ea typeface="SimSun" pitchFamily="2" charset="-122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46538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5121275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4008438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4225925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456113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4673600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889500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5337175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4889500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4673600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4456113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4008438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5337175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5121275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4889500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4673600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4456113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4225925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400843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379253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357663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3344863" y="35591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3128963" y="35591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2911475" y="35591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2681288" y="35591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7" name="Rectangle 29"/>
          <p:cNvSpPr>
            <a:spLocks noChangeArrowheads="1"/>
          </p:cNvSpPr>
          <p:nvPr/>
        </p:nvSpPr>
        <p:spPr bwMode="auto">
          <a:xfrm>
            <a:off x="2465388" y="35591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2465388" y="37322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9" name="Rectangle 31"/>
          <p:cNvSpPr>
            <a:spLocks noChangeArrowheads="1"/>
          </p:cNvSpPr>
          <p:nvPr/>
        </p:nvSpPr>
        <p:spPr bwMode="auto">
          <a:xfrm>
            <a:off x="2681288" y="37322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911475" y="37322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1" name="Rectangle 33"/>
          <p:cNvSpPr>
            <a:spLocks noChangeArrowheads="1"/>
          </p:cNvSpPr>
          <p:nvPr/>
        </p:nvSpPr>
        <p:spPr bwMode="auto">
          <a:xfrm>
            <a:off x="3128963" y="373221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2" name="Rectangle 34"/>
          <p:cNvSpPr>
            <a:spLocks noChangeArrowheads="1"/>
          </p:cNvSpPr>
          <p:nvPr/>
        </p:nvSpPr>
        <p:spPr bwMode="auto">
          <a:xfrm>
            <a:off x="3344863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3" name="Rectangle 35"/>
          <p:cNvSpPr>
            <a:spLocks noChangeArrowheads="1"/>
          </p:cNvSpPr>
          <p:nvPr/>
        </p:nvSpPr>
        <p:spPr bwMode="auto">
          <a:xfrm>
            <a:off x="357663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4" name="Rectangle 36"/>
          <p:cNvSpPr>
            <a:spLocks noChangeArrowheads="1"/>
          </p:cNvSpPr>
          <p:nvPr/>
        </p:nvSpPr>
        <p:spPr bwMode="auto">
          <a:xfrm>
            <a:off x="379253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400843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6" name="Rectangle 38"/>
          <p:cNvSpPr>
            <a:spLocks noChangeArrowheads="1"/>
          </p:cNvSpPr>
          <p:nvPr/>
        </p:nvSpPr>
        <p:spPr bwMode="auto">
          <a:xfrm>
            <a:off x="4225925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4456113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8" name="Rectangle 40"/>
          <p:cNvSpPr>
            <a:spLocks noChangeArrowheads="1"/>
          </p:cNvSpPr>
          <p:nvPr/>
        </p:nvSpPr>
        <p:spPr bwMode="auto">
          <a:xfrm>
            <a:off x="4673600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9" name="Rectangle 41"/>
          <p:cNvSpPr>
            <a:spLocks noChangeArrowheads="1"/>
          </p:cNvSpPr>
          <p:nvPr/>
        </p:nvSpPr>
        <p:spPr bwMode="auto">
          <a:xfrm>
            <a:off x="4889500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0" name="Rectangle 42"/>
          <p:cNvSpPr>
            <a:spLocks noChangeArrowheads="1"/>
          </p:cNvSpPr>
          <p:nvPr/>
        </p:nvSpPr>
        <p:spPr bwMode="auto">
          <a:xfrm>
            <a:off x="4889500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1" name="Rectangle 43"/>
          <p:cNvSpPr>
            <a:spLocks noChangeArrowheads="1"/>
          </p:cNvSpPr>
          <p:nvPr/>
        </p:nvSpPr>
        <p:spPr bwMode="auto">
          <a:xfrm>
            <a:off x="246538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2" name="Rectangle 44"/>
          <p:cNvSpPr>
            <a:spLocks noChangeArrowheads="1"/>
          </p:cNvSpPr>
          <p:nvPr/>
        </p:nvSpPr>
        <p:spPr bwMode="auto">
          <a:xfrm>
            <a:off x="246538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3" name="Rectangle 45"/>
          <p:cNvSpPr>
            <a:spLocks noChangeArrowheads="1"/>
          </p:cNvSpPr>
          <p:nvPr/>
        </p:nvSpPr>
        <p:spPr bwMode="auto">
          <a:xfrm>
            <a:off x="246538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4" name="Rectangle 46"/>
          <p:cNvSpPr>
            <a:spLocks noChangeArrowheads="1"/>
          </p:cNvSpPr>
          <p:nvPr/>
        </p:nvSpPr>
        <p:spPr bwMode="auto">
          <a:xfrm>
            <a:off x="268128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2911475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3128963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3344863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8" name="Rectangle 50"/>
          <p:cNvSpPr>
            <a:spLocks noChangeArrowheads="1"/>
          </p:cNvSpPr>
          <p:nvPr/>
        </p:nvSpPr>
        <p:spPr bwMode="auto">
          <a:xfrm>
            <a:off x="357663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9" name="Rectangle 51"/>
          <p:cNvSpPr>
            <a:spLocks noChangeArrowheads="1"/>
          </p:cNvSpPr>
          <p:nvPr/>
        </p:nvSpPr>
        <p:spPr bwMode="auto">
          <a:xfrm>
            <a:off x="379253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0" name="Rectangle 52"/>
          <p:cNvSpPr>
            <a:spLocks noChangeArrowheads="1"/>
          </p:cNvSpPr>
          <p:nvPr/>
        </p:nvSpPr>
        <p:spPr bwMode="auto">
          <a:xfrm>
            <a:off x="400843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4225925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2" name="Rectangle 54"/>
          <p:cNvSpPr>
            <a:spLocks noChangeArrowheads="1"/>
          </p:cNvSpPr>
          <p:nvPr/>
        </p:nvSpPr>
        <p:spPr bwMode="auto">
          <a:xfrm>
            <a:off x="246538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3" name="Rectangle 55"/>
          <p:cNvSpPr>
            <a:spLocks noChangeArrowheads="1"/>
          </p:cNvSpPr>
          <p:nvPr/>
        </p:nvSpPr>
        <p:spPr bwMode="auto">
          <a:xfrm>
            <a:off x="268128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4" name="Rectangle 56"/>
          <p:cNvSpPr>
            <a:spLocks noChangeArrowheads="1"/>
          </p:cNvSpPr>
          <p:nvPr/>
        </p:nvSpPr>
        <p:spPr bwMode="auto">
          <a:xfrm>
            <a:off x="2911475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5" name="Rectangle 57"/>
          <p:cNvSpPr>
            <a:spLocks noChangeArrowheads="1"/>
          </p:cNvSpPr>
          <p:nvPr/>
        </p:nvSpPr>
        <p:spPr bwMode="auto">
          <a:xfrm>
            <a:off x="3128963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6" name="Rectangle 58"/>
          <p:cNvSpPr>
            <a:spLocks noChangeArrowheads="1"/>
          </p:cNvSpPr>
          <p:nvPr/>
        </p:nvSpPr>
        <p:spPr bwMode="auto">
          <a:xfrm>
            <a:off x="3344863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7" name="Rectangle 59"/>
          <p:cNvSpPr>
            <a:spLocks noChangeArrowheads="1"/>
          </p:cNvSpPr>
          <p:nvPr/>
        </p:nvSpPr>
        <p:spPr bwMode="auto">
          <a:xfrm>
            <a:off x="357663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8" name="Rectangle 60"/>
          <p:cNvSpPr>
            <a:spLocks noChangeArrowheads="1"/>
          </p:cNvSpPr>
          <p:nvPr/>
        </p:nvSpPr>
        <p:spPr bwMode="auto">
          <a:xfrm>
            <a:off x="379253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9" name="Rectangle 61"/>
          <p:cNvSpPr>
            <a:spLocks noChangeArrowheads="1"/>
          </p:cNvSpPr>
          <p:nvPr/>
        </p:nvSpPr>
        <p:spPr bwMode="auto">
          <a:xfrm>
            <a:off x="400843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0" name="Line 62"/>
          <p:cNvSpPr>
            <a:spLocks noChangeShapeType="1"/>
          </p:cNvSpPr>
          <p:nvPr/>
        </p:nvSpPr>
        <p:spPr bwMode="auto">
          <a:xfrm>
            <a:off x="2392363" y="4814888"/>
            <a:ext cx="30607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9151" name="Rectangle 63"/>
          <p:cNvSpPr>
            <a:spLocks noChangeArrowheads="1"/>
          </p:cNvSpPr>
          <p:nvPr/>
        </p:nvSpPr>
        <p:spPr bwMode="auto">
          <a:xfrm>
            <a:off x="533717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2" name="Rectangle 64"/>
          <p:cNvSpPr>
            <a:spLocks noChangeArrowheads="1"/>
          </p:cNvSpPr>
          <p:nvPr/>
        </p:nvSpPr>
        <p:spPr bwMode="auto">
          <a:xfrm>
            <a:off x="512127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3" name="Rectangle 65"/>
          <p:cNvSpPr>
            <a:spLocks noChangeArrowheads="1"/>
          </p:cNvSpPr>
          <p:nvPr/>
        </p:nvSpPr>
        <p:spPr bwMode="auto">
          <a:xfrm>
            <a:off x="4889500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4" name="Rectangle 66"/>
          <p:cNvSpPr>
            <a:spLocks noChangeArrowheads="1"/>
          </p:cNvSpPr>
          <p:nvPr/>
        </p:nvSpPr>
        <p:spPr bwMode="auto">
          <a:xfrm>
            <a:off x="4673600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5" name="Rectangle 67"/>
          <p:cNvSpPr>
            <a:spLocks noChangeArrowheads="1"/>
          </p:cNvSpPr>
          <p:nvPr/>
        </p:nvSpPr>
        <p:spPr bwMode="auto">
          <a:xfrm>
            <a:off x="4456113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6" name="Rectangle 68"/>
          <p:cNvSpPr>
            <a:spLocks noChangeArrowheads="1"/>
          </p:cNvSpPr>
          <p:nvPr/>
        </p:nvSpPr>
        <p:spPr bwMode="auto">
          <a:xfrm>
            <a:off x="422592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7" name="Rectangle 69"/>
          <p:cNvSpPr>
            <a:spLocks noChangeArrowheads="1"/>
          </p:cNvSpPr>
          <p:nvPr/>
        </p:nvSpPr>
        <p:spPr bwMode="auto">
          <a:xfrm>
            <a:off x="400843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8" name="Rectangle 70"/>
          <p:cNvSpPr>
            <a:spLocks noChangeArrowheads="1"/>
          </p:cNvSpPr>
          <p:nvPr/>
        </p:nvSpPr>
        <p:spPr bwMode="auto">
          <a:xfrm>
            <a:off x="379253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9" name="Rectangle 71"/>
          <p:cNvSpPr>
            <a:spLocks noChangeArrowheads="1"/>
          </p:cNvSpPr>
          <p:nvPr/>
        </p:nvSpPr>
        <p:spPr bwMode="auto">
          <a:xfrm>
            <a:off x="3344863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0" name="Rectangle 72"/>
          <p:cNvSpPr>
            <a:spLocks noChangeArrowheads="1"/>
          </p:cNvSpPr>
          <p:nvPr/>
        </p:nvSpPr>
        <p:spPr bwMode="auto">
          <a:xfrm>
            <a:off x="3128963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1" name="Rectangle 73"/>
          <p:cNvSpPr>
            <a:spLocks noChangeArrowheads="1"/>
          </p:cNvSpPr>
          <p:nvPr/>
        </p:nvSpPr>
        <p:spPr bwMode="auto">
          <a:xfrm>
            <a:off x="291147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2" name="Rectangle 74"/>
          <p:cNvSpPr>
            <a:spLocks noChangeArrowheads="1"/>
          </p:cNvSpPr>
          <p:nvPr/>
        </p:nvSpPr>
        <p:spPr bwMode="auto">
          <a:xfrm>
            <a:off x="268128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3" name="Rectangle 75"/>
          <p:cNvSpPr>
            <a:spLocks noChangeArrowheads="1"/>
          </p:cNvSpPr>
          <p:nvPr/>
        </p:nvSpPr>
        <p:spPr bwMode="auto">
          <a:xfrm>
            <a:off x="246538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4" name="Rectangle 76"/>
          <p:cNvSpPr>
            <a:spLocks noChangeArrowheads="1"/>
          </p:cNvSpPr>
          <p:nvPr/>
        </p:nvSpPr>
        <p:spPr bwMode="auto">
          <a:xfrm>
            <a:off x="357663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5" name="Rectangle 77"/>
          <p:cNvSpPr>
            <a:spLocks noChangeArrowheads="1"/>
          </p:cNvSpPr>
          <p:nvPr/>
        </p:nvSpPr>
        <p:spPr bwMode="auto">
          <a:xfrm>
            <a:off x="5784850" y="3659188"/>
            <a:ext cx="13271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2's complement of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6" name="Rectangle 78"/>
          <p:cNvSpPr>
            <a:spLocks noChangeArrowheads="1"/>
          </p:cNvSpPr>
          <p:nvPr/>
        </p:nvSpPr>
        <p:spPr bwMode="auto">
          <a:xfrm>
            <a:off x="5799138" y="3817938"/>
            <a:ext cx="12271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the multiplicand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7" name="Rectangle 79"/>
          <p:cNvSpPr>
            <a:spLocks noChangeArrowheads="1"/>
          </p:cNvSpPr>
          <p:nvPr/>
        </p:nvSpPr>
        <p:spPr bwMode="auto">
          <a:xfrm>
            <a:off x="5337175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8" name="Line 80"/>
          <p:cNvSpPr>
            <a:spLocks noChangeShapeType="1"/>
          </p:cNvSpPr>
          <p:nvPr/>
        </p:nvSpPr>
        <p:spPr bwMode="auto">
          <a:xfrm>
            <a:off x="3951288" y="3530600"/>
            <a:ext cx="15017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9169" name="Rectangle 81"/>
          <p:cNvSpPr>
            <a:spLocks noChangeArrowheads="1"/>
          </p:cNvSpPr>
          <p:nvPr/>
        </p:nvSpPr>
        <p:spPr bwMode="auto">
          <a:xfrm>
            <a:off x="5121275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0" name="Rectangle 82"/>
          <p:cNvSpPr>
            <a:spLocks noChangeArrowheads="1"/>
          </p:cNvSpPr>
          <p:nvPr/>
        </p:nvSpPr>
        <p:spPr bwMode="auto">
          <a:xfrm>
            <a:off x="4673600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1" name="Rectangle 83"/>
          <p:cNvSpPr>
            <a:spLocks noChangeArrowheads="1"/>
          </p:cNvSpPr>
          <p:nvPr/>
        </p:nvSpPr>
        <p:spPr bwMode="auto">
          <a:xfrm>
            <a:off x="4456113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2" name="Freeform 84"/>
          <p:cNvSpPr>
            <a:spLocks/>
          </p:cNvSpPr>
          <p:nvPr/>
        </p:nvSpPr>
        <p:spPr bwMode="auto">
          <a:xfrm>
            <a:off x="5294313" y="3817938"/>
            <a:ext cx="85725" cy="44450"/>
          </a:xfrm>
          <a:custGeom>
            <a:avLst/>
            <a:gdLst>
              <a:gd name="T0" fmla="*/ 6 w 6"/>
              <a:gd name="T1" fmla="*/ 0 h 3"/>
              <a:gd name="T2" fmla="*/ 0 w 6"/>
              <a:gd name="T3" fmla="*/ 1 h 3"/>
              <a:gd name="T4" fmla="*/ 6 w 6"/>
              <a:gd name="T5" fmla="*/ 3 h 3"/>
              <a:gd name="T6" fmla="*/ 6 w 6"/>
              <a:gd name="T7" fmla="*/ 1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9173" name="Freeform 85"/>
          <p:cNvSpPr>
            <a:spLocks/>
          </p:cNvSpPr>
          <p:nvPr/>
        </p:nvSpPr>
        <p:spPr bwMode="auto">
          <a:xfrm>
            <a:off x="5294313" y="3817938"/>
            <a:ext cx="85725" cy="44450"/>
          </a:xfrm>
          <a:custGeom>
            <a:avLst/>
            <a:gdLst>
              <a:gd name="T0" fmla="*/ 54 w 54"/>
              <a:gd name="T1" fmla="*/ 0 h 28"/>
              <a:gd name="T2" fmla="*/ 0 w 54"/>
              <a:gd name="T3" fmla="*/ 10 h 28"/>
              <a:gd name="T4" fmla="*/ 54 w 54"/>
              <a:gd name="T5" fmla="*/ 28 h 28"/>
              <a:gd name="T6" fmla="*/ 54 w 54"/>
              <a:gd name="T7" fmla="*/ 10 h 28"/>
              <a:gd name="T8" fmla="*/ 54 w 5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28"/>
              <a:gd name="T17" fmla="*/ 54 w 5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28">
                <a:moveTo>
                  <a:pt x="54" y="0"/>
                </a:moveTo>
                <a:lnTo>
                  <a:pt x="0" y="10"/>
                </a:lnTo>
                <a:lnTo>
                  <a:pt x="54" y="28"/>
                </a:lnTo>
                <a:lnTo>
                  <a:pt x="54" y="10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9174" name="Line 86"/>
          <p:cNvSpPr>
            <a:spLocks noChangeShapeType="1"/>
          </p:cNvSpPr>
          <p:nvPr/>
        </p:nvSpPr>
        <p:spPr bwMode="auto">
          <a:xfrm>
            <a:off x="5380038" y="3833813"/>
            <a:ext cx="33178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9175" name="Rectangle 87"/>
          <p:cNvSpPr>
            <a:spLocks noChangeArrowheads="1"/>
          </p:cNvSpPr>
          <p:nvPr/>
        </p:nvSpPr>
        <p:spPr bwMode="auto">
          <a:xfrm>
            <a:off x="4225925" y="332740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6" name="Rectangle 88"/>
          <p:cNvSpPr>
            <a:spLocks noChangeArrowheads="1"/>
          </p:cNvSpPr>
          <p:nvPr/>
        </p:nvSpPr>
        <p:spPr bwMode="auto">
          <a:xfrm>
            <a:off x="4124325" y="3327400"/>
            <a:ext cx="173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7" name="Rectangle 89"/>
          <p:cNvSpPr>
            <a:spLocks noChangeArrowheads="1"/>
          </p:cNvSpPr>
          <p:nvPr/>
        </p:nvSpPr>
        <p:spPr bwMode="auto">
          <a:xfrm>
            <a:off x="5105400" y="332740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8" name="Rectangle 90"/>
          <p:cNvSpPr>
            <a:spLocks noChangeArrowheads="1"/>
          </p:cNvSpPr>
          <p:nvPr/>
        </p:nvSpPr>
        <p:spPr bwMode="auto">
          <a:xfrm>
            <a:off x="5019675" y="3327400"/>
            <a:ext cx="115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9" name="Rectangle 91"/>
          <p:cNvSpPr>
            <a:spLocks noChangeArrowheads="1"/>
          </p:cNvSpPr>
          <p:nvPr/>
        </p:nvSpPr>
        <p:spPr bwMode="auto">
          <a:xfrm>
            <a:off x="268128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0" name="Rectangle 92"/>
          <p:cNvSpPr>
            <a:spLocks noChangeArrowheads="1"/>
          </p:cNvSpPr>
          <p:nvPr/>
        </p:nvSpPr>
        <p:spPr bwMode="auto">
          <a:xfrm>
            <a:off x="268128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1" name="Rectangle 93"/>
          <p:cNvSpPr>
            <a:spLocks noChangeArrowheads="1"/>
          </p:cNvSpPr>
          <p:nvPr/>
        </p:nvSpPr>
        <p:spPr bwMode="auto">
          <a:xfrm>
            <a:off x="268128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2" name="Rectangle 94"/>
          <p:cNvSpPr>
            <a:spLocks noChangeArrowheads="1"/>
          </p:cNvSpPr>
          <p:nvPr/>
        </p:nvSpPr>
        <p:spPr bwMode="auto">
          <a:xfrm>
            <a:off x="2911475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3" name="Rectangle 95"/>
          <p:cNvSpPr>
            <a:spLocks noChangeArrowheads="1"/>
          </p:cNvSpPr>
          <p:nvPr/>
        </p:nvSpPr>
        <p:spPr bwMode="auto">
          <a:xfrm>
            <a:off x="3128963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4" name="Rectangle 96"/>
          <p:cNvSpPr>
            <a:spLocks noChangeArrowheads="1"/>
          </p:cNvSpPr>
          <p:nvPr/>
        </p:nvSpPr>
        <p:spPr bwMode="auto">
          <a:xfrm>
            <a:off x="3344863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5" name="Rectangle 97"/>
          <p:cNvSpPr>
            <a:spLocks noChangeArrowheads="1"/>
          </p:cNvSpPr>
          <p:nvPr/>
        </p:nvSpPr>
        <p:spPr bwMode="auto">
          <a:xfrm>
            <a:off x="357663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6" name="Rectangle 98"/>
          <p:cNvSpPr>
            <a:spLocks noChangeArrowheads="1"/>
          </p:cNvSpPr>
          <p:nvPr/>
        </p:nvSpPr>
        <p:spPr bwMode="auto">
          <a:xfrm>
            <a:off x="379253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7" name="Rectangle 99"/>
          <p:cNvSpPr>
            <a:spLocks noChangeArrowheads="1"/>
          </p:cNvSpPr>
          <p:nvPr/>
        </p:nvSpPr>
        <p:spPr bwMode="auto">
          <a:xfrm>
            <a:off x="400843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8" name="Rectangle 100"/>
          <p:cNvSpPr>
            <a:spLocks noChangeArrowheads="1"/>
          </p:cNvSpPr>
          <p:nvPr/>
        </p:nvSpPr>
        <p:spPr bwMode="auto">
          <a:xfrm>
            <a:off x="4225925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9" name="Rectangle 101"/>
          <p:cNvSpPr>
            <a:spLocks noChangeArrowheads="1"/>
          </p:cNvSpPr>
          <p:nvPr/>
        </p:nvSpPr>
        <p:spPr bwMode="auto">
          <a:xfrm>
            <a:off x="4456113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0" name="Rectangle 102"/>
          <p:cNvSpPr>
            <a:spLocks noChangeArrowheads="1"/>
          </p:cNvSpPr>
          <p:nvPr/>
        </p:nvSpPr>
        <p:spPr bwMode="auto">
          <a:xfrm>
            <a:off x="4673600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1" name="Rectangle 103"/>
          <p:cNvSpPr>
            <a:spLocks noChangeArrowheads="1"/>
          </p:cNvSpPr>
          <p:nvPr/>
        </p:nvSpPr>
        <p:spPr bwMode="auto">
          <a:xfrm>
            <a:off x="2911475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2" name="Rectangle 104"/>
          <p:cNvSpPr>
            <a:spLocks noChangeArrowheads="1"/>
          </p:cNvSpPr>
          <p:nvPr/>
        </p:nvSpPr>
        <p:spPr bwMode="auto">
          <a:xfrm>
            <a:off x="3128963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3" name="Rectangle 105"/>
          <p:cNvSpPr>
            <a:spLocks noChangeArrowheads="1"/>
          </p:cNvSpPr>
          <p:nvPr/>
        </p:nvSpPr>
        <p:spPr bwMode="auto">
          <a:xfrm>
            <a:off x="3344863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4" name="Rectangle 106"/>
          <p:cNvSpPr>
            <a:spLocks noChangeArrowheads="1"/>
          </p:cNvSpPr>
          <p:nvPr/>
        </p:nvSpPr>
        <p:spPr bwMode="auto">
          <a:xfrm>
            <a:off x="357663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5" name="Rectangle 107"/>
          <p:cNvSpPr>
            <a:spLocks noChangeArrowheads="1"/>
          </p:cNvSpPr>
          <p:nvPr/>
        </p:nvSpPr>
        <p:spPr bwMode="auto">
          <a:xfrm>
            <a:off x="379253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6" name="Rectangle 108"/>
          <p:cNvSpPr>
            <a:spLocks noChangeArrowheads="1"/>
          </p:cNvSpPr>
          <p:nvPr/>
        </p:nvSpPr>
        <p:spPr bwMode="auto">
          <a:xfrm>
            <a:off x="400843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7" name="Rectangle 109"/>
          <p:cNvSpPr>
            <a:spLocks noChangeArrowheads="1"/>
          </p:cNvSpPr>
          <p:nvPr/>
        </p:nvSpPr>
        <p:spPr bwMode="auto">
          <a:xfrm>
            <a:off x="4225925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8" name="Rectangle 110"/>
          <p:cNvSpPr>
            <a:spLocks noChangeArrowheads="1"/>
          </p:cNvSpPr>
          <p:nvPr/>
        </p:nvSpPr>
        <p:spPr bwMode="auto">
          <a:xfrm>
            <a:off x="4456113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9" name="Rectangle 111"/>
          <p:cNvSpPr>
            <a:spLocks noChangeArrowheads="1"/>
          </p:cNvSpPr>
          <p:nvPr/>
        </p:nvSpPr>
        <p:spPr bwMode="auto">
          <a:xfrm>
            <a:off x="2911475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0" name="Rectangle 112"/>
          <p:cNvSpPr>
            <a:spLocks noChangeArrowheads="1"/>
          </p:cNvSpPr>
          <p:nvPr/>
        </p:nvSpPr>
        <p:spPr bwMode="auto">
          <a:xfrm>
            <a:off x="3128963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1" name="Rectangle 113"/>
          <p:cNvSpPr>
            <a:spLocks noChangeArrowheads="1"/>
          </p:cNvSpPr>
          <p:nvPr/>
        </p:nvSpPr>
        <p:spPr bwMode="auto">
          <a:xfrm>
            <a:off x="3344863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2" name="Rectangle 114"/>
          <p:cNvSpPr>
            <a:spLocks noChangeArrowheads="1"/>
          </p:cNvSpPr>
          <p:nvPr/>
        </p:nvSpPr>
        <p:spPr bwMode="auto">
          <a:xfrm>
            <a:off x="357663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3" name="Rectangle 115"/>
          <p:cNvSpPr>
            <a:spLocks noChangeArrowheads="1"/>
          </p:cNvSpPr>
          <p:nvPr/>
        </p:nvSpPr>
        <p:spPr bwMode="auto">
          <a:xfrm>
            <a:off x="379253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4" name="Rectangle 116"/>
          <p:cNvSpPr>
            <a:spLocks noChangeArrowheads="1"/>
          </p:cNvSpPr>
          <p:nvPr/>
        </p:nvSpPr>
        <p:spPr bwMode="auto">
          <a:xfrm>
            <a:off x="400843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5" name="Rectangle 117"/>
          <p:cNvSpPr>
            <a:spLocks noChangeArrowheads="1"/>
          </p:cNvSpPr>
          <p:nvPr/>
        </p:nvSpPr>
        <p:spPr bwMode="auto">
          <a:xfrm>
            <a:off x="4225925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/>
      <p:bldP spid="89094" grpId="0"/>
      <p:bldP spid="89095" grpId="0"/>
      <p:bldP spid="89096" grpId="0"/>
      <p:bldP spid="89097" grpId="0"/>
      <p:bldP spid="89098" grpId="0"/>
      <p:bldP spid="89099" grpId="0"/>
      <p:bldP spid="89100" grpId="0"/>
      <p:bldP spid="89101" grpId="0"/>
      <p:bldP spid="89102" grpId="0"/>
      <p:bldP spid="89103" grpId="0"/>
      <p:bldP spid="89104" grpId="0"/>
      <p:bldP spid="89105" grpId="0"/>
      <p:bldP spid="89106" grpId="0"/>
      <p:bldP spid="89107" grpId="0"/>
      <p:bldP spid="89108" grpId="0"/>
      <p:bldP spid="89109" grpId="0"/>
      <p:bldP spid="89110" grpId="0"/>
      <p:bldP spid="89111" grpId="0"/>
      <p:bldP spid="89112" grpId="0"/>
      <p:bldP spid="89113" grpId="0"/>
      <p:bldP spid="89114" grpId="0"/>
      <p:bldP spid="89115" grpId="0"/>
      <p:bldP spid="89116" grpId="0"/>
      <p:bldP spid="89117" grpId="0"/>
      <p:bldP spid="89118" grpId="0"/>
      <p:bldP spid="89119" grpId="0"/>
      <p:bldP spid="89120" grpId="0"/>
      <p:bldP spid="89121" grpId="0"/>
      <p:bldP spid="89122" grpId="0"/>
      <p:bldP spid="89123" grpId="0"/>
      <p:bldP spid="89124" grpId="0"/>
      <p:bldP spid="89125" grpId="0"/>
      <p:bldP spid="89126" grpId="0"/>
      <p:bldP spid="89127" grpId="0"/>
      <p:bldP spid="89128" grpId="0"/>
      <p:bldP spid="89129" grpId="0"/>
      <p:bldP spid="89130" grpId="0"/>
      <p:bldP spid="89131" grpId="0"/>
      <p:bldP spid="89132" grpId="0"/>
      <p:bldP spid="89133" grpId="0"/>
      <p:bldP spid="89134" grpId="0"/>
      <p:bldP spid="89135" grpId="0"/>
      <p:bldP spid="89136" grpId="0"/>
      <p:bldP spid="89137" grpId="0"/>
      <p:bldP spid="89138" grpId="0"/>
      <p:bldP spid="89139" grpId="0"/>
      <p:bldP spid="89140" grpId="0"/>
      <p:bldP spid="89141" grpId="0"/>
      <p:bldP spid="89142" grpId="0"/>
      <p:bldP spid="89143" grpId="0"/>
      <p:bldP spid="89144" grpId="0"/>
      <p:bldP spid="89145" grpId="0"/>
      <p:bldP spid="89146" grpId="0"/>
      <p:bldP spid="89147" grpId="0"/>
      <p:bldP spid="89148" grpId="0"/>
      <p:bldP spid="89149" grpId="0"/>
      <p:bldP spid="89150" grpId="0" animBg="1"/>
      <p:bldP spid="89151" grpId="0"/>
      <p:bldP spid="89152" grpId="0"/>
      <p:bldP spid="89153" grpId="0"/>
      <p:bldP spid="89154" grpId="0"/>
      <p:bldP spid="89155" grpId="0"/>
      <p:bldP spid="89156" grpId="0"/>
      <p:bldP spid="89157" grpId="0"/>
      <p:bldP spid="89158" grpId="0"/>
      <p:bldP spid="89159" grpId="0"/>
      <p:bldP spid="89160" grpId="0"/>
      <p:bldP spid="89161" grpId="0"/>
      <p:bldP spid="89162" grpId="0"/>
      <p:bldP spid="89163" grpId="0"/>
      <p:bldP spid="89164" grpId="0"/>
      <p:bldP spid="89165" grpId="0"/>
      <p:bldP spid="89166" grpId="0"/>
      <p:bldP spid="89167" grpId="0"/>
      <p:bldP spid="89168" grpId="0" animBg="1"/>
      <p:bldP spid="89169" grpId="0"/>
      <p:bldP spid="89170" grpId="0"/>
      <p:bldP spid="89171" grpId="0"/>
      <p:bldP spid="89172" grpId="0" animBg="1"/>
      <p:bldP spid="89173" grpId="0" animBg="1"/>
      <p:bldP spid="89174" grpId="0" animBg="1"/>
      <p:bldP spid="89175" grpId="0"/>
      <p:bldP spid="89176" grpId="0"/>
      <p:bldP spid="89177" grpId="0"/>
      <p:bldP spid="89178" grpId="0"/>
      <p:bldP spid="89179" grpId="0"/>
      <p:bldP spid="89180" grpId="0"/>
      <p:bldP spid="89181" grpId="0"/>
      <p:bldP spid="89182" grpId="0"/>
      <p:bldP spid="89183" grpId="0"/>
      <p:bldP spid="89184" grpId="0"/>
      <p:bldP spid="89185" grpId="0"/>
      <p:bldP spid="89186" grpId="0"/>
      <p:bldP spid="89187" grpId="0"/>
      <p:bldP spid="89188" grpId="0"/>
      <p:bldP spid="89189" grpId="0"/>
      <p:bldP spid="89190" grpId="0"/>
      <p:bldP spid="89191" grpId="0"/>
      <p:bldP spid="89192" grpId="0"/>
      <p:bldP spid="89193" grpId="0"/>
      <p:bldP spid="89194" grpId="0"/>
      <p:bldP spid="89195" grpId="0"/>
      <p:bldP spid="89196" grpId="0"/>
      <p:bldP spid="89197" grpId="0"/>
      <p:bldP spid="89198" grpId="0"/>
      <p:bldP spid="89199" grpId="0"/>
      <p:bldP spid="89200" grpId="0"/>
      <p:bldP spid="89201" grpId="0"/>
      <p:bldP spid="89202" grpId="0"/>
      <p:bldP spid="89203" grpId="0"/>
      <p:bldP spid="89204" grpId="0"/>
      <p:bldP spid="892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Booth Algorithm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>
                <a:ea typeface="SimSun" pitchFamily="2" charset="-122"/>
              </a:rPr>
              <a:t>In general, in the Booth scheme, -1 times the shifted multiplicand is selected when moving from 0 to 1, and +1 times the shifted multiplicand is selected when moving from 1 to 0, as the multiplier is scanned from right to left.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2743200" y="4572000"/>
            <a:ext cx="304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Booth recoding of a multiplier.</a:t>
            </a:r>
            <a:endParaRPr lang="en-CA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702468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6711950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6381750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06742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75468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542448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4" name="Rectangle 11"/>
          <p:cNvSpPr>
            <a:spLocks noChangeArrowheads="1"/>
          </p:cNvSpPr>
          <p:nvPr/>
        </p:nvSpPr>
        <p:spPr bwMode="auto">
          <a:xfrm>
            <a:off x="511016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5" name="Rectangle 12"/>
          <p:cNvSpPr>
            <a:spLocks noChangeArrowheads="1"/>
          </p:cNvSpPr>
          <p:nvPr/>
        </p:nvSpPr>
        <p:spPr bwMode="auto">
          <a:xfrm>
            <a:off x="477996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6" name="Rectangle 13"/>
          <p:cNvSpPr>
            <a:spLocks noChangeArrowheads="1"/>
          </p:cNvSpPr>
          <p:nvPr/>
        </p:nvSpPr>
        <p:spPr bwMode="auto">
          <a:xfrm>
            <a:off x="446722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7" name="Rectangle 14"/>
          <p:cNvSpPr>
            <a:spLocks noChangeArrowheads="1"/>
          </p:cNvSpPr>
          <p:nvPr/>
        </p:nvSpPr>
        <p:spPr bwMode="auto">
          <a:xfrm>
            <a:off x="411797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8" name="Rectangle 15"/>
          <p:cNvSpPr>
            <a:spLocks noChangeArrowheads="1"/>
          </p:cNvSpPr>
          <p:nvPr/>
        </p:nvSpPr>
        <p:spPr bwMode="auto">
          <a:xfrm>
            <a:off x="380523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9" name="Rectangle 16"/>
          <p:cNvSpPr>
            <a:spLocks noChangeArrowheads="1"/>
          </p:cNvSpPr>
          <p:nvPr/>
        </p:nvSpPr>
        <p:spPr bwMode="auto">
          <a:xfrm>
            <a:off x="347503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0" name="Rectangle 17"/>
          <p:cNvSpPr>
            <a:spLocks noChangeArrowheads="1"/>
          </p:cNvSpPr>
          <p:nvPr/>
        </p:nvSpPr>
        <p:spPr bwMode="auto">
          <a:xfrm>
            <a:off x="3162300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1" name="Rectangle 18"/>
          <p:cNvSpPr>
            <a:spLocks noChangeArrowheads="1"/>
          </p:cNvSpPr>
          <p:nvPr/>
        </p:nvSpPr>
        <p:spPr bwMode="auto">
          <a:xfrm>
            <a:off x="284797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2" name="Rectangle 19"/>
          <p:cNvSpPr>
            <a:spLocks noChangeArrowheads="1"/>
          </p:cNvSpPr>
          <p:nvPr/>
        </p:nvSpPr>
        <p:spPr bwMode="auto">
          <a:xfrm>
            <a:off x="251777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3" name="Rectangle 20"/>
          <p:cNvSpPr>
            <a:spLocks noChangeArrowheads="1"/>
          </p:cNvSpPr>
          <p:nvPr/>
        </p:nvSpPr>
        <p:spPr bwMode="auto">
          <a:xfrm>
            <a:off x="220503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4" name="Rectangle 21"/>
          <p:cNvSpPr>
            <a:spLocks noChangeArrowheads="1"/>
          </p:cNvSpPr>
          <p:nvPr/>
        </p:nvSpPr>
        <p:spPr bwMode="auto">
          <a:xfrm>
            <a:off x="189071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5" name="Rectangle 22"/>
          <p:cNvSpPr>
            <a:spLocks noChangeArrowheads="1"/>
          </p:cNvSpPr>
          <p:nvPr/>
        </p:nvSpPr>
        <p:spPr bwMode="auto">
          <a:xfrm>
            <a:off x="156051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6" name="Rectangle 23"/>
          <p:cNvSpPr>
            <a:spLocks noChangeArrowheads="1"/>
          </p:cNvSpPr>
          <p:nvPr/>
        </p:nvSpPr>
        <p:spPr bwMode="auto">
          <a:xfrm>
            <a:off x="7024688" y="37623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7" name="Rectangle 24"/>
          <p:cNvSpPr>
            <a:spLocks noChangeArrowheads="1"/>
          </p:cNvSpPr>
          <p:nvPr/>
        </p:nvSpPr>
        <p:spPr bwMode="auto">
          <a:xfrm>
            <a:off x="6711950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8" name="Rectangle 25"/>
          <p:cNvSpPr>
            <a:spLocks noChangeArrowheads="1"/>
          </p:cNvSpPr>
          <p:nvPr/>
        </p:nvSpPr>
        <p:spPr bwMode="auto">
          <a:xfrm>
            <a:off x="606742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9" name="Rectangle 26"/>
          <p:cNvSpPr>
            <a:spLocks noChangeArrowheads="1"/>
          </p:cNvSpPr>
          <p:nvPr/>
        </p:nvSpPr>
        <p:spPr bwMode="auto">
          <a:xfrm>
            <a:off x="446722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0" name="Rectangle 27"/>
          <p:cNvSpPr>
            <a:spLocks noChangeArrowheads="1"/>
          </p:cNvSpPr>
          <p:nvPr/>
        </p:nvSpPr>
        <p:spPr bwMode="auto">
          <a:xfrm>
            <a:off x="411797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1" name="Rectangle 28"/>
          <p:cNvSpPr>
            <a:spLocks noChangeArrowheads="1"/>
          </p:cNvSpPr>
          <p:nvPr/>
        </p:nvSpPr>
        <p:spPr bwMode="auto">
          <a:xfrm>
            <a:off x="3475038" y="37623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2" name="Rectangle 29"/>
          <p:cNvSpPr>
            <a:spLocks noChangeArrowheads="1"/>
          </p:cNvSpPr>
          <p:nvPr/>
        </p:nvSpPr>
        <p:spPr bwMode="auto">
          <a:xfrm>
            <a:off x="284797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3" name="Rectangle 30"/>
          <p:cNvSpPr>
            <a:spLocks noChangeArrowheads="1"/>
          </p:cNvSpPr>
          <p:nvPr/>
        </p:nvSpPr>
        <p:spPr bwMode="auto">
          <a:xfrm>
            <a:off x="1560513" y="37623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4" name="Rectangle 31"/>
          <p:cNvSpPr>
            <a:spLocks noChangeArrowheads="1"/>
          </p:cNvSpPr>
          <p:nvPr/>
        </p:nvSpPr>
        <p:spPr bwMode="auto">
          <a:xfrm>
            <a:off x="575468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5" name="Rectangle 32"/>
          <p:cNvSpPr>
            <a:spLocks noChangeArrowheads="1"/>
          </p:cNvSpPr>
          <p:nvPr/>
        </p:nvSpPr>
        <p:spPr bwMode="auto">
          <a:xfrm>
            <a:off x="5614988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6" name="Rectangle 33"/>
          <p:cNvSpPr>
            <a:spLocks noChangeArrowheads="1"/>
          </p:cNvSpPr>
          <p:nvPr/>
        </p:nvSpPr>
        <p:spPr bwMode="auto">
          <a:xfrm>
            <a:off x="6399213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7" name="Rectangle 34"/>
          <p:cNvSpPr>
            <a:spLocks noChangeArrowheads="1"/>
          </p:cNvSpPr>
          <p:nvPr/>
        </p:nvSpPr>
        <p:spPr bwMode="auto">
          <a:xfrm>
            <a:off x="6276975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8" name="Rectangle 35"/>
          <p:cNvSpPr>
            <a:spLocks noChangeArrowheads="1"/>
          </p:cNvSpPr>
          <p:nvPr/>
        </p:nvSpPr>
        <p:spPr bwMode="auto">
          <a:xfrm>
            <a:off x="5441950" y="37639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9" name="Rectangle 36"/>
          <p:cNvSpPr>
            <a:spLocks noChangeArrowheads="1"/>
          </p:cNvSpPr>
          <p:nvPr/>
        </p:nvSpPr>
        <p:spPr bwMode="auto">
          <a:xfrm>
            <a:off x="5319713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0" name="Rectangle 37"/>
          <p:cNvSpPr>
            <a:spLocks noChangeArrowheads="1"/>
          </p:cNvSpPr>
          <p:nvPr/>
        </p:nvSpPr>
        <p:spPr bwMode="auto">
          <a:xfrm>
            <a:off x="5110163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1" name="Rectangle 38"/>
          <p:cNvSpPr>
            <a:spLocks noChangeArrowheads="1"/>
          </p:cNvSpPr>
          <p:nvPr/>
        </p:nvSpPr>
        <p:spPr bwMode="auto">
          <a:xfrm>
            <a:off x="4989513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2" name="Rectangle 39"/>
          <p:cNvSpPr>
            <a:spLocks noChangeArrowheads="1"/>
          </p:cNvSpPr>
          <p:nvPr/>
        </p:nvSpPr>
        <p:spPr bwMode="auto">
          <a:xfrm>
            <a:off x="4797425" y="37639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3" name="Rectangle 40"/>
          <p:cNvSpPr>
            <a:spLocks noChangeArrowheads="1"/>
          </p:cNvSpPr>
          <p:nvPr/>
        </p:nvSpPr>
        <p:spPr bwMode="auto">
          <a:xfrm>
            <a:off x="4675188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4" name="Rectangle 41"/>
          <p:cNvSpPr>
            <a:spLocks noChangeArrowheads="1"/>
          </p:cNvSpPr>
          <p:nvPr/>
        </p:nvSpPr>
        <p:spPr bwMode="auto">
          <a:xfrm>
            <a:off x="380523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5" name="Rectangle 42"/>
          <p:cNvSpPr>
            <a:spLocks noChangeArrowheads="1"/>
          </p:cNvSpPr>
          <p:nvPr/>
        </p:nvSpPr>
        <p:spPr bwMode="auto">
          <a:xfrm>
            <a:off x="3683000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6" name="Rectangle 43"/>
          <p:cNvSpPr>
            <a:spLocks noChangeArrowheads="1"/>
          </p:cNvSpPr>
          <p:nvPr/>
        </p:nvSpPr>
        <p:spPr bwMode="auto">
          <a:xfrm>
            <a:off x="3178175" y="37639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7" name="Rectangle 44"/>
          <p:cNvSpPr>
            <a:spLocks noChangeArrowheads="1"/>
          </p:cNvSpPr>
          <p:nvPr/>
        </p:nvSpPr>
        <p:spPr bwMode="auto">
          <a:xfrm>
            <a:off x="3057525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8" name="Rectangle 45"/>
          <p:cNvSpPr>
            <a:spLocks noChangeArrowheads="1"/>
          </p:cNvSpPr>
          <p:nvPr/>
        </p:nvSpPr>
        <p:spPr bwMode="auto">
          <a:xfrm>
            <a:off x="253523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9" name="Rectangle 46"/>
          <p:cNvSpPr>
            <a:spLocks noChangeArrowheads="1"/>
          </p:cNvSpPr>
          <p:nvPr/>
        </p:nvSpPr>
        <p:spPr bwMode="auto">
          <a:xfrm>
            <a:off x="2395538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0" name="Rectangle 47"/>
          <p:cNvSpPr>
            <a:spLocks noChangeArrowheads="1"/>
          </p:cNvSpPr>
          <p:nvPr/>
        </p:nvSpPr>
        <p:spPr bwMode="auto">
          <a:xfrm>
            <a:off x="220503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1" name="Rectangle 48"/>
          <p:cNvSpPr>
            <a:spLocks noChangeArrowheads="1"/>
          </p:cNvSpPr>
          <p:nvPr/>
        </p:nvSpPr>
        <p:spPr bwMode="auto">
          <a:xfrm>
            <a:off x="2100263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2" name="Rectangle 49"/>
          <p:cNvSpPr>
            <a:spLocks noChangeArrowheads="1"/>
          </p:cNvSpPr>
          <p:nvPr/>
        </p:nvSpPr>
        <p:spPr bwMode="auto">
          <a:xfrm>
            <a:off x="1890713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3" name="Rectangle 50"/>
          <p:cNvSpPr>
            <a:spLocks noChangeArrowheads="1"/>
          </p:cNvSpPr>
          <p:nvPr/>
        </p:nvSpPr>
        <p:spPr bwMode="auto">
          <a:xfrm>
            <a:off x="1752600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4" name="Freeform 51"/>
          <p:cNvSpPr>
            <a:spLocks/>
          </p:cNvSpPr>
          <p:nvPr/>
        </p:nvSpPr>
        <p:spPr bwMode="auto">
          <a:xfrm>
            <a:off x="4205288" y="3424238"/>
            <a:ext cx="261937" cy="296862"/>
          </a:xfrm>
          <a:custGeom>
            <a:avLst/>
            <a:gdLst>
              <a:gd name="T0" fmla="*/ 11 w 15"/>
              <a:gd name="T1" fmla="*/ 0 h 17"/>
              <a:gd name="T2" fmla="*/ 11 w 15"/>
              <a:gd name="T3" fmla="*/ 10 h 17"/>
              <a:gd name="T4" fmla="*/ 15 w 15"/>
              <a:gd name="T5" fmla="*/ 10 h 17"/>
              <a:gd name="T6" fmla="*/ 7 w 15"/>
              <a:gd name="T7" fmla="*/ 17 h 17"/>
              <a:gd name="T8" fmla="*/ 0 w 15"/>
              <a:gd name="T9" fmla="*/ 10 h 17"/>
              <a:gd name="T10" fmla="*/ 4 w 15"/>
              <a:gd name="T11" fmla="*/ 10 h 17"/>
              <a:gd name="T12" fmla="*/ 4 w 15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17"/>
              <a:gd name="T23" fmla="*/ 15 w 15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17">
                <a:moveTo>
                  <a:pt x="11" y="0"/>
                </a:moveTo>
                <a:lnTo>
                  <a:pt x="11" y="10"/>
                </a:lnTo>
                <a:lnTo>
                  <a:pt x="15" y="10"/>
                </a:lnTo>
                <a:lnTo>
                  <a:pt x="7" y="17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Booth Algorithm</a:t>
            </a:r>
          </a:p>
        </p:txBody>
      </p:sp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828800" y="5105400"/>
            <a:ext cx="4124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Booth multiplication with a negative multiplier.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558482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533717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6596063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8" name="Rectangle 8"/>
          <p:cNvSpPr>
            <a:spLocks noChangeArrowheads="1"/>
          </p:cNvSpPr>
          <p:nvPr/>
        </p:nvSpPr>
        <p:spPr bwMode="auto">
          <a:xfrm>
            <a:off x="4325938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9" name="Rectangle 9"/>
          <p:cNvSpPr>
            <a:spLocks noChangeArrowheads="1"/>
          </p:cNvSpPr>
          <p:nvPr/>
        </p:nvSpPr>
        <p:spPr bwMode="auto">
          <a:xfrm>
            <a:off x="4573588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0" name="Rectangle 10"/>
          <p:cNvSpPr>
            <a:spLocks noChangeArrowheads="1"/>
          </p:cNvSpPr>
          <p:nvPr/>
        </p:nvSpPr>
        <p:spPr bwMode="auto">
          <a:xfrm>
            <a:off x="4821238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1" name="Rectangle 11"/>
          <p:cNvSpPr>
            <a:spLocks noChangeArrowheads="1"/>
          </p:cNvSpPr>
          <p:nvPr/>
        </p:nvSpPr>
        <p:spPr bwMode="auto">
          <a:xfrm>
            <a:off x="508952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2" name="Rectangle 12"/>
          <p:cNvSpPr>
            <a:spLocks noChangeArrowheads="1"/>
          </p:cNvSpPr>
          <p:nvPr/>
        </p:nvSpPr>
        <p:spPr bwMode="auto">
          <a:xfrm>
            <a:off x="583247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3" name="Rectangle 13"/>
          <p:cNvSpPr>
            <a:spLocks noChangeArrowheads="1"/>
          </p:cNvSpPr>
          <p:nvPr/>
        </p:nvSpPr>
        <p:spPr bwMode="auto">
          <a:xfrm>
            <a:off x="6100763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4" name="Rectangle 14"/>
          <p:cNvSpPr>
            <a:spLocks noChangeArrowheads="1"/>
          </p:cNvSpPr>
          <p:nvPr/>
        </p:nvSpPr>
        <p:spPr bwMode="auto">
          <a:xfrm>
            <a:off x="6348413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5" name="Rectangle 15"/>
          <p:cNvSpPr>
            <a:spLocks noChangeArrowheads="1"/>
          </p:cNvSpPr>
          <p:nvPr/>
        </p:nvSpPr>
        <p:spPr bwMode="auto">
          <a:xfrm>
            <a:off x="4325938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6" name="Rectangle 16"/>
          <p:cNvSpPr>
            <a:spLocks noChangeArrowheads="1"/>
          </p:cNvSpPr>
          <p:nvPr/>
        </p:nvSpPr>
        <p:spPr bwMode="auto">
          <a:xfrm>
            <a:off x="4573588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7" name="Rectangle 17"/>
          <p:cNvSpPr>
            <a:spLocks noChangeArrowheads="1"/>
          </p:cNvSpPr>
          <p:nvPr/>
        </p:nvSpPr>
        <p:spPr bwMode="auto">
          <a:xfrm>
            <a:off x="4821238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8" name="Rectangle 18"/>
          <p:cNvSpPr>
            <a:spLocks noChangeArrowheads="1"/>
          </p:cNvSpPr>
          <p:nvPr/>
        </p:nvSpPr>
        <p:spPr bwMode="auto">
          <a:xfrm>
            <a:off x="508952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9" name="Rectangle 19"/>
          <p:cNvSpPr>
            <a:spLocks noChangeArrowheads="1"/>
          </p:cNvSpPr>
          <p:nvPr/>
        </p:nvSpPr>
        <p:spPr bwMode="auto">
          <a:xfrm>
            <a:off x="533717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0" name="Rectangle 20"/>
          <p:cNvSpPr>
            <a:spLocks noChangeArrowheads="1"/>
          </p:cNvSpPr>
          <p:nvPr/>
        </p:nvSpPr>
        <p:spPr bwMode="auto">
          <a:xfrm>
            <a:off x="558482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1" name="Rectangle 21"/>
          <p:cNvSpPr>
            <a:spLocks noChangeArrowheads="1"/>
          </p:cNvSpPr>
          <p:nvPr/>
        </p:nvSpPr>
        <p:spPr bwMode="auto">
          <a:xfrm>
            <a:off x="583247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2" name="Rectangle 22"/>
          <p:cNvSpPr>
            <a:spLocks noChangeArrowheads="1"/>
          </p:cNvSpPr>
          <p:nvPr/>
        </p:nvSpPr>
        <p:spPr bwMode="auto">
          <a:xfrm>
            <a:off x="6100763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3" name="Rectangle 23"/>
          <p:cNvSpPr>
            <a:spLocks noChangeArrowheads="1"/>
          </p:cNvSpPr>
          <p:nvPr/>
        </p:nvSpPr>
        <p:spPr bwMode="auto">
          <a:xfrm>
            <a:off x="6348413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4" name="Rectangle 24"/>
          <p:cNvSpPr>
            <a:spLocks noChangeArrowheads="1"/>
          </p:cNvSpPr>
          <p:nvPr/>
        </p:nvSpPr>
        <p:spPr bwMode="auto">
          <a:xfrm>
            <a:off x="6596063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5" name="Rectangle 25"/>
          <p:cNvSpPr>
            <a:spLocks noChangeArrowheads="1"/>
          </p:cNvSpPr>
          <p:nvPr/>
        </p:nvSpPr>
        <p:spPr bwMode="auto">
          <a:xfrm>
            <a:off x="5584825" y="26066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6" name="Rectangle 26"/>
          <p:cNvSpPr>
            <a:spLocks noChangeArrowheads="1"/>
          </p:cNvSpPr>
          <p:nvPr/>
        </p:nvSpPr>
        <p:spPr bwMode="auto">
          <a:xfrm>
            <a:off x="6348413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7" name="Rectangle 27"/>
          <p:cNvSpPr>
            <a:spLocks noChangeArrowheads="1"/>
          </p:cNvSpPr>
          <p:nvPr/>
        </p:nvSpPr>
        <p:spPr bwMode="auto">
          <a:xfrm>
            <a:off x="6100763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8" name="Rectangle 28"/>
          <p:cNvSpPr>
            <a:spLocks noChangeArrowheads="1"/>
          </p:cNvSpPr>
          <p:nvPr/>
        </p:nvSpPr>
        <p:spPr bwMode="auto">
          <a:xfrm>
            <a:off x="5832475" y="23590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9" name="Rectangle 29"/>
          <p:cNvSpPr>
            <a:spLocks noChangeArrowheads="1"/>
          </p:cNvSpPr>
          <p:nvPr/>
        </p:nvSpPr>
        <p:spPr bwMode="auto">
          <a:xfrm>
            <a:off x="5584825" y="23590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0" name="Rectangle 30"/>
          <p:cNvSpPr>
            <a:spLocks noChangeArrowheads="1"/>
          </p:cNvSpPr>
          <p:nvPr/>
        </p:nvSpPr>
        <p:spPr bwMode="auto">
          <a:xfrm>
            <a:off x="4325938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1" name="Rectangle 31"/>
          <p:cNvSpPr>
            <a:spLocks noChangeArrowheads="1"/>
          </p:cNvSpPr>
          <p:nvPr/>
        </p:nvSpPr>
        <p:spPr bwMode="auto">
          <a:xfrm>
            <a:off x="4573588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2" name="Rectangle 32"/>
          <p:cNvSpPr>
            <a:spLocks noChangeArrowheads="1"/>
          </p:cNvSpPr>
          <p:nvPr/>
        </p:nvSpPr>
        <p:spPr bwMode="auto">
          <a:xfrm>
            <a:off x="4821238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3" name="Rectangle 33"/>
          <p:cNvSpPr>
            <a:spLocks noChangeArrowheads="1"/>
          </p:cNvSpPr>
          <p:nvPr/>
        </p:nvSpPr>
        <p:spPr bwMode="auto">
          <a:xfrm>
            <a:off x="508952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4" name="Rectangle 34"/>
          <p:cNvSpPr>
            <a:spLocks noChangeArrowheads="1"/>
          </p:cNvSpPr>
          <p:nvPr/>
        </p:nvSpPr>
        <p:spPr bwMode="auto">
          <a:xfrm>
            <a:off x="533717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5" name="Rectangle 35"/>
          <p:cNvSpPr>
            <a:spLocks noChangeArrowheads="1"/>
          </p:cNvSpPr>
          <p:nvPr/>
        </p:nvSpPr>
        <p:spPr bwMode="auto">
          <a:xfrm>
            <a:off x="558482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6" name="Rectangle 36"/>
          <p:cNvSpPr>
            <a:spLocks noChangeArrowheads="1"/>
          </p:cNvSpPr>
          <p:nvPr/>
        </p:nvSpPr>
        <p:spPr bwMode="auto">
          <a:xfrm>
            <a:off x="583247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7" name="Rectangle 37"/>
          <p:cNvSpPr>
            <a:spLocks noChangeArrowheads="1"/>
          </p:cNvSpPr>
          <p:nvPr/>
        </p:nvSpPr>
        <p:spPr bwMode="auto">
          <a:xfrm>
            <a:off x="583247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8" name="Rectangle 38"/>
          <p:cNvSpPr>
            <a:spLocks noChangeArrowheads="1"/>
          </p:cNvSpPr>
          <p:nvPr/>
        </p:nvSpPr>
        <p:spPr bwMode="auto">
          <a:xfrm>
            <a:off x="558482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9" name="Rectangle 39"/>
          <p:cNvSpPr>
            <a:spLocks noChangeArrowheads="1"/>
          </p:cNvSpPr>
          <p:nvPr/>
        </p:nvSpPr>
        <p:spPr bwMode="auto">
          <a:xfrm>
            <a:off x="533717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0" name="Rectangle 40"/>
          <p:cNvSpPr>
            <a:spLocks noChangeArrowheads="1"/>
          </p:cNvSpPr>
          <p:nvPr/>
        </p:nvSpPr>
        <p:spPr bwMode="auto">
          <a:xfrm>
            <a:off x="508952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1" name="Rectangle 41"/>
          <p:cNvSpPr>
            <a:spLocks noChangeArrowheads="1"/>
          </p:cNvSpPr>
          <p:nvPr/>
        </p:nvSpPr>
        <p:spPr bwMode="auto">
          <a:xfrm>
            <a:off x="4821238" y="36798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2" name="Rectangle 42"/>
          <p:cNvSpPr>
            <a:spLocks noChangeArrowheads="1"/>
          </p:cNvSpPr>
          <p:nvPr/>
        </p:nvSpPr>
        <p:spPr bwMode="auto">
          <a:xfrm>
            <a:off x="4573588" y="36798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3" name="Rectangle 43"/>
          <p:cNvSpPr>
            <a:spLocks noChangeArrowheads="1"/>
          </p:cNvSpPr>
          <p:nvPr/>
        </p:nvSpPr>
        <p:spPr bwMode="auto">
          <a:xfrm>
            <a:off x="4325938" y="36798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4" name="Rectangle 44"/>
          <p:cNvSpPr>
            <a:spLocks noChangeArrowheads="1"/>
          </p:cNvSpPr>
          <p:nvPr/>
        </p:nvSpPr>
        <p:spPr bwMode="auto">
          <a:xfrm>
            <a:off x="4325938" y="3949700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5" name="Rectangle 45"/>
          <p:cNvSpPr>
            <a:spLocks noChangeArrowheads="1"/>
          </p:cNvSpPr>
          <p:nvPr/>
        </p:nvSpPr>
        <p:spPr bwMode="auto">
          <a:xfrm>
            <a:off x="4573588" y="3949700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6" name="Rectangle 46"/>
          <p:cNvSpPr>
            <a:spLocks noChangeArrowheads="1"/>
          </p:cNvSpPr>
          <p:nvPr/>
        </p:nvSpPr>
        <p:spPr bwMode="auto">
          <a:xfrm>
            <a:off x="4821238" y="3949700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7" name="Rectangle 47"/>
          <p:cNvSpPr>
            <a:spLocks noChangeArrowheads="1"/>
          </p:cNvSpPr>
          <p:nvPr/>
        </p:nvSpPr>
        <p:spPr bwMode="auto">
          <a:xfrm>
            <a:off x="5089525" y="3949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8" name="Rectangle 48"/>
          <p:cNvSpPr>
            <a:spLocks noChangeArrowheads="1"/>
          </p:cNvSpPr>
          <p:nvPr/>
        </p:nvSpPr>
        <p:spPr bwMode="auto">
          <a:xfrm>
            <a:off x="5337175" y="3949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9" name="Rectangle 49"/>
          <p:cNvSpPr>
            <a:spLocks noChangeArrowheads="1"/>
          </p:cNvSpPr>
          <p:nvPr/>
        </p:nvSpPr>
        <p:spPr bwMode="auto">
          <a:xfrm>
            <a:off x="5584825" y="3949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0" name="Rectangle 50"/>
          <p:cNvSpPr>
            <a:spLocks noChangeArrowheads="1"/>
          </p:cNvSpPr>
          <p:nvPr/>
        </p:nvSpPr>
        <p:spPr bwMode="auto">
          <a:xfrm>
            <a:off x="6596063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1" name="Rectangle 51"/>
          <p:cNvSpPr>
            <a:spLocks noChangeArrowheads="1"/>
          </p:cNvSpPr>
          <p:nvPr/>
        </p:nvSpPr>
        <p:spPr bwMode="auto">
          <a:xfrm>
            <a:off x="6348413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2" name="Rectangle 52"/>
          <p:cNvSpPr>
            <a:spLocks noChangeArrowheads="1"/>
          </p:cNvSpPr>
          <p:nvPr/>
        </p:nvSpPr>
        <p:spPr bwMode="auto">
          <a:xfrm>
            <a:off x="6100763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3" name="Rectangle 53"/>
          <p:cNvSpPr>
            <a:spLocks noChangeArrowheads="1"/>
          </p:cNvSpPr>
          <p:nvPr/>
        </p:nvSpPr>
        <p:spPr bwMode="auto">
          <a:xfrm>
            <a:off x="583247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4" name="Rectangle 54"/>
          <p:cNvSpPr>
            <a:spLocks noChangeArrowheads="1"/>
          </p:cNvSpPr>
          <p:nvPr/>
        </p:nvSpPr>
        <p:spPr bwMode="auto">
          <a:xfrm>
            <a:off x="508952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5" name="Rectangle 55"/>
          <p:cNvSpPr>
            <a:spLocks noChangeArrowheads="1"/>
          </p:cNvSpPr>
          <p:nvPr/>
        </p:nvSpPr>
        <p:spPr bwMode="auto">
          <a:xfrm>
            <a:off x="558482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6" name="Rectangle 56"/>
          <p:cNvSpPr>
            <a:spLocks noChangeArrowheads="1"/>
          </p:cNvSpPr>
          <p:nvPr/>
        </p:nvSpPr>
        <p:spPr bwMode="auto">
          <a:xfrm>
            <a:off x="533717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7" name="Rectangle 57"/>
          <p:cNvSpPr>
            <a:spLocks noChangeArrowheads="1"/>
          </p:cNvSpPr>
          <p:nvPr/>
        </p:nvSpPr>
        <p:spPr bwMode="auto">
          <a:xfrm>
            <a:off x="4821238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8" name="Rectangle 58"/>
          <p:cNvSpPr>
            <a:spLocks noChangeArrowheads="1"/>
          </p:cNvSpPr>
          <p:nvPr/>
        </p:nvSpPr>
        <p:spPr bwMode="auto">
          <a:xfrm>
            <a:off x="4573588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9" name="Rectangle 59"/>
          <p:cNvSpPr>
            <a:spLocks noChangeArrowheads="1"/>
          </p:cNvSpPr>
          <p:nvPr/>
        </p:nvSpPr>
        <p:spPr bwMode="auto">
          <a:xfrm>
            <a:off x="4325938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0" name="Rectangle 60"/>
          <p:cNvSpPr>
            <a:spLocks noChangeArrowheads="1"/>
          </p:cNvSpPr>
          <p:nvPr/>
        </p:nvSpPr>
        <p:spPr bwMode="auto">
          <a:xfrm>
            <a:off x="6100763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1" name="Rectangle 61"/>
          <p:cNvSpPr>
            <a:spLocks noChangeArrowheads="1"/>
          </p:cNvSpPr>
          <p:nvPr/>
        </p:nvSpPr>
        <p:spPr bwMode="auto">
          <a:xfrm>
            <a:off x="6596063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2" name="Rectangle 62"/>
          <p:cNvSpPr>
            <a:spLocks noChangeArrowheads="1"/>
          </p:cNvSpPr>
          <p:nvPr/>
        </p:nvSpPr>
        <p:spPr bwMode="auto">
          <a:xfrm>
            <a:off x="1746250" y="23590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3" name="Rectangle 63"/>
          <p:cNvSpPr>
            <a:spLocks noChangeArrowheads="1"/>
          </p:cNvSpPr>
          <p:nvPr/>
        </p:nvSpPr>
        <p:spPr bwMode="auto">
          <a:xfrm>
            <a:off x="201453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4" name="Rectangle 64"/>
          <p:cNvSpPr>
            <a:spLocks noChangeArrowheads="1"/>
          </p:cNvSpPr>
          <p:nvPr/>
        </p:nvSpPr>
        <p:spPr bwMode="auto">
          <a:xfrm>
            <a:off x="226218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5" name="Rectangle 65"/>
          <p:cNvSpPr>
            <a:spLocks noChangeArrowheads="1"/>
          </p:cNvSpPr>
          <p:nvPr/>
        </p:nvSpPr>
        <p:spPr bwMode="auto">
          <a:xfrm>
            <a:off x="250983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6" name="Rectangle 66"/>
          <p:cNvSpPr>
            <a:spLocks noChangeArrowheads="1"/>
          </p:cNvSpPr>
          <p:nvPr/>
        </p:nvSpPr>
        <p:spPr bwMode="auto">
          <a:xfrm>
            <a:off x="275748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7" name="Rectangle 67"/>
          <p:cNvSpPr>
            <a:spLocks noChangeArrowheads="1"/>
          </p:cNvSpPr>
          <p:nvPr/>
        </p:nvSpPr>
        <p:spPr bwMode="auto">
          <a:xfrm>
            <a:off x="1746250" y="26066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8" name="Rectangle 68"/>
          <p:cNvSpPr>
            <a:spLocks noChangeArrowheads="1"/>
          </p:cNvSpPr>
          <p:nvPr/>
        </p:nvSpPr>
        <p:spPr bwMode="auto">
          <a:xfrm>
            <a:off x="201453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9" name="Rectangle 69"/>
          <p:cNvSpPr>
            <a:spLocks noChangeArrowheads="1"/>
          </p:cNvSpPr>
          <p:nvPr/>
        </p:nvSpPr>
        <p:spPr bwMode="auto">
          <a:xfrm>
            <a:off x="226218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0" name="Rectangle 70"/>
          <p:cNvSpPr>
            <a:spLocks noChangeArrowheads="1"/>
          </p:cNvSpPr>
          <p:nvPr/>
        </p:nvSpPr>
        <p:spPr bwMode="auto">
          <a:xfrm>
            <a:off x="250983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1" name="Rectangle 71"/>
          <p:cNvSpPr>
            <a:spLocks noChangeArrowheads="1"/>
          </p:cNvSpPr>
          <p:nvPr/>
        </p:nvSpPr>
        <p:spPr bwMode="auto">
          <a:xfrm>
            <a:off x="275748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2" name="Line 72"/>
          <p:cNvSpPr>
            <a:spLocks noChangeShapeType="1"/>
          </p:cNvSpPr>
          <p:nvPr/>
        </p:nvSpPr>
        <p:spPr bwMode="auto">
          <a:xfrm flipH="1">
            <a:off x="1457325" y="2895600"/>
            <a:ext cx="15271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9943" name="Line 73"/>
          <p:cNvSpPr>
            <a:spLocks noChangeShapeType="1"/>
          </p:cNvSpPr>
          <p:nvPr/>
        </p:nvSpPr>
        <p:spPr bwMode="auto">
          <a:xfrm>
            <a:off x="5481638" y="2895600"/>
            <a:ext cx="12795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9944" name="Rectangle 74"/>
          <p:cNvSpPr>
            <a:spLocks noChangeArrowheads="1"/>
          </p:cNvSpPr>
          <p:nvPr/>
        </p:nvSpPr>
        <p:spPr bwMode="auto">
          <a:xfrm>
            <a:off x="3355975" y="262731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6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5" name="Rectangle 75"/>
          <p:cNvSpPr>
            <a:spLocks noChangeArrowheads="1"/>
          </p:cNvSpPr>
          <p:nvPr/>
        </p:nvSpPr>
        <p:spPr bwMode="auto">
          <a:xfrm>
            <a:off x="3252788" y="262731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6" name="Rectangle 76"/>
          <p:cNvSpPr>
            <a:spLocks noChangeArrowheads="1"/>
          </p:cNvSpPr>
          <p:nvPr/>
        </p:nvSpPr>
        <p:spPr bwMode="auto">
          <a:xfrm>
            <a:off x="3190875" y="262731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7" name="Rectangle 77"/>
          <p:cNvSpPr>
            <a:spLocks noChangeArrowheads="1"/>
          </p:cNvSpPr>
          <p:nvPr/>
        </p:nvSpPr>
        <p:spPr bwMode="auto">
          <a:xfrm>
            <a:off x="3459163" y="262731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8" name="Rectangle 78"/>
          <p:cNvSpPr>
            <a:spLocks noChangeArrowheads="1"/>
          </p:cNvSpPr>
          <p:nvPr/>
        </p:nvSpPr>
        <p:spPr bwMode="auto">
          <a:xfrm>
            <a:off x="3294063" y="235902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9" name="Rectangle 79"/>
          <p:cNvSpPr>
            <a:spLocks noChangeArrowheads="1"/>
          </p:cNvSpPr>
          <p:nvPr/>
        </p:nvSpPr>
        <p:spPr bwMode="auto">
          <a:xfrm>
            <a:off x="3170238" y="2359025"/>
            <a:ext cx="111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0" name="Rectangle 80"/>
          <p:cNvSpPr>
            <a:spLocks noChangeArrowheads="1"/>
          </p:cNvSpPr>
          <p:nvPr/>
        </p:nvSpPr>
        <p:spPr bwMode="auto">
          <a:xfrm>
            <a:off x="3087688" y="235902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1" name="Rectangle 81"/>
          <p:cNvSpPr>
            <a:spLocks noChangeArrowheads="1"/>
          </p:cNvSpPr>
          <p:nvPr/>
        </p:nvSpPr>
        <p:spPr bwMode="auto">
          <a:xfrm>
            <a:off x="3479800" y="235902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2" name="Rectangle 82"/>
          <p:cNvSpPr>
            <a:spLocks noChangeArrowheads="1"/>
          </p:cNvSpPr>
          <p:nvPr/>
        </p:nvSpPr>
        <p:spPr bwMode="auto">
          <a:xfrm>
            <a:off x="1539875" y="2627313"/>
            <a:ext cx="1397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CA" altLang="zh-CN" sz="240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9953" name="Freeform 83"/>
          <p:cNvSpPr>
            <a:spLocks/>
          </p:cNvSpPr>
          <p:nvPr/>
        </p:nvSpPr>
        <p:spPr bwMode="auto">
          <a:xfrm>
            <a:off x="4325938" y="2462213"/>
            <a:ext cx="495300" cy="288925"/>
          </a:xfrm>
          <a:custGeom>
            <a:avLst/>
            <a:gdLst>
              <a:gd name="T0" fmla="*/ 0 w 24"/>
              <a:gd name="T1" fmla="*/ 3 h 14"/>
              <a:gd name="T2" fmla="*/ 17 w 24"/>
              <a:gd name="T3" fmla="*/ 3 h 14"/>
              <a:gd name="T4" fmla="*/ 17 w 24"/>
              <a:gd name="T5" fmla="*/ 0 h 14"/>
              <a:gd name="T6" fmla="*/ 24 w 24"/>
              <a:gd name="T7" fmla="*/ 7 h 14"/>
              <a:gd name="T8" fmla="*/ 17 w 24"/>
              <a:gd name="T9" fmla="*/ 14 h 14"/>
              <a:gd name="T10" fmla="*/ 17 w 24"/>
              <a:gd name="T11" fmla="*/ 10 h 14"/>
              <a:gd name="T12" fmla="*/ 0 w 24"/>
              <a:gd name="T13" fmla="*/ 10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14"/>
              <a:gd name="T23" fmla="*/ 24 w 24"/>
              <a:gd name="T24" fmla="*/ 14 h 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14">
                <a:moveTo>
                  <a:pt x="0" y="3"/>
                </a:moveTo>
                <a:lnTo>
                  <a:pt x="17" y="3"/>
                </a:lnTo>
                <a:lnTo>
                  <a:pt x="17" y="0"/>
                </a:lnTo>
                <a:lnTo>
                  <a:pt x="24" y="7"/>
                </a:lnTo>
                <a:lnTo>
                  <a:pt x="17" y="14"/>
                </a:lnTo>
                <a:lnTo>
                  <a:pt x="17" y="10"/>
                </a:lnTo>
                <a:lnTo>
                  <a:pt x="0" y="1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9954" name="Rectangle 84"/>
          <p:cNvSpPr>
            <a:spLocks noChangeArrowheads="1"/>
          </p:cNvSpPr>
          <p:nvPr/>
        </p:nvSpPr>
        <p:spPr bwMode="auto">
          <a:xfrm>
            <a:off x="7112000" y="4259263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78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5" name="Rectangle 85"/>
          <p:cNvSpPr>
            <a:spLocks noChangeArrowheads="1"/>
          </p:cNvSpPr>
          <p:nvPr/>
        </p:nvSpPr>
        <p:spPr bwMode="auto">
          <a:xfrm>
            <a:off x="7008813" y="42592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6" name="Rectangle 86"/>
          <p:cNvSpPr>
            <a:spLocks noChangeArrowheads="1"/>
          </p:cNvSpPr>
          <p:nvPr/>
        </p:nvSpPr>
        <p:spPr bwMode="auto">
          <a:xfrm>
            <a:off x="6926263" y="42592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7" name="Rectangle 87"/>
          <p:cNvSpPr>
            <a:spLocks noChangeArrowheads="1"/>
          </p:cNvSpPr>
          <p:nvPr/>
        </p:nvSpPr>
        <p:spPr bwMode="auto">
          <a:xfrm>
            <a:off x="7318375" y="42592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8" name="Rectangle 88"/>
          <p:cNvSpPr>
            <a:spLocks noChangeArrowheads="1"/>
          </p:cNvSpPr>
          <p:nvPr/>
        </p:nvSpPr>
        <p:spPr bwMode="auto">
          <a:xfrm>
            <a:off x="5997575" y="2606675"/>
            <a:ext cx="2174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9" name="Rectangle 89"/>
          <p:cNvSpPr>
            <a:spLocks noChangeArrowheads="1"/>
          </p:cNvSpPr>
          <p:nvPr/>
        </p:nvSpPr>
        <p:spPr bwMode="auto">
          <a:xfrm>
            <a:off x="5832475" y="26066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0" name="Rectangle 90"/>
          <p:cNvSpPr>
            <a:spLocks noChangeArrowheads="1"/>
          </p:cNvSpPr>
          <p:nvPr/>
        </p:nvSpPr>
        <p:spPr bwMode="auto">
          <a:xfrm>
            <a:off x="5749925" y="260667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1" name="Rectangle 91"/>
          <p:cNvSpPr>
            <a:spLocks noChangeArrowheads="1"/>
          </p:cNvSpPr>
          <p:nvPr/>
        </p:nvSpPr>
        <p:spPr bwMode="auto">
          <a:xfrm>
            <a:off x="6348413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2" name="Rectangle 92"/>
          <p:cNvSpPr>
            <a:spLocks noChangeArrowheads="1"/>
          </p:cNvSpPr>
          <p:nvPr/>
        </p:nvSpPr>
        <p:spPr bwMode="auto">
          <a:xfrm>
            <a:off x="6265863" y="260667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3" name="Line 93"/>
          <p:cNvSpPr>
            <a:spLocks noChangeShapeType="1"/>
          </p:cNvSpPr>
          <p:nvPr/>
        </p:nvSpPr>
        <p:spPr bwMode="auto">
          <a:xfrm>
            <a:off x="4202113" y="4217988"/>
            <a:ext cx="25590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Booth Algorithm</a:t>
            </a:r>
          </a:p>
        </p:txBody>
      </p:sp>
      <p:sp>
        <p:nvSpPr>
          <p:cNvPr id="81922" name="Line 4"/>
          <p:cNvSpPr>
            <a:spLocks noChangeShapeType="1"/>
          </p:cNvSpPr>
          <p:nvPr/>
        </p:nvSpPr>
        <p:spPr bwMode="auto">
          <a:xfrm flipH="1">
            <a:off x="2090738" y="2133600"/>
            <a:ext cx="4448175" cy="1588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1923" name="Line 5"/>
          <p:cNvSpPr>
            <a:spLocks noChangeShapeType="1"/>
          </p:cNvSpPr>
          <p:nvPr/>
        </p:nvSpPr>
        <p:spPr bwMode="auto">
          <a:xfrm flipV="1">
            <a:off x="3870325" y="2133600"/>
            <a:ext cx="1588" cy="2982913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1924" name="Line 6"/>
          <p:cNvSpPr>
            <a:spLocks noChangeShapeType="1"/>
          </p:cNvSpPr>
          <p:nvPr/>
        </p:nvSpPr>
        <p:spPr bwMode="auto">
          <a:xfrm flipH="1">
            <a:off x="2090738" y="5116513"/>
            <a:ext cx="4448175" cy="15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1925" name="Line 7"/>
          <p:cNvSpPr>
            <a:spLocks noChangeShapeType="1"/>
          </p:cNvSpPr>
          <p:nvPr/>
        </p:nvSpPr>
        <p:spPr bwMode="auto">
          <a:xfrm flipH="1">
            <a:off x="2090738" y="2735263"/>
            <a:ext cx="1779587" cy="15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1926" name="Line 8"/>
          <p:cNvSpPr>
            <a:spLocks noChangeShapeType="1"/>
          </p:cNvSpPr>
          <p:nvPr/>
        </p:nvSpPr>
        <p:spPr bwMode="auto">
          <a:xfrm flipH="1">
            <a:off x="2090738" y="3338513"/>
            <a:ext cx="4448175" cy="15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1927" name="Rectangle 9"/>
          <p:cNvSpPr>
            <a:spLocks noChangeArrowheads="1"/>
          </p:cNvSpPr>
          <p:nvPr/>
        </p:nvSpPr>
        <p:spPr bwMode="auto">
          <a:xfrm>
            <a:off x="2484438" y="2292350"/>
            <a:ext cx="969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28" name="Rectangle 10"/>
          <p:cNvSpPr>
            <a:spLocks noChangeArrowheads="1"/>
          </p:cNvSpPr>
          <p:nvPr/>
        </p:nvSpPr>
        <p:spPr bwMode="auto">
          <a:xfrm>
            <a:off x="2327275" y="2867025"/>
            <a:ext cx="280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Bit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29" name="Rectangle 11"/>
          <p:cNvSpPr>
            <a:spLocks noChangeArrowheads="1"/>
          </p:cNvSpPr>
          <p:nvPr/>
        </p:nvSpPr>
        <p:spPr bwMode="auto">
          <a:xfrm>
            <a:off x="2665413" y="2867025"/>
            <a:ext cx="53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0" name="Rectangle 12"/>
          <p:cNvSpPr>
            <a:spLocks noChangeArrowheads="1"/>
          </p:cNvSpPr>
          <p:nvPr/>
        </p:nvSpPr>
        <p:spPr bwMode="auto">
          <a:xfrm>
            <a:off x="3033713" y="2867025"/>
            <a:ext cx="2809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Bit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1" name="Rectangle 13"/>
          <p:cNvSpPr>
            <a:spLocks noChangeArrowheads="1"/>
          </p:cNvSpPr>
          <p:nvPr/>
        </p:nvSpPr>
        <p:spPr bwMode="auto">
          <a:xfrm>
            <a:off x="3371850" y="2863850"/>
            <a:ext cx="53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2" name="Rectangle 14"/>
          <p:cNvSpPr>
            <a:spLocks noChangeArrowheads="1"/>
          </p:cNvSpPr>
          <p:nvPr/>
        </p:nvSpPr>
        <p:spPr bwMode="auto">
          <a:xfrm>
            <a:off x="3532188" y="287655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3" name="Rectangle 15"/>
          <p:cNvSpPr>
            <a:spLocks noChangeArrowheads="1"/>
          </p:cNvSpPr>
          <p:nvPr/>
        </p:nvSpPr>
        <p:spPr bwMode="auto">
          <a:xfrm>
            <a:off x="3451225" y="2863850"/>
            <a:ext cx="809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4" name="Rectangle 16"/>
          <p:cNvSpPr>
            <a:spLocks noChangeArrowheads="1"/>
          </p:cNvSpPr>
          <p:nvPr/>
        </p:nvSpPr>
        <p:spPr bwMode="auto">
          <a:xfrm>
            <a:off x="4079875" y="2422525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V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5" name="Rectangle 17"/>
          <p:cNvSpPr>
            <a:spLocks noChangeArrowheads="1"/>
          </p:cNvSpPr>
          <p:nvPr/>
        </p:nvSpPr>
        <p:spPr bwMode="auto">
          <a:xfrm>
            <a:off x="4237038" y="2422525"/>
            <a:ext cx="2274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ersion of multiplicand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6" name="Rectangle 18"/>
          <p:cNvSpPr>
            <a:spLocks noChangeArrowheads="1"/>
          </p:cNvSpPr>
          <p:nvPr/>
        </p:nvSpPr>
        <p:spPr bwMode="auto">
          <a:xfrm>
            <a:off x="4446588" y="2684463"/>
            <a:ext cx="1546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selected by bit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7" name="Rectangle 19"/>
          <p:cNvSpPr>
            <a:spLocks noChangeArrowheads="1"/>
          </p:cNvSpPr>
          <p:nvPr/>
        </p:nvSpPr>
        <p:spPr bwMode="auto">
          <a:xfrm>
            <a:off x="5884863" y="2684463"/>
            <a:ext cx="53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8" name="Rectangle 20"/>
          <p:cNvSpPr>
            <a:spLocks noChangeArrowheads="1"/>
          </p:cNvSpPr>
          <p:nvPr/>
        </p:nvSpPr>
        <p:spPr bwMode="auto">
          <a:xfrm>
            <a:off x="2457450" y="3390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9" name="Rectangle 21"/>
          <p:cNvSpPr>
            <a:spLocks noChangeArrowheads="1"/>
          </p:cNvSpPr>
          <p:nvPr/>
        </p:nvSpPr>
        <p:spPr bwMode="auto">
          <a:xfrm>
            <a:off x="3346450" y="3835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0" name="Rectangle 22"/>
          <p:cNvSpPr>
            <a:spLocks noChangeArrowheads="1"/>
          </p:cNvSpPr>
          <p:nvPr/>
        </p:nvSpPr>
        <p:spPr bwMode="auto">
          <a:xfrm>
            <a:off x="3346450" y="3390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1" name="Rectangle 23"/>
          <p:cNvSpPr>
            <a:spLocks noChangeArrowheads="1"/>
          </p:cNvSpPr>
          <p:nvPr/>
        </p:nvSpPr>
        <p:spPr bwMode="auto">
          <a:xfrm>
            <a:off x="2457450" y="3835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2" name="Rectangle 24"/>
          <p:cNvSpPr>
            <a:spLocks noChangeArrowheads="1"/>
          </p:cNvSpPr>
          <p:nvPr/>
        </p:nvSpPr>
        <p:spPr bwMode="auto">
          <a:xfrm>
            <a:off x="3346450" y="4279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3" name="Rectangle 25"/>
          <p:cNvSpPr>
            <a:spLocks noChangeArrowheads="1"/>
          </p:cNvSpPr>
          <p:nvPr/>
        </p:nvSpPr>
        <p:spPr bwMode="auto">
          <a:xfrm>
            <a:off x="2457450" y="4279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4" name="Rectangle 26"/>
          <p:cNvSpPr>
            <a:spLocks noChangeArrowheads="1"/>
          </p:cNvSpPr>
          <p:nvPr/>
        </p:nvSpPr>
        <p:spPr bwMode="auto">
          <a:xfrm>
            <a:off x="2457450" y="4724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5" name="Rectangle 27"/>
          <p:cNvSpPr>
            <a:spLocks noChangeArrowheads="1"/>
          </p:cNvSpPr>
          <p:nvPr/>
        </p:nvSpPr>
        <p:spPr bwMode="auto">
          <a:xfrm>
            <a:off x="3346450" y="4724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6" name="Rectangle 28"/>
          <p:cNvSpPr>
            <a:spLocks noChangeArrowheads="1"/>
          </p:cNvSpPr>
          <p:nvPr/>
        </p:nvSpPr>
        <p:spPr bwMode="auto">
          <a:xfrm>
            <a:off x="4891088" y="3416300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7" name="Rectangle 29"/>
          <p:cNvSpPr>
            <a:spLocks noChangeArrowheads="1"/>
          </p:cNvSpPr>
          <p:nvPr/>
        </p:nvSpPr>
        <p:spPr bwMode="auto">
          <a:xfrm>
            <a:off x="5257800" y="3416300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8" name="Rectangle 31"/>
          <p:cNvSpPr>
            <a:spLocks noChangeArrowheads="1"/>
          </p:cNvSpPr>
          <p:nvPr/>
        </p:nvSpPr>
        <p:spPr bwMode="auto">
          <a:xfrm>
            <a:off x="4891088" y="3860800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9" name="Rectangle 32"/>
          <p:cNvSpPr>
            <a:spLocks noChangeArrowheads="1"/>
          </p:cNvSpPr>
          <p:nvPr/>
        </p:nvSpPr>
        <p:spPr bwMode="auto">
          <a:xfrm>
            <a:off x="4706938" y="3860800"/>
            <a:ext cx="1412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0" name="Rectangle 33"/>
          <p:cNvSpPr>
            <a:spLocks noChangeArrowheads="1"/>
          </p:cNvSpPr>
          <p:nvPr/>
        </p:nvSpPr>
        <p:spPr bwMode="auto">
          <a:xfrm>
            <a:off x="5257800" y="3860800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1" name="Rectangle 35"/>
          <p:cNvSpPr>
            <a:spLocks noChangeArrowheads="1"/>
          </p:cNvSpPr>
          <p:nvPr/>
        </p:nvSpPr>
        <p:spPr bwMode="auto">
          <a:xfrm>
            <a:off x="4891088" y="4306888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2" name="Rectangle 36"/>
          <p:cNvSpPr>
            <a:spLocks noChangeArrowheads="1"/>
          </p:cNvSpPr>
          <p:nvPr/>
        </p:nvSpPr>
        <p:spPr bwMode="auto">
          <a:xfrm>
            <a:off x="4710113" y="4322763"/>
            <a:ext cx="1317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CA" sz="19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CA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3" name="Rectangle 37"/>
          <p:cNvSpPr>
            <a:spLocks noChangeArrowheads="1"/>
          </p:cNvSpPr>
          <p:nvPr/>
        </p:nvSpPr>
        <p:spPr bwMode="auto">
          <a:xfrm>
            <a:off x="5257800" y="4306888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4" name="Rectangle 39"/>
          <p:cNvSpPr>
            <a:spLocks noChangeArrowheads="1"/>
          </p:cNvSpPr>
          <p:nvPr/>
        </p:nvSpPr>
        <p:spPr bwMode="auto">
          <a:xfrm>
            <a:off x="4891088" y="4751388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5" name="Rectangle 40"/>
          <p:cNvSpPr>
            <a:spLocks noChangeArrowheads="1"/>
          </p:cNvSpPr>
          <p:nvPr/>
        </p:nvSpPr>
        <p:spPr bwMode="auto">
          <a:xfrm>
            <a:off x="5257800" y="4751388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6" name="Rectangle 42"/>
          <p:cNvSpPr>
            <a:spLocks noChangeArrowheads="1"/>
          </p:cNvSpPr>
          <p:nvPr/>
        </p:nvSpPr>
        <p:spPr bwMode="auto">
          <a:xfrm>
            <a:off x="1931988" y="5900738"/>
            <a:ext cx="36877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2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Booth multiplier recoding table.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7" name="Text Box 177"/>
          <p:cNvSpPr txBox="1">
            <a:spLocks noChangeArrowheads="1"/>
          </p:cNvSpPr>
          <p:nvPr/>
        </p:nvSpPr>
        <p:spPr bwMode="auto">
          <a:xfrm>
            <a:off x="5029200" y="33528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81958" name="Text Box 178"/>
          <p:cNvSpPr txBox="1">
            <a:spLocks noChangeArrowheads="1"/>
          </p:cNvSpPr>
          <p:nvPr/>
        </p:nvSpPr>
        <p:spPr bwMode="auto">
          <a:xfrm>
            <a:off x="5029200" y="38100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81959" name="Text Box 179"/>
          <p:cNvSpPr txBox="1">
            <a:spLocks noChangeArrowheads="1"/>
          </p:cNvSpPr>
          <p:nvPr/>
        </p:nvSpPr>
        <p:spPr bwMode="auto">
          <a:xfrm>
            <a:off x="5029200" y="42672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81960" name="Text Box 180"/>
          <p:cNvSpPr txBox="1">
            <a:spLocks noChangeArrowheads="1"/>
          </p:cNvSpPr>
          <p:nvPr/>
        </p:nvSpPr>
        <p:spPr bwMode="auto">
          <a:xfrm>
            <a:off x="5029200" y="47244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altLang="zh-CN"/>
              <a:t>Booth Algorithm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>
                <a:ea typeface="SimSun" pitchFamily="2" charset="-122"/>
              </a:rPr>
              <a:t>Best case – a long string of 1’s (skipping over 1s)</a:t>
            </a:r>
          </a:p>
          <a:p>
            <a:pPr>
              <a:lnSpc>
                <a:spcPct val="80000"/>
              </a:lnSpc>
            </a:pPr>
            <a:r>
              <a:rPr lang="en-US" altLang="zh-CN" sz="2100">
                <a:ea typeface="SimSun" pitchFamily="2" charset="-122"/>
              </a:rPr>
              <a:t>Worst case – 0’s and 1’s are alternating</a:t>
            </a:r>
          </a:p>
          <a:p>
            <a:pPr>
              <a:lnSpc>
                <a:spcPct val="80000"/>
              </a:lnSpc>
            </a:pPr>
            <a:endParaRPr lang="zh-CN" altLang="en-US" sz="2100">
              <a:ea typeface="SimSun" pitchFamily="2" charset="-122"/>
            </a:endParaRPr>
          </a:p>
        </p:txBody>
      </p:sp>
      <p:sp>
        <p:nvSpPr>
          <p:cNvPr id="93188" name="Freeform 4"/>
          <p:cNvSpPr>
            <a:spLocks/>
          </p:cNvSpPr>
          <p:nvPr/>
        </p:nvSpPr>
        <p:spPr bwMode="auto">
          <a:xfrm>
            <a:off x="4938713" y="2841625"/>
            <a:ext cx="300037" cy="339725"/>
          </a:xfrm>
          <a:custGeom>
            <a:avLst/>
            <a:gdLst>
              <a:gd name="T0" fmla="*/ 11 w 15"/>
              <a:gd name="T1" fmla="*/ 0 h 17"/>
              <a:gd name="T2" fmla="*/ 11 w 15"/>
              <a:gd name="T3" fmla="*/ 10 h 17"/>
              <a:gd name="T4" fmla="*/ 15 w 15"/>
              <a:gd name="T5" fmla="*/ 10 h 17"/>
              <a:gd name="T6" fmla="*/ 8 w 15"/>
              <a:gd name="T7" fmla="*/ 17 h 17"/>
              <a:gd name="T8" fmla="*/ 0 w 15"/>
              <a:gd name="T9" fmla="*/ 10 h 17"/>
              <a:gd name="T10" fmla="*/ 4 w 15"/>
              <a:gd name="T11" fmla="*/ 10 h 17"/>
              <a:gd name="T12" fmla="*/ 4 w 15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17"/>
              <a:gd name="T23" fmla="*/ 15 w 15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17">
                <a:moveTo>
                  <a:pt x="11" y="0"/>
                </a:moveTo>
                <a:lnTo>
                  <a:pt x="11" y="10"/>
                </a:lnTo>
                <a:lnTo>
                  <a:pt x="15" y="10"/>
                </a:lnTo>
                <a:lnTo>
                  <a:pt x="8" y="17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8400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8400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71977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8976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66182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63182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0388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5757863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459413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51784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48783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5989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43195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40195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37401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3440113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31591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28797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71580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68786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6578600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6297613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59975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57181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54387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51387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8593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559300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279900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3998913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36988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34194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31194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31194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4" name="Rectangle 40"/>
          <p:cNvSpPr>
            <a:spLocks noChangeArrowheads="1"/>
          </p:cNvSpPr>
          <p:nvPr/>
        </p:nvSpPr>
        <p:spPr bwMode="auto">
          <a:xfrm>
            <a:off x="34194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36988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3998913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7" name="Rectangle 43"/>
          <p:cNvSpPr>
            <a:spLocks noChangeArrowheads="1"/>
          </p:cNvSpPr>
          <p:nvPr/>
        </p:nvSpPr>
        <p:spPr bwMode="auto">
          <a:xfrm>
            <a:off x="4279900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8" name="Rectangle 44"/>
          <p:cNvSpPr>
            <a:spLocks noChangeArrowheads="1"/>
          </p:cNvSpPr>
          <p:nvPr/>
        </p:nvSpPr>
        <p:spPr bwMode="auto">
          <a:xfrm>
            <a:off x="4559300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48593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0" name="Rectangle 46"/>
          <p:cNvSpPr>
            <a:spLocks noChangeArrowheads="1"/>
          </p:cNvSpPr>
          <p:nvPr/>
        </p:nvSpPr>
        <p:spPr bwMode="auto">
          <a:xfrm>
            <a:off x="51387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1" name="Rectangle 47"/>
          <p:cNvSpPr>
            <a:spLocks noChangeArrowheads="1"/>
          </p:cNvSpPr>
          <p:nvPr/>
        </p:nvSpPr>
        <p:spPr bwMode="auto">
          <a:xfrm>
            <a:off x="54387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2" name="Rectangle 48"/>
          <p:cNvSpPr>
            <a:spLocks noChangeArrowheads="1"/>
          </p:cNvSpPr>
          <p:nvPr/>
        </p:nvSpPr>
        <p:spPr bwMode="auto">
          <a:xfrm>
            <a:off x="57181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59975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4" name="Rectangle 50"/>
          <p:cNvSpPr>
            <a:spLocks noChangeArrowheads="1"/>
          </p:cNvSpPr>
          <p:nvPr/>
        </p:nvSpPr>
        <p:spPr bwMode="auto">
          <a:xfrm>
            <a:off x="6297613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5" name="Rectangle 51"/>
          <p:cNvSpPr>
            <a:spLocks noChangeArrowheads="1"/>
          </p:cNvSpPr>
          <p:nvPr/>
        </p:nvSpPr>
        <p:spPr bwMode="auto">
          <a:xfrm>
            <a:off x="6578600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6" name="Rectangle 52"/>
          <p:cNvSpPr>
            <a:spLocks noChangeArrowheads="1"/>
          </p:cNvSpPr>
          <p:nvPr/>
        </p:nvSpPr>
        <p:spPr bwMode="auto">
          <a:xfrm>
            <a:off x="68786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7" name="Rectangle 53"/>
          <p:cNvSpPr>
            <a:spLocks noChangeArrowheads="1"/>
          </p:cNvSpPr>
          <p:nvPr/>
        </p:nvSpPr>
        <p:spPr bwMode="auto">
          <a:xfrm>
            <a:off x="71580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8" name="Rectangle 54"/>
          <p:cNvSpPr>
            <a:spLocks noChangeArrowheads="1"/>
          </p:cNvSpPr>
          <p:nvPr/>
        </p:nvSpPr>
        <p:spPr bwMode="auto">
          <a:xfrm>
            <a:off x="36988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976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6182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6038850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5757863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3" name="Rectangle 59"/>
          <p:cNvSpPr>
            <a:spLocks noChangeArrowheads="1"/>
          </p:cNvSpPr>
          <p:nvPr/>
        </p:nvSpPr>
        <p:spPr bwMode="auto">
          <a:xfrm>
            <a:off x="5459413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4" name="Rectangle 60"/>
          <p:cNvSpPr>
            <a:spLocks noChangeArrowheads="1"/>
          </p:cNvSpPr>
          <p:nvPr/>
        </p:nvSpPr>
        <p:spPr bwMode="auto">
          <a:xfrm>
            <a:off x="48783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5" name="Rectangle 61"/>
          <p:cNvSpPr>
            <a:spLocks noChangeArrowheads="1"/>
          </p:cNvSpPr>
          <p:nvPr/>
        </p:nvSpPr>
        <p:spPr bwMode="auto">
          <a:xfrm>
            <a:off x="45989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6" name="Rectangle 62"/>
          <p:cNvSpPr>
            <a:spLocks noChangeArrowheads="1"/>
          </p:cNvSpPr>
          <p:nvPr/>
        </p:nvSpPr>
        <p:spPr bwMode="auto">
          <a:xfrm>
            <a:off x="43195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7" name="Rectangle 63"/>
          <p:cNvSpPr>
            <a:spLocks noChangeArrowheads="1"/>
          </p:cNvSpPr>
          <p:nvPr/>
        </p:nvSpPr>
        <p:spPr bwMode="auto">
          <a:xfrm>
            <a:off x="4019550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8" name="Rectangle 64"/>
          <p:cNvSpPr>
            <a:spLocks noChangeArrowheads="1"/>
          </p:cNvSpPr>
          <p:nvPr/>
        </p:nvSpPr>
        <p:spPr bwMode="auto">
          <a:xfrm>
            <a:off x="3440113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9" name="Rectangle 65"/>
          <p:cNvSpPr>
            <a:spLocks noChangeArrowheads="1"/>
          </p:cNvSpPr>
          <p:nvPr/>
        </p:nvSpPr>
        <p:spPr bwMode="auto">
          <a:xfrm>
            <a:off x="31591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28797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1" name="Rectangle 67"/>
          <p:cNvSpPr>
            <a:spLocks noChangeArrowheads="1"/>
          </p:cNvSpPr>
          <p:nvPr/>
        </p:nvSpPr>
        <p:spPr bwMode="auto">
          <a:xfrm>
            <a:off x="71580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2" name="Rectangle 68"/>
          <p:cNvSpPr>
            <a:spLocks noChangeArrowheads="1"/>
          </p:cNvSpPr>
          <p:nvPr/>
        </p:nvSpPr>
        <p:spPr bwMode="auto">
          <a:xfrm>
            <a:off x="68786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6297613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4" name="Rectangle 70"/>
          <p:cNvSpPr>
            <a:spLocks noChangeArrowheads="1"/>
          </p:cNvSpPr>
          <p:nvPr/>
        </p:nvSpPr>
        <p:spPr bwMode="auto">
          <a:xfrm>
            <a:off x="59975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5" name="Rectangle 71"/>
          <p:cNvSpPr>
            <a:spLocks noChangeArrowheads="1"/>
          </p:cNvSpPr>
          <p:nvPr/>
        </p:nvSpPr>
        <p:spPr bwMode="auto">
          <a:xfrm>
            <a:off x="57181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6" name="Rectangle 72"/>
          <p:cNvSpPr>
            <a:spLocks noChangeArrowheads="1"/>
          </p:cNvSpPr>
          <p:nvPr/>
        </p:nvSpPr>
        <p:spPr bwMode="auto">
          <a:xfrm>
            <a:off x="48593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7" name="Rectangle 73"/>
          <p:cNvSpPr>
            <a:spLocks noChangeArrowheads="1"/>
          </p:cNvSpPr>
          <p:nvPr/>
        </p:nvSpPr>
        <p:spPr bwMode="auto">
          <a:xfrm>
            <a:off x="34194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28400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315912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0" name="Rectangle 76"/>
          <p:cNvSpPr>
            <a:spLocks noChangeArrowheads="1"/>
          </p:cNvSpPr>
          <p:nvPr/>
        </p:nvSpPr>
        <p:spPr bwMode="auto">
          <a:xfrm>
            <a:off x="3079750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1" name="Rectangle 77"/>
          <p:cNvSpPr>
            <a:spLocks noChangeArrowheads="1"/>
          </p:cNvSpPr>
          <p:nvPr/>
        </p:nvSpPr>
        <p:spPr bwMode="auto">
          <a:xfrm>
            <a:off x="36988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2" name="Rectangle 78"/>
          <p:cNvSpPr>
            <a:spLocks noChangeArrowheads="1"/>
          </p:cNvSpPr>
          <p:nvPr/>
        </p:nvSpPr>
        <p:spPr bwMode="auto">
          <a:xfrm>
            <a:off x="3619500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3" name="Rectangle 79"/>
          <p:cNvSpPr>
            <a:spLocks noChangeArrowheads="1"/>
          </p:cNvSpPr>
          <p:nvPr/>
        </p:nvSpPr>
        <p:spPr bwMode="auto">
          <a:xfrm>
            <a:off x="4279900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4" name="Rectangle 80"/>
          <p:cNvSpPr>
            <a:spLocks noChangeArrowheads="1"/>
          </p:cNvSpPr>
          <p:nvPr/>
        </p:nvSpPr>
        <p:spPr bwMode="auto">
          <a:xfrm>
            <a:off x="4198938" y="3221038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5" name="Rectangle 81"/>
          <p:cNvSpPr>
            <a:spLocks noChangeArrowheads="1"/>
          </p:cNvSpPr>
          <p:nvPr/>
        </p:nvSpPr>
        <p:spPr bwMode="auto">
          <a:xfrm>
            <a:off x="48593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6" name="Rectangle 82"/>
          <p:cNvSpPr>
            <a:spLocks noChangeArrowheads="1"/>
          </p:cNvSpPr>
          <p:nvPr/>
        </p:nvSpPr>
        <p:spPr bwMode="auto">
          <a:xfrm>
            <a:off x="4778375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7" name="Rectangle 83"/>
          <p:cNvSpPr>
            <a:spLocks noChangeArrowheads="1"/>
          </p:cNvSpPr>
          <p:nvPr/>
        </p:nvSpPr>
        <p:spPr bwMode="auto">
          <a:xfrm>
            <a:off x="54387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8" name="Rectangle 84"/>
          <p:cNvSpPr>
            <a:spLocks noChangeArrowheads="1"/>
          </p:cNvSpPr>
          <p:nvPr/>
        </p:nvSpPr>
        <p:spPr bwMode="auto">
          <a:xfrm>
            <a:off x="5359400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9" name="Rectangle 85"/>
          <p:cNvSpPr>
            <a:spLocks noChangeArrowheads="1"/>
          </p:cNvSpPr>
          <p:nvPr/>
        </p:nvSpPr>
        <p:spPr bwMode="auto">
          <a:xfrm>
            <a:off x="6018213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0" name="Rectangle 86"/>
          <p:cNvSpPr>
            <a:spLocks noChangeArrowheads="1"/>
          </p:cNvSpPr>
          <p:nvPr/>
        </p:nvSpPr>
        <p:spPr bwMode="auto">
          <a:xfrm>
            <a:off x="5938838" y="3221038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1" name="Rectangle 87"/>
          <p:cNvSpPr>
            <a:spLocks noChangeArrowheads="1"/>
          </p:cNvSpPr>
          <p:nvPr/>
        </p:nvSpPr>
        <p:spPr bwMode="auto">
          <a:xfrm>
            <a:off x="6597650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2" name="Rectangle 88"/>
          <p:cNvSpPr>
            <a:spLocks noChangeArrowheads="1"/>
          </p:cNvSpPr>
          <p:nvPr/>
        </p:nvSpPr>
        <p:spPr bwMode="auto">
          <a:xfrm>
            <a:off x="6518275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3" name="Rectangle 89"/>
          <p:cNvSpPr>
            <a:spLocks noChangeArrowheads="1"/>
          </p:cNvSpPr>
          <p:nvPr/>
        </p:nvSpPr>
        <p:spPr bwMode="auto">
          <a:xfrm>
            <a:off x="71580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4" name="Rectangle 90"/>
          <p:cNvSpPr>
            <a:spLocks noChangeArrowheads="1"/>
          </p:cNvSpPr>
          <p:nvPr/>
        </p:nvSpPr>
        <p:spPr bwMode="auto">
          <a:xfrm>
            <a:off x="7077075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5" name="Rectangle 91"/>
          <p:cNvSpPr>
            <a:spLocks noChangeArrowheads="1"/>
          </p:cNvSpPr>
          <p:nvPr/>
        </p:nvSpPr>
        <p:spPr bwMode="auto">
          <a:xfrm>
            <a:off x="315912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6" name="Rectangle 92"/>
          <p:cNvSpPr>
            <a:spLocks noChangeArrowheads="1"/>
          </p:cNvSpPr>
          <p:nvPr/>
        </p:nvSpPr>
        <p:spPr bwMode="auto">
          <a:xfrm>
            <a:off x="3079750" y="480060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7" name="Rectangle 93"/>
          <p:cNvSpPr>
            <a:spLocks noChangeArrowheads="1"/>
          </p:cNvSpPr>
          <p:nvPr/>
        </p:nvSpPr>
        <p:spPr bwMode="auto">
          <a:xfrm>
            <a:off x="4279900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8" name="Rectangle 94"/>
          <p:cNvSpPr>
            <a:spLocks noChangeArrowheads="1"/>
          </p:cNvSpPr>
          <p:nvPr/>
        </p:nvSpPr>
        <p:spPr bwMode="auto">
          <a:xfrm>
            <a:off x="4198938" y="480060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9" name="Rectangle 95"/>
          <p:cNvSpPr>
            <a:spLocks noChangeArrowheads="1"/>
          </p:cNvSpPr>
          <p:nvPr/>
        </p:nvSpPr>
        <p:spPr bwMode="auto">
          <a:xfrm>
            <a:off x="51387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0" name="Rectangle 96"/>
          <p:cNvSpPr>
            <a:spLocks noChangeArrowheads="1"/>
          </p:cNvSpPr>
          <p:nvPr/>
        </p:nvSpPr>
        <p:spPr bwMode="auto">
          <a:xfrm>
            <a:off x="5059363" y="480060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1" name="Rectangle 97"/>
          <p:cNvSpPr>
            <a:spLocks noChangeArrowheads="1"/>
          </p:cNvSpPr>
          <p:nvPr/>
        </p:nvSpPr>
        <p:spPr bwMode="auto">
          <a:xfrm>
            <a:off x="6597650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2" name="Rectangle 98"/>
          <p:cNvSpPr>
            <a:spLocks noChangeArrowheads="1"/>
          </p:cNvSpPr>
          <p:nvPr/>
        </p:nvSpPr>
        <p:spPr bwMode="auto">
          <a:xfrm>
            <a:off x="6518275" y="480060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3" name="Rectangle 99"/>
          <p:cNvSpPr>
            <a:spLocks noChangeArrowheads="1"/>
          </p:cNvSpPr>
          <p:nvPr/>
        </p:nvSpPr>
        <p:spPr bwMode="auto">
          <a:xfrm>
            <a:off x="71977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4" name="Rectangle 100"/>
          <p:cNvSpPr>
            <a:spLocks noChangeArrowheads="1"/>
          </p:cNvSpPr>
          <p:nvPr/>
        </p:nvSpPr>
        <p:spPr bwMode="auto">
          <a:xfrm>
            <a:off x="7118350" y="644048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5" name="Rectangle 101"/>
          <p:cNvSpPr>
            <a:spLocks noChangeArrowheads="1"/>
          </p:cNvSpPr>
          <p:nvPr/>
        </p:nvSpPr>
        <p:spPr bwMode="auto">
          <a:xfrm>
            <a:off x="51784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6" name="Rectangle 102"/>
          <p:cNvSpPr>
            <a:spLocks noChangeArrowheads="1"/>
          </p:cNvSpPr>
          <p:nvPr/>
        </p:nvSpPr>
        <p:spPr bwMode="auto">
          <a:xfrm>
            <a:off x="5099050" y="644048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7" name="Rectangle 103"/>
          <p:cNvSpPr>
            <a:spLocks noChangeArrowheads="1"/>
          </p:cNvSpPr>
          <p:nvPr/>
        </p:nvSpPr>
        <p:spPr bwMode="auto">
          <a:xfrm>
            <a:off x="28400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2760663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9" name="Rectangle 105"/>
          <p:cNvSpPr>
            <a:spLocks noChangeArrowheads="1"/>
          </p:cNvSpPr>
          <p:nvPr/>
        </p:nvSpPr>
        <p:spPr bwMode="auto">
          <a:xfrm>
            <a:off x="34194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0" name="Rectangle 106"/>
          <p:cNvSpPr>
            <a:spLocks noChangeArrowheads="1"/>
          </p:cNvSpPr>
          <p:nvPr/>
        </p:nvSpPr>
        <p:spPr bwMode="auto">
          <a:xfrm>
            <a:off x="3319463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1" name="Rectangle 107"/>
          <p:cNvSpPr>
            <a:spLocks noChangeArrowheads="1"/>
          </p:cNvSpPr>
          <p:nvPr/>
        </p:nvSpPr>
        <p:spPr bwMode="auto">
          <a:xfrm>
            <a:off x="3998913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2" name="Rectangle 108"/>
          <p:cNvSpPr>
            <a:spLocks noChangeArrowheads="1"/>
          </p:cNvSpPr>
          <p:nvPr/>
        </p:nvSpPr>
        <p:spPr bwMode="auto">
          <a:xfrm>
            <a:off x="3898900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3" name="Rectangle 109"/>
          <p:cNvSpPr>
            <a:spLocks noChangeArrowheads="1"/>
          </p:cNvSpPr>
          <p:nvPr/>
        </p:nvSpPr>
        <p:spPr bwMode="auto">
          <a:xfrm>
            <a:off x="4578350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4" name="Rectangle 110"/>
          <p:cNvSpPr>
            <a:spLocks noChangeArrowheads="1"/>
          </p:cNvSpPr>
          <p:nvPr/>
        </p:nvSpPr>
        <p:spPr bwMode="auto">
          <a:xfrm>
            <a:off x="4478338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5" name="Rectangle 111"/>
          <p:cNvSpPr>
            <a:spLocks noChangeArrowheads="1"/>
          </p:cNvSpPr>
          <p:nvPr/>
        </p:nvSpPr>
        <p:spPr bwMode="auto">
          <a:xfrm>
            <a:off x="51387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6" name="Rectangle 112"/>
          <p:cNvSpPr>
            <a:spLocks noChangeArrowheads="1"/>
          </p:cNvSpPr>
          <p:nvPr/>
        </p:nvSpPr>
        <p:spPr bwMode="auto">
          <a:xfrm>
            <a:off x="5038725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7" name="Rectangle 113"/>
          <p:cNvSpPr>
            <a:spLocks noChangeArrowheads="1"/>
          </p:cNvSpPr>
          <p:nvPr/>
        </p:nvSpPr>
        <p:spPr bwMode="auto">
          <a:xfrm>
            <a:off x="57181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8" name="Rectangle 114"/>
          <p:cNvSpPr>
            <a:spLocks noChangeArrowheads="1"/>
          </p:cNvSpPr>
          <p:nvPr/>
        </p:nvSpPr>
        <p:spPr bwMode="auto">
          <a:xfrm>
            <a:off x="5618163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9" name="Rectangle 115"/>
          <p:cNvSpPr>
            <a:spLocks noChangeArrowheads="1"/>
          </p:cNvSpPr>
          <p:nvPr/>
        </p:nvSpPr>
        <p:spPr bwMode="auto">
          <a:xfrm>
            <a:off x="6297613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0" name="Rectangle 116"/>
          <p:cNvSpPr>
            <a:spLocks noChangeArrowheads="1"/>
          </p:cNvSpPr>
          <p:nvPr/>
        </p:nvSpPr>
        <p:spPr bwMode="auto">
          <a:xfrm>
            <a:off x="6197600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1" name="Rectangle 117"/>
          <p:cNvSpPr>
            <a:spLocks noChangeArrowheads="1"/>
          </p:cNvSpPr>
          <p:nvPr/>
        </p:nvSpPr>
        <p:spPr bwMode="auto">
          <a:xfrm>
            <a:off x="68786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2" name="Rectangle 118"/>
          <p:cNvSpPr>
            <a:spLocks noChangeArrowheads="1"/>
          </p:cNvSpPr>
          <p:nvPr/>
        </p:nvSpPr>
        <p:spPr bwMode="auto">
          <a:xfrm>
            <a:off x="6778625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3" name="Rectangle 119"/>
          <p:cNvSpPr>
            <a:spLocks noChangeArrowheads="1"/>
          </p:cNvSpPr>
          <p:nvPr/>
        </p:nvSpPr>
        <p:spPr bwMode="auto">
          <a:xfrm>
            <a:off x="63388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4" name="Rectangle 120"/>
          <p:cNvSpPr>
            <a:spLocks noChangeArrowheads="1"/>
          </p:cNvSpPr>
          <p:nvPr/>
        </p:nvSpPr>
        <p:spPr bwMode="auto">
          <a:xfrm>
            <a:off x="6238875" y="644048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5" name="Rectangle 121"/>
          <p:cNvSpPr>
            <a:spLocks noChangeArrowheads="1"/>
          </p:cNvSpPr>
          <p:nvPr/>
        </p:nvSpPr>
        <p:spPr bwMode="auto">
          <a:xfrm>
            <a:off x="54387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6" name="Rectangle 122"/>
          <p:cNvSpPr>
            <a:spLocks noChangeArrowheads="1"/>
          </p:cNvSpPr>
          <p:nvPr/>
        </p:nvSpPr>
        <p:spPr bwMode="auto">
          <a:xfrm>
            <a:off x="5338763" y="4800600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7" name="Rectangle 123"/>
          <p:cNvSpPr>
            <a:spLocks noChangeArrowheads="1"/>
          </p:cNvSpPr>
          <p:nvPr/>
        </p:nvSpPr>
        <p:spPr bwMode="auto">
          <a:xfrm>
            <a:off x="4578350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8" name="Rectangle 124"/>
          <p:cNvSpPr>
            <a:spLocks noChangeArrowheads="1"/>
          </p:cNvSpPr>
          <p:nvPr/>
        </p:nvSpPr>
        <p:spPr bwMode="auto">
          <a:xfrm>
            <a:off x="4478338" y="4800600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9" name="Rectangle 125"/>
          <p:cNvSpPr>
            <a:spLocks noChangeArrowheads="1"/>
          </p:cNvSpPr>
          <p:nvPr/>
        </p:nvSpPr>
        <p:spPr bwMode="auto">
          <a:xfrm>
            <a:off x="3998913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0" name="Rectangle 126"/>
          <p:cNvSpPr>
            <a:spLocks noChangeArrowheads="1"/>
          </p:cNvSpPr>
          <p:nvPr/>
        </p:nvSpPr>
        <p:spPr bwMode="auto">
          <a:xfrm>
            <a:off x="3898900" y="4800600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1" name="Rectangle 127"/>
          <p:cNvSpPr>
            <a:spLocks noChangeArrowheads="1"/>
          </p:cNvSpPr>
          <p:nvPr/>
        </p:nvSpPr>
        <p:spPr bwMode="auto">
          <a:xfrm>
            <a:off x="3740150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2" name="Rectangle 128"/>
          <p:cNvSpPr>
            <a:spLocks noChangeArrowheads="1"/>
          </p:cNvSpPr>
          <p:nvPr/>
        </p:nvSpPr>
        <p:spPr bwMode="auto">
          <a:xfrm>
            <a:off x="3640138" y="644048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3" name="Freeform 129"/>
          <p:cNvSpPr>
            <a:spLocks/>
          </p:cNvSpPr>
          <p:nvPr/>
        </p:nvSpPr>
        <p:spPr bwMode="auto">
          <a:xfrm>
            <a:off x="4938713" y="4421188"/>
            <a:ext cx="300037" cy="358775"/>
          </a:xfrm>
          <a:custGeom>
            <a:avLst/>
            <a:gdLst>
              <a:gd name="T0" fmla="*/ 11 w 15"/>
              <a:gd name="T1" fmla="*/ 0 h 18"/>
              <a:gd name="T2" fmla="*/ 11 w 15"/>
              <a:gd name="T3" fmla="*/ 11 h 18"/>
              <a:gd name="T4" fmla="*/ 15 w 15"/>
              <a:gd name="T5" fmla="*/ 11 h 18"/>
              <a:gd name="T6" fmla="*/ 8 w 15"/>
              <a:gd name="T7" fmla="*/ 18 h 18"/>
              <a:gd name="T8" fmla="*/ 0 w 15"/>
              <a:gd name="T9" fmla="*/ 11 h 18"/>
              <a:gd name="T10" fmla="*/ 4 w 15"/>
              <a:gd name="T11" fmla="*/ 11 h 18"/>
              <a:gd name="T12" fmla="*/ 4 w 15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18"/>
              <a:gd name="T23" fmla="*/ 15 w 15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18">
                <a:moveTo>
                  <a:pt x="11" y="0"/>
                </a:moveTo>
                <a:lnTo>
                  <a:pt x="11" y="11"/>
                </a:lnTo>
                <a:lnTo>
                  <a:pt x="15" y="11"/>
                </a:lnTo>
                <a:lnTo>
                  <a:pt x="8" y="18"/>
                </a:lnTo>
                <a:lnTo>
                  <a:pt x="0" y="11"/>
                </a:lnTo>
                <a:lnTo>
                  <a:pt x="4" y="11"/>
                </a:lnTo>
                <a:lnTo>
                  <a:pt x="4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3314" name="Freeform 130"/>
          <p:cNvSpPr>
            <a:spLocks/>
          </p:cNvSpPr>
          <p:nvPr/>
        </p:nvSpPr>
        <p:spPr bwMode="auto">
          <a:xfrm>
            <a:off x="4978400" y="6040438"/>
            <a:ext cx="280988" cy="358775"/>
          </a:xfrm>
          <a:custGeom>
            <a:avLst/>
            <a:gdLst>
              <a:gd name="T0" fmla="*/ 11 w 14"/>
              <a:gd name="T1" fmla="*/ 0 h 18"/>
              <a:gd name="T2" fmla="*/ 11 w 14"/>
              <a:gd name="T3" fmla="*/ 10 h 18"/>
              <a:gd name="T4" fmla="*/ 14 w 14"/>
              <a:gd name="T5" fmla="*/ 10 h 18"/>
              <a:gd name="T6" fmla="*/ 7 w 14"/>
              <a:gd name="T7" fmla="*/ 18 h 18"/>
              <a:gd name="T8" fmla="*/ 0 w 14"/>
              <a:gd name="T9" fmla="*/ 10 h 18"/>
              <a:gd name="T10" fmla="*/ 4 w 14"/>
              <a:gd name="T11" fmla="*/ 10 h 18"/>
              <a:gd name="T12" fmla="*/ 4 w 14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8"/>
              <a:gd name="T23" fmla="*/ 14 w 14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8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18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3315" name="Rectangle 131"/>
          <p:cNvSpPr>
            <a:spLocks noChangeArrowheads="1"/>
          </p:cNvSpPr>
          <p:nvPr/>
        </p:nvSpPr>
        <p:spPr bwMode="auto">
          <a:xfrm>
            <a:off x="1560513" y="2762250"/>
            <a:ext cx="8969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Worst-case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6" name="Rectangle 132"/>
          <p:cNvSpPr>
            <a:spLocks noChangeArrowheads="1"/>
          </p:cNvSpPr>
          <p:nvPr/>
        </p:nvSpPr>
        <p:spPr bwMode="auto">
          <a:xfrm>
            <a:off x="1620838" y="2981325"/>
            <a:ext cx="7096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7" name="Rectangle 133"/>
          <p:cNvSpPr>
            <a:spLocks noChangeArrowheads="1"/>
          </p:cNvSpPr>
          <p:nvPr/>
        </p:nvSpPr>
        <p:spPr bwMode="auto">
          <a:xfrm>
            <a:off x="1639888" y="4360863"/>
            <a:ext cx="679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Ordinary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8" name="Rectangle 134"/>
          <p:cNvSpPr>
            <a:spLocks noChangeArrowheads="1"/>
          </p:cNvSpPr>
          <p:nvPr/>
        </p:nvSpPr>
        <p:spPr bwMode="auto">
          <a:xfrm>
            <a:off x="1620838" y="4560888"/>
            <a:ext cx="7096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9" name="Rectangle 135"/>
          <p:cNvSpPr>
            <a:spLocks noChangeArrowheads="1"/>
          </p:cNvSpPr>
          <p:nvPr/>
        </p:nvSpPr>
        <p:spPr bwMode="auto">
          <a:xfrm>
            <a:off x="1781175" y="5980113"/>
            <a:ext cx="4333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Good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20" name="Rectangle 136"/>
          <p:cNvSpPr>
            <a:spLocks noChangeArrowheads="1"/>
          </p:cNvSpPr>
          <p:nvPr/>
        </p:nvSpPr>
        <p:spPr bwMode="auto">
          <a:xfrm>
            <a:off x="1620838" y="6180138"/>
            <a:ext cx="7096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 animBg="1"/>
      <p:bldP spid="93190" grpId="0"/>
      <p:bldP spid="93191" grpId="0"/>
      <p:bldP spid="93192" grpId="0"/>
      <p:bldP spid="93193" grpId="0"/>
      <p:bldP spid="93194" grpId="0"/>
      <p:bldP spid="93195" grpId="0"/>
      <p:bldP spid="93196" grpId="0"/>
      <p:bldP spid="93197" grpId="0"/>
      <p:bldP spid="93198" grpId="0"/>
      <p:bldP spid="93199" grpId="0"/>
      <p:bldP spid="93200" grpId="0"/>
      <p:bldP spid="93201" grpId="0"/>
      <p:bldP spid="93202" grpId="0"/>
      <p:bldP spid="93203" grpId="0"/>
      <p:bldP spid="93204" grpId="0"/>
      <p:bldP spid="93205" grpId="0"/>
      <p:bldP spid="93206" grpId="0"/>
      <p:bldP spid="93207" grpId="0"/>
      <p:bldP spid="93208" grpId="0"/>
      <p:bldP spid="93209" grpId="0"/>
      <p:bldP spid="93210" grpId="0"/>
      <p:bldP spid="93211" grpId="0"/>
      <p:bldP spid="93212" grpId="0"/>
      <p:bldP spid="93213" grpId="0"/>
      <p:bldP spid="93214" grpId="0"/>
      <p:bldP spid="93215" grpId="0"/>
      <p:bldP spid="93216" grpId="0"/>
      <p:bldP spid="93217" grpId="0"/>
      <p:bldP spid="93218" grpId="0"/>
      <p:bldP spid="93219" grpId="0"/>
      <p:bldP spid="93220" grpId="0"/>
      <p:bldP spid="93221" grpId="0"/>
      <p:bldP spid="93222" grpId="0"/>
      <p:bldP spid="93223" grpId="0"/>
      <p:bldP spid="93224" grpId="0"/>
      <p:bldP spid="93225" grpId="0"/>
      <p:bldP spid="93226" grpId="0"/>
      <p:bldP spid="93227" grpId="0"/>
      <p:bldP spid="93228" grpId="0"/>
      <p:bldP spid="93229" grpId="0"/>
      <p:bldP spid="93230" grpId="0"/>
      <p:bldP spid="93231" grpId="0"/>
      <p:bldP spid="93232" grpId="0"/>
      <p:bldP spid="93233" grpId="0"/>
      <p:bldP spid="93234" grpId="0"/>
      <p:bldP spid="93235" grpId="0"/>
      <p:bldP spid="93236" grpId="0"/>
      <p:bldP spid="93237" grpId="0"/>
      <p:bldP spid="93238" grpId="0"/>
      <p:bldP spid="93239" grpId="0"/>
      <p:bldP spid="93240" grpId="0"/>
      <p:bldP spid="93241" grpId="0"/>
      <p:bldP spid="93242" grpId="0"/>
      <p:bldP spid="93243" grpId="0"/>
      <p:bldP spid="93244" grpId="0"/>
      <p:bldP spid="93245" grpId="0"/>
      <p:bldP spid="93246" grpId="0"/>
      <p:bldP spid="93247" grpId="0"/>
      <p:bldP spid="93248" grpId="0"/>
      <p:bldP spid="93249" grpId="0"/>
      <p:bldP spid="93250" grpId="0"/>
      <p:bldP spid="93251" grpId="0"/>
      <p:bldP spid="93252" grpId="0"/>
      <p:bldP spid="93253" grpId="0"/>
      <p:bldP spid="93254" grpId="0"/>
      <p:bldP spid="93255" grpId="0"/>
      <p:bldP spid="93256" grpId="0"/>
      <p:bldP spid="93257" grpId="0"/>
      <p:bldP spid="93258" grpId="0"/>
      <p:bldP spid="93259" grpId="0"/>
      <p:bldP spid="93260" grpId="0"/>
      <p:bldP spid="93261" grpId="0"/>
      <p:bldP spid="93262" grpId="0"/>
      <p:bldP spid="93263" grpId="0"/>
      <p:bldP spid="93264" grpId="0"/>
      <p:bldP spid="93265" grpId="0"/>
      <p:bldP spid="93266" grpId="0"/>
      <p:bldP spid="93267" grpId="0"/>
      <p:bldP spid="93268" grpId="0"/>
      <p:bldP spid="93269" grpId="0"/>
      <p:bldP spid="93270" grpId="0"/>
      <p:bldP spid="93271" grpId="0"/>
      <p:bldP spid="93272" grpId="0"/>
      <p:bldP spid="93273" grpId="0"/>
      <p:bldP spid="93274" grpId="0"/>
      <p:bldP spid="93275" grpId="0"/>
      <p:bldP spid="93276" grpId="0"/>
      <p:bldP spid="93277" grpId="0"/>
      <p:bldP spid="93278" grpId="0"/>
      <p:bldP spid="93279" grpId="0"/>
      <p:bldP spid="93280" grpId="0"/>
      <p:bldP spid="93281" grpId="0"/>
      <p:bldP spid="93282" grpId="0"/>
      <p:bldP spid="93283" grpId="0"/>
      <p:bldP spid="93284" grpId="0"/>
      <p:bldP spid="93285" grpId="0"/>
      <p:bldP spid="93286" grpId="0"/>
      <p:bldP spid="93287" grpId="0"/>
      <p:bldP spid="93288" grpId="0"/>
      <p:bldP spid="93289" grpId="0"/>
      <p:bldP spid="93290" grpId="0"/>
      <p:bldP spid="93291" grpId="0"/>
      <p:bldP spid="93292" grpId="0"/>
      <p:bldP spid="93293" grpId="0"/>
      <p:bldP spid="93294" grpId="0"/>
      <p:bldP spid="93295" grpId="0"/>
      <p:bldP spid="93296" grpId="0"/>
      <p:bldP spid="93297" grpId="0"/>
      <p:bldP spid="93298" grpId="0"/>
      <p:bldP spid="93299" grpId="0"/>
      <p:bldP spid="93300" grpId="0"/>
      <p:bldP spid="93301" grpId="0"/>
      <p:bldP spid="93302" grpId="0"/>
      <p:bldP spid="93303" grpId="0"/>
      <p:bldP spid="93304" grpId="0"/>
      <p:bldP spid="93305" grpId="0"/>
      <p:bldP spid="93306" grpId="0"/>
      <p:bldP spid="93307" grpId="0"/>
      <p:bldP spid="93308" grpId="0"/>
      <p:bldP spid="93309" grpId="0"/>
      <p:bldP spid="93310" grpId="0"/>
      <p:bldP spid="93311" grpId="0"/>
      <p:bldP spid="93312" grpId="0"/>
      <p:bldP spid="93313" grpId="0" animBg="1"/>
      <p:bldP spid="93314" grpId="0" animBg="1"/>
      <p:bldP spid="93315" grpId="0"/>
      <p:bldP spid="93316" grpId="0"/>
      <p:bldP spid="93317" grpId="0"/>
      <p:bldP spid="93318" grpId="0"/>
      <p:bldP spid="93319" grpId="0"/>
      <p:bldP spid="933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Fast Multiplication</a:t>
            </a:r>
          </a:p>
        </p:txBody>
      </p:sp>
      <p:sp>
        <p:nvSpPr>
          <p:cNvPr id="8601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305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Multiplication of unsigned numbers</a:t>
            </a:r>
          </a:p>
        </p:txBody>
      </p:sp>
      <p:sp>
        <p:nvSpPr>
          <p:cNvPr id="288853" name="Text Box 85"/>
          <p:cNvSpPr txBox="1">
            <a:spLocks noChangeArrowheads="1"/>
          </p:cNvSpPr>
          <p:nvPr/>
        </p:nvSpPr>
        <p:spPr bwMode="auto">
          <a:xfrm>
            <a:off x="762000" y="5010150"/>
            <a:ext cx="60071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99"/>
                </a:solidFill>
                <a:latin typeface="+mj-lt"/>
              </a:rPr>
              <a:t>Product of 2 </a:t>
            </a:r>
            <a:r>
              <a:rPr lang="en-US" sz="2000" b="1" i="1" dirty="0">
                <a:solidFill>
                  <a:srgbClr val="000099"/>
                </a:solidFill>
                <a:latin typeface="+mj-lt"/>
              </a:rPr>
              <a:t>n</a:t>
            </a:r>
            <a:r>
              <a:rPr lang="en-US" sz="2000" b="1" dirty="0">
                <a:solidFill>
                  <a:srgbClr val="000099"/>
                </a:solidFill>
                <a:latin typeface="+mj-lt"/>
              </a:rPr>
              <a:t>-bit numbers is at most a </a:t>
            </a:r>
            <a:r>
              <a:rPr lang="en-US" sz="2000" b="1" i="1" dirty="0">
                <a:solidFill>
                  <a:srgbClr val="000099"/>
                </a:solidFill>
                <a:latin typeface="+mj-lt"/>
              </a:rPr>
              <a:t>2n</a:t>
            </a:r>
            <a:r>
              <a:rPr lang="en-US" sz="2000" b="1" dirty="0">
                <a:solidFill>
                  <a:srgbClr val="000099"/>
                </a:solidFill>
                <a:latin typeface="+mj-lt"/>
              </a:rPr>
              <a:t>-bit number. </a:t>
            </a:r>
          </a:p>
        </p:txBody>
      </p:sp>
      <p:sp>
        <p:nvSpPr>
          <p:cNvPr id="288855" name="Text Box 87"/>
          <p:cNvSpPr txBox="1">
            <a:spLocks noChangeArrowheads="1"/>
          </p:cNvSpPr>
          <p:nvPr/>
        </p:nvSpPr>
        <p:spPr bwMode="auto">
          <a:xfrm>
            <a:off x="838200" y="5486400"/>
            <a:ext cx="6664325" cy="7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C3300"/>
                </a:solidFill>
                <a:latin typeface="+mj-lt"/>
              </a:rPr>
              <a:t>Unsigned multiplication can be viewed as addition of shifted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C3300"/>
                </a:solidFill>
                <a:latin typeface="+mj-lt"/>
              </a:rPr>
              <a:t>versions of the multiplicand.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676400"/>
            <a:ext cx="46482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Bit-Pair Recoding of Multipliers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Bit-pair recoding halves the maximum number of summands (versions of the multiplicand).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2686050" y="3900488"/>
            <a:ext cx="474663" cy="47625"/>
          </a:xfrm>
          <a:custGeom>
            <a:avLst/>
            <a:gdLst>
              <a:gd name="T0" fmla="*/ 30 w 30"/>
              <a:gd name="T1" fmla="*/ 0 h 3"/>
              <a:gd name="T2" fmla="*/ 30 w 30"/>
              <a:gd name="T3" fmla="*/ 3 h 3"/>
              <a:gd name="T4" fmla="*/ 0 w 30"/>
              <a:gd name="T5" fmla="*/ 3 h 3"/>
              <a:gd name="T6" fmla="*/ 0 w 30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3"/>
              <a:gd name="T14" fmla="*/ 30 w 30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3">
                <a:moveTo>
                  <a:pt x="30" y="0"/>
                </a:moveTo>
                <a:lnTo>
                  <a:pt x="30" y="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61" name="Freeform 5"/>
          <p:cNvSpPr>
            <a:spLocks/>
          </p:cNvSpPr>
          <p:nvPr/>
        </p:nvSpPr>
        <p:spPr bwMode="auto">
          <a:xfrm>
            <a:off x="3840163" y="3900488"/>
            <a:ext cx="490537" cy="47625"/>
          </a:xfrm>
          <a:custGeom>
            <a:avLst/>
            <a:gdLst>
              <a:gd name="T0" fmla="*/ 31 w 31"/>
              <a:gd name="T1" fmla="*/ 0 h 3"/>
              <a:gd name="T2" fmla="*/ 31 w 31"/>
              <a:gd name="T3" fmla="*/ 3 h 3"/>
              <a:gd name="T4" fmla="*/ 0 w 31"/>
              <a:gd name="T5" fmla="*/ 3 h 3"/>
              <a:gd name="T6" fmla="*/ 0 w 31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  <a:gd name="T12" fmla="*/ 0 w 31"/>
              <a:gd name="T13" fmla="*/ 0 h 3"/>
              <a:gd name="T14" fmla="*/ 31 w 31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" h="3">
                <a:moveTo>
                  <a:pt x="31" y="0"/>
                </a:moveTo>
                <a:lnTo>
                  <a:pt x="31" y="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651250" y="374173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75" y="3741738"/>
            <a:ext cx="809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367088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287713" y="3732213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752600" y="4800600"/>
            <a:ext cx="37750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Sans L"/>
                <a:ea typeface="SimSun" pitchFamily="2" charset="-122"/>
              </a:rPr>
              <a:t>(a)  Example of bit-pair recoding derived from Booth recoding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473575" y="3125788"/>
            <a:ext cx="188913" cy="1889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37075" y="3124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4221163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3049588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2749550" y="374173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049588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3351213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3635375" y="3124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3919538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4221163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5153025" y="2919413"/>
            <a:ext cx="14874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Implied 0 to right of LSB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2765425" y="3124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2701925" y="3125788"/>
            <a:ext cx="190500" cy="1889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96280" name="Freeform 24"/>
          <p:cNvSpPr>
            <a:spLocks/>
          </p:cNvSpPr>
          <p:nvPr/>
        </p:nvSpPr>
        <p:spPr bwMode="auto">
          <a:xfrm>
            <a:off x="4741863" y="3155950"/>
            <a:ext cx="95250" cy="63500"/>
          </a:xfrm>
          <a:custGeom>
            <a:avLst/>
            <a:gdLst>
              <a:gd name="T0" fmla="*/ 5 w 6"/>
              <a:gd name="T1" fmla="*/ 0 h 4"/>
              <a:gd name="T2" fmla="*/ 0 w 6"/>
              <a:gd name="T3" fmla="*/ 4 h 4"/>
              <a:gd name="T4" fmla="*/ 6 w 6"/>
              <a:gd name="T5" fmla="*/ 3 h 4"/>
              <a:gd name="T6" fmla="*/ 5 w 6"/>
              <a:gd name="T7" fmla="*/ 2 h 4"/>
              <a:gd name="T8" fmla="*/ 5 w 6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4"/>
              <a:gd name="T17" fmla="*/ 6 w 6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4">
                <a:moveTo>
                  <a:pt x="5" y="0"/>
                </a:moveTo>
                <a:lnTo>
                  <a:pt x="0" y="4"/>
                </a:lnTo>
                <a:lnTo>
                  <a:pt x="6" y="3"/>
                </a:lnTo>
                <a:lnTo>
                  <a:pt x="5" y="2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1" name="Freeform 25"/>
          <p:cNvSpPr>
            <a:spLocks/>
          </p:cNvSpPr>
          <p:nvPr/>
        </p:nvSpPr>
        <p:spPr bwMode="auto">
          <a:xfrm>
            <a:off x="4741863" y="3155950"/>
            <a:ext cx="95250" cy="63500"/>
          </a:xfrm>
          <a:custGeom>
            <a:avLst/>
            <a:gdLst>
              <a:gd name="T0" fmla="*/ 50 w 60"/>
              <a:gd name="T1" fmla="*/ 0 h 40"/>
              <a:gd name="T2" fmla="*/ 0 w 60"/>
              <a:gd name="T3" fmla="*/ 40 h 40"/>
              <a:gd name="T4" fmla="*/ 60 w 60"/>
              <a:gd name="T5" fmla="*/ 30 h 40"/>
              <a:gd name="T6" fmla="*/ 50 w 60"/>
              <a:gd name="T7" fmla="*/ 20 h 40"/>
              <a:gd name="T8" fmla="*/ 50 w 60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40"/>
              <a:gd name="T17" fmla="*/ 60 w 60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40">
                <a:moveTo>
                  <a:pt x="50" y="0"/>
                </a:moveTo>
                <a:lnTo>
                  <a:pt x="0" y="40"/>
                </a:lnTo>
                <a:lnTo>
                  <a:pt x="60" y="30"/>
                </a:lnTo>
                <a:lnTo>
                  <a:pt x="50" y="20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 flipV="1">
            <a:off x="4837113" y="3094038"/>
            <a:ext cx="268287" cy="936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3" name="Freeform 27"/>
          <p:cNvSpPr>
            <a:spLocks/>
          </p:cNvSpPr>
          <p:nvPr/>
        </p:nvSpPr>
        <p:spPr bwMode="auto">
          <a:xfrm>
            <a:off x="2511425" y="3155950"/>
            <a:ext cx="95250" cy="47625"/>
          </a:xfrm>
          <a:custGeom>
            <a:avLst/>
            <a:gdLst>
              <a:gd name="T0" fmla="*/ 0 w 6"/>
              <a:gd name="T1" fmla="*/ 3 h 3"/>
              <a:gd name="T2" fmla="*/ 6 w 6"/>
              <a:gd name="T3" fmla="*/ 3 h 3"/>
              <a:gd name="T4" fmla="*/ 1 w 6"/>
              <a:gd name="T5" fmla="*/ 0 h 3"/>
              <a:gd name="T6" fmla="*/ 1 w 6"/>
              <a:gd name="T7" fmla="*/ 1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3"/>
                </a:lnTo>
                <a:lnTo>
                  <a:pt x="1" y="0"/>
                </a:lnTo>
                <a:lnTo>
                  <a:pt x="1" y="1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4" name="Freeform 28"/>
          <p:cNvSpPr>
            <a:spLocks/>
          </p:cNvSpPr>
          <p:nvPr/>
        </p:nvSpPr>
        <p:spPr bwMode="auto">
          <a:xfrm>
            <a:off x="2511425" y="3155950"/>
            <a:ext cx="95250" cy="47625"/>
          </a:xfrm>
          <a:custGeom>
            <a:avLst/>
            <a:gdLst>
              <a:gd name="T0" fmla="*/ 0 w 60"/>
              <a:gd name="T1" fmla="*/ 30 h 30"/>
              <a:gd name="T2" fmla="*/ 60 w 60"/>
              <a:gd name="T3" fmla="*/ 30 h 30"/>
              <a:gd name="T4" fmla="*/ 10 w 60"/>
              <a:gd name="T5" fmla="*/ 0 h 30"/>
              <a:gd name="T6" fmla="*/ 10 w 60"/>
              <a:gd name="T7" fmla="*/ 10 h 30"/>
              <a:gd name="T8" fmla="*/ 0 w 60"/>
              <a:gd name="T9" fmla="*/ 3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30"/>
                </a:lnTo>
                <a:lnTo>
                  <a:pt x="10" y="0"/>
                </a:lnTo>
                <a:lnTo>
                  <a:pt x="10" y="1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 flipV="1">
            <a:off x="2290763" y="3094038"/>
            <a:ext cx="220662" cy="777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3049588" y="43735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87" name="Freeform 31"/>
          <p:cNvSpPr>
            <a:spLocks/>
          </p:cNvSpPr>
          <p:nvPr/>
        </p:nvSpPr>
        <p:spPr bwMode="auto">
          <a:xfrm>
            <a:off x="3651250" y="4216400"/>
            <a:ext cx="47625" cy="952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8" name="Freeform 32"/>
          <p:cNvSpPr>
            <a:spLocks/>
          </p:cNvSpPr>
          <p:nvPr/>
        </p:nvSpPr>
        <p:spPr bwMode="auto">
          <a:xfrm>
            <a:off x="3651250" y="4216400"/>
            <a:ext cx="47625" cy="95250"/>
          </a:xfrm>
          <a:custGeom>
            <a:avLst/>
            <a:gdLst>
              <a:gd name="T0" fmla="*/ 0 w 30"/>
              <a:gd name="T1" fmla="*/ 0 h 60"/>
              <a:gd name="T2" fmla="*/ 10 w 30"/>
              <a:gd name="T3" fmla="*/ 60 h 60"/>
              <a:gd name="T4" fmla="*/ 30 w 30"/>
              <a:gd name="T5" fmla="*/ 0 h 60"/>
              <a:gd name="T6" fmla="*/ 10 w 30"/>
              <a:gd name="T7" fmla="*/ 0 h 60"/>
              <a:gd name="T8" fmla="*/ 0 w 30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60"/>
              <a:gd name="T17" fmla="*/ 30 w 3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60">
                <a:moveTo>
                  <a:pt x="0" y="0"/>
                </a:moveTo>
                <a:lnTo>
                  <a:pt x="10" y="60"/>
                </a:lnTo>
                <a:lnTo>
                  <a:pt x="30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 flipV="1">
            <a:off x="3667125" y="3948113"/>
            <a:ext cx="1588" cy="2682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0" name="Freeform 34"/>
          <p:cNvSpPr>
            <a:spLocks/>
          </p:cNvSpPr>
          <p:nvPr/>
        </p:nvSpPr>
        <p:spPr bwMode="auto">
          <a:xfrm>
            <a:off x="4235450" y="4216400"/>
            <a:ext cx="31750" cy="952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1" name="Freeform 35"/>
          <p:cNvSpPr>
            <a:spLocks/>
          </p:cNvSpPr>
          <p:nvPr/>
        </p:nvSpPr>
        <p:spPr bwMode="auto">
          <a:xfrm>
            <a:off x="4235450" y="4216400"/>
            <a:ext cx="31750" cy="95250"/>
          </a:xfrm>
          <a:custGeom>
            <a:avLst/>
            <a:gdLst>
              <a:gd name="T0" fmla="*/ 0 w 20"/>
              <a:gd name="T1" fmla="*/ 0 h 60"/>
              <a:gd name="T2" fmla="*/ 10 w 20"/>
              <a:gd name="T3" fmla="*/ 60 h 60"/>
              <a:gd name="T4" fmla="*/ 20 w 20"/>
              <a:gd name="T5" fmla="*/ 0 h 60"/>
              <a:gd name="T6" fmla="*/ 10 w 20"/>
              <a:gd name="T7" fmla="*/ 0 h 60"/>
              <a:gd name="T8" fmla="*/ 0 w 20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0"/>
              <a:gd name="T17" fmla="*/ 20 w 2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0">
                <a:moveTo>
                  <a:pt x="0" y="0"/>
                </a:moveTo>
                <a:lnTo>
                  <a:pt x="10" y="6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 flipV="1">
            <a:off x="4251325" y="3948113"/>
            <a:ext cx="1588" cy="2682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3" name="Freeform 37"/>
          <p:cNvSpPr>
            <a:spLocks/>
          </p:cNvSpPr>
          <p:nvPr/>
        </p:nvSpPr>
        <p:spPr bwMode="auto">
          <a:xfrm>
            <a:off x="3065463" y="4216400"/>
            <a:ext cx="47625" cy="952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4" name="Freeform 38"/>
          <p:cNvSpPr>
            <a:spLocks/>
          </p:cNvSpPr>
          <p:nvPr/>
        </p:nvSpPr>
        <p:spPr bwMode="auto">
          <a:xfrm>
            <a:off x="3065463" y="4216400"/>
            <a:ext cx="47625" cy="95250"/>
          </a:xfrm>
          <a:custGeom>
            <a:avLst/>
            <a:gdLst>
              <a:gd name="T0" fmla="*/ 0 w 30"/>
              <a:gd name="T1" fmla="*/ 0 h 60"/>
              <a:gd name="T2" fmla="*/ 20 w 30"/>
              <a:gd name="T3" fmla="*/ 60 h 60"/>
              <a:gd name="T4" fmla="*/ 30 w 30"/>
              <a:gd name="T5" fmla="*/ 0 h 60"/>
              <a:gd name="T6" fmla="*/ 20 w 30"/>
              <a:gd name="T7" fmla="*/ 0 h 60"/>
              <a:gd name="T8" fmla="*/ 0 w 30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60"/>
              <a:gd name="T17" fmla="*/ 30 w 3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60">
                <a:moveTo>
                  <a:pt x="0" y="0"/>
                </a:moveTo>
                <a:lnTo>
                  <a:pt x="20" y="60"/>
                </a:lnTo>
                <a:lnTo>
                  <a:pt x="30" y="0"/>
                </a:lnTo>
                <a:lnTo>
                  <a:pt x="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5" name="Line 39"/>
          <p:cNvSpPr>
            <a:spLocks noChangeShapeType="1"/>
          </p:cNvSpPr>
          <p:nvPr/>
        </p:nvSpPr>
        <p:spPr bwMode="auto">
          <a:xfrm flipV="1">
            <a:off x="3097213" y="3948113"/>
            <a:ext cx="1587" cy="2682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6" name="Freeform 40"/>
          <p:cNvSpPr>
            <a:spLocks/>
          </p:cNvSpPr>
          <p:nvPr/>
        </p:nvSpPr>
        <p:spPr bwMode="auto">
          <a:xfrm>
            <a:off x="3255963" y="3900488"/>
            <a:ext cx="490537" cy="47625"/>
          </a:xfrm>
          <a:custGeom>
            <a:avLst/>
            <a:gdLst>
              <a:gd name="T0" fmla="*/ 31 w 31"/>
              <a:gd name="T1" fmla="*/ 0 h 3"/>
              <a:gd name="T2" fmla="*/ 31 w 31"/>
              <a:gd name="T3" fmla="*/ 3 h 3"/>
              <a:gd name="T4" fmla="*/ 0 w 31"/>
              <a:gd name="T5" fmla="*/ 3 h 3"/>
              <a:gd name="T6" fmla="*/ 0 w 31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  <a:gd name="T12" fmla="*/ 0 w 31"/>
              <a:gd name="T13" fmla="*/ 0 h 3"/>
              <a:gd name="T14" fmla="*/ 31 w 31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" h="3">
                <a:moveTo>
                  <a:pt x="31" y="0"/>
                </a:moveTo>
                <a:lnTo>
                  <a:pt x="31" y="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297" name="Rectangle 41"/>
          <p:cNvSpPr>
            <a:spLocks noChangeArrowheads="1"/>
          </p:cNvSpPr>
          <p:nvPr/>
        </p:nvSpPr>
        <p:spPr bwMode="auto">
          <a:xfrm>
            <a:off x="1531938" y="2903538"/>
            <a:ext cx="917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Sign extension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3935413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99" name="Freeform 43"/>
          <p:cNvSpPr>
            <a:spLocks/>
          </p:cNvSpPr>
          <p:nvPr/>
        </p:nvSpPr>
        <p:spPr bwMode="auto">
          <a:xfrm>
            <a:off x="3556000" y="3378200"/>
            <a:ext cx="222250" cy="284163"/>
          </a:xfrm>
          <a:custGeom>
            <a:avLst/>
            <a:gdLst>
              <a:gd name="T0" fmla="*/ 11 w 14"/>
              <a:gd name="T1" fmla="*/ 0 h 18"/>
              <a:gd name="T2" fmla="*/ 11 w 14"/>
              <a:gd name="T3" fmla="*/ 11 h 18"/>
              <a:gd name="T4" fmla="*/ 14 w 14"/>
              <a:gd name="T5" fmla="*/ 11 h 18"/>
              <a:gd name="T6" fmla="*/ 7 w 14"/>
              <a:gd name="T7" fmla="*/ 18 h 18"/>
              <a:gd name="T8" fmla="*/ 0 w 14"/>
              <a:gd name="T9" fmla="*/ 11 h 18"/>
              <a:gd name="T10" fmla="*/ 4 w 14"/>
              <a:gd name="T11" fmla="*/ 11 h 18"/>
              <a:gd name="T12" fmla="*/ 4 w 14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8"/>
              <a:gd name="T23" fmla="*/ 14 w 14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8">
                <a:moveTo>
                  <a:pt x="11" y="0"/>
                </a:moveTo>
                <a:lnTo>
                  <a:pt x="11" y="11"/>
                </a:lnTo>
                <a:lnTo>
                  <a:pt x="14" y="11"/>
                </a:lnTo>
                <a:lnTo>
                  <a:pt x="7" y="18"/>
                </a:lnTo>
                <a:lnTo>
                  <a:pt x="0" y="11"/>
                </a:lnTo>
                <a:lnTo>
                  <a:pt x="4" y="11"/>
                </a:lnTo>
                <a:lnTo>
                  <a:pt x="4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6300" name="Rectangle 44"/>
          <p:cNvSpPr>
            <a:spLocks noChangeArrowheads="1"/>
          </p:cNvSpPr>
          <p:nvPr/>
        </p:nvSpPr>
        <p:spPr bwMode="auto">
          <a:xfrm>
            <a:off x="4251325" y="43576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1" name="Rectangle 45"/>
          <p:cNvSpPr>
            <a:spLocks noChangeArrowheads="1"/>
          </p:cNvSpPr>
          <p:nvPr/>
        </p:nvSpPr>
        <p:spPr bwMode="auto">
          <a:xfrm>
            <a:off x="3667125" y="43576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2" name="Rectangle 46"/>
          <p:cNvSpPr>
            <a:spLocks noChangeArrowheads="1"/>
          </p:cNvSpPr>
          <p:nvPr/>
        </p:nvSpPr>
        <p:spPr bwMode="auto">
          <a:xfrm>
            <a:off x="3581400" y="4341813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3" name="Rectangle 47"/>
          <p:cNvSpPr>
            <a:spLocks noChangeArrowheads="1"/>
          </p:cNvSpPr>
          <p:nvPr/>
        </p:nvSpPr>
        <p:spPr bwMode="auto">
          <a:xfrm>
            <a:off x="4171950" y="4352925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4" name="Rectangle 48"/>
          <p:cNvSpPr>
            <a:spLocks noChangeArrowheads="1"/>
          </p:cNvSpPr>
          <p:nvPr/>
        </p:nvSpPr>
        <p:spPr bwMode="auto">
          <a:xfrm>
            <a:off x="3859213" y="3735388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60" grpId="0" animBg="1"/>
      <p:bldP spid="96261" grpId="0" animBg="1"/>
      <p:bldP spid="96262" grpId="0"/>
      <p:bldP spid="96263" grpId="0"/>
      <p:bldP spid="96264" grpId="0"/>
      <p:bldP spid="96265" grpId="0"/>
      <p:bldP spid="96266" grpId="0"/>
      <p:bldP spid="96267" grpId="0" animBg="1"/>
      <p:bldP spid="96268" grpId="0"/>
      <p:bldP spid="96269" grpId="0"/>
      <p:bldP spid="96270" grpId="0"/>
      <p:bldP spid="96271" grpId="0"/>
      <p:bldP spid="96272" grpId="0"/>
      <p:bldP spid="96273" grpId="0"/>
      <p:bldP spid="96274" grpId="0"/>
      <p:bldP spid="96275" grpId="0"/>
      <p:bldP spid="96276" grpId="0"/>
      <p:bldP spid="96277" grpId="0"/>
      <p:bldP spid="96278" grpId="0"/>
      <p:bldP spid="96279" grpId="0" animBg="1"/>
      <p:bldP spid="96280" grpId="0" animBg="1"/>
      <p:bldP spid="96281" grpId="0" animBg="1"/>
      <p:bldP spid="96282" grpId="0" animBg="1"/>
      <p:bldP spid="96283" grpId="0" animBg="1"/>
      <p:bldP spid="96284" grpId="0" animBg="1"/>
      <p:bldP spid="96285" grpId="0" animBg="1"/>
      <p:bldP spid="96286" grpId="0"/>
      <p:bldP spid="96287" grpId="0" animBg="1"/>
      <p:bldP spid="96288" grpId="0" animBg="1"/>
      <p:bldP spid="96289" grpId="0" animBg="1"/>
      <p:bldP spid="96290" grpId="0" animBg="1"/>
      <p:bldP spid="96291" grpId="0" animBg="1"/>
      <p:bldP spid="96292" grpId="0" animBg="1"/>
      <p:bldP spid="96293" grpId="0" animBg="1"/>
      <p:bldP spid="96294" grpId="0" animBg="1"/>
      <p:bldP spid="96295" grpId="0" animBg="1"/>
      <p:bldP spid="96296" grpId="0" animBg="1"/>
      <p:bldP spid="96297" grpId="0"/>
      <p:bldP spid="96298" grpId="0"/>
      <p:bldP spid="96299" grpId="0" animBg="1"/>
      <p:bldP spid="96300" grpId="0"/>
      <p:bldP spid="96301" grpId="0"/>
      <p:bldP spid="96302" grpId="0"/>
      <p:bldP spid="96303" grpId="0"/>
      <p:bldP spid="963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Bit-Pair Recoding of Multipliers</a:t>
            </a:r>
            <a:endParaRPr lang="zh-CN" altLang="en-US"/>
          </a:p>
        </p:txBody>
      </p:sp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2268538" y="2538413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2459038" y="253841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6" name="Rectangle 6"/>
          <p:cNvSpPr>
            <a:spLocks noChangeArrowheads="1"/>
          </p:cNvSpPr>
          <p:nvPr/>
        </p:nvSpPr>
        <p:spPr bwMode="auto">
          <a:xfrm>
            <a:off x="2347913" y="2538413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7" name="Rectangle 7"/>
          <p:cNvSpPr>
            <a:spLocks noChangeArrowheads="1"/>
          </p:cNvSpPr>
          <p:nvPr/>
        </p:nvSpPr>
        <p:spPr bwMode="auto">
          <a:xfrm>
            <a:off x="4214813" y="2554288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8" name="Rectangle 8"/>
          <p:cNvSpPr>
            <a:spLocks noChangeArrowheads="1"/>
          </p:cNvSpPr>
          <p:nvPr/>
        </p:nvSpPr>
        <p:spPr bwMode="auto">
          <a:xfrm>
            <a:off x="4387850" y="25542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9" name="Rectangle 9"/>
          <p:cNvSpPr>
            <a:spLocks noChangeArrowheads="1"/>
          </p:cNvSpPr>
          <p:nvPr/>
        </p:nvSpPr>
        <p:spPr bwMode="auto">
          <a:xfrm>
            <a:off x="2854325" y="5068888"/>
            <a:ext cx="2703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Sans L"/>
                <a:ea typeface="SimSun" pitchFamily="2" charset="-122"/>
              </a:rPr>
              <a:t>(b) Table of multiplicand selection decisions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0" name="Freeform 10"/>
          <p:cNvSpPr>
            <a:spLocks/>
          </p:cNvSpPr>
          <p:nvPr/>
        </p:nvSpPr>
        <p:spPr bwMode="auto">
          <a:xfrm>
            <a:off x="2000250" y="2159000"/>
            <a:ext cx="3289300" cy="2657475"/>
          </a:xfrm>
          <a:custGeom>
            <a:avLst/>
            <a:gdLst>
              <a:gd name="T0" fmla="*/ 208 w 208"/>
              <a:gd name="T1" fmla="*/ 168 h 168"/>
              <a:gd name="T2" fmla="*/ 208 w 208"/>
              <a:gd name="T3" fmla="*/ 0 h 168"/>
              <a:gd name="T4" fmla="*/ 0 w 208"/>
              <a:gd name="T5" fmla="*/ 0 h 168"/>
              <a:gd name="T6" fmla="*/ 0 60000 65536"/>
              <a:gd name="T7" fmla="*/ 0 60000 65536"/>
              <a:gd name="T8" fmla="*/ 0 60000 65536"/>
              <a:gd name="T9" fmla="*/ 0 w 208"/>
              <a:gd name="T10" fmla="*/ 0 h 168"/>
              <a:gd name="T11" fmla="*/ 208 w 20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168">
                <a:moveTo>
                  <a:pt x="208" y="168"/>
                </a:moveTo>
                <a:lnTo>
                  <a:pt x="208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21" name="Freeform 11"/>
          <p:cNvSpPr>
            <a:spLocks/>
          </p:cNvSpPr>
          <p:nvPr/>
        </p:nvSpPr>
        <p:spPr bwMode="auto">
          <a:xfrm>
            <a:off x="2000250" y="2776538"/>
            <a:ext cx="1360488" cy="2039937"/>
          </a:xfrm>
          <a:custGeom>
            <a:avLst/>
            <a:gdLst>
              <a:gd name="T0" fmla="*/ 0 w 86"/>
              <a:gd name="T1" fmla="*/ 129 h 129"/>
              <a:gd name="T2" fmla="*/ 86 w 86"/>
              <a:gd name="T3" fmla="*/ 129 h 129"/>
              <a:gd name="T4" fmla="*/ 86 w 86"/>
              <a:gd name="T5" fmla="*/ 0 h 129"/>
              <a:gd name="T6" fmla="*/ 0 60000 65536"/>
              <a:gd name="T7" fmla="*/ 0 60000 65536"/>
              <a:gd name="T8" fmla="*/ 0 60000 65536"/>
              <a:gd name="T9" fmla="*/ 0 w 86"/>
              <a:gd name="T10" fmla="*/ 0 h 129"/>
              <a:gd name="T11" fmla="*/ 86 w 86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129">
                <a:moveTo>
                  <a:pt x="0" y="129"/>
                </a:moveTo>
                <a:lnTo>
                  <a:pt x="86" y="129"/>
                </a:lnTo>
                <a:lnTo>
                  <a:pt x="86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22" name="Freeform 12"/>
          <p:cNvSpPr>
            <a:spLocks/>
          </p:cNvSpPr>
          <p:nvPr/>
        </p:nvSpPr>
        <p:spPr bwMode="auto">
          <a:xfrm>
            <a:off x="2000250" y="2159000"/>
            <a:ext cx="1360488" cy="617538"/>
          </a:xfrm>
          <a:custGeom>
            <a:avLst/>
            <a:gdLst>
              <a:gd name="T0" fmla="*/ 0 w 86"/>
              <a:gd name="T1" fmla="*/ 39 h 39"/>
              <a:gd name="T2" fmla="*/ 86 w 86"/>
              <a:gd name="T3" fmla="*/ 39 h 39"/>
              <a:gd name="T4" fmla="*/ 86 w 86"/>
              <a:gd name="T5" fmla="*/ 0 h 39"/>
              <a:gd name="T6" fmla="*/ 0 60000 65536"/>
              <a:gd name="T7" fmla="*/ 0 60000 65536"/>
              <a:gd name="T8" fmla="*/ 0 60000 65536"/>
              <a:gd name="T9" fmla="*/ 0 w 86"/>
              <a:gd name="T10" fmla="*/ 0 h 39"/>
              <a:gd name="T11" fmla="*/ 86 w 86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39">
                <a:moveTo>
                  <a:pt x="0" y="39"/>
                </a:moveTo>
                <a:lnTo>
                  <a:pt x="86" y="39"/>
                </a:lnTo>
                <a:lnTo>
                  <a:pt x="86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23" name="Line 13"/>
          <p:cNvSpPr>
            <a:spLocks noChangeShapeType="1"/>
          </p:cNvSpPr>
          <p:nvPr/>
        </p:nvSpPr>
        <p:spPr bwMode="auto">
          <a:xfrm flipH="1">
            <a:off x="2000250" y="2492375"/>
            <a:ext cx="1360488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24" name="Line 14"/>
          <p:cNvSpPr>
            <a:spLocks noChangeShapeType="1"/>
          </p:cNvSpPr>
          <p:nvPr/>
        </p:nvSpPr>
        <p:spPr bwMode="auto">
          <a:xfrm flipH="1">
            <a:off x="5748338" y="4816475"/>
            <a:ext cx="901700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25" name="Line 15"/>
          <p:cNvSpPr>
            <a:spLocks noChangeShapeType="1"/>
          </p:cNvSpPr>
          <p:nvPr/>
        </p:nvSpPr>
        <p:spPr bwMode="auto">
          <a:xfrm flipH="1">
            <a:off x="5748338" y="2776538"/>
            <a:ext cx="901700" cy="1587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26" name="Rectangle 16"/>
          <p:cNvSpPr>
            <a:spLocks noChangeArrowheads="1"/>
          </p:cNvSpPr>
          <p:nvPr/>
        </p:nvSpPr>
        <p:spPr bwMode="auto">
          <a:xfrm>
            <a:off x="5384800" y="2474913"/>
            <a:ext cx="11953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selected at position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7" name="Rectangle 17"/>
          <p:cNvSpPr>
            <a:spLocks noChangeArrowheads="1"/>
          </p:cNvSpPr>
          <p:nvPr/>
        </p:nvSpPr>
        <p:spPr bwMode="auto">
          <a:xfrm>
            <a:off x="6629400" y="2474913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8" name="Rectangle 18"/>
          <p:cNvSpPr>
            <a:spLocks noChangeArrowheads="1"/>
          </p:cNvSpPr>
          <p:nvPr/>
        </p:nvSpPr>
        <p:spPr bwMode="auto">
          <a:xfrm>
            <a:off x="5591175" y="2286000"/>
            <a:ext cx="739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Multiplicand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9" name="Rectangle 19"/>
          <p:cNvSpPr>
            <a:spLocks noChangeArrowheads="1"/>
          </p:cNvSpPr>
          <p:nvPr/>
        </p:nvSpPr>
        <p:spPr bwMode="auto">
          <a:xfrm>
            <a:off x="2174875" y="2238375"/>
            <a:ext cx="1025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 bit-pair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0" name="Rectangle 20"/>
          <p:cNvSpPr>
            <a:spLocks noChangeArrowheads="1"/>
          </p:cNvSpPr>
          <p:nvPr/>
        </p:nvSpPr>
        <p:spPr bwMode="auto">
          <a:xfrm>
            <a:off x="2965450" y="2554288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1" name="Rectangle 21"/>
          <p:cNvSpPr>
            <a:spLocks noChangeArrowheads="1"/>
          </p:cNvSpPr>
          <p:nvPr/>
        </p:nvSpPr>
        <p:spPr bwMode="auto">
          <a:xfrm>
            <a:off x="4294188" y="38354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2" name="Rectangle 22"/>
          <p:cNvSpPr>
            <a:spLocks noChangeArrowheads="1"/>
          </p:cNvSpPr>
          <p:nvPr/>
        </p:nvSpPr>
        <p:spPr bwMode="auto">
          <a:xfrm>
            <a:off x="4294188" y="4310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3" name="Rectangle 23"/>
          <p:cNvSpPr>
            <a:spLocks noChangeArrowheads="1"/>
          </p:cNvSpPr>
          <p:nvPr/>
        </p:nvSpPr>
        <p:spPr bwMode="auto">
          <a:xfrm>
            <a:off x="4294188" y="4564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4" name="Rectangle 24"/>
          <p:cNvSpPr>
            <a:spLocks noChangeArrowheads="1"/>
          </p:cNvSpPr>
          <p:nvPr/>
        </p:nvSpPr>
        <p:spPr bwMode="auto">
          <a:xfrm>
            <a:off x="4294188" y="4073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5" name="Rectangle 25"/>
          <p:cNvSpPr>
            <a:spLocks noChangeArrowheads="1"/>
          </p:cNvSpPr>
          <p:nvPr/>
        </p:nvSpPr>
        <p:spPr bwMode="auto">
          <a:xfrm>
            <a:off x="4294188" y="35829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6" name="Rectangle 26"/>
          <p:cNvSpPr>
            <a:spLocks noChangeArrowheads="1"/>
          </p:cNvSpPr>
          <p:nvPr/>
        </p:nvSpPr>
        <p:spPr bwMode="auto">
          <a:xfrm>
            <a:off x="4294188" y="3344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7" name="Rectangle 27"/>
          <p:cNvSpPr>
            <a:spLocks noChangeArrowheads="1"/>
          </p:cNvSpPr>
          <p:nvPr/>
        </p:nvSpPr>
        <p:spPr bwMode="auto">
          <a:xfrm>
            <a:off x="4294188" y="31083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8" name="Rectangle 28"/>
          <p:cNvSpPr>
            <a:spLocks noChangeArrowheads="1"/>
          </p:cNvSpPr>
          <p:nvPr/>
        </p:nvSpPr>
        <p:spPr bwMode="auto">
          <a:xfrm>
            <a:off x="4294188" y="2870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9" name="Rectangle 29"/>
          <p:cNvSpPr>
            <a:spLocks noChangeArrowheads="1"/>
          </p:cNvSpPr>
          <p:nvPr/>
        </p:nvSpPr>
        <p:spPr bwMode="auto">
          <a:xfrm>
            <a:off x="2363788" y="4564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0" name="Rectangle 30"/>
          <p:cNvSpPr>
            <a:spLocks noChangeArrowheads="1"/>
          </p:cNvSpPr>
          <p:nvPr/>
        </p:nvSpPr>
        <p:spPr bwMode="auto">
          <a:xfrm>
            <a:off x="2363788" y="4310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1" name="Rectangle 31"/>
          <p:cNvSpPr>
            <a:spLocks noChangeArrowheads="1"/>
          </p:cNvSpPr>
          <p:nvPr/>
        </p:nvSpPr>
        <p:spPr bwMode="auto">
          <a:xfrm>
            <a:off x="2363788" y="4073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2" name="Rectangle 32"/>
          <p:cNvSpPr>
            <a:spLocks noChangeArrowheads="1"/>
          </p:cNvSpPr>
          <p:nvPr/>
        </p:nvSpPr>
        <p:spPr bwMode="auto">
          <a:xfrm>
            <a:off x="2363788" y="38354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3" name="Rectangle 33"/>
          <p:cNvSpPr>
            <a:spLocks noChangeArrowheads="1"/>
          </p:cNvSpPr>
          <p:nvPr/>
        </p:nvSpPr>
        <p:spPr bwMode="auto">
          <a:xfrm>
            <a:off x="2363788" y="35829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4" name="Rectangle 34"/>
          <p:cNvSpPr>
            <a:spLocks noChangeArrowheads="1"/>
          </p:cNvSpPr>
          <p:nvPr/>
        </p:nvSpPr>
        <p:spPr bwMode="auto">
          <a:xfrm>
            <a:off x="2363788" y="3344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5" name="Rectangle 35"/>
          <p:cNvSpPr>
            <a:spLocks noChangeArrowheads="1"/>
          </p:cNvSpPr>
          <p:nvPr/>
        </p:nvSpPr>
        <p:spPr bwMode="auto">
          <a:xfrm>
            <a:off x="2363788" y="31083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6" name="Line 36"/>
          <p:cNvSpPr>
            <a:spLocks noChangeShapeType="1"/>
          </p:cNvSpPr>
          <p:nvPr/>
        </p:nvSpPr>
        <p:spPr bwMode="auto">
          <a:xfrm flipH="1">
            <a:off x="3360738" y="4816475"/>
            <a:ext cx="2419350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47" name="Rectangle 37"/>
          <p:cNvSpPr>
            <a:spLocks noChangeArrowheads="1"/>
          </p:cNvSpPr>
          <p:nvPr/>
        </p:nvSpPr>
        <p:spPr bwMode="auto">
          <a:xfrm>
            <a:off x="2949575" y="456406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8" name="Rectangle 38"/>
          <p:cNvSpPr>
            <a:spLocks noChangeArrowheads="1"/>
          </p:cNvSpPr>
          <p:nvPr/>
        </p:nvSpPr>
        <p:spPr bwMode="auto">
          <a:xfrm>
            <a:off x="2949575" y="431006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9" name="Rectangle 39"/>
          <p:cNvSpPr>
            <a:spLocks noChangeArrowheads="1"/>
          </p:cNvSpPr>
          <p:nvPr/>
        </p:nvSpPr>
        <p:spPr bwMode="auto">
          <a:xfrm>
            <a:off x="2949575" y="40735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0" name="Rectangle 40"/>
          <p:cNvSpPr>
            <a:spLocks noChangeArrowheads="1"/>
          </p:cNvSpPr>
          <p:nvPr/>
        </p:nvSpPr>
        <p:spPr bwMode="auto">
          <a:xfrm>
            <a:off x="2949575" y="38354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1" name="Rectangle 41"/>
          <p:cNvSpPr>
            <a:spLocks noChangeArrowheads="1"/>
          </p:cNvSpPr>
          <p:nvPr/>
        </p:nvSpPr>
        <p:spPr bwMode="auto">
          <a:xfrm>
            <a:off x="2949575" y="334486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2" name="Rectangle 42"/>
          <p:cNvSpPr>
            <a:spLocks noChangeArrowheads="1"/>
          </p:cNvSpPr>
          <p:nvPr/>
        </p:nvSpPr>
        <p:spPr bwMode="auto">
          <a:xfrm>
            <a:off x="2949575" y="31083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3" name="Rectangle 43"/>
          <p:cNvSpPr>
            <a:spLocks noChangeArrowheads="1"/>
          </p:cNvSpPr>
          <p:nvPr/>
        </p:nvSpPr>
        <p:spPr bwMode="auto">
          <a:xfrm>
            <a:off x="2949575" y="2870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4" name="Line 44"/>
          <p:cNvSpPr>
            <a:spLocks noChangeShapeType="1"/>
          </p:cNvSpPr>
          <p:nvPr/>
        </p:nvSpPr>
        <p:spPr bwMode="auto">
          <a:xfrm flipH="1">
            <a:off x="3360738" y="2776538"/>
            <a:ext cx="2419350" cy="1587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55" name="Rectangle 45"/>
          <p:cNvSpPr>
            <a:spLocks noChangeArrowheads="1"/>
          </p:cNvSpPr>
          <p:nvPr/>
        </p:nvSpPr>
        <p:spPr bwMode="auto">
          <a:xfrm>
            <a:off x="2949575" y="35829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6" name="Line 46"/>
          <p:cNvSpPr>
            <a:spLocks noChangeShapeType="1"/>
          </p:cNvSpPr>
          <p:nvPr/>
        </p:nvSpPr>
        <p:spPr bwMode="auto">
          <a:xfrm flipH="1">
            <a:off x="5289550" y="2159000"/>
            <a:ext cx="1360488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0157" name="Rectangle 47"/>
          <p:cNvSpPr>
            <a:spLocks noChangeArrowheads="1"/>
          </p:cNvSpPr>
          <p:nvPr/>
        </p:nvSpPr>
        <p:spPr bwMode="auto">
          <a:xfrm>
            <a:off x="3581400" y="2286000"/>
            <a:ext cx="148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 bit on the right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8" name="Rectangle 48"/>
          <p:cNvSpPr>
            <a:spLocks noChangeArrowheads="1"/>
          </p:cNvSpPr>
          <p:nvPr/>
        </p:nvSpPr>
        <p:spPr bwMode="auto">
          <a:xfrm>
            <a:off x="2363788" y="2870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9" name="Rectangle 49"/>
          <p:cNvSpPr>
            <a:spLocks noChangeArrowheads="1"/>
          </p:cNvSpPr>
          <p:nvPr/>
        </p:nvSpPr>
        <p:spPr bwMode="auto">
          <a:xfrm>
            <a:off x="5907088" y="2870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0" name="Rectangle 50"/>
          <p:cNvSpPr>
            <a:spLocks noChangeArrowheads="1"/>
          </p:cNvSpPr>
          <p:nvPr/>
        </p:nvSpPr>
        <p:spPr bwMode="auto">
          <a:xfrm>
            <a:off x="6127750" y="28702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1" name="Rectangle 52"/>
          <p:cNvSpPr>
            <a:spLocks noChangeArrowheads="1"/>
          </p:cNvSpPr>
          <p:nvPr/>
        </p:nvSpPr>
        <p:spPr bwMode="auto">
          <a:xfrm>
            <a:off x="5907088" y="31083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2" name="Rectangle 53"/>
          <p:cNvSpPr>
            <a:spLocks noChangeArrowheads="1"/>
          </p:cNvSpPr>
          <p:nvPr/>
        </p:nvSpPr>
        <p:spPr bwMode="auto">
          <a:xfrm>
            <a:off x="5780088" y="3108325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3" name="Rectangle 56"/>
          <p:cNvSpPr>
            <a:spLocks noChangeArrowheads="1"/>
          </p:cNvSpPr>
          <p:nvPr/>
        </p:nvSpPr>
        <p:spPr bwMode="auto">
          <a:xfrm>
            <a:off x="5907088" y="4073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4" name="Rectangle 59"/>
          <p:cNvSpPr>
            <a:spLocks noChangeArrowheads="1"/>
          </p:cNvSpPr>
          <p:nvPr/>
        </p:nvSpPr>
        <p:spPr bwMode="auto">
          <a:xfrm>
            <a:off x="5907088" y="3344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5" name="Rectangle 60"/>
          <p:cNvSpPr>
            <a:spLocks noChangeArrowheads="1"/>
          </p:cNvSpPr>
          <p:nvPr/>
        </p:nvSpPr>
        <p:spPr bwMode="auto">
          <a:xfrm>
            <a:off x="5780088" y="3344863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6" name="Rectangle 63"/>
          <p:cNvSpPr>
            <a:spLocks noChangeArrowheads="1"/>
          </p:cNvSpPr>
          <p:nvPr/>
        </p:nvSpPr>
        <p:spPr bwMode="auto">
          <a:xfrm>
            <a:off x="5907088" y="4564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7" name="Rectangle 66"/>
          <p:cNvSpPr>
            <a:spLocks noChangeArrowheads="1"/>
          </p:cNvSpPr>
          <p:nvPr/>
        </p:nvSpPr>
        <p:spPr bwMode="auto">
          <a:xfrm>
            <a:off x="5907088" y="4310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8" name="Rectangle 69"/>
          <p:cNvSpPr>
            <a:spLocks noChangeArrowheads="1"/>
          </p:cNvSpPr>
          <p:nvPr/>
        </p:nvSpPr>
        <p:spPr bwMode="auto">
          <a:xfrm>
            <a:off x="5907088" y="38354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9" name="Rectangle 72"/>
          <p:cNvSpPr>
            <a:spLocks noChangeArrowheads="1"/>
          </p:cNvSpPr>
          <p:nvPr/>
        </p:nvSpPr>
        <p:spPr bwMode="auto">
          <a:xfrm>
            <a:off x="5907088" y="3598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0" name="Rectangle 73"/>
          <p:cNvSpPr>
            <a:spLocks noChangeArrowheads="1"/>
          </p:cNvSpPr>
          <p:nvPr/>
        </p:nvSpPr>
        <p:spPr bwMode="auto">
          <a:xfrm>
            <a:off x="5780088" y="3598863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1" name="Rectangle 76"/>
          <p:cNvSpPr>
            <a:spLocks noChangeArrowheads="1"/>
          </p:cNvSpPr>
          <p:nvPr/>
        </p:nvSpPr>
        <p:spPr bwMode="auto">
          <a:xfrm>
            <a:off x="4283075" y="2544763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2" name="Rectangle 77"/>
          <p:cNvSpPr>
            <a:spLocks noChangeArrowheads="1"/>
          </p:cNvSpPr>
          <p:nvPr/>
        </p:nvSpPr>
        <p:spPr bwMode="auto">
          <a:xfrm>
            <a:off x="5784850" y="4060825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3" name="Rectangle 78"/>
          <p:cNvSpPr>
            <a:spLocks noChangeArrowheads="1"/>
          </p:cNvSpPr>
          <p:nvPr/>
        </p:nvSpPr>
        <p:spPr bwMode="auto">
          <a:xfrm>
            <a:off x="5786438" y="4292600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4" name="Rectangle 79"/>
          <p:cNvSpPr>
            <a:spLocks noChangeArrowheads="1"/>
          </p:cNvSpPr>
          <p:nvPr/>
        </p:nvSpPr>
        <p:spPr bwMode="auto">
          <a:xfrm>
            <a:off x="5786438" y="3824288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5" name="Rectangle 92"/>
          <p:cNvSpPr>
            <a:spLocks noChangeArrowheads="1"/>
          </p:cNvSpPr>
          <p:nvPr/>
        </p:nvSpPr>
        <p:spPr bwMode="auto">
          <a:xfrm>
            <a:off x="6127750" y="31242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6" name="Rectangle 93"/>
          <p:cNvSpPr>
            <a:spLocks noChangeArrowheads="1"/>
          </p:cNvSpPr>
          <p:nvPr/>
        </p:nvSpPr>
        <p:spPr bwMode="auto">
          <a:xfrm>
            <a:off x="6127750" y="33528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7" name="Rectangle 94"/>
          <p:cNvSpPr>
            <a:spLocks noChangeArrowheads="1"/>
          </p:cNvSpPr>
          <p:nvPr/>
        </p:nvSpPr>
        <p:spPr bwMode="auto">
          <a:xfrm>
            <a:off x="6127750" y="36068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8" name="Rectangle 94"/>
          <p:cNvSpPr>
            <a:spLocks noChangeArrowheads="1"/>
          </p:cNvSpPr>
          <p:nvPr/>
        </p:nvSpPr>
        <p:spPr bwMode="auto">
          <a:xfrm>
            <a:off x="6156325" y="3810000"/>
            <a:ext cx="3968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9" name="Rectangle 94"/>
          <p:cNvSpPr>
            <a:spLocks noChangeArrowheads="1"/>
          </p:cNvSpPr>
          <p:nvPr/>
        </p:nvSpPr>
        <p:spPr bwMode="auto">
          <a:xfrm>
            <a:off x="6188075" y="4097338"/>
            <a:ext cx="2889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80" name="Rectangle 94"/>
          <p:cNvSpPr>
            <a:spLocks noChangeArrowheads="1"/>
          </p:cNvSpPr>
          <p:nvPr/>
        </p:nvSpPr>
        <p:spPr bwMode="auto">
          <a:xfrm>
            <a:off x="6172200" y="4325938"/>
            <a:ext cx="2889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81" name="Rectangle 94"/>
          <p:cNvSpPr>
            <a:spLocks noChangeArrowheads="1"/>
          </p:cNvSpPr>
          <p:nvPr/>
        </p:nvSpPr>
        <p:spPr bwMode="auto">
          <a:xfrm>
            <a:off x="6172200" y="45720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Bit-Pair Recoding of Multipliers</a:t>
            </a:r>
            <a:endParaRPr lang="zh-CN" altLang="en-US" dirty="0"/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6343F-27B1-4ABA-8412-7BC665F087AD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2163" name="Freeform 4"/>
          <p:cNvSpPr>
            <a:spLocks/>
          </p:cNvSpPr>
          <p:nvPr/>
        </p:nvSpPr>
        <p:spPr bwMode="auto">
          <a:xfrm>
            <a:off x="6351588" y="3876675"/>
            <a:ext cx="261937" cy="336550"/>
          </a:xfrm>
          <a:custGeom>
            <a:avLst/>
            <a:gdLst>
              <a:gd name="T0" fmla="*/ 11 w 14"/>
              <a:gd name="T1" fmla="*/ 0 h 18"/>
              <a:gd name="T2" fmla="*/ 11 w 14"/>
              <a:gd name="T3" fmla="*/ 10 h 18"/>
              <a:gd name="T4" fmla="*/ 14 w 14"/>
              <a:gd name="T5" fmla="*/ 10 h 18"/>
              <a:gd name="T6" fmla="*/ 7 w 14"/>
              <a:gd name="T7" fmla="*/ 18 h 18"/>
              <a:gd name="T8" fmla="*/ 0 w 14"/>
              <a:gd name="T9" fmla="*/ 10 h 18"/>
              <a:gd name="T10" fmla="*/ 3 w 14"/>
              <a:gd name="T11" fmla="*/ 10 h 18"/>
              <a:gd name="T12" fmla="*/ 3 w 14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8"/>
              <a:gd name="T23" fmla="*/ 14 w 14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8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18"/>
                </a:lnTo>
                <a:lnTo>
                  <a:pt x="0" y="10"/>
                </a:lnTo>
                <a:lnTo>
                  <a:pt x="3" y="10"/>
                </a:lnTo>
                <a:lnTo>
                  <a:pt x="3" y="0"/>
                </a:lnTo>
              </a:path>
            </a:pathLst>
          </a:custGeom>
          <a:solidFill>
            <a:srgbClr val="FF0000"/>
          </a:solidFill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164" name="Freeform 5"/>
          <p:cNvSpPr>
            <a:spLocks/>
          </p:cNvSpPr>
          <p:nvPr/>
        </p:nvSpPr>
        <p:spPr bwMode="auto">
          <a:xfrm>
            <a:off x="1917700" y="3952875"/>
            <a:ext cx="261938" cy="319088"/>
          </a:xfrm>
          <a:custGeom>
            <a:avLst/>
            <a:gdLst>
              <a:gd name="T0" fmla="*/ 11 w 14"/>
              <a:gd name="T1" fmla="*/ 0 h 17"/>
              <a:gd name="T2" fmla="*/ 11 w 14"/>
              <a:gd name="T3" fmla="*/ 10 h 17"/>
              <a:gd name="T4" fmla="*/ 14 w 14"/>
              <a:gd name="T5" fmla="*/ 10 h 17"/>
              <a:gd name="T6" fmla="*/ 7 w 14"/>
              <a:gd name="T7" fmla="*/ 17 h 17"/>
              <a:gd name="T8" fmla="*/ 0 w 14"/>
              <a:gd name="T9" fmla="*/ 10 h 17"/>
              <a:gd name="T10" fmla="*/ 3 w 14"/>
              <a:gd name="T11" fmla="*/ 10 h 17"/>
              <a:gd name="T12" fmla="*/ 3 w 14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7"/>
              <a:gd name="T23" fmla="*/ 14 w 14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7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17"/>
                </a:lnTo>
                <a:lnTo>
                  <a:pt x="0" y="10"/>
                </a:lnTo>
                <a:lnTo>
                  <a:pt x="3" y="10"/>
                </a:lnTo>
                <a:lnTo>
                  <a:pt x="3" y="0"/>
                </a:lnTo>
              </a:path>
            </a:pathLst>
          </a:custGeom>
          <a:solidFill>
            <a:srgbClr val="FF0000"/>
          </a:solidFill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6651625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6557963" y="1889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5487988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8" name="Rectangle 9"/>
          <p:cNvSpPr>
            <a:spLocks noChangeArrowheads="1"/>
          </p:cNvSpPr>
          <p:nvPr/>
        </p:nvSpPr>
        <p:spPr bwMode="auto">
          <a:xfrm>
            <a:off x="52641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 dirty="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9" name="Rectangle 10"/>
          <p:cNvSpPr>
            <a:spLocks noChangeArrowheads="1"/>
          </p:cNvSpPr>
          <p:nvPr/>
        </p:nvSpPr>
        <p:spPr bwMode="auto">
          <a:xfrm>
            <a:off x="5038725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0" name="Rectangle 11"/>
          <p:cNvSpPr>
            <a:spLocks noChangeArrowheads="1"/>
          </p:cNvSpPr>
          <p:nvPr/>
        </p:nvSpPr>
        <p:spPr bwMode="auto">
          <a:xfrm>
            <a:off x="47942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1" name="Rectangle 12"/>
          <p:cNvSpPr>
            <a:spLocks noChangeArrowheads="1"/>
          </p:cNvSpPr>
          <p:nvPr/>
        </p:nvSpPr>
        <p:spPr bwMode="auto">
          <a:xfrm>
            <a:off x="4794250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 dirty="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2" name="Rectangle 13"/>
          <p:cNvSpPr>
            <a:spLocks noChangeArrowheads="1"/>
          </p:cNvSpPr>
          <p:nvPr/>
        </p:nvSpPr>
        <p:spPr bwMode="auto">
          <a:xfrm>
            <a:off x="5038725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3" name="Rectangle 14"/>
          <p:cNvSpPr>
            <a:spLocks noChangeArrowheads="1"/>
          </p:cNvSpPr>
          <p:nvPr/>
        </p:nvSpPr>
        <p:spPr bwMode="auto">
          <a:xfrm>
            <a:off x="5264150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4" name="Rectangle 15"/>
          <p:cNvSpPr>
            <a:spLocks noChangeArrowheads="1"/>
          </p:cNvSpPr>
          <p:nvPr/>
        </p:nvSpPr>
        <p:spPr bwMode="auto">
          <a:xfrm>
            <a:off x="5487988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 dirty="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5" name="Rectangle 16"/>
          <p:cNvSpPr>
            <a:spLocks noChangeArrowheads="1"/>
          </p:cNvSpPr>
          <p:nvPr/>
        </p:nvSpPr>
        <p:spPr bwMode="auto">
          <a:xfrm>
            <a:off x="5713413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6" name="Rectangle 17"/>
          <p:cNvSpPr>
            <a:spLocks noChangeArrowheads="1"/>
          </p:cNvSpPr>
          <p:nvPr/>
        </p:nvSpPr>
        <p:spPr bwMode="auto">
          <a:xfrm>
            <a:off x="5957888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7" name="Rectangle 18"/>
          <p:cNvSpPr>
            <a:spLocks noChangeArrowheads="1"/>
          </p:cNvSpPr>
          <p:nvPr/>
        </p:nvSpPr>
        <p:spPr bwMode="auto">
          <a:xfrm>
            <a:off x="4794250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8" name="Rectangle 19"/>
          <p:cNvSpPr>
            <a:spLocks noChangeArrowheads="1"/>
          </p:cNvSpPr>
          <p:nvPr/>
        </p:nvSpPr>
        <p:spPr bwMode="auto">
          <a:xfrm>
            <a:off x="5038725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9" name="Rectangle 20"/>
          <p:cNvSpPr>
            <a:spLocks noChangeArrowheads="1"/>
          </p:cNvSpPr>
          <p:nvPr/>
        </p:nvSpPr>
        <p:spPr bwMode="auto">
          <a:xfrm>
            <a:off x="5264150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0" name="Rectangle 21"/>
          <p:cNvSpPr>
            <a:spLocks noChangeArrowheads="1"/>
          </p:cNvSpPr>
          <p:nvPr/>
        </p:nvSpPr>
        <p:spPr bwMode="auto">
          <a:xfrm>
            <a:off x="5487988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1" name="Rectangle 22"/>
          <p:cNvSpPr>
            <a:spLocks noChangeArrowheads="1"/>
          </p:cNvSpPr>
          <p:nvPr/>
        </p:nvSpPr>
        <p:spPr bwMode="auto">
          <a:xfrm>
            <a:off x="5957888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2" name="Rectangle 23"/>
          <p:cNvSpPr>
            <a:spLocks noChangeArrowheads="1"/>
          </p:cNvSpPr>
          <p:nvPr/>
        </p:nvSpPr>
        <p:spPr bwMode="auto">
          <a:xfrm>
            <a:off x="5713413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3" name="Rectangle 24"/>
          <p:cNvSpPr>
            <a:spLocks noChangeArrowheads="1"/>
          </p:cNvSpPr>
          <p:nvPr/>
        </p:nvSpPr>
        <p:spPr bwMode="auto">
          <a:xfrm>
            <a:off x="4794250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4" name="Rectangle 25"/>
          <p:cNvSpPr>
            <a:spLocks noChangeArrowheads="1"/>
          </p:cNvSpPr>
          <p:nvPr/>
        </p:nvSpPr>
        <p:spPr bwMode="auto">
          <a:xfrm>
            <a:off x="5038725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5" name="Rectangle 26"/>
          <p:cNvSpPr>
            <a:spLocks noChangeArrowheads="1"/>
          </p:cNvSpPr>
          <p:nvPr/>
        </p:nvSpPr>
        <p:spPr bwMode="auto">
          <a:xfrm>
            <a:off x="5264150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6" name="Rectangle 27"/>
          <p:cNvSpPr>
            <a:spLocks noChangeArrowheads="1"/>
          </p:cNvSpPr>
          <p:nvPr/>
        </p:nvSpPr>
        <p:spPr bwMode="auto">
          <a:xfrm>
            <a:off x="5957888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7" name="Rectangle 28"/>
          <p:cNvSpPr>
            <a:spLocks noChangeArrowheads="1"/>
          </p:cNvSpPr>
          <p:nvPr/>
        </p:nvSpPr>
        <p:spPr bwMode="auto">
          <a:xfrm>
            <a:off x="6181725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8" name="Rectangle 29"/>
          <p:cNvSpPr>
            <a:spLocks noChangeArrowheads="1"/>
          </p:cNvSpPr>
          <p:nvPr/>
        </p:nvSpPr>
        <p:spPr bwMode="auto">
          <a:xfrm>
            <a:off x="5487988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9" name="Rectangle 30"/>
          <p:cNvSpPr>
            <a:spLocks noChangeArrowheads="1"/>
          </p:cNvSpPr>
          <p:nvPr/>
        </p:nvSpPr>
        <p:spPr bwMode="auto">
          <a:xfrm>
            <a:off x="5713413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0" name="Rectangle 31"/>
          <p:cNvSpPr>
            <a:spLocks noChangeArrowheads="1"/>
          </p:cNvSpPr>
          <p:nvPr/>
        </p:nvSpPr>
        <p:spPr bwMode="auto">
          <a:xfrm>
            <a:off x="4794250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 dirty="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1" name="Rectangle 32"/>
          <p:cNvSpPr>
            <a:spLocks noChangeArrowheads="1"/>
          </p:cNvSpPr>
          <p:nvPr/>
        </p:nvSpPr>
        <p:spPr bwMode="auto">
          <a:xfrm>
            <a:off x="5038725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2" name="Rectangle 33"/>
          <p:cNvSpPr>
            <a:spLocks noChangeArrowheads="1"/>
          </p:cNvSpPr>
          <p:nvPr/>
        </p:nvSpPr>
        <p:spPr bwMode="auto">
          <a:xfrm>
            <a:off x="5264150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3" name="Rectangle 34"/>
          <p:cNvSpPr>
            <a:spLocks noChangeArrowheads="1"/>
          </p:cNvSpPr>
          <p:nvPr/>
        </p:nvSpPr>
        <p:spPr bwMode="auto">
          <a:xfrm>
            <a:off x="5487988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4" name="Rectangle 35"/>
          <p:cNvSpPr>
            <a:spLocks noChangeArrowheads="1"/>
          </p:cNvSpPr>
          <p:nvPr/>
        </p:nvSpPr>
        <p:spPr bwMode="auto">
          <a:xfrm>
            <a:off x="5713413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5" name="Rectangle 36"/>
          <p:cNvSpPr>
            <a:spLocks noChangeArrowheads="1"/>
          </p:cNvSpPr>
          <p:nvPr/>
        </p:nvSpPr>
        <p:spPr bwMode="auto">
          <a:xfrm>
            <a:off x="5957888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6" name="Line 37"/>
          <p:cNvSpPr>
            <a:spLocks noChangeShapeType="1"/>
          </p:cNvSpPr>
          <p:nvPr/>
        </p:nvSpPr>
        <p:spPr bwMode="auto">
          <a:xfrm flipH="1">
            <a:off x="4681538" y="3351213"/>
            <a:ext cx="23637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197" name="Rectangle 38"/>
          <p:cNvSpPr>
            <a:spLocks noChangeArrowheads="1"/>
          </p:cNvSpPr>
          <p:nvPr/>
        </p:nvSpPr>
        <p:spPr bwMode="auto">
          <a:xfrm>
            <a:off x="68770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8" name="Rectangle 39"/>
          <p:cNvSpPr>
            <a:spLocks noChangeArrowheads="1"/>
          </p:cNvSpPr>
          <p:nvPr/>
        </p:nvSpPr>
        <p:spPr bwMode="auto">
          <a:xfrm>
            <a:off x="64071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9" name="Rectangle 40"/>
          <p:cNvSpPr>
            <a:spLocks noChangeArrowheads="1"/>
          </p:cNvSpPr>
          <p:nvPr/>
        </p:nvSpPr>
        <p:spPr bwMode="auto">
          <a:xfrm>
            <a:off x="6181725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0" name="Rectangle 41"/>
          <p:cNvSpPr>
            <a:spLocks noChangeArrowheads="1"/>
          </p:cNvSpPr>
          <p:nvPr/>
        </p:nvSpPr>
        <p:spPr bwMode="auto">
          <a:xfrm>
            <a:off x="5487988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1" name="Rectangle 42"/>
          <p:cNvSpPr>
            <a:spLocks noChangeArrowheads="1"/>
          </p:cNvSpPr>
          <p:nvPr/>
        </p:nvSpPr>
        <p:spPr bwMode="auto">
          <a:xfrm>
            <a:off x="6632575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2" name="Rectangle 43"/>
          <p:cNvSpPr>
            <a:spLocks noChangeArrowheads="1"/>
          </p:cNvSpPr>
          <p:nvPr/>
        </p:nvSpPr>
        <p:spPr bwMode="auto">
          <a:xfrm>
            <a:off x="5957888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3" name="Rectangle 44"/>
          <p:cNvSpPr>
            <a:spLocks noChangeArrowheads="1"/>
          </p:cNvSpPr>
          <p:nvPr/>
        </p:nvSpPr>
        <p:spPr bwMode="auto">
          <a:xfrm>
            <a:off x="5713413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4" name="Rectangle 45"/>
          <p:cNvSpPr>
            <a:spLocks noChangeArrowheads="1"/>
          </p:cNvSpPr>
          <p:nvPr/>
        </p:nvSpPr>
        <p:spPr bwMode="auto">
          <a:xfrm>
            <a:off x="52641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5" name="Rectangle 46"/>
          <p:cNvSpPr>
            <a:spLocks noChangeArrowheads="1"/>
          </p:cNvSpPr>
          <p:nvPr/>
        </p:nvSpPr>
        <p:spPr bwMode="auto">
          <a:xfrm>
            <a:off x="5038725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6" name="Rectangle 47"/>
          <p:cNvSpPr>
            <a:spLocks noChangeArrowheads="1"/>
          </p:cNvSpPr>
          <p:nvPr/>
        </p:nvSpPr>
        <p:spPr bwMode="auto">
          <a:xfrm>
            <a:off x="47942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7" name="Rectangle 48"/>
          <p:cNvSpPr>
            <a:spLocks noChangeArrowheads="1"/>
          </p:cNvSpPr>
          <p:nvPr/>
        </p:nvSpPr>
        <p:spPr bwMode="auto">
          <a:xfrm>
            <a:off x="5938838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8" name="Rectangle 49"/>
          <p:cNvSpPr>
            <a:spLocks noChangeArrowheads="1"/>
          </p:cNvSpPr>
          <p:nvPr/>
        </p:nvSpPr>
        <p:spPr bwMode="auto">
          <a:xfrm>
            <a:off x="6164263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9" name="Rectangle 50"/>
          <p:cNvSpPr>
            <a:spLocks noChangeArrowheads="1"/>
          </p:cNvSpPr>
          <p:nvPr/>
        </p:nvSpPr>
        <p:spPr bwMode="auto">
          <a:xfrm>
            <a:off x="6407150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0" name="Rectangle 51"/>
          <p:cNvSpPr>
            <a:spLocks noChangeArrowheads="1"/>
          </p:cNvSpPr>
          <p:nvPr/>
        </p:nvSpPr>
        <p:spPr bwMode="auto">
          <a:xfrm>
            <a:off x="6632575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1" name="Rectangle 52"/>
          <p:cNvSpPr>
            <a:spLocks noChangeArrowheads="1"/>
          </p:cNvSpPr>
          <p:nvPr/>
        </p:nvSpPr>
        <p:spPr bwMode="auto">
          <a:xfrm>
            <a:off x="6858000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2" name="Rectangle 53"/>
          <p:cNvSpPr>
            <a:spLocks noChangeArrowheads="1"/>
          </p:cNvSpPr>
          <p:nvPr/>
        </p:nvSpPr>
        <p:spPr bwMode="auto">
          <a:xfrm>
            <a:off x="5938838" y="4683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3" name="Rectangle 54"/>
          <p:cNvSpPr>
            <a:spLocks noChangeArrowheads="1"/>
          </p:cNvSpPr>
          <p:nvPr/>
        </p:nvSpPr>
        <p:spPr bwMode="auto">
          <a:xfrm>
            <a:off x="6632575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4" name="Rectangle 55"/>
          <p:cNvSpPr>
            <a:spLocks noChangeArrowheads="1"/>
          </p:cNvSpPr>
          <p:nvPr/>
        </p:nvSpPr>
        <p:spPr bwMode="auto">
          <a:xfrm>
            <a:off x="685800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5" name="Rectangle 56"/>
          <p:cNvSpPr>
            <a:spLocks noChangeArrowheads="1"/>
          </p:cNvSpPr>
          <p:nvPr/>
        </p:nvSpPr>
        <p:spPr bwMode="auto">
          <a:xfrm>
            <a:off x="640715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6" name="Rectangle 57"/>
          <p:cNvSpPr>
            <a:spLocks noChangeArrowheads="1"/>
          </p:cNvSpPr>
          <p:nvPr/>
        </p:nvSpPr>
        <p:spPr bwMode="auto">
          <a:xfrm>
            <a:off x="6164263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7" name="Rectangle 58"/>
          <p:cNvSpPr>
            <a:spLocks noChangeArrowheads="1"/>
          </p:cNvSpPr>
          <p:nvPr/>
        </p:nvSpPr>
        <p:spPr bwMode="auto">
          <a:xfrm>
            <a:off x="5938838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8" name="Rectangle 59"/>
          <p:cNvSpPr>
            <a:spLocks noChangeArrowheads="1"/>
          </p:cNvSpPr>
          <p:nvPr/>
        </p:nvSpPr>
        <p:spPr bwMode="auto">
          <a:xfrm>
            <a:off x="5713413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9" name="Rectangle 60"/>
          <p:cNvSpPr>
            <a:spLocks noChangeArrowheads="1"/>
          </p:cNvSpPr>
          <p:nvPr/>
        </p:nvSpPr>
        <p:spPr bwMode="auto">
          <a:xfrm>
            <a:off x="5487988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0" name="Rectangle 61"/>
          <p:cNvSpPr>
            <a:spLocks noChangeArrowheads="1"/>
          </p:cNvSpPr>
          <p:nvPr/>
        </p:nvSpPr>
        <p:spPr bwMode="auto">
          <a:xfrm>
            <a:off x="524510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1" name="Rectangle 62"/>
          <p:cNvSpPr>
            <a:spLocks noChangeArrowheads="1"/>
          </p:cNvSpPr>
          <p:nvPr/>
        </p:nvSpPr>
        <p:spPr bwMode="auto">
          <a:xfrm>
            <a:off x="5019675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2" name="Rectangle 63"/>
          <p:cNvSpPr>
            <a:spLocks noChangeArrowheads="1"/>
          </p:cNvSpPr>
          <p:nvPr/>
        </p:nvSpPr>
        <p:spPr bwMode="auto">
          <a:xfrm>
            <a:off x="479425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3" name="Rectangle 64"/>
          <p:cNvSpPr>
            <a:spLocks noChangeArrowheads="1"/>
          </p:cNvSpPr>
          <p:nvPr/>
        </p:nvSpPr>
        <p:spPr bwMode="auto">
          <a:xfrm>
            <a:off x="4794250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4" name="Rectangle 65"/>
          <p:cNvSpPr>
            <a:spLocks noChangeArrowheads="1"/>
          </p:cNvSpPr>
          <p:nvPr/>
        </p:nvSpPr>
        <p:spPr bwMode="auto">
          <a:xfrm>
            <a:off x="5019675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5" name="Rectangle 66"/>
          <p:cNvSpPr>
            <a:spLocks noChangeArrowheads="1"/>
          </p:cNvSpPr>
          <p:nvPr/>
        </p:nvSpPr>
        <p:spPr bwMode="auto">
          <a:xfrm>
            <a:off x="5245100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6" name="Rectangle 67"/>
          <p:cNvSpPr>
            <a:spLocks noChangeArrowheads="1"/>
          </p:cNvSpPr>
          <p:nvPr/>
        </p:nvSpPr>
        <p:spPr bwMode="auto">
          <a:xfrm>
            <a:off x="5487988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 dirty="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7" name="Rectangle 68"/>
          <p:cNvSpPr>
            <a:spLocks noChangeArrowheads="1"/>
          </p:cNvSpPr>
          <p:nvPr/>
        </p:nvSpPr>
        <p:spPr bwMode="auto">
          <a:xfrm>
            <a:off x="5713413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8" name="Rectangle 69"/>
          <p:cNvSpPr>
            <a:spLocks noChangeArrowheads="1"/>
          </p:cNvSpPr>
          <p:nvPr/>
        </p:nvSpPr>
        <p:spPr bwMode="auto">
          <a:xfrm>
            <a:off x="5938838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9" name="Rectangle 70"/>
          <p:cNvSpPr>
            <a:spLocks noChangeArrowheads="1"/>
          </p:cNvSpPr>
          <p:nvPr/>
        </p:nvSpPr>
        <p:spPr bwMode="auto">
          <a:xfrm>
            <a:off x="6164263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0" name="Rectangle 71"/>
          <p:cNvSpPr>
            <a:spLocks noChangeArrowheads="1"/>
          </p:cNvSpPr>
          <p:nvPr/>
        </p:nvSpPr>
        <p:spPr bwMode="auto">
          <a:xfrm>
            <a:off x="6407150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1" name="Rectangle 72"/>
          <p:cNvSpPr>
            <a:spLocks noChangeArrowheads="1"/>
          </p:cNvSpPr>
          <p:nvPr/>
        </p:nvSpPr>
        <p:spPr bwMode="auto">
          <a:xfrm>
            <a:off x="4794250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2" name="Rectangle 73"/>
          <p:cNvSpPr>
            <a:spLocks noChangeArrowheads="1"/>
          </p:cNvSpPr>
          <p:nvPr/>
        </p:nvSpPr>
        <p:spPr bwMode="auto">
          <a:xfrm>
            <a:off x="5019675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3" name="Rectangle 74"/>
          <p:cNvSpPr>
            <a:spLocks noChangeArrowheads="1"/>
          </p:cNvSpPr>
          <p:nvPr/>
        </p:nvSpPr>
        <p:spPr bwMode="auto">
          <a:xfrm>
            <a:off x="5245100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4" name="Rectangle 75"/>
          <p:cNvSpPr>
            <a:spLocks noChangeArrowheads="1"/>
          </p:cNvSpPr>
          <p:nvPr/>
        </p:nvSpPr>
        <p:spPr bwMode="auto">
          <a:xfrm>
            <a:off x="5487988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5" name="Rectangle 76"/>
          <p:cNvSpPr>
            <a:spLocks noChangeArrowheads="1"/>
          </p:cNvSpPr>
          <p:nvPr/>
        </p:nvSpPr>
        <p:spPr bwMode="auto">
          <a:xfrm>
            <a:off x="5713413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6" name="Rectangle 77"/>
          <p:cNvSpPr>
            <a:spLocks noChangeArrowheads="1"/>
          </p:cNvSpPr>
          <p:nvPr/>
        </p:nvSpPr>
        <p:spPr bwMode="auto">
          <a:xfrm>
            <a:off x="5938838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7" name="Rectangle 78"/>
          <p:cNvSpPr>
            <a:spLocks noChangeArrowheads="1"/>
          </p:cNvSpPr>
          <p:nvPr/>
        </p:nvSpPr>
        <p:spPr bwMode="auto">
          <a:xfrm>
            <a:off x="479425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8" name="Rectangle 79"/>
          <p:cNvSpPr>
            <a:spLocks noChangeArrowheads="1"/>
          </p:cNvSpPr>
          <p:nvPr/>
        </p:nvSpPr>
        <p:spPr bwMode="auto">
          <a:xfrm>
            <a:off x="5019675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9" name="Rectangle 80"/>
          <p:cNvSpPr>
            <a:spLocks noChangeArrowheads="1"/>
          </p:cNvSpPr>
          <p:nvPr/>
        </p:nvSpPr>
        <p:spPr bwMode="auto">
          <a:xfrm>
            <a:off x="524510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0" name="Rectangle 81"/>
          <p:cNvSpPr>
            <a:spLocks noChangeArrowheads="1"/>
          </p:cNvSpPr>
          <p:nvPr/>
        </p:nvSpPr>
        <p:spPr bwMode="auto">
          <a:xfrm>
            <a:off x="5487988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1" name="Rectangle 82"/>
          <p:cNvSpPr>
            <a:spLocks noChangeArrowheads="1"/>
          </p:cNvSpPr>
          <p:nvPr/>
        </p:nvSpPr>
        <p:spPr bwMode="auto">
          <a:xfrm>
            <a:off x="5713413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2" name="Rectangle 83"/>
          <p:cNvSpPr>
            <a:spLocks noChangeArrowheads="1"/>
          </p:cNvSpPr>
          <p:nvPr/>
        </p:nvSpPr>
        <p:spPr bwMode="auto">
          <a:xfrm>
            <a:off x="5938838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3" name="Rectangle 84"/>
          <p:cNvSpPr>
            <a:spLocks noChangeArrowheads="1"/>
          </p:cNvSpPr>
          <p:nvPr/>
        </p:nvSpPr>
        <p:spPr bwMode="auto">
          <a:xfrm>
            <a:off x="6164263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4" name="Rectangle 85"/>
          <p:cNvSpPr>
            <a:spLocks noChangeArrowheads="1"/>
          </p:cNvSpPr>
          <p:nvPr/>
        </p:nvSpPr>
        <p:spPr bwMode="auto">
          <a:xfrm>
            <a:off x="640715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5" name="Rectangle 86"/>
          <p:cNvSpPr>
            <a:spLocks noChangeArrowheads="1"/>
          </p:cNvSpPr>
          <p:nvPr/>
        </p:nvSpPr>
        <p:spPr bwMode="auto">
          <a:xfrm>
            <a:off x="6632575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 dirty="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6" name="Rectangle 87"/>
          <p:cNvSpPr>
            <a:spLocks noChangeArrowheads="1"/>
          </p:cNvSpPr>
          <p:nvPr/>
        </p:nvSpPr>
        <p:spPr bwMode="auto">
          <a:xfrm>
            <a:off x="685800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7" name="Rectangle 88"/>
          <p:cNvSpPr>
            <a:spLocks noChangeArrowheads="1"/>
          </p:cNvSpPr>
          <p:nvPr/>
        </p:nvSpPr>
        <p:spPr bwMode="auto">
          <a:xfrm>
            <a:off x="64071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8" name="Rectangle 89"/>
          <p:cNvSpPr>
            <a:spLocks noChangeArrowheads="1"/>
          </p:cNvSpPr>
          <p:nvPr/>
        </p:nvSpPr>
        <p:spPr bwMode="auto">
          <a:xfrm>
            <a:off x="6407150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9" name="Rectangle 90"/>
          <p:cNvSpPr>
            <a:spLocks noChangeArrowheads="1"/>
          </p:cNvSpPr>
          <p:nvPr/>
        </p:nvSpPr>
        <p:spPr bwMode="auto">
          <a:xfrm>
            <a:off x="6181725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0" name="Rectangle 91"/>
          <p:cNvSpPr>
            <a:spLocks noChangeArrowheads="1"/>
          </p:cNvSpPr>
          <p:nvPr/>
        </p:nvSpPr>
        <p:spPr bwMode="auto">
          <a:xfrm>
            <a:off x="6632575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1" name="Rectangle 92"/>
          <p:cNvSpPr>
            <a:spLocks noChangeArrowheads="1"/>
          </p:cNvSpPr>
          <p:nvPr/>
        </p:nvSpPr>
        <p:spPr bwMode="auto">
          <a:xfrm>
            <a:off x="6181725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2" name="Rectangle 93"/>
          <p:cNvSpPr>
            <a:spLocks noChangeArrowheads="1"/>
          </p:cNvSpPr>
          <p:nvPr/>
        </p:nvSpPr>
        <p:spPr bwMode="auto">
          <a:xfrm>
            <a:off x="6632575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3" name="Rectangle 94"/>
          <p:cNvSpPr>
            <a:spLocks noChangeArrowheads="1"/>
          </p:cNvSpPr>
          <p:nvPr/>
        </p:nvSpPr>
        <p:spPr bwMode="auto">
          <a:xfrm>
            <a:off x="6407150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4" name="Rectangle 95"/>
          <p:cNvSpPr>
            <a:spLocks noChangeArrowheads="1"/>
          </p:cNvSpPr>
          <p:nvPr/>
        </p:nvSpPr>
        <p:spPr bwMode="auto">
          <a:xfrm>
            <a:off x="5957888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5" name="Rectangle 96"/>
          <p:cNvSpPr>
            <a:spLocks noChangeArrowheads="1"/>
          </p:cNvSpPr>
          <p:nvPr/>
        </p:nvSpPr>
        <p:spPr bwMode="auto">
          <a:xfrm>
            <a:off x="6877050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6" name="Rectangle 97"/>
          <p:cNvSpPr>
            <a:spLocks noChangeArrowheads="1"/>
          </p:cNvSpPr>
          <p:nvPr/>
        </p:nvSpPr>
        <p:spPr bwMode="auto">
          <a:xfrm>
            <a:off x="68770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7" name="Rectangle 98"/>
          <p:cNvSpPr>
            <a:spLocks noChangeArrowheads="1"/>
          </p:cNvSpPr>
          <p:nvPr/>
        </p:nvSpPr>
        <p:spPr bwMode="auto">
          <a:xfrm>
            <a:off x="6181725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8" name="Rectangle 99"/>
          <p:cNvSpPr>
            <a:spLocks noChangeArrowheads="1"/>
          </p:cNvSpPr>
          <p:nvPr/>
        </p:nvSpPr>
        <p:spPr bwMode="auto">
          <a:xfrm>
            <a:off x="6632575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9" name="Rectangle 100"/>
          <p:cNvSpPr>
            <a:spLocks noChangeArrowheads="1"/>
          </p:cNvSpPr>
          <p:nvPr/>
        </p:nvSpPr>
        <p:spPr bwMode="auto">
          <a:xfrm>
            <a:off x="5957888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0" name="Rectangle 101"/>
          <p:cNvSpPr>
            <a:spLocks noChangeArrowheads="1"/>
          </p:cNvSpPr>
          <p:nvPr/>
        </p:nvSpPr>
        <p:spPr bwMode="auto">
          <a:xfrm>
            <a:off x="5957888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1" name="Rectangle 102"/>
          <p:cNvSpPr>
            <a:spLocks noChangeArrowheads="1"/>
          </p:cNvSpPr>
          <p:nvPr/>
        </p:nvSpPr>
        <p:spPr bwMode="auto">
          <a:xfrm>
            <a:off x="6877050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2" name="Rectangle 103"/>
          <p:cNvSpPr>
            <a:spLocks noChangeArrowheads="1"/>
          </p:cNvSpPr>
          <p:nvPr/>
        </p:nvSpPr>
        <p:spPr bwMode="auto">
          <a:xfrm>
            <a:off x="6407150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3" name="Rectangle 104"/>
          <p:cNvSpPr>
            <a:spLocks noChangeArrowheads="1"/>
          </p:cNvSpPr>
          <p:nvPr/>
        </p:nvSpPr>
        <p:spPr bwMode="auto">
          <a:xfrm>
            <a:off x="6181725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4" name="Rectangle 105"/>
          <p:cNvSpPr>
            <a:spLocks noChangeArrowheads="1"/>
          </p:cNvSpPr>
          <p:nvPr/>
        </p:nvSpPr>
        <p:spPr bwMode="auto">
          <a:xfrm>
            <a:off x="5713413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 dirty="0">
                <a:solidFill>
                  <a:srgbClr val="FF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 dirty="0">
              <a:solidFill>
                <a:srgbClr val="FF0000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5" name="Line 106"/>
          <p:cNvSpPr>
            <a:spLocks noChangeShapeType="1"/>
          </p:cNvSpPr>
          <p:nvPr/>
        </p:nvSpPr>
        <p:spPr bwMode="auto">
          <a:xfrm flipH="1">
            <a:off x="5826125" y="2132013"/>
            <a:ext cx="1219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66" name="Rectangle 107"/>
          <p:cNvSpPr>
            <a:spLocks noChangeArrowheads="1"/>
          </p:cNvSpPr>
          <p:nvPr/>
        </p:nvSpPr>
        <p:spPr bwMode="auto">
          <a:xfrm>
            <a:off x="2443163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7" name="Rectangle 108"/>
          <p:cNvSpPr>
            <a:spLocks noChangeArrowheads="1"/>
          </p:cNvSpPr>
          <p:nvPr/>
        </p:nvSpPr>
        <p:spPr bwMode="auto">
          <a:xfrm>
            <a:off x="2198688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8" name="Rectangle 109"/>
          <p:cNvSpPr>
            <a:spLocks noChangeArrowheads="1"/>
          </p:cNvSpPr>
          <p:nvPr/>
        </p:nvSpPr>
        <p:spPr bwMode="auto">
          <a:xfrm>
            <a:off x="1973263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9" name="Rectangle 110"/>
          <p:cNvSpPr>
            <a:spLocks noChangeArrowheads="1"/>
          </p:cNvSpPr>
          <p:nvPr/>
        </p:nvSpPr>
        <p:spPr bwMode="auto">
          <a:xfrm>
            <a:off x="1524000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0" name="Rectangle 111"/>
          <p:cNvSpPr>
            <a:spLocks noChangeArrowheads="1"/>
          </p:cNvSpPr>
          <p:nvPr/>
        </p:nvSpPr>
        <p:spPr bwMode="auto">
          <a:xfrm>
            <a:off x="1747838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1" name="Rectangle 112"/>
          <p:cNvSpPr>
            <a:spLocks noChangeArrowheads="1"/>
          </p:cNvSpPr>
          <p:nvPr/>
        </p:nvSpPr>
        <p:spPr bwMode="auto">
          <a:xfrm>
            <a:off x="1973263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2" name="Rectangle 113"/>
          <p:cNvSpPr>
            <a:spLocks noChangeArrowheads="1"/>
          </p:cNvSpPr>
          <p:nvPr/>
        </p:nvSpPr>
        <p:spPr bwMode="auto">
          <a:xfrm>
            <a:off x="2198688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3" name="Rectangle 114"/>
          <p:cNvSpPr>
            <a:spLocks noChangeArrowheads="1"/>
          </p:cNvSpPr>
          <p:nvPr/>
        </p:nvSpPr>
        <p:spPr bwMode="auto">
          <a:xfrm>
            <a:off x="2443163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4" name="Rectangle 115"/>
          <p:cNvSpPr>
            <a:spLocks noChangeArrowheads="1"/>
          </p:cNvSpPr>
          <p:nvPr/>
        </p:nvSpPr>
        <p:spPr bwMode="auto">
          <a:xfrm>
            <a:off x="1747838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5" name="Rectangle 116"/>
          <p:cNvSpPr>
            <a:spLocks noChangeArrowheads="1"/>
          </p:cNvSpPr>
          <p:nvPr/>
        </p:nvSpPr>
        <p:spPr bwMode="auto">
          <a:xfrm>
            <a:off x="1524000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6" name="Line 117"/>
          <p:cNvSpPr>
            <a:spLocks noChangeShapeType="1"/>
          </p:cNvSpPr>
          <p:nvPr/>
        </p:nvSpPr>
        <p:spPr bwMode="auto">
          <a:xfrm flipH="1">
            <a:off x="1241425" y="3595688"/>
            <a:ext cx="13700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77" name="Rectangle 118"/>
          <p:cNvSpPr>
            <a:spLocks noChangeArrowheads="1"/>
          </p:cNvSpPr>
          <p:nvPr/>
        </p:nvSpPr>
        <p:spPr bwMode="auto">
          <a:xfrm>
            <a:off x="6181725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8" name="Rectangle 119"/>
          <p:cNvSpPr>
            <a:spLocks noChangeArrowheads="1"/>
          </p:cNvSpPr>
          <p:nvPr/>
        </p:nvSpPr>
        <p:spPr bwMode="auto">
          <a:xfrm>
            <a:off x="6107113" y="1889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9" name="Rectangle 120"/>
          <p:cNvSpPr>
            <a:spLocks noChangeArrowheads="1"/>
          </p:cNvSpPr>
          <p:nvPr/>
        </p:nvSpPr>
        <p:spPr bwMode="auto">
          <a:xfrm>
            <a:off x="2892425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6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0" name="Rectangle 121"/>
          <p:cNvSpPr>
            <a:spLocks noChangeArrowheads="1"/>
          </p:cNvSpPr>
          <p:nvPr/>
        </p:nvSpPr>
        <p:spPr bwMode="auto">
          <a:xfrm>
            <a:off x="2798763" y="335280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1" name="Rectangle 122"/>
          <p:cNvSpPr>
            <a:spLocks noChangeArrowheads="1"/>
          </p:cNvSpPr>
          <p:nvPr/>
        </p:nvSpPr>
        <p:spPr bwMode="auto">
          <a:xfrm>
            <a:off x="2743200" y="3352800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2" name="Rectangle 123"/>
          <p:cNvSpPr>
            <a:spLocks noChangeArrowheads="1"/>
          </p:cNvSpPr>
          <p:nvPr/>
        </p:nvSpPr>
        <p:spPr bwMode="auto">
          <a:xfrm>
            <a:off x="2986088" y="335280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3" name="Rectangle 124"/>
          <p:cNvSpPr>
            <a:spLocks noChangeArrowheads="1"/>
          </p:cNvSpPr>
          <p:nvPr/>
        </p:nvSpPr>
        <p:spPr bwMode="auto">
          <a:xfrm>
            <a:off x="2873375" y="3127375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4" name="Rectangle 125"/>
          <p:cNvSpPr>
            <a:spLocks noChangeArrowheads="1"/>
          </p:cNvSpPr>
          <p:nvPr/>
        </p:nvSpPr>
        <p:spPr bwMode="auto">
          <a:xfrm>
            <a:off x="2760663" y="3127375"/>
            <a:ext cx="968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5" name="Rectangle 126"/>
          <p:cNvSpPr>
            <a:spLocks noChangeArrowheads="1"/>
          </p:cNvSpPr>
          <p:nvPr/>
        </p:nvSpPr>
        <p:spPr bwMode="auto">
          <a:xfrm>
            <a:off x="2686050" y="3127375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6" name="Rectangle 127"/>
          <p:cNvSpPr>
            <a:spLocks noChangeArrowheads="1"/>
          </p:cNvSpPr>
          <p:nvPr/>
        </p:nvSpPr>
        <p:spPr bwMode="auto">
          <a:xfrm>
            <a:off x="3043238" y="312737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7" name="Rectangle 128"/>
          <p:cNvSpPr>
            <a:spLocks noChangeArrowheads="1"/>
          </p:cNvSpPr>
          <p:nvPr/>
        </p:nvSpPr>
        <p:spPr bwMode="auto">
          <a:xfrm>
            <a:off x="6407150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8" name="Rectangle 129"/>
          <p:cNvSpPr>
            <a:spLocks noChangeArrowheads="1"/>
          </p:cNvSpPr>
          <p:nvPr/>
        </p:nvSpPr>
        <p:spPr bwMode="auto">
          <a:xfrm>
            <a:off x="6332538" y="1889125"/>
            <a:ext cx="968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9" name="Rectangle 130"/>
          <p:cNvSpPr>
            <a:spLocks noChangeArrowheads="1"/>
          </p:cNvSpPr>
          <p:nvPr/>
        </p:nvSpPr>
        <p:spPr bwMode="auto">
          <a:xfrm>
            <a:off x="7289800" y="3389313"/>
            <a:ext cx="1841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78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0" name="Rectangle 131"/>
          <p:cNvSpPr>
            <a:spLocks noChangeArrowheads="1"/>
          </p:cNvSpPr>
          <p:nvPr/>
        </p:nvSpPr>
        <p:spPr bwMode="auto">
          <a:xfrm>
            <a:off x="7194550" y="3389313"/>
            <a:ext cx="555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1" name="Rectangle 132"/>
          <p:cNvSpPr>
            <a:spLocks noChangeArrowheads="1"/>
          </p:cNvSpPr>
          <p:nvPr/>
        </p:nvSpPr>
        <p:spPr bwMode="auto">
          <a:xfrm>
            <a:off x="7119938" y="3389313"/>
            <a:ext cx="555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2" name="Rectangle 133"/>
          <p:cNvSpPr>
            <a:spLocks noChangeArrowheads="1"/>
          </p:cNvSpPr>
          <p:nvPr/>
        </p:nvSpPr>
        <p:spPr bwMode="auto">
          <a:xfrm>
            <a:off x="7477125" y="3389313"/>
            <a:ext cx="555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3" name="Rectangle 134"/>
          <p:cNvSpPr>
            <a:spLocks noChangeArrowheads="1"/>
          </p:cNvSpPr>
          <p:nvPr/>
        </p:nvSpPr>
        <p:spPr bwMode="auto">
          <a:xfrm>
            <a:off x="6388100" y="4683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4" name="Rectangle 135"/>
          <p:cNvSpPr>
            <a:spLocks noChangeArrowheads="1"/>
          </p:cNvSpPr>
          <p:nvPr/>
        </p:nvSpPr>
        <p:spPr bwMode="auto">
          <a:xfrm>
            <a:off x="6313488" y="4683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5" name="Rectangle 136"/>
          <p:cNvSpPr>
            <a:spLocks noChangeArrowheads="1"/>
          </p:cNvSpPr>
          <p:nvPr/>
        </p:nvSpPr>
        <p:spPr bwMode="auto">
          <a:xfrm>
            <a:off x="6858000" y="4683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6" name="Rectangle 137"/>
          <p:cNvSpPr>
            <a:spLocks noChangeArrowheads="1"/>
          </p:cNvSpPr>
          <p:nvPr/>
        </p:nvSpPr>
        <p:spPr bwMode="auto">
          <a:xfrm>
            <a:off x="6764338" y="4683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7" name="Rectangle 138"/>
          <p:cNvSpPr>
            <a:spLocks noChangeArrowheads="1"/>
          </p:cNvSpPr>
          <p:nvPr/>
        </p:nvSpPr>
        <p:spPr bwMode="auto">
          <a:xfrm>
            <a:off x="1298575" y="335280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´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8" name="Line 139"/>
          <p:cNvSpPr>
            <a:spLocks noChangeShapeType="1"/>
          </p:cNvSpPr>
          <p:nvPr/>
        </p:nvSpPr>
        <p:spPr bwMode="auto">
          <a:xfrm flipH="1">
            <a:off x="5826125" y="4945063"/>
            <a:ext cx="1219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299" name="Line 140"/>
          <p:cNvSpPr>
            <a:spLocks noChangeShapeType="1"/>
          </p:cNvSpPr>
          <p:nvPr/>
        </p:nvSpPr>
        <p:spPr bwMode="auto">
          <a:xfrm flipH="1">
            <a:off x="4681538" y="5676900"/>
            <a:ext cx="23637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300" name="Rectangle 141"/>
          <p:cNvSpPr>
            <a:spLocks noChangeArrowheads="1"/>
          </p:cNvSpPr>
          <p:nvPr/>
        </p:nvSpPr>
        <p:spPr bwMode="auto">
          <a:xfrm>
            <a:off x="3903663" y="6553200"/>
            <a:ext cx="4783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Figure 6.15.</a:t>
            </a:r>
            <a:r>
              <a:rPr lang="en-US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 Multiplication requiring only </a:t>
            </a:r>
            <a:r>
              <a:rPr lang="en-US" altLang="zh-CN" sz="15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n</a:t>
            </a:r>
            <a:r>
              <a:rPr lang="en-US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/2 summands.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572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Carry-Save Addition of Summands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14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0000"/>
                </a:solidFill>
                <a:ea typeface="SimSun" pitchFamily="2" charset="-122"/>
              </a:rPr>
              <a:t>CSA speeds up the addition process.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048375"/>
            <a:ext cx="762000" cy="365125"/>
          </a:xfrm>
        </p:spPr>
        <p:txBody>
          <a:bodyPr/>
          <a:lstStyle/>
          <a:p>
            <a:pPr>
              <a:defRPr/>
            </a:pPr>
            <a:fld id="{5654F550-6FE9-4596-917B-7AED478F2F7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74800"/>
            <a:ext cx="8443913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5220494" y="5139531"/>
            <a:ext cx="1905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828507" y="4453731"/>
            <a:ext cx="3276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590507" y="3996531"/>
            <a:ext cx="41910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4216" name="Group 10"/>
          <p:cNvGrpSpPr>
            <a:grpSpLocks/>
          </p:cNvGrpSpPr>
          <p:nvPr/>
        </p:nvGrpSpPr>
        <p:grpSpPr bwMode="auto">
          <a:xfrm>
            <a:off x="381000" y="5556250"/>
            <a:ext cx="457200" cy="841375"/>
            <a:chOff x="228600" y="5791200"/>
            <a:chExt cx="457200" cy="841177"/>
          </a:xfrm>
        </p:grpSpPr>
        <p:cxnSp>
          <p:nvCxnSpPr>
            <p:cNvPr id="12" name="Straight Connector 11"/>
            <p:cNvCxnSpPr/>
            <p:nvPr/>
          </p:nvCxnSpPr>
          <p:spPr>
            <a:xfrm rot="10800000">
              <a:off x="457200" y="5791200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151" y="6057837"/>
              <a:ext cx="5316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34" name="TextBox 13"/>
            <p:cNvSpPr txBox="1">
              <a:spLocks noChangeArrowheads="1"/>
            </p:cNvSpPr>
            <p:nvPr/>
          </p:nvSpPr>
          <p:spPr bwMode="auto">
            <a:xfrm>
              <a:off x="228600" y="63246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P7</a:t>
              </a:r>
            </a:p>
          </p:txBody>
        </p:sp>
      </p:grpSp>
      <p:grpSp>
        <p:nvGrpSpPr>
          <p:cNvPr id="94217" name="Group 14"/>
          <p:cNvGrpSpPr>
            <a:grpSpLocks/>
          </p:cNvGrpSpPr>
          <p:nvPr/>
        </p:nvGrpSpPr>
        <p:grpSpPr bwMode="auto">
          <a:xfrm>
            <a:off x="1066800" y="5861050"/>
            <a:ext cx="457200" cy="612775"/>
            <a:chOff x="914400" y="6096000"/>
            <a:chExt cx="457200" cy="612577"/>
          </a:xfrm>
        </p:grpSpPr>
        <p:cxnSp>
          <p:nvCxnSpPr>
            <p:cNvPr id="16" name="Straight Arrow Connector 15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31" name="TextBox 16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P6</a:t>
              </a:r>
            </a:p>
          </p:txBody>
        </p:sp>
      </p:grpSp>
      <p:grpSp>
        <p:nvGrpSpPr>
          <p:cNvPr id="94218" name="Group 17"/>
          <p:cNvGrpSpPr>
            <a:grpSpLocks/>
          </p:cNvGrpSpPr>
          <p:nvPr/>
        </p:nvGrpSpPr>
        <p:grpSpPr bwMode="auto">
          <a:xfrm>
            <a:off x="2209800" y="5864225"/>
            <a:ext cx="457200" cy="612775"/>
            <a:chOff x="914400" y="6096000"/>
            <a:chExt cx="457200" cy="612577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29" name="TextBox 19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P5</a:t>
              </a:r>
            </a:p>
          </p:txBody>
        </p:sp>
      </p:grpSp>
      <p:grpSp>
        <p:nvGrpSpPr>
          <p:cNvPr id="94219" name="Group 20"/>
          <p:cNvGrpSpPr>
            <a:grpSpLocks/>
          </p:cNvGrpSpPr>
          <p:nvPr/>
        </p:nvGrpSpPr>
        <p:grpSpPr bwMode="auto">
          <a:xfrm>
            <a:off x="3505200" y="5864225"/>
            <a:ext cx="457200" cy="612775"/>
            <a:chOff x="914400" y="6096000"/>
            <a:chExt cx="457200" cy="612577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27" name="TextBox 22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P4</a:t>
              </a:r>
            </a:p>
          </p:txBody>
        </p:sp>
      </p:grpSp>
      <p:grpSp>
        <p:nvGrpSpPr>
          <p:cNvPr id="94220" name="Group 23"/>
          <p:cNvGrpSpPr>
            <a:grpSpLocks/>
          </p:cNvGrpSpPr>
          <p:nvPr/>
        </p:nvGrpSpPr>
        <p:grpSpPr bwMode="auto">
          <a:xfrm>
            <a:off x="4724400" y="5861050"/>
            <a:ext cx="457200" cy="612775"/>
            <a:chOff x="914400" y="6096000"/>
            <a:chExt cx="457200" cy="612577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25" name="TextBox 25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P3</a:t>
              </a:r>
            </a:p>
          </p:txBody>
        </p:sp>
      </p:grpSp>
      <p:sp>
        <p:nvSpPr>
          <p:cNvPr id="94221" name="TextBox 26"/>
          <p:cNvSpPr txBox="1">
            <a:spLocks noChangeArrowheads="1"/>
          </p:cNvSpPr>
          <p:nvPr/>
        </p:nvSpPr>
        <p:spPr bwMode="auto">
          <a:xfrm>
            <a:off x="5943600" y="6165850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P2</a:t>
            </a:r>
          </a:p>
        </p:txBody>
      </p:sp>
      <p:sp>
        <p:nvSpPr>
          <p:cNvPr id="94222" name="TextBox 27"/>
          <p:cNvSpPr txBox="1">
            <a:spLocks noChangeArrowheads="1"/>
          </p:cNvSpPr>
          <p:nvPr/>
        </p:nvSpPr>
        <p:spPr bwMode="auto">
          <a:xfrm>
            <a:off x="7315200" y="6165850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P1</a:t>
            </a:r>
          </a:p>
        </p:txBody>
      </p:sp>
      <p:sp>
        <p:nvSpPr>
          <p:cNvPr id="94223" name="TextBox 28"/>
          <p:cNvSpPr txBox="1">
            <a:spLocks noChangeArrowheads="1"/>
          </p:cNvSpPr>
          <p:nvPr/>
        </p:nvSpPr>
        <p:spPr bwMode="auto">
          <a:xfrm>
            <a:off x="8458200" y="6165850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/>
              <a:t>Carry-Save Addition of Summands(Cont.,)</a:t>
            </a:r>
            <a:endParaRPr lang="en-US" sz="4000" b="1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3225"/>
            <a:ext cx="84867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6439694" y="4072731"/>
            <a:ext cx="419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5068094" y="5215731"/>
            <a:ext cx="1905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677694" y="4529931"/>
            <a:ext cx="3276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058194" y="6092031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353594" y="6092031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572794" y="6092031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265" name="TextBox 26"/>
          <p:cNvSpPr txBox="1">
            <a:spLocks noChangeArrowheads="1"/>
          </p:cNvSpPr>
          <p:nvPr/>
        </p:nvSpPr>
        <p:spPr bwMode="auto">
          <a:xfrm>
            <a:off x="45720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P3</a:t>
            </a:r>
          </a:p>
        </p:txBody>
      </p:sp>
      <p:sp>
        <p:nvSpPr>
          <p:cNvPr id="96266" name="TextBox 27"/>
          <p:cNvSpPr txBox="1">
            <a:spLocks noChangeArrowheads="1"/>
          </p:cNvSpPr>
          <p:nvPr/>
        </p:nvSpPr>
        <p:spPr bwMode="auto">
          <a:xfrm>
            <a:off x="58674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P2</a:t>
            </a:r>
          </a:p>
        </p:txBody>
      </p:sp>
      <p:sp>
        <p:nvSpPr>
          <p:cNvPr id="96267" name="TextBox 28"/>
          <p:cNvSpPr txBox="1">
            <a:spLocks noChangeArrowheads="1"/>
          </p:cNvSpPr>
          <p:nvPr/>
        </p:nvSpPr>
        <p:spPr bwMode="auto">
          <a:xfrm>
            <a:off x="70866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P1</a:t>
            </a:r>
          </a:p>
        </p:txBody>
      </p:sp>
      <p:sp>
        <p:nvSpPr>
          <p:cNvPr id="96268" name="TextBox 29"/>
          <p:cNvSpPr txBox="1">
            <a:spLocks noChangeArrowheads="1"/>
          </p:cNvSpPr>
          <p:nvPr/>
        </p:nvSpPr>
        <p:spPr bwMode="auto">
          <a:xfrm>
            <a:off x="83820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P0</a:t>
            </a:r>
          </a:p>
        </p:txBody>
      </p:sp>
      <p:sp>
        <p:nvSpPr>
          <p:cNvPr id="96269" name="TextBox 30"/>
          <p:cNvSpPr txBox="1">
            <a:spLocks noChangeArrowheads="1"/>
          </p:cNvSpPr>
          <p:nvPr/>
        </p:nvSpPr>
        <p:spPr bwMode="auto">
          <a:xfrm>
            <a:off x="20574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P5</a:t>
            </a:r>
          </a:p>
        </p:txBody>
      </p:sp>
      <p:sp>
        <p:nvSpPr>
          <p:cNvPr id="96270" name="TextBox 31"/>
          <p:cNvSpPr txBox="1">
            <a:spLocks noChangeArrowheads="1"/>
          </p:cNvSpPr>
          <p:nvPr/>
        </p:nvSpPr>
        <p:spPr bwMode="auto">
          <a:xfrm>
            <a:off x="33528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P4</a:t>
            </a:r>
          </a:p>
        </p:txBody>
      </p:sp>
      <p:grpSp>
        <p:nvGrpSpPr>
          <p:cNvPr id="96271" name="Group 34"/>
          <p:cNvGrpSpPr>
            <a:grpSpLocks/>
          </p:cNvGrpSpPr>
          <p:nvPr/>
        </p:nvGrpSpPr>
        <p:grpSpPr bwMode="auto">
          <a:xfrm>
            <a:off x="228600" y="5635625"/>
            <a:ext cx="457200" cy="841375"/>
            <a:chOff x="228600" y="5791200"/>
            <a:chExt cx="457200" cy="841177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457200" y="5791200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192151" y="6057837"/>
              <a:ext cx="5316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6277" name="TextBox 32"/>
            <p:cNvSpPr txBox="1">
              <a:spLocks noChangeArrowheads="1"/>
            </p:cNvSpPr>
            <p:nvPr/>
          </p:nvSpPr>
          <p:spPr bwMode="auto">
            <a:xfrm>
              <a:off x="228600" y="63246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P7</a:t>
              </a:r>
            </a:p>
          </p:txBody>
        </p:sp>
      </p:grpSp>
      <p:grpSp>
        <p:nvGrpSpPr>
          <p:cNvPr id="96272" name="Group 35"/>
          <p:cNvGrpSpPr>
            <a:grpSpLocks/>
          </p:cNvGrpSpPr>
          <p:nvPr/>
        </p:nvGrpSpPr>
        <p:grpSpPr bwMode="auto">
          <a:xfrm>
            <a:off x="914400" y="5940425"/>
            <a:ext cx="457200" cy="612775"/>
            <a:chOff x="914400" y="6096000"/>
            <a:chExt cx="457200" cy="612577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6274" name="TextBox 33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P6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8150"/>
            <a:ext cx="8610600" cy="1009650"/>
          </a:xfrm>
        </p:spPr>
        <p:txBody>
          <a:bodyPr/>
          <a:lstStyle/>
          <a:p>
            <a:r>
              <a:rPr lang="en-US" altLang="zh-CN" sz="4000" b="1"/>
              <a:t>Carry-Save Addition of Summands(Cont.,)</a:t>
            </a:r>
            <a:endParaRPr lang="zh-CN" altLang="en-US" sz="4000"/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Consider the addition of many summands, we can: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>
                <a:ea typeface="SimSun" pitchFamily="2" charset="-122"/>
              </a:rPr>
              <a:t>Group the summands in threes and perform carry-save addition on each of these groups in parallel to generate a set of S and C vectors in one full-adder delay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>
                <a:ea typeface="SimSun" pitchFamily="2" charset="-122"/>
              </a:rPr>
              <a:t>Group all of the S and C vectors into threes, and perform carry-save addition on them, generating a further set of S and C vectors in one more full-adder delay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>
                <a:ea typeface="SimSun" pitchFamily="2" charset="-122"/>
              </a:rPr>
              <a:t>Continue with this process until there are only two vectors remaining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>
                <a:ea typeface="SimSun" pitchFamily="2" charset="-122"/>
              </a:rPr>
              <a:t>They can be added in a RCA or CLA to produce the desired product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Carry-Save Addition of Summands</a:t>
            </a:r>
            <a:endParaRPr lang="zh-CN" altLang="en-US"/>
          </a:p>
        </p:txBody>
      </p:sp>
      <p:sp>
        <p:nvSpPr>
          <p:cNvPr id="100354" name="Rectangle 4"/>
          <p:cNvSpPr>
            <a:spLocks noChangeArrowheads="1"/>
          </p:cNvSpPr>
          <p:nvPr/>
        </p:nvSpPr>
        <p:spPr bwMode="auto">
          <a:xfrm>
            <a:off x="222250" y="5715000"/>
            <a:ext cx="78216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Figure 6.17.  A multiplication example used to illustrate carry-save addition as shown in Figure 6.18.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5" name="Line 5"/>
          <p:cNvSpPr>
            <a:spLocks noChangeShapeType="1"/>
          </p:cNvSpPr>
          <p:nvPr/>
        </p:nvSpPr>
        <p:spPr bwMode="auto">
          <a:xfrm flipH="1">
            <a:off x="1208088" y="4684713"/>
            <a:ext cx="36195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0356" name="Rectangle 6"/>
          <p:cNvSpPr>
            <a:spLocks noChangeArrowheads="1"/>
          </p:cNvSpPr>
          <p:nvPr/>
        </p:nvSpPr>
        <p:spPr bwMode="auto">
          <a:xfrm>
            <a:off x="4075113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7" name="Rectangle 7"/>
          <p:cNvSpPr>
            <a:spLocks noChangeArrowheads="1"/>
          </p:cNvSpPr>
          <p:nvPr/>
        </p:nvSpPr>
        <p:spPr bwMode="auto">
          <a:xfrm>
            <a:off x="3752850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8" name="Rectangle 8"/>
          <p:cNvSpPr>
            <a:spLocks noChangeArrowheads="1"/>
          </p:cNvSpPr>
          <p:nvPr/>
        </p:nvSpPr>
        <p:spPr bwMode="auto">
          <a:xfrm>
            <a:off x="2786063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9" name="Rectangle 9"/>
          <p:cNvSpPr>
            <a:spLocks noChangeArrowheads="1"/>
          </p:cNvSpPr>
          <p:nvPr/>
        </p:nvSpPr>
        <p:spPr bwMode="auto">
          <a:xfrm>
            <a:off x="3108325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0" name="Rectangle 10"/>
          <p:cNvSpPr>
            <a:spLocks noChangeArrowheads="1"/>
          </p:cNvSpPr>
          <p:nvPr/>
        </p:nvSpPr>
        <p:spPr bwMode="auto">
          <a:xfrm>
            <a:off x="3430588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1" name="Rectangle 11"/>
          <p:cNvSpPr>
            <a:spLocks noChangeArrowheads="1"/>
          </p:cNvSpPr>
          <p:nvPr/>
        </p:nvSpPr>
        <p:spPr bwMode="auto">
          <a:xfrm>
            <a:off x="2462213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2" name="Rectangle 12"/>
          <p:cNvSpPr>
            <a:spLocks noChangeArrowheads="1"/>
          </p:cNvSpPr>
          <p:nvPr/>
        </p:nvSpPr>
        <p:spPr bwMode="auto">
          <a:xfrm>
            <a:off x="4397375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3" name="Rectangle 13"/>
          <p:cNvSpPr>
            <a:spLocks noChangeArrowheads="1"/>
          </p:cNvSpPr>
          <p:nvPr/>
        </p:nvSpPr>
        <p:spPr bwMode="auto">
          <a:xfrm>
            <a:off x="4075113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4" name="Rectangle 14"/>
          <p:cNvSpPr>
            <a:spLocks noChangeArrowheads="1"/>
          </p:cNvSpPr>
          <p:nvPr/>
        </p:nvSpPr>
        <p:spPr bwMode="auto">
          <a:xfrm>
            <a:off x="3108325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5" name="Rectangle 15"/>
          <p:cNvSpPr>
            <a:spLocks noChangeArrowheads="1"/>
          </p:cNvSpPr>
          <p:nvPr/>
        </p:nvSpPr>
        <p:spPr bwMode="auto">
          <a:xfrm>
            <a:off x="3430588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6" name="Rectangle 16"/>
          <p:cNvSpPr>
            <a:spLocks noChangeArrowheads="1"/>
          </p:cNvSpPr>
          <p:nvPr/>
        </p:nvSpPr>
        <p:spPr bwMode="auto">
          <a:xfrm>
            <a:off x="3752850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7" name="Rectangle 17"/>
          <p:cNvSpPr>
            <a:spLocks noChangeArrowheads="1"/>
          </p:cNvSpPr>
          <p:nvPr/>
        </p:nvSpPr>
        <p:spPr bwMode="auto">
          <a:xfrm>
            <a:off x="2786063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8" name="Rectangle 18"/>
          <p:cNvSpPr>
            <a:spLocks noChangeArrowheads="1"/>
          </p:cNvSpPr>
          <p:nvPr/>
        </p:nvSpPr>
        <p:spPr bwMode="auto">
          <a:xfrm>
            <a:off x="4719638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9" name="Rectangle 19"/>
          <p:cNvSpPr>
            <a:spLocks noChangeArrowheads="1"/>
          </p:cNvSpPr>
          <p:nvPr/>
        </p:nvSpPr>
        <p:spPr bwMode="auto">
          <a:xfrm>
            <a:off x="4397375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0" name="Rectangle 20"/>
          <p:cNvSpPr>
            <a:spLocks noChangeArrowheads="1"/>
          </p:cNvSpPr>
          <p:nvPr/>
        </p:nvSpPr>
        <p:spPr bwMode="auto">
          <a:xfrm>
            <a:off x="3430588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1" name="Rectangle 21"/>
          <p:cNvSpPr>
            <a:spLocks noChangeArrowheads="1"/>
          </p:cNvSpPr>
          <p:nvPr/>
        </p:nvSpPr>
        <p:spPr bwMode="auto">
          <a:xfrm>
            <a:off x="3752850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2" name="Rectangle 22"/>
          <p:cNvSpPr>
            <a:spLocks noChangeArrowheads="1"/>
          </p:cNvSpPr>
          <p:nvPr/>
        </p:nvSpPr>
        <p:spPr bwMode="auto">
          <a:xfrm>
            <a:off x="4075113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3" name="Rectangle 23"/>
          <p:cNvSpPr>
            <a:spLocks noChangeArrowheads="1"/>
          </p:cNvSpPr>
          <p:nvPr/>
        </p:nvSpPr>
        <p:spPr bwMode="auto">
          <a:xfrm>
            <a:off x="3108325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4" name="Rectangle 24"/>
          <p:cNvSpPr>
            <a:spLocks noChangeArrowheads="1"/>
          </p:cNvSpPr>
          <p:nvPr/>
        </p:nvSpPr>
        <p:spPr bwMode="auto">
          <a:xfrm>
            <a:off x="4719638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5" name="Rectangle 25"/>
          <p:cNvSpPr>
            <a:spLocks noChangeArrowheads="1"/>
          </p:cNvSpPr>
          <p:nvPr/>
        </p:nvSpPr>
        <p:spPr bwMode="auto">
          <a:xfrm>
            <a:off x="4397375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6" name="Rectangle 26"/>
          <p:cNvSpPr>
            <a:spLocks noChangeArrowheads="1"/>
          </p:cNvSpPr>
          <p:nvPr/>
        </p:nvSpPr>
        <p:spPr bwMode="auto">
          <a:xfrm>
            <a:off x="4075113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7" name="Rectangle 27"/>
          <p:cNvSpPr>
            <a:spLocks noChangeArrowheads="1"/>
          </p:cNvSpPr>
          <p:nvPr/>
        </p:nvSpPr>
        <p:spPr bwMode="auto">
          <a:xfrm>
            <a:off x="3752850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8" name="Rectangle 28"/>
          <p:cNvSpPr>
            <a:spLocks noChangeArrowheads="1"/>
          </p:cNvSpPr>
          <p:nvPr/>
        </p:nvSpPr>
        <p:spPr bwMode="auto">
          <a:xfrm>
            <a:off x="3108325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9" name="Rectangle 29"/>
          <p:cNvSpPr>
            <a:spLocks noChangeArrowheads="1"/>
          </p:cNvSpPr>
          <p:nvPr/>
        </p:nvSpPr>
        <p:spPr bwMode="auto">
          <a:xfrm>
            <a:off x="3430588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0" name="Line 30"/>
          <p:cNvSpPr>
            <a:spLocks noChangeShapeType="1"/>
          </p:cNvSpPr>
          <p:nvPr/>
        </p:nvSpPr>
        <p:spPr bwMode="auto">
          <a:xfrm flipH="1">
            <a:off x="2660650" y="2605088"/>
            <a:ext cx="21685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0381" name="Rectangle 31"/>
          <p:cNvSpPr>
            <a:spLocks noChangeArrowheads="1"/>
          </p:cNvSpPr>
          <p:nvPr/>
        </p:nvSpPr>
        <p:spPr bwMode="auto">
          <a:xfrm>
            <a:off x="4719638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2" name="Rectangle 32"/>
          <p:cNvSpPr>
            <a:spLocks noChangeArrowheads="1"/>
          </p:cNvSpPr>
          <p:nvPr/>
        </p:nvSpPr>
        <p:spPr bwMode="auto">
          <a:xfrm>
            <a:off x="4397375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3" name="Rectangle 33"/>
          <p:cNvSpPr>
            <a:spLocks noChangeArrowheads="1"/>
          </p:cNvSpPr>
          <p:nvPr/>
        </p:nvSpPr>
        <p:spPr bwMode="auto">
          <a:xfrm>
            <a:off x="3430588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4" name="Rectangle 34"/>
          <p:cNvSpPr>
            <a:spLocks noChangeArrowheads="1"/>
          </p:cNvSpPr>
          <p:nvPr/>
        </p:nvSpPr>
        <p:spPr bwMode="auto">
          <a:xfrm>
            <a:off x="3752850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5" name="Rectangle 35"/>
          <p:cNvSpPr>
            <a:spLocks noChangeArrowheads="1"/>
          </p:cNvSpPr>
          <p:nvPr/>
        </p:nvSpPr>
        <p:spPr bwMode="auto">
          <a:xfrm>
            <a:off x="4075113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6" name="Rectangle 36"/>
          <p:cNvSpPr>
            <a:spLocks noChangeArrowheads="1"/>
          </p:cNvSpPr>
          <p:nvPr/>
        </p:nvSpPr>
        <p:spPr bwMode="auto">
          <a:xfrm>
            <a:off x="3108325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7" name="Rectangle 37"/>
          <p:cNvSpPr>
            <a:spLocks noChangeArrowheads="1"/>
          </p:cNvSpPr>
          <p:nvPr/>
        </p:nvSpPr>
        <p:spPr bwMode="auto">
          <a:xfrm>
            <a:off x="6511925" y="1943100"/>
            <a:ext cx="1476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8" name="Rectangle 38"/>
          <p:cNvSpPr>
            <a:spLocks noChangeArrowheads="1"/>
          </p:cNvSpPr>
          <p:nvPr/>
        </p:nvSpPr>
        <p:spPr bwMode="auto">
          <a:xfrm>
            <a:off x="6511925" y="2265363"/>
            <a:ext cx="1381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Q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9" name="Rectangle 39"/>
          <p:cNvSpPr>
            <a:spLocks noChangeArrowheads="1"/>
          </p:cNvSpPr>
          <p:nvPr/>
        </p:nvSpPr>
        <p:spPr bwMode="auto">
          <a:xfrm>
            <a:off x="5616575" y="2713038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A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0" name="Rectangle 40"/>
          <p:cNvSpPr>
            <a:spLocks noChangeArrowheads="1"/>
          </p:cNvSpPr>
          <p:nvPr/>
        </p:nvSpPr>
        <p:spPr bwMode="auto">
          <a:xfrm>
            <a:off x="5616575" y="3017838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1" name="Rectangle 41"/>
          <p:cNvSpPr>
            <a:spLocks noChangeArrowheads="1"/>
          </p:cNvSpPr>
          <p:nvPr/>
        </p:nvSpPr>
        <p:spPr bwMode="auto">
          <a:xfrm>
            <a:off x="5616575" y="3359150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2" name="Rectangle 42"/>
          <p:cNvSpPr>
            <a:spLocks noChangeArrowheads="1"/>
          </p:cNvSpPr>
          <p:nvPr/>
        </p:nvSpPr>
        <p:spPr bwMode="auto">
          <a:xfrm>
            <a:off x="5616575" y="368141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3" name="Rectangle 43"/>
          <p:cNvSpPr>
            <a:spLocks noChangeArrowheads="1"/>
          </p:cNvSpPr>
          <p:nvPr/>
        </p:nvSpPr>
        <p:spPr bwMode="auto">
          <a:xfrm>
            <a:off x="5616575" y="4003675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4" name="Rectangle 44"/>
          <p:cNvSpPr>
            <a:spLocks noChangeArrowheads="1"/>
          </p:cNvSpPr>
          <p:nvPr/>
        </p:nvSpPr>
        <p:spPr bwMode="auto">
          <a:xfrm>
            <a:off x="5616575" y="4325938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5" name="Rectangle 45"/>
          <p:cNvSpPr>
            <a:spLocks noChangeArrowheads="1"/>
          </p:cNvSpPr>
          <p:nvPr/>
        </p:nvSpPr>
        <p:spPr bwMode="auto">
          <a:xfrm>
            <a:off x="5400675" y="4738688"/>
            <a:ext cx="5603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(2,835)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6" name="Rectangle 46"/>
          <p:cNvSpPr>
            <a:spLocks noChangeArrowheads="1"/>
          </p:cNvSpPr>
          <p:nvPr/>
        </p:nvSpPr>
        <p:spPr bwMode="auto">
          <a:xfrm>
            <a:off x="2786063" y="2354263"/>
            <a:ext cx="8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Sans L"/>
                <a:ea typeface="SimSun" pitchFamily="2" charset="-122"/>
              </a:rPr>
              <a:t>X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7" name="Rectangle 47"/>
          <p:cNvSpPr>
            <a:spLocks noChangeArrowheads="1"/>
          </p:cNvSpPr>
          <p:nvPr/>
        </p:nvSpPr>
        <p:spPr bwMode="auto">
          <a:xfrm>
            <a:off x="5491163" y="1943100"/>
            <a:ext cx="314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(45)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8" name="Rectangle 48"/>
          <p:cNvSpPr>
            <a:spLocks noChangeArrowheads="1"/>
          </p:cNvSpPr>
          <p:nvPr/>
        </p:nvSpPr>
        <p:spPr bwMode="auto">
          <a:xfrm>
            <a:off x="5491163" y="2265363"/>
            <a:ext cx="314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(63)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9" name="Rectangle 49"/>
          <p:cNvSpPr>
            <a:spLocks noChangeArrowheads="1"/>
          </p:cNvSpPr>
          <p:nvPr/>
        </p:nvSpPr>
        <p:spPr bwMode="auto">
          <a:xfrm>
            <a:off x="3448050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0" name="Rectangle 50"/>
          <p:cNvSpPr>
            <a:spLocks noChangeArrowheads="1"/>
          </p:cNvSpPr>
          <p:nvPr/>
        </p:nvSpPr>
        <p:spPr bwMode="auto">
          <a:xfrm>
            <a:off x="3125788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1" name="Rectangle 51"/>
          <p:cNvSpPr>
            <a:spLocks noChangeArrowheads="1"/>
          </p:cNvSpPr>
          <p:nvPr/>
        </p:nvSpPr>
        <p:spPr bwMode="auto">
          <a:xfrm>
            <a:off x="2157413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2" name="Rectangle 52"/>
          <p:cNvSpPr>
            <a:spLocks noChangeArrowheads="1"/>
          </p:cNvSpPr>
          <p:nvPr/>
        </p:nvSpPr>
        <p:spPr bwMode="auto">
          <a:xfrm>
            <a:off x="2481263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3" name="Rectangle 53"/>
          <p:cNvSpPr>
            <a:spLocks noChangeArrowheads="1"/>
          </p:cNvSpPr>
          <p:nvPr/>
        </p:nvSpPr>
        <p:spPr bwMode="auto">
          <a:xfrm>
            <a:off x="2803525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4" name="Rectangle 54"/>
          <p:cNvSpPr>
            <a:spLocks noChangeArrowheads="1"/>
          </p:cNvSpPr>
          <p:nvPr/>
        </p:nvSpPr>
        <p:spPr bwMode="auto">
          <a:xfrm>
            <a:off x="1835150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5" name="Rectangle 55"/>
          <p:cNvSpPr>
            <a:spLocks noChangeArrowheads="1"/>
          </p:cNvSpPr>
          <p:nvPr/>
        </p:nvSpPr>
        <p:spPr bwMode="auto">
          <a:xfrm>
            <a:off x="3752850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6" name="Rectangle 56"/>
          <p:cNvSpPr>
            <a:spLocks noChangeArrowheads="1"/>
          </p:cNvSpPr>
          <p:nvPr/>
        </p:nvSpPr>
        <p:spPr bwMode="auto">
          <a:xfrm>
            <a:off x="3430588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7" name="Rectangle 57"/>
          <p:cNvSpPr>
            <a:spLocks noChangeArrowheads="1"/>
          </p:cNvSpPr>
          <p:nvPr/>
        </p:nvSpPr>
        <p:spPr bwMode="auto">
          <a:xfrm>
            <a:off x="2462213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8" name="Rectangle 58"/>
          <p:cNvSpPr>
            <a:spLocks noChangeArrowheads="1"/>
          </p:cNvSpPr>
          <p:nvPr/>
        </p:nvSpPr>
        <p:spPr bwMode="auto">
          <a:xfrm>
            <a:off x="2786063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9" name="Rectangle 59"/>
          <p:cNvSpPr>
            <a:spLocks noChangeArrowheads="1"/>
          </p:cNvSpPr>
          <p:nvPr/>
        </p:nvSpPr>
        <p:spPr bwMode="auto">
          <a:xfrm>
            <a:off x="3108325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0" name="Rectangle 60"/>
          <p:cNvSpPr>
            <a:spLocks noChangeArrowheads="1"/>
          </p:cNvSpPr>
          <p:nvPr/>
        </p:nvSpPr>
        <p:spPr bwMode="auto">
          <a:xfrm>
            <a:off x="2139950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1" name="Rectangle 61"/>
          <p:cNvSpPr>
            <a:spLocks noChangeArrowheads="1"/>
          </p:cNvSpPr>
          <p:nvPr/>
        </p:nvSpPr>
        <p:spPr bwMode="auto">
          <a:xfrm>
            <a:off x="3125788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2" name="Rectangle 62"/>
          <p:cNvSpPr>
            <a:spLocks noChangeArrowheads="1"/>
          </p:cNvSpPr>
          <p:nvPr/>
        </p:nvSpPr>
        <p:spPr bwMode="auto">
          <a:xfrm>
            <a:off x="2803525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3" name="Rectangle 63"/>
          <p:cNvSpPr>
            <a:spLocks noChangeArrowheads="1"/>
          </p:cNvSpPr>
          <p:nvPr/>
        </p:nvSpPr>
        <p:spPr bwMode="auto">
          <a:xfrm>
            <a:off x="1835150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4" name="Rectangle 64"/>
          <p:cNvSpPr>
            <a:spLocks noChangeArrowheads="1"/>
          </p:cNvSpPr>
          <p:nvPr/>
        </p:nvSpPr>
        <p:spPr bwMode="auto">
          <a:xfrm>
            <a:off x="2157413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5" name="Rectangle 65"/>
          <p:cNvSpPr>
            <a:spLocks noChangeArrowheads="1"/>
          </p:cNvSpPr>
          <p:nvPr/>
        </p:nvSpPr>
        <p:spPr bwMode="auto">
          <a:xfrm>
            <a:off x="2481263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6" name="Rectangle 66"/>
          <p:cNvSpPr>
            <a:spLocks noChangeArrowheads="1"/>
          </p:cNvSpPr>
          <p:nvPr/>
        </p:nvSpPr>
        <p:spPr bwMode="auto">
          <a:xfrm>
            <a:off x="1512888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7" name="Rectangle 67"/>
          <p:cNvSpPr>
            <a:spLocks noChangeArrowheads="1"/>
          </p:cNvSpPr>
          <p:nvPr/>
        </p:nvSpPr>
        <p:spPr bwMode="auto">
          <a:xfrm>
            <a:off x="280352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8" name="Rectangle 68"/>
          <p:cNvSpPr>
            <a:spLocks noChangeArrowheads="1"/>
          </p:cNvSpPr>
          <p:nvPr/>
        </p:nvSpPr>
        <p:spPr bwMode="auto">
          <a:xfrm>
            <a:off x="2481263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9" name="Rectangle 69"/>
          <p:cNvSpPr>
            <a:spLocks noChangeArrowheads="1"/>
          </p:cNvSpPr>
          <p:nvPr/>
        </p:nvSpPr>
        <p:spPr bwMode="auto">
          <a:xfrm>
            <a:off x="1512888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0" name="Rectangle 70"/>
          <p:cNvSpPr>
            <a:spLocks noChangeArrowheads="1"/>
          </p:cNvSpPr>
          <p:nvPr/>
        </p:nvSpPr>
        <p:spPr bwMode="auto">
          <a:xfrm>
            <a:off x="1835150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1" name="Rectangle 71"/>
          <p:cNvSpPr>
            <a:spLocks noChangeArrowheads="1"/>
          </p:cNvSpPr>
          <p:nvPr/>
        </p:nvSpPr>
        <p:spPr bwMode="auto">
          <a:xfrm>
            <a:off x="2157413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2" name="Rectangle 72"/>
          <p:cNvSpPr>
            <a:spLocks noChangeArrowheads="1"/>
          </p:cNvSpPr>
          <p:nvPr/>
        </p:nvSpPr>
        <p:spPr bwMode="auto">
          <a:xfrm>
            <a:off x="119062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3" name="Rectangle 73"/>
          <p:cNvSpPr>
            <a:spLocks noChangeArrowheads="1"/>
          </p:cNvSpPr>
          <p:nvPr/>
        </p:nvSpPr>
        <p:spPr bwMode="auto">
          <a:xfrm>
            <a:off x="4719638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4" name="Rectangle 74"/>
          <p:cNvSpPr>
            <a:spLocks noChangeArrowheads="1"/>
          </p:cNvSpPr>
          <p:nvPr/>
        </p:nvSpPr>
        <p:spPr bwMode="auto">
          <a:xfrm>
            <a:off x="439737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5" name="Rectangle 75"/>
          <p:cNvSpPr>
            <a:spLocks noChangeArrowheads="1"/>
          </p:cNvSpPr>
          <p:nvPr/>
        </p:nvSpPr>
        <p:spPr bwMode="auto">
          <a:xfrm>
            <a:off x="3430588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6" name="Rectangle 76"/>
          <p:cNvSpPr>
            <a:spLocks noChangeArrowheads="1"/>
          </p:cNvSpPr>
          <p:nvPr/>
        </p:nvSpPr>
        <p:spPr bwMode="auto">
          <a:xfrm>
            <a:off x="3752850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7" name="Rectangle 77"/>
          <p:cNvSpPr>
            <a:spLocks noChangeArrowheads="1"/>
          </p:cNvSpPr>
          <p:nvPr/>
        </p:nvSpPr>
        <p:spPr bwMode="auto">
          <a:xfrm>
            <a:off x="4075113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8" name="Rectangle 78"/>
          <p:cNvSpPr>
            <a:spLocks noChangeArrowheads="1"/>
          </p:cNvSpPr>
          <p:nvPr/>
        </p:nvSpPr>
        <p:spPr bwMode="auto">
          <a:xfrm>
            <a:off x="310832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9" name="Rectangle 79"/>
          <p:cNvSpPr>
            <a:spLocks noChangeArrowheads="1"/>
          </p:cNvSpPr>
          <p:nvPr/>
        </p:nvSpPr>
        <p:spPr bwMode="auto">
          <a:xfrm>
            <a:off x="6511925" y="4738688"/>
            <a:ext cx="611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Product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30" name="Rectangle 80"/>
          <p:cNvSpPr>
            <a:spLocks noChangeArrowheads="1"/>
          </p:cNvSpPr>
          <p:nvPr/>
        </p:nvSpPr>
        <p:spPr bwMode="auto">
          <a:xfrm>
            <a:off x="3017838" y="2747963"/>
            <a:ext cx="269875" cy="8794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0431" name="Rectangle 81"/>
          <p:cNvSpPr>
            <a:spLocks noChangeArrowheads="1"/>
          </p:cNvSpPr>
          <p:nvPr/>
        </p:nvSpPr>
        <p:spPr bwMode="auto">
          <a:xfrm>
            <a:off x="3017838" y="3716338"/>
            <a:ext cx="269875" cy="877887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4"/>
          <p:cNvSpPr>
            <a:spLocks noChangeArrowheads="1"/>
          </p:cNvSpPr>
          <p:nvPr/>
        </p:nvSpPr>
        <p:spPr bwMode="auto">
          <a:xfrm>
            <a:off x="2090738" y="6384925"/>
            <a:ext cx="537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Figure 6.18.	The multiplication example from Figure 6.17 performed using</a:t>
            </a:r>
          </a:p>
          <a:p>
            <a:pPr>
              <a:tabLst>
                <a:tab pos="914400" algn="l"/>
              </a:tabLst>
            </a:pPr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	carry-save addition.</a:t>
            </a:r>
            <a:endParaRPr lang="en-CA" altLang="zh-CN" sz="13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2" name="Line 5"/>
          <p:cNvSpPr>
            <a:spLocks noChangeShapeType="1"/>
          </p:cNvSpPr>
          <p:nvPr/>
        </p:nvSpPr>
        <p:spPr bwMode="auto">
          <a:xfrm flipH="1">
            <a:off x="2166938" y="5634038"/>
            <a:ext cx="31115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4910138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4" name="Rectangle 7"/>
          <p:cNvSpPr>
            <a:spLocks noChangeArrowheads="1"/>
          </p:cNvSpPr>
          <p:nvPr/>
        </p:nvSpPr>
        <p:spPr bwMode="auto">
          <a:xfrm>
            <a:off x="4656138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5" name="Rectangle 8"/>
          <p:cNvSpPr>
            <a:spLocks noChangeArrowheads="1"/>
          </p:cNvSpPr>
          <p:nvPr/>
        </p:nvSpPr>
        <p:spPr bwMode="auto">
          <a:xfrm>
            <a:off x="4400550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6" name="Rectangle 9"/>
          <p:cNvSpPr>
            <a:spLocks noChangeArrowheads="1"/>
          </p:cNvSpPr>
          <p:nvPr/>
        </p:nvSpPr>
        <p:spPr bwMode="auto">
          <a:xfrm>
            <a:off x="4146550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7" name="Rectangle 10"/>
          <p:cNvSpPr>
            <a:spLocks noChangeArrowheads="1"/>
          </p:cNvSpPr>
          <p:nvPr/>
        </p:nvSpPr>
        <p:spPr bwMode="auto">
          <a:xfrm>
            <a:off x="3892550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8" name="Rectangle 11"/>
          <p:cNvSpPr>
            <a:spLocks noChangeArrowheads="1"/>
          </p:cNvSpPr>
          <p:nvPr/>
        </p:nvSpPr>
        <p:spPr bwMode="auto">
          <a:xfrm>
            <a:off x="3636963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9" name="Rectangle 12"/>
          <p:cNvSpPr>
            <a:spLocks noChangeArrowheads="1"/>
          </p:cNvSpPr>
          <p:nvPr/>
        </p:nvSpPr>
        <p:spPr bwMode="auto">
          <a:xfrm>
            <a:off x="3382963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0" name="Rectangle 13"/>
          <p:cNvSpPr>
            <a:spLocks noChangeArrowheads="1"/>
          </p:cNvSpPr>
          <p:nvPr/>
        </p:nvSpPr>
        <p:spPr bwMode="auto">
          <a:xfrm>
            <a:off x="2619375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1" name="Rectangle 14"/>
          <p:cNvSpPr>
            <a:spLocks noChangeArrowheads="1"/>
          </p:cNvSpPr>
          <p:nvPr/>
        </p:nvSpPr>
        <p:spPr bwMode="auto">
          <a:xfrm>
            <a:off x="2873375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2" name="Rectangle 15"/>
          <p:cNvSpPr>
            <a:spLocks noChangeArrowheads="1"/>
          </p:cNvSpPr>
          <p:nvPr/>
        </p:nvSpPr>
        <p:spPr bwMode="auto">
          <a:xfrm>
            <a:off x="3128963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3" name="Rectangle 16"/>
          <p:cNvSpPr>
            <a:spLocks noChangeArrowheads="1"/>
          </p:cNvSpPr>
          <p:nvPr/>
        </p:nvSpPr>
        <p:spPr bwMode="auto">
          <a:xfrm>
            <a:off x="2365375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4" name="Rectangle 17"/>
          <p:cNvSpPr>
            <a:spLocks noChangeArrowheads="1"/>
          </p:cNvSpPr>
          <p:nvPr/>
        </p:nvSpPr>
        <p:spPr bwMode="auto">
          <a:xfrm>
            <a:off x="4910138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5" name="Rectangle 18"/>
          <p:cNvSpPr>
            <a:spLocks noChangeArrowheads="1"/>
          </p:cNvSpPr>
          <p:nvPr/>
        </p:nvSpPr>
        <p:spPr bwMode="auto">
          <a:xfrm>
            <a:off x="4656138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6" name="Rectangle 19"/>
          <p:cNvSpPr>
            <a:spLocks noChangeArrowheads="1"/>
          </p:cNvSpPr>
          <p:nvPr/>
        </p:nvSpPr>
        <p:spPr bwMode="auto">
          <a:xfrm>
            <a:off x="4400550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7" name="Rectangle 20"/>
          <p:cNvSpPr>
            <a:spLocks noChangeArrowheads="1"/>
          </p:cNvSpPr>
          <p:nvPr/>
        </p:nvSpPr>
        <p:spPr bwMode="auto">
          <a:xfrm>
            <a:off x="4146550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8" name="Rectangle 21"/>
          <p:cNvSpPr>
            <a:spLocks noChangeArrowheads="1"/>
          </p:cNvSpPr>
          <p:nvPr/>
        </p:nvSpPr>
        <p:spPr bwMode="auto">
          <a:xfrm>
            <a:off x="3892550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9" name="Rectangle 22"/>
          <p:cNvSpPr>
            <a:spLocks noChangeArrowheads="1"/>
          </p:cNvSpPr>
          <p:nvPr/>
        </p:nvSpPr>
        <p:spPr bwMode="auto">
          <a:xfrm>
            <a:off x="3636963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0" name="Rectangle 23"/>
          <p:cNvSpPr>
            <a:spLocks noChangeArrowheads="1"/>
          </p:cNvSpPr>
          <p:nvPr/>
        </p:nvSpPr>
        <p:spPr bwMode="auto">
          <a:xfrm>
            <a:off x="3382963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1" name="Rectangle 24"/>
          <p:cNvSpPr>
            <a:spLocks noChangeArrowheads="1"/>
          </p:cNvSpPr>
          <p:nvPr/>
        </p:nvSpPr>
        <p:spPr bwMode="auto">
          <a:xfrm>
            <a:off x="261937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2" name="Rectangle 25"/>
          <p:cNvSpPr>
            <a:spLocks noChangeArrowheads="1"/>
          </p:cNvSpPr>
          <p:nvPr/>
        </p:nvSpPr>
        <p:spPr bwMode="auto">
          <a:xfrm>
            <a:off x="287337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3" name="Rectangle 26"/>
          <p:cNvSpPr>
            <a:spLocks noChangeArrowheads="1"/>
          </p:cNvSpPr>
          <p:nvPr/>
        </p:nvSpPr>
        <p:spPr bwMode="auto">
          <a:xfrm>
            <a:off x="3128963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4" name="Rectangle 27"/>
          <p:cNvSpPr>
            <a:spLocks noChangeArrowheads="1"/>
          </p:cNvSpPr>
          <p:nvPr/>
        </p:nvSpPr>
        <p:spPr bwMode="auto">
          <a:xfrm>
            <a:off x="236537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5" name="Rectangle 28"/>
          <p:cNvSpPr>
            <a:spLocks noChangeArrowheads="1"/>
          </p:cNvSpPr>
          <p:nvPr/>
        </p:nvSpPr>
        <p:spPr bwMode="auto">
          <a:xfrm>
            <a:off x="516572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6" name="Rectangle 29"/>
          <p:cNvSpPr>
            <a:spLocks noChangeArrowheads="1"/>
          </p:cNvSpPr>
          <p:nvPr/>
        </p:nvSpPr>
        <p:spPr bwMode="auto">
          <a:xfrm>
            <a:off x="2195513" y="5435600"/>
            <a:ext cx="746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7" name="Rectangle 30"/>
          <p:cNvSpPr>
            <a:spLocks noChangeArrowheads="1"/>
          </p:cNvSpPr>
          <p:nvPr/>
        </p:nvSpPr>
        <p:spPr bwMode="auto">
          <a:xfrm>
            <a:off x="4924425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8" name="Rectangle 31"/>
          <p:cNvSpPr>
            <a:spLocks noChangeArrowheads="1"/>
          </p:cNvSpPr>
          <p:nvPr/>
        </p:nvSpPr>
        <p:spPr bwMode="auto">
          <a:xfrm>
            <a:off x="4670425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9" name="Rectangle 32"/>
          <p:cNvSpPr>
            <a:spLocks noChangeArrowheads="1"/>
          </p:cNvSpPr>
          <p:nvPr/>
        </p:nvSpPr>
        <p:spPr bwMode="auto">
          <a:xfrm>
            <a:off x="4414838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0" name="Rectangle 33"/>
          <p:cNvSpPr>
            <a:spLocks noChangeArrowheads="1"/>
          </p:cNvSpPr>
          <p:nvPr/>
        </p:nvSpPr>
        <p:spPr bwMode="auto">
          <a:xfrm>
            <a:off x="4160838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1" name="Rectangle 34"/>
          <p:cNvSpPr>
            <a:spLocks noChangeArrowheads="1"/>
          </p:cNvSpPr>
          <p:nvPr/>
        </p:nvSpPr>
        <p:spPr bwMode="auto">
          <a:xfrm>
            <a:off x="3906838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2" name="Rectangle 35"/>
          <p:cNvSpPr>
            <a:spLocks noChangeArrowheads="1"/>
          </p:cNvSpPr>
          <p:nvPr/>
        </p:nvSpPr>
        <p:spPr bwMode="auto">
          <a:xfrm>
            <a:off x="3636963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3" name="Rectangle 36"/>
          <p:cNvSpPr>
            <a:spLocks noChangeArrowheads="1"/>
          </p:cNvSpPr>
          <p:nvPr/>
        </p:nvSpPr>
        <p:spPr bwMode="auto">
          <a:xfrm>
            <a:off x="3382963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4" name="Rectangle 37"/>
          <p:cNvSpPr>
            <a:spLocks noChangeArrowheads="1"/>
          </p:cNvSpPr>
          <p:nvPr/>
        </p:nvSpPr>
        <p:spPr bwMode="auto">
          <a:xfrm>
            <a:off x="5178425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5" name="Rectangle 38"/>
          <p:cNvSpPr>
            <a:spLocks noChangeArrowheads="1"/>
          </p:cNvSpPr>
          <p:nvPr/>
        </p:nvSpPr>
        <p:spPr bwMode="auto">
          <a:xfrm>
            <a:off x="4910138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6" name="Rectangle 39"/>
          <p:cNvSpPr>
            <a:spLocks noChangeArrowheads="1"/>
          </p:cNvSpPr>
          <p:nvPr/>
        </p:nvSpPr>
        <p:spPr bwMode="auto">
          <a:xfrm>
            <a:off x="4656138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7" name="Rectangle 40"/>
          <p:cNvSpPr>
            <a:spLocks noChangeArrowheads="1"/>
          </p:cNvSpPr>
          <p:nvPr/>
        </p:nvSpPr>
        <p:spPr bwMode="auto">
          <a:xfrm>
            <a:off x="4400550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8" name="Rectangle 41"/>
          <p:cNvSpPr>
            <a:spLocks noChangeArrowheads="1"/>
          </p:cNvSpPr>
          <p:nvPr/>
        </p:nvSpPr>
        <p:spPr bwMode="auto">
          <a:xfrm>
            <a:off x="4146550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9" name="Rectangle 42"/>
          <p:cNvSpPr>
            <a:spLocks noChangeArrowheads="1"/>
          </p:cNvSpPr>
          <p:nvPr/>
        </p:nvSpPr>
        <p:spPr bwMode="auto">
          <a:xfrm>
            <a:off x="3892550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0" name="Rectangle 43"/>
          <p:cNvSpPr>
            <a:spLocks noChangeArrowheads="1"/>
          </p:cNvSpPr>
          <p:nvPr/>
        </p:nvSpPr>
        <p:spPr bwMode="auto">
          <a:xfrm>
            <a:off x="3636963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1" name="Rectangle 44"/>
          <p:cNvSpPr>
            <a:spLocks noChangeArrowheads="1"/>
          </p:cNvSpPr>
          <p:nvPr/>
        </p:nvSpPr>
        <p:spPr bwMode="auto">
          <a:xfrm>
            <a:off x="3382963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2" name="Rectangle 45"/>
          <p:cNvSpPr>
            <a:spLocks noChangeArrowheads="1"/>
          </p:cNvSpPr>
          <p:nvPr/>
        </p:nvSpPr>
        <p:spPr bwMode="auto">
          <a:xfrm>
            <a:off x="261937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3" name="Rectangle 46"/>
          <p:cNvSpPr>
            <a:spLocks noChangeArrowheads="1"/>
          </p:cNvSpPr>
          <p:nvPr/>
        </p:nvSpPr>
        <p:spPr bwMode="auto">
          <a:xfrm>
            <a:off x="287337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4" name="Rectangle 47"/>
          <p:cNvSpPr>
            <a:spLocks noChangeArrowheads="1"/>
          </p:cNvSpPr>
          <p:nvPr/>
        </p:nvSpPr>
        <p:spPr bwMode="auto">
          <a:xfrm>
            <a:off x="3128963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5" name="Rectangle 48"/>
          <p:cNvSpPr>
            <a:spLocks noChangeArrowheads="1"/>
          </p:cNvSpPr>
          <p:nvPr/>
        </p:nvSpPr>
        <p:spPr bwMode="auto">
          <a:xfrm>
            <a:off x="236537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6" name="Rectangle 49"/>
          <p:cNvSpPr>
            <a:spLocks noChangeArrowheads="1"/>
          </p:cNvSpPr>
          <p:nvPr/>
        </p:nvSpPr>
        <p:spPr bwMode="auto">
          <a:xfrm>
            <a:off x="516572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7" name="Rectangle 50"/>
          <p:cNvSpPr>
            <a:spLocks noChangeArrowheads="1"/>
          </p:cNvSpPr>
          <p:nvPr/>
        </p:nvSpPr>
        <p:spPr bwMode="auto">
          <a:xfrm>
            <a:off x="3892550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8" name="Rectangle 51"/>
          <p:cNvSpPr>
            <a:spLocks noChangeArrowheads="1"/>
          </p:cNvSpPr>
          <p:nvPr/>
        </p:nvSpPr>
        <p:spPr bwMode="auto">
          <a:xfrm>
            <a:off x="3636963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9" name="Rectangle 52"/>
          <p:cNvSpPr>
            <a:spLocks noChangeArrowheads="1"/>
          </p:cNvSpPr>
          <p:nvPr/>
        </p:nvSpPr>
        <p:spPr bwMode="auto">
          <a:xfrm>
            <a:off x="3382963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0" name="Rectangle 53"/>
          <p:cNvSpPr>
            <a:spLocks noChangeArrowheads="1"/>
          </p:cNvSpPr>
          <p:nvPr/>
        </p:nvSpPr>
        <p:spPr bwMode="auto">
          <a:xfrm>
            <a:off x="2619375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1" name="Rectangle 54"/>
          <p:cNvSpPr>
            <a:spLocks noChangeArrowheads="1"/>
          </p:cNvSpPr>
          <p:nvPr/>
        </p:nvSpPr>
        <p:spPr bwMode="auto">
          <a:xfrm>
            <a:off x="2873375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2" name="Rectangle 55"/>
          <p:cNvSpPr>
            <a:spLocks noChangeArrowheads="1"/>
          </p:cNvSpPr>
          <p:nvPr/>
        </p:nvSpPr>
        <p:spPr bwMode="auto">
          <a:xfrm>
            <a:off x="3128963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3" name="Rectangle 56"/>
          <p:cNvSpPr>
            <a:spLocks noChangeArrowheads="1"/>
          </p:cNvSpPr>
          <p:nvPr/>
        </p:nvSpPr>
        <p:spPr bwMode="auto">
          <a:xfrm>
            <a:off x="2365375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4" name="Line 57"/>
          <p:cNvSpPr>
            <a:spLocks noChangeShapeType="1"/>
          </p:cNvSpPr>
          <p:nvPr/>
        </p:nvSpPr>
        <p:spPr bwMode="auto">
          <a:xfrm flipH="1">
            <a:off x="2308225" y="5124450"/>
            <a:ext cx="29702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55" name="Rectangle 58"/>
          <p:cNvSpPr>
            <a:spLocks noChangeArrowheads="1"/>
          </p:cNvSpPr>
          <p:nvPr/>
        </p:nvSpPr>
        <p:spPr bwMode="auto">
          <a:xfrm>
            <a:off x="4146550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6" name="Rectangle 59"/>
          <p:cNvSpPr>
            <a:spLocks noChangeArrowheads="1"/>
          </p:cNvSpPr>
          <p:nvPr/>
        </p:nvSpPr>
        <p:spPr bwMode="auto">
          <a:xfrm>
            <a:off x="492442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7" name="Rectangle 60"/>
          <p:cNvSpPr>
            <a:spLocks noChangeArrowheads="1"/>
          </p:cNvSpPr>
          <p:nvPr/>
        </p:nvSpPr>
        <p:spPr bwMode="auto">
          <a:xfrm>
            <a:off x="467042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8" name="Rectangle 61"/>
          <p:cNvSpPr>
            <a:spLocks noChangeArrowheads="1"/>
          </p:cNvSpPr>
          <p:nvPr/>
        </p:nvSpPr>
        <p:spPr bwMode="auto">
          <a:xfrm>
            <a:off x="4414838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9" name="Rectangle 62"/>
          <p:cNvSpPr>
            <a:spLocks noChangeArrowheads="1"/>
          </p:cNvSpPr>
          <p:nvPr/>
        </p:nvSpPr>
        <p:spPr bwMode="auto">
          <a:xfrm>
            <a:off x="4160838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0" name="Rectangle 63"/>
          <p:cNvSpPr>
            <a:spLocks noChangeArrowheads="1"/>
          </p:cNvSpPr>
          <p:nvPr/>
        </p:nvSpPr>
        <p:spPr bwMode="auto">
          <a:xfrm>
            <a:off x="3906838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1" name="Rectangle 64"/>
          <p:cNvSpPr>
            <a:spLocks noChangeArrowheads="1"/>
          </p:cNvSpPr>
          <p:nvPr/>
        </p:nvSpPr>
        <p:spPr bwMode="auto">
          <a:xfrm>
            <a:off x="3651250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2" name="Rectangle 65"/>
          <p:cNvSpPr>
            <a:spLocks noChangeArrowheads="1"/>
          </p:cNvSpPr>
          <p:nvPr/>
        </p:nvSpPr>
        <p:spPr bwMode="auto">
          <a:xfrm>
            <a:off x="3382963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3" name="Rectangle 66"/>
          <p:cNvSpPr>
            <a:spLocks noChangeArrowheads="1"/>
          </p:cNvSpPr>
          <p:nvPr/>
        </p:nvSpPr>
        <p:spPr bwMode="auto">
          <a:xfrm>
            <a:off x="261937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4" name="Rectangle 67"/>
          <p:cNvSpPr>
            <a:spLocks noChangeArrowheads="1"/>
          </p:cNvSpPr>
          <p:nvPr/>
        </p:nvSpPr>
        <p:spPr bwMode="auto">
          <a:xfrm>
            <a:off x="287337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5" name="Rectangle 68"/>
          <p:cNvSpPr>
            <a:spLocks noChangeArrowheads="1"/>
          </p:cNvSpPr>
          <p:nvPr/>
        </p:nvSpPr>
        <p:spPr bwMode="auto">
          <a:xfrm>
            <a:off x="3128963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6" name="Rectangle 69"/>
          <p:cNvSpPr>
            <a:spLocks noChangeArrowheads="1"/>
          </p:cNvSpPr>
          <p:nvPr/>
        </p:nvSpPr>
        <p:spPr bwMode="auto">
          <a:xfrm>
            <a:off x="236537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7" name="Rectangle 70"/>
          <p:cNvSpPr>
            <a:spLocks noChangeArrowheads="1"/>
          </p:cNvSpPr>
          <p:nvPr/>
        </p:nvSpPr>
        <p:spPr bwMode="auto">
          <a:xfrm>
            <a:off x="492442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8" name="Rectangle 71"/>
          <p:cNvSpPr>
            <a:spLocks noChangeArrowheads="1"/>
          </p:cNvSpPr>
          <p:nvPr/>
        </p:nvSpPr>
        <p:spPr bwMode="auto">
          <a:xfrm>
            <a:off x="467042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9" name="Rectangle 72"/>
          <p:cNvSpPr>
            <a:spLocks noChangeArrowheads="1"/>
          </p:cNvSpPr>
          <p:nvPr/>
        </p:nvSpPr>
        <p:spPr bwMode="auto">
          <a:xfrm>
            <a:off x="4414838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0" name="Rectangle 73"/>
          <p:cNvSpPr>
            <a:spLocks noChangeArrowheads="1"/>
          </p:cNvSpPr>
          <p:nvPr/>
        </p:nvSpPr>
        <p:spPr bwMode="auto">
          <a:xfrm>
            <a:off x="4160838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1" name="Rectangle 74"/>
          <p:cNvSpPr>
            <a:spLocks noChangeArrowheads="1"/>
          </p:cNvSpPr>
          <p:nvPr/>
        </p:nvSpPr>
        <p:spPr bwMode="auto">
          <a:xfrm>
            <a:off x="3906838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2" name="Rectangle 75"/>
          <p:cNvSpPr>
            <a:spLocks noChangeArrowheads="1"/>
          </p:cNvSpPr>
          <p:nvPr/>
        </p:nvSpPr>
        <p:spPr bwMode="auto">
          <a:xfrm>
            <a:off x="3651250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3" name="Rectangle 76"/>
          <p:cNvSpPr>
            <a:spLocks noChangeArrowheads="1"/>
          </p:cNvSpPr>
          <p:nvPr/>
        </p:nvSpPr>
        <p:spPr bwMode="auto">
          <a:xfrm>
            <a:off x="3382963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4" name="Rectangle 77"/>
          <p:cNvSpPr>
            <a:spLocks noChangeArrowheads="1"/>
          </p:cNvSpPr>
          <p:nvPr/>
        </p:nvSpPr>
        <p:spPr bwMode="auto">
          <a:xfrm>
            <a:off x="261937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5" name="Rectangle 78"/>
          <p:cNvSpPr>
            <a:spLocks noChangeArrowheads="1"/>
          </p:cNvSpPr>
          <p:nvPr/>
        </p:nvSpPr>
        <p:spPr bwMode="auto">
          <a:xfrm>
            <a:off x="287337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6" name="Rectangle 79"/>
          <p:cNvSpPr>
            <a:spLocks noChangeArrowheads="1"/>
          </p:cNvSpPr>
          <p:nvPr/>
        </p:nvSpPr>
        <p:spPr bwMode="auto">
          <a:xfrm>
            <a:off x="3128963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7" name="Rectangle 80"/>
          <p:cNvSpPr>
            <a:spLocks noChangeArrowheads="1"/>
          </p:cNvSpPr>
          <p:nvPr/>
        </p:nvSpPr>
        <p:spPr bwMode="auto">
          <a:xfrm>
            <a:off x="517842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8" name="Line 81"/>
          <p:cNvSpPr>
            <a:spLocks noChangeShapeType="1"/>
          </p:cNvSpPr>
          <p:nvPr/>
        </p:nvSpPr>
        <p:spPr bwMode="auto">
          <a:xfrm flipH="1">
            <a:off x="2562225" y="4375150"/>
            <a:ext cx="27162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79" name="Rectangle 82"/>
          <p:cNvSpPr>
            <a:spLocks noChangeArrowheads="1"/>
          </p:cNvSpPr>
          <p:nvPr/>
        </p:nvSpPr>
        <p:spPr bwMode="auto">
          <a:xfrm>
            <a:off x="4400550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0" name="Rectangle 83"/>
          <p:cNvSpPr>
            <a:spLocks noChangeArrowheads="1"/>
          </p:cNvSpPr>
          <p:nvPr/>
        </p:nvSpPr>
        <p:spPr bwMode="auto">
          <a:xfrm>
            <a:off x="4146550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1" name="Rectangle 84"/>
          <p:cNvSpPr>
            <a:spLocks noChangeArrowheads="1"/>
          </p:cNvSpPr>
          <p:nvPr/>
        </p:nvSpPr>
        <p:spPr bwMode="auto">
          <a:xfrm>
            <a:off x="3892550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2" name="Rectangle 85"/>
          <p:cNvSpPr>
            <a:spLocks noChangeArrowheads="1"/>
          </p:cNvSpPr>
          <p:nvPr/>
        </p:nvSpPr>
        <p:spPr bwMode="auto">
          <a:xfrm>
            <a:off x="3636963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3" name="Rectangle 86"/>
          <p:cNvSpPr>
            <a:spLocks noChangeArrowheads="1"/>
          </p:cNvSpPr>
          <p:nvPr/>
        </p:nvSpPr>
        <p:spPr bwMode="auto">
          <a:xfrm>
            <a:off x="3382963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4" name="Rectangle 87"/>
          <p:cNvSpPr>
            <a:spLocks noChangeArrowheads="1"/>
          </p:cNvSpPr>
          <p:nvPr/>
        </p:nvSpPr>
        <p:spPr bwMode="auto">
          <a:xfrm>
            <a:off x="2619375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5" name="Rectangle 88"/>
          <p:cNvSpPr>
            <a:spLocks noChangeArrowheads="1"/>
          </p:cNvSpPr>
          <p:nvPr/>
        </p:nvSpPr>
        <p:spPr bwMode="auto">
          <a:xfrm>
            <a:off x="2873375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6" name="Rectangle 89"/>
          <p:cNvSpPr>
            <a:spLocks noChangeArrowheads="1"/>
          </p:cNvSpPr>
          <p:nvPr/>
        </p:nvSpPr>
        <p:spPr bwMode="auto">
          <a:xfrm>
            <a:off x="3128963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7" name="Rectangle 90"/>
          <p:cNvSpPr>
            <a:spLocks noChangeArrowheads="1"/>
          </p:cNvSpPr>
          <p:nvPr/>
        </p:nvSpPr>
        <p:spPr bwMode="auto">
          <a:xfrm>
            <a:off x="4910138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8" name="Rectangle 91"/>
          <p:cNvSpPr>
            <a:spLocks noChangeArrowheads="1"/>
          </p:cNvSpPr>
          <p:nvPr/>
        </p:nvSpPr>
        <p:spPr bwMode="auto">
          <a:xfrm>
            <a:off x="4656138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9" name="Rectangle 92"/>
          <p:cNvSpPr>
            <a:spLocks noChangeArrowheads="1"/>
          </p:cNvSpPr>
          <p:nvPr/>
        </p:nvSpPr>
        <p:spPr bwMode="auto">
          <a:xfrm>
            <a:off x="4400550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0" name="Rectangle 93"/>
          <p:cNvSpPr>
            <a:spLocks noChangeArrowheads="1"/>
          </p:cNvSpPr>
          <p:nvPr/>
        </p:nvSpPr>
        <p:spPr bwMode="auto">
          <a:xfrm>
            <a:off x="4146550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1" name="Rectangle 94"/>
          <p:cNvSpPr>
            <a:spLocks noChangeArrowheads="1"/>
          </p:cNvSpPr>
          <p:nvPr/>
        </p:nvSpPr>
        <p:spPr bwMode="auto">
          <a:xfrm>
            <a:off x="3892550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2" name="Rectangle 95"/>
          <p:cNvSpPr>
            <a:spLocks noChangeArrowheads="1"/>
          </p:cNvSpPr>
          <p:nvPr/>
        </p:nvSpPr>
        <p:spPr bwMode="auto">
          <a:xfrm>
            <a:off x="3636963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3" name="Rectangle 96"/>
          <p:cNvSpPr>
            <a:spLocks noChangeArrowheads="1"/>
          </p:cNvSpPr>
          <p:nvPr/>
        </p:nvSpPr>
        <p:spPr bwMode="auto">
          <a:xfrm>
            <a:off x="3382963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4" name="Rectangle 97"/>
          <p:cNvSpPr>
            <a:spLocks noChangeArrowheads="1"/>
          </p:cNvSpPr>
          <p:nvPr/>
        </p:nvSpPr>
        <p:spPr bwMode="auto">
          <a:xfrm>
            <a:off x="3128963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5" name="Rectangle 98"/>
          <p:cNvSpPr>
            <a:spLocks noChangeArrowheads="1"/>
          </p:cNvSpPr>
          <p:nvPr/>
        </p:nvSpPr>
        <p:spPr bwMode="auto">
          <a:xfrm>
            <a:off x="4146550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6" name="Rectangle 99"/>
          <p:cNvSpPr>
            <a:spLocks noChangeArrowheads="1"/>
          </p:cNvSpPr>
          <p:nvPr/>
        </p:nvSpPr>
        <p:spPr bwMode="auto">
          <a:xfrm>
            <a:off x="3892550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7" name="Rectangle 100"/>
          <p:cNvSpPr>
            <a:spLocks noChangeArrowheads="1"/>
          </p:cNvSpPr>
          <p:nvPr/>
        </p:nvSpPr>
        <p:spPr bwMode="auto">
          <a:xfrm>
            <a:off x="3636963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8" name="Rectangle 101"/>
          <p:cNvSpPr>
            <a:spLocks noChangeArrowheads="1"/>
          </p:cNvSpPr>
          <p:nvPr/>
        </p:nvSpPr>
        <p:spPr bwMode="auto">
          <a:xfrm>
            <a:off x="3382963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9" name="Rectangle 102"/>
          <p:cNvSpPr>
            <a:spLocks noChangeArrowheads="1"/>
          </p:cNvSpPr>
          <p:nvPr/>
        </p:nvSpPr>
        <p:spPr bwMode="auto">
          <a:xfrm>
            <a:off x="2619375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0" name="Rectangle 103"/>
          <p:cNvSpPr>
            <a:spLocks noChangeArrowheads="1"/>
          </p:cNvSpPr>
          <p:nvPr/>
        </p:nvSpPr>
        <p:spPr bwMode="auto">
          <a:xfrm>
            <a:off x="2873375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1" name="Rectangle 104"/>
          <p:cNvSpPr>
            <a:spLocks noChangeArrowheads="1"/>
          </p:cNvSpPr>
          <p:nvPr/>
        </p:nvSpPr>
        <p:spPr bwMode="auto">
          <a:xfrm>
            <a:off x="3128963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2" name="Rectangle 105"/>
          <p:cNvSpPr>
            <a:spLocks noChangeArrowheads="1"/>
          </p:cNvSpPr>
          <p:nvPr/>
        </p:nvSpPr>
        <p:spPr bwMode="auto">
          <a:xfrm>
            <a:off x="2365375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3" name="Rectangle 106"/>
          <p:cNvSpPr>
            <a:spLocks noChangeArrowheads="1"/>
          </p:cNvSpPr>
          <p:nvPr/>
        </p:nvSpPr>
        <p:spPr bwMode="auto">
          <a:xfrm>
            <a:off x="4400550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4" name="Rectangle 107"/>
          <p:cNvSpPr>
            <a:spLocks noChangeArrowheads="1"/>
          </p:cNvSpPr>
          <p:nvPr/>
        </p:nvSpPr>
        <p:spPr bwMode="auto">
          <a:xfrm>
            <a:off x="4146550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5" name="Rectangle 108"/>
          <p:cNvSpPr>
            <a:spLocks noChangeArrowheads="1"/>
          </p:cNvSpPr>
          <p:nvPr/>
        </p:nvSpPr>
        <p:spPr bwMode="auto">
          <a:xfrm>
            <a:off x="3892550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6" name="Rectangle 109"/>
          <p:cNvSpPr>
            <a:spLocks noChangeArrowheads="1"/>
          </p:cNvSpPr>
          <p:nvPr/>
        </p:nvSpPr>
        <p:spPr bwMode="auto">
          <a:xfrm>
            <a:off x="3636963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7" name="Rectangle 110"/>
          <p:cNvSpPr>
            <a:spLocks noChangeArrowheads="1"/>
          </p:cNvSpPr>
          <p:nvPr/>
        </p:nvSpPr>
        <p:spPr bwMode="auto">
          <a:xfrm>
            <a:off x="2873375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8" name="Rectangle 111"/>
          <p:cNvSpPr>
            <a:spLocks noChangeArrowheads="1"/>
          </p:cNvSpPr>
          <p:nvPr/>
        </p:nvSpPr>
        <p:spPr bwMode="auto">
          <a:xfrm>
            <a:off x="3128963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9" name="Rectangle 112"/>
          <p:cNvSpPr>
            <a:spLocks noChangeArrowheads="1"/>
          </p:cNvSpPr>
          <p:nvPr/>
        </p:nvSpPr>
        <p:spPr bwMode="auto">
          <a:xfrm>
            <a:off x="3382963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0" name="Rectangle 113"/>
          <p:cNvSpPr>
            <a:spLocks noChangeArrowheads="1"/>
          </p:cNvSpPr>
          <p:nvPr/>
        </p:nvSpPr>
        <p:spPr bwMode="auto">
          <a:xfrm>
            <a:off x="2619375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1" name="Line 114"/>
          <p:cNvSpPr>
            <a:spLocks noChangeShapeType="1"/>
          </p:cNvSpPr>
          <p:nvPr/>
        </p:nvSpPr>
        <p:spPr bwMode="auto">
          <a:xfrm flipH="1">
            <a:off x="2308225" y="2960688"/>
            <a:ext cx="22066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12" name="Rectangle 115"/>
          <p:cNvSpPr>
            <a:spLocks noChangeArrowheads="1"/>
          </p:cNvSpPr>
          <p:nvPr/>
        </p:nvSpPr>
        <p:spPr bwMode="auto">
          <a:xfrm>
            <a:off x="3906838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3" name="Rectangle 116"/>
          <p:cNvSpPr>
            <a:spLocks noChangeArrowheads="1"/>
          </p:cNvSpPr>
          <p:nvPr/>
        </p:nvSpPr>
        <p:spPr bwMode="auto">
          <a:xfrm>
            <a:off x="3651250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4" name="Rectangle 117"/>
          <p:cNvSpPr>
            <a:spLocks noChangeArrowheads="1"/>
          </p:cNvSpPr>
          <p:nvPr/>
        </p:nvSpPr>
        <p:spPr bwMode="auto">
          <a:xfrm>
            <a:off x="2887663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5" name="Rectangle 118"/>
          <p:cNvSpPr>
            <a:spLocks noChangeArrowheads="1"/>
          </p:cNvSpPr>
          <p:nvPr/>
        </p:nvSpPr>
        <p:spPr bwMode="auto">
          <a:xfrm>
            <a:off x="3143250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6" name="Rectangle 119"/>
          <p:cNvSpPr>
            <a:spLocks noChangeArrowheads="1"/>
          </p:cNvSpPr>
          <p:nvPr/>
        </p:nvSpPr>
        <p:spPr bwMode="auto">
          <a:xfrm>
            <a:off x="3397250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7" name="Rectangle 120"/>
          <p:cNvSpPr>
            <a:spLocks noChangeArrowheads="1"/>
          </p:cNvSpPr>
          <p:nvPr/>
        </p:nvSpPr>
        <p:spPr bwMode="auto">
          <a:xfrm>
            <a:off x="2633663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8" name="Rectangle 121"/>
          <p:cNvSpPr>
            <a:spLocks noChangeArrowheads="1"/>
          </p:cNvSpPr>
          <p:nvPr/>
        </p:nvSpPr>
        <p:spPr bwMode="auto">
          <a:xfrm>
            <a:off x="4146550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9" name="Rectangle 122"/>
          <p:cNvSpPr>
            <a:spLocks noChangeArrowheads="1"/>
          </p:cNvSpPr>
          <p:nvPr/>
        </p:nvSpPr>
        <p:spPr bwMode="auto">
          <a:xfrm>
            <a:off x="3892550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0" name="Rectangle 123"/>
          <p:cNvSpPr>
            <a:spLocks noChangeArrowheads="1"/>
          </p:cNvSpPr>
          <p:nvPr/>
        </p:nvSpPr>
        <p:spPr bwMode="auto">
          <a:xfrm>
            <a:off x="3128963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1" name="Rectangle 124"/>
          <p:cNvSpPr>
            <a:spLocks noChangeArrowheads="1"/>
          </p:cNvSpPr>
          <p:nvPr/>
        </p:nvSpPr>
        <p:spPr bwMode="auto">
          <a:xfrm>
            <a:off x="3382963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2" name="Rectangle 125"/>
          <p:cNvSpPr>
            <a:spLocks noChangeArrowheads="1"/>
          </p:cNvSpPr>
          <p:nvPr/>
        </p:nvSpPr>
        <p:spPr bwMode="auto">
          <a:xfrm>
            <a:off x="3636963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3" name="Rectangle 126"/>
          <p:cNvSpPr>
            <a:spLocks noChangeArrowheads="1"/>
          </p:cNvSpPr>
          <p:nvPr/>
        </p:nvSpPr>
        <p:spPr bwMode="auto">
          <a:xfrm>
            <a:off x="2873375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4" name="Rectangle 127"/>
          <p:cNvSpPr>
            <a:spLocks noChangeArrowheads="1"/>
          </p:cNvSpPr>
          <p:nvPr/>
        </p:nvSpPr>
        <p:spPr bwMode="auto">
          <a:xfrm>
            <a:off x="4400550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5" name="Rectangle 128"/>
          <p:cNvSpPr>
            <a:spLocks noChangeArrowheads="1"/>
          </p:cNvSpPr>
          <p:nvPr/>
        </p:nvSpPr>
        <p:spPr bwMode="auto">
          <a:xfrm>
            <a:off x="4146550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6" name="Rectangle 129"/>
          <p:cNvSpPr>
            <a:spLocks noChangeArrowheads="1"/>
          </p:cNvSpPr>
          <p:nvPr/>
        </p:nvSpPr>
        <p:spPr bwMode="auto">
          <a:xfrm>
            <a:off x="3382963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7" name="Rectangle 130"/>
          <p:cNvSpPr>
            <a:spLocks noChangeArrowheads="1"/>
          </p:cNvSpPr>
          <p:nvPr/>
        </p:nvSpPr>
        <p:spPr bwMode="auto">
          <a:xfrm>
            <a:off x="3636963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8" name="Rectangle 131"/>
          <p:cNvSpPr>
            <a:spLocks noChangeArrowheads="1"/>
          </p:cNvSpPr>
          <p:nvPr/>
        </p:nvSpPr>
        <p:spPr bwMode="auto">
          <a:xfrm>
            <a:off x="3892550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9" name="Rectangle 132"/>
          <p:cNvSpPr>
            <a:spLocks noChangeArrowheads="1"/>
          </p:cNvSpPr>
          <p:nvPr/>
        </p:nvSpPr>
        <p:spPr bwMode="auto">
          <a:xfrm>
            <a:off x="3128963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0" name="Rectangle 133"/>
          <p:cNvSpPr>
            <a:spLocks noChangeArrowheads="1"/>
          </p:cNvSpPr>
          <p:nvPr/>
        </p:nvSpPr>
        <p:spPr bwMode="auto">
          <a:xfrm>
            <a:off x="4924425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1" name="Rectangle 134"/>
          <p:cNvSpPr>
            <a:spLocks noChangeArrowheads="1"/>
          </p:cNvSpPr>
          <p:nvPr/>
        </p:nvSpPr>
        <p:spPr bwMode="auto">
          <a:xfrm>
            <a:off x="4670425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2" name="Rectangle 135"/>
          <p:cNvSpPr>
            <a:spLocks noChangeArrowheads="1"/>
          </p:cNvSpPr>
          <p:nvPr/>
        </p:nvSpPr>
        <p:spPr bwMode="auto">
          <a:xfrm>
            <a:off x="4414838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3" name="Rectangle 136"/>
          <p:cNvSpPr>
            <a:spLocks noChangeArrowheads="1"/>
          </p:cNvSpPr>
          <p:nvPr/>
        </p:nvSpPr>
        <p:spPr bwMode="auto">
          <a:xfrm>
            <a:off x="4160838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4" name="Rectangle 137"/>
          <p:cNvSpPr>
            <a:spLocks noChangeArrowheads="1"/>
          </p:cNvSpPr>
          <p:nvPr/>
        </p:nvSpPr>
        <p:spPr bwMode="auto">
          <a:xfrm>
            <a:off x="3382963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5" name="Rectangle 138"/>
          <p:cNvSpPr>
            <a:spLocks noChangeArrowheads="1"/>
          </p:cNvSpPr>
          <p:nvPr/>
        </p:nvSpPr>
        <p:spPr bwMode="auto">
          <a:xfrm>
            <a:off x="3636963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6" name="Rectangle 139"/>
          <p:cNvSpPr>
            <a:spLocks noChangeArrowheads="1"/>
          </p:cNvSpPr>
          <p:nvPr/>
        </p:nvSpPr>
        <p:spPr bwMode="auto">
          <a:xfrm>
            <a:off x="3892550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7" name="Rectangle 140"/>
          <p:cNvSpPr>
            <a:spLocks noChangeArrowheads="1"/>
          </p:cNvSpPr>
          <p:nvPr/>
        </p:nvSpPr>
        <p:spPr bwMode="auto">
          <a:xfrm>
            <a:off x="3128963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8" name="Rectangle 141"/>
          <p:cNvSpPr>
            <a:spLocks noChangeArrowheads="1"/>
          </p:cNvSpPr>
          <p:nvPr/>
        </p:nvSpPr>
        <p:spPr bwMode="auto">
          <a:xfrm>
            <a:off x="5178425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9" name="Rectangle 142"/>
          <p:cNvSpPr>
            <a:spLocks noChangeArrowheads="1"/>
          </p:cNvSpPr>
          <p:nvPr/>
        </p:nvSpPr>
        <p:spPr bwMode="auto">
          <a:xfrm>
            <a:off x="4924425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0" name="Rectangle 143"/>
          <p:cNvSpPr>
            <a:spLocks noChangeArrowheads="1"/>
          </p:cNvSpPr>
          <p:nvPr/>
        </p:nvSpPr>
        <p:spPr bwMode="auto">
          <a:xfrm>
            <a:off x="4670425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1" name="Rectangle 144"/>
          <p:cNvSpPr>
            <a:spLocks noChangeArrowheads="1"/>
          </p:cNvSpPr>
          <p:nvPr/>
        </p:nvSpPr>
        <p:spPr bwMode="auto">
          <a:xfrm>
            <a:off x="4414838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2" name="Rectangle 145"/>
          <p:cNvSpPr>
            <a:spLocks noChangeArrowheads="1"/>
          </p:cNvSpPr>
          <p:nvPr/>
        </p:nvSpPr>
        <p:spPr bwMode="auto">
          <a:xfrm>
            <a:off x="3636963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3" name="Rectangle 146"/>
          <p:cNvSpPr>
            <a:spLocks noChangeArrowheads="1"/>
          </p:cNvSpPr>
          <p:nvPr/>
        </p:nvSpPr>
        <p:spPr bwMode="auto">
          <a:xfrm>
            <a:off x="3906838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4" name="Rectangle 147"/>
          <p:cNvSpPr>
            <a:spLocks noChangeArrowheads="1"/>
          </p:cNvSpPr>
          <p:nvPr/>
        </p:nvSpPr>
        <p:spPr bwMode="auto">
          <a:xfrm>
            <a:off x="4160838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5" name="Rectangle 148"/>
          <p:cNvSpPr>
            <a:spLocks noChangeArrowheads="1"/>
          </p:cNvSpPr>
          <p:nvPr/>
        </p:nvSpPr>
        <p:spPr bwMode="auto">
          <a:xfrm>
            <a:off x="3382963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6" name="Line 149"/>
          <p:cNvSpPr>
            <a:spLocks noChangeShapeType="1"/>
          </p:cNvSpPr>
          <p:nvPr/>
        </p:nvSpPr>
        <p:spPr bwMode="auto">
          <a:xfrm flipH="1">
            <a:off x="3071813" y="1560513"/>
            <a:ext cx="22066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47" name="Rectangle 150"/>
          <p:cNvSpPr>
            <a:spLocks noChangeArrowheads="1"/>
          </p:cNvSpPr>
          <p:nvPr/>
        </p:nvSpPr>
        <p:spPr bwMode="auto">
          <a:xfrm>
            <a:off x="4670425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8" name="Rectangle 151"/>
          <p:cNvSpPr>
            <a:spLocks noChangeArrowheads="1"/>
          </p:cNvSpPr>
          <p:nvPr/>
        </p:nvSpPr>
        <p:spPr bwMode="auto">
          <a:xfrm>
            <a:off x="4414838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9" name="Rectangle 152"/>
          <p:cNvSpPr>
            <a:spLocks noChangeArrowheads="1"/>
          </p:cNvSpPr>
          <p:nvPr/>
        </p:nvSpPr>
        <p:spPr bwMode="auto">
          <a:xfrm>
            <a:off x="3651250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0" name="Rectangle 153"/>
          <p:cNvSpPr>
            <a:spLocks noChangeArrowheads="1"/>
          </p:cNvSpPr>
          <p:nvPr/>
        </p:nvSpPr>
        <p:spPr bwMode="auto">
          <a:xfrm>
            <a:off x="3906838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 dirty="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1" name="Rectangle 154"/>
          <p:cNvSpPr>
            <a:spLocks noChangeArrowheads="1"/>
          </p:cNvSpPr>
          <p:nvPr/>
        </p:nvSpPr>
        <p:spPr bwMode="auto">
          <a:xfrm>
            <a:off x="4160838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2" name="Rectangle 155"/>
          <p:cNvSpPr>
            <a:spLocks noChangeArrowheads="1"/>
          </p:cNvSpPr>
          <p:nvPr/>
        </p:nvSpPr>
        <p:spPr bwMode="auto">
          <a:xfrm>
            <a:off x="3397250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3" name="Rectangle 156"/>
          <p:cNvSpPr>
            <a:spLocks noChangeArrowheads="1"/>
          </p:cNvSpPr>
          <p:nvPr/>
        </p:nvSpPr>
        <p:spPr bwMode="auto">
          <a:xfrm>
            <a:off x="4924425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4" name="Rectangle 157"/>
          <p:cNvSpPr>
            <a:spLocks noChangeArrowheads="1"/>
          </p:cNvSpPr>
          <p:nvPr/>
        </p:nvSpPr>
        <p:spPr bwMode="auto">
          <a:xfrm>
            <a:off x="4670425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5" name="Rectangle 158"/>
          <p:cNvSpPr>
            <a:spLocks noChangeArrowheads="1"/>
          </p:cNvSpPr>
          <p:nvPr/>
        </p:nvSpPr>
        <p:spPr bwMode="auto">
          <a:xfrm>
            <a:off x="3892550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6" name="Rectangle 159"/>
          <p:cNvSpPr>
            <a:spLocks noChangeArrowheads="1"/>
          </p:cNvSpPr>
          <p:nvPr/>
        </p:nvSpPr>
        <p:spPr bwMode="auto">
          <a:xfrm>
            <a:off x="4160838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7" name="Rectangle 160"/>
          <p:cNvSpPr>
            <a:spLocks noChangeArrowheads="1"/>
          </p:cNvSpPr>
          <p:nvPr/>
        </p:nvSpPr>
        <p:spPr bwMode="auto">
          <a:xfrm>
            <a:off x="4414838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8" name="Rectangle 161"/>
          <p:cNvSpPr>
            <a:spLocks noChangeArrowheads="1"/>
          </p:cNvSpPr>
          <p:nvPr/>
        </p:nvSpPr>
        <p:spPr bwMode="auto">
          <a:xfrm>
            <a:off x="3636963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9" name="Rectangle 162"/>
          <p:cNvSpPr>
            <a:spLocks noChangeArrowheads="1"/>
          </p:cNvSpPr>
          <p:nvPr/>
        </p:nvSpPr>
        <p:spPr bwMode="auto">
          <a:xfrm>
            <a:off x="5178425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0" name="Rectangle 163"/>
          <p:cNvSpPr>
            <a:spLocks noChangeArrowheads="1"/>
          </p:cNvSpPr>
          <p:nvPr/>
        </p:nvSpPr>
        <p:spPr bwMode="auto">
          <a:xfrm>
            <a:off x="4924425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1" name="Rectangle 164"/>
          <p:cNvSpPr>
            <a:spLocks noChangeArrowheads="1"/>
          </p:cNvSpPr>
          <p:nvPr/>
        </p:nvSpPr>
        <p:spPr bwMode="auto">
          <a:xfrm>
            <a:off x="4160838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2" name="Rectangle 165"/>
          <p:cNvSpPr>
            <a:spLocks noChangeArrowheads="1"/>
          </p:cNvSpPr>
          <p:nvPr/>
        </p:nvSpPr>
        <p:spPr bwMode="auto">
          <a:xfrm>
            <a:off x="4414838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3" name="Rectangle 166"/>
          <p:cNvSpPr>
            <a:spLocks noChangeArrowheads="1"/>
          </p:cNvSpPr>
          <p:nvPr/>
        </p:nvSpPr>
        <p:spPr bwMode="auto">
          <a:xfrm>
            <a:off x="4670425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4" name="Rectangle 167"/>
          <p:cNvSpPr>
            <a:spLocks noChangeArrowheads="1"/>
          </p:cNvSpPr>
          <p:nvPr/>
        </p:nvSpPr>
        <p:spPr bwMode="auto">
          <a:xfrm>
            <a:off x="3906838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5" name="Rectangle 168"/>
          <p:cNvSpPr>
            <a:spLocks noChangeArrowheads="1"/>
          </p:cNvSpPr>
          <p:nvPr/>
        </p:nvSpPr>
        <p:spPr bwMode="auto">
          <a:xfrm>
            <a:off x="5178425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6" name="Rectangle 169"/>
          <p:cNvSpPr>
            <a:spLocks noChangeArrowheads="1"/>
          </p:cNvSpPr>
          <p:nvPr/>
        </p:nvSpPr>
        <p:spPr bwMode="auto">
          <a:xfrm>
            <a:off x="4924425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7" name="Rectangle 170"/>
          <p:cNvSpPr>
            <a:spLocks noChangeArrowheads="1"/>
          </p:cNvSpPr>
          <p:nvPr/>
        </p:nvSpPr>
        <p:spPr bwMode="auto">
          <a:xfrm>
            <a:off x="4670425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8" name="Rectangle 171"/>
          <p:cNvSpPr>
            <a:spLocks noChangeArrowheads="1"/>
          </p:cNvSpPr>
          <p:nvPr/>
        </p:nvSpPr>
        <p:spPr bwMode="auto">
          <a:xfrm>
            <a:off x="4414838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9" name="Rectangle 172"/>
          <p:cNvSpPr>
            <a:spLocks noChangeArrowheads="1"/>
          </p:cNvSpPr>
          <p:nvPr/>
        </p:nvSpPr>
        <p:spPr bwMode="auto">
          <a:xfrm>
            <a:off x="3906838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0" name="Rectangle 173"/>
          <p:cNvSpPr>
            <a:spLocks noChangeArrowheads="1"/>
          </p:cNvSpPr>
          <p:nvPr/>
        </p:nvSpPr>
        <p:spPr bwMode="auto">
          <a:xfrm>
            <a:off x="4160838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1" name="Line 174"/>
          <p:cNvSpPr>
            <a:spLocks noChangeShapeType="1"/>
          </p:cNvSpPr>
          <p:nvPr/>
        </p:nvSpPr>
        <p:spPr bwMode="auto">
          <a:xfrm flipH="1">
            <a:off x="3708400" y="569913"/>
            <a:ext cx="15700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572" name="Rectangle 175"/>
          <p:cNvSpPr>
            <a:spLocks noChangeArrowheads="1"/>
          </p:cNvSpPr>
          <p:nvPr/>
        </p:nvSpPr>
        <p:spPr bwMode="auto">
          <a:xfrm>
            <a:off x="5178425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3" name="Rectangle 176"/>
          <p:cNvSpPr>
            <a:spLocks noChangeArrowheads="1"/>
          </p:cNvSpPr>
          <p:nvPr/>
        </p:nvSpPr>
        <p:spPr bwMode="auto">
          <a:xfrm>
            <a:off x="4924425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4" name="Rectangle 177"/>
          <p:cNvSpPr>
            <a:spLocks noChangeArrowheads="1"/>
          </p:cNvSpPr>
          <p:nvPr/>
        </p:nvSpPr>
        <p:spPr bwMode="auto">
          <a:xfrm>
            <a:off x="4160838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5" name="Rectangle 178"/>
          <p:cNvSpPr>
            <a:spLocks noChangeArrowheads="1"/>
          </p:cNvSpPr>
          <p:nvPr/>
        </p:nvSpPr>
        <p:spPr bwMode="auto">
          <a:xfrm>
            <a:off x="4414838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6" name="Rectangle 179"/>
          <p:cNvSpPr>
            <a:spLocks noChangeArrowheads="1"/>
          </p:cNvSpPr>
          <p:nvPr/>
        </p:nvSpPr>
        <p:spPr bwMode="auto">
          <a:xfrm>
            <a:off x="4670425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7" name="Rectangle 180"/>
          <p:cNvSpPr>
            <a:spLocks noChangeArrowheads="1"/>
          </p:cNvSpPr>
          <p:nvPr/>
        </p:nvSpPr>
        <p:spPr bwMode="auto">
          <a:xfrm>
            <a:off x="3906838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8" name="Rectangle 181"/>
          <p:cNvSpPr>
            <a:spLocks noChangeArrowheads="1"/>
          </p:cNvSpPr>
          <p:nvPr/>
        </p:nvSpPr>
        <p:spPr bwMode="auto">
          <a:xfrm>
            <a:off x="5419725" y="46038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9" name="Rectangle 182"/>
          <p:cNvSpPr>
            <a:spLocks noChangeArrowheads="1"/>
          </p:cNvSpPr>
          <p:nvPr/>
        </p:nvSpPr>
        <p:spPr bwMode="auto">
          <a:xfrm>
            <a:off x="5419725" y="300038"/>
            <a:ext cx="107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Q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0" name="Rectangle 183"/>
          <p:cNvSpPr>
            <a:spLocks noChangeArrowheads="1"/>
          </p:cNvSpPr>
          <p:nvPr/>
        </p:nvSpPr>
        <p:spPr bwMode="auto">
          <a:xfrm>
            <a:off x="6310313" y="768350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A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1" name="Rectangle 184"/>
          <p:cNvSpPr>
            <a:spLocks noChangeArrowheads="1"/>
          </p:cNvSpPr>
          <p:nvPr/>
        </p:nvSpPr>
        <p:spPr bwMode="auto">
          <a:xfrm>
            <a:off x="6310313" y="1022350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2" name="Rectangle 185"/>
          <p:cNvSpPr>
            <a:spLocks noChangeArrowheads="1"/>
          </p:cNvSpPr>
          <p:nvPr/>
        </p:nvSpPr>
        <p:spPr bwMode="auto">
          <a:xfrm>
            <a:off x="6310313" y="1262063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3" name="Rectangle 186"/>
          <p:cNvSpPr>
            <a:spLocks noChangeArrowheads="1"/>
          </p:cNvSpPr>
          <p:nvPr/>
        </p:nvSpPr>
        <p:spPr bwMode="auto">
          <a:xfrm>
            <a:off x="6310313" y="1546225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4" name="Rectangle 187"/>
          <p:cNvSpPr>
            <a:spLocks noChangeArrowheads="1"/>
          </p:cNvSpPr>
          <p:nvPr/>
        </p:nvSpPr>
        <p:spPr bwMode="auto">
          <a:xfrm>
            <a:off x="6396038" y="16446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5" name="Rectangle 188"/>
          <p:cNvSpPr>
            <a:spLocks noChangeArrowheads="1"/>
          </p:cNvSpPr>
          <p:nvPr/>
        </p:nvSpPr>
        <p:spPr bwMode="auto">
          <a:xfrm>
            <a:off x="6310313" y="18002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6" name="Rectangle 189"/>
          <p:cNvSpPr>
            <a:spLocks noChangeArrowheads="1"/>
          </p:cNvSpPr>
          <p:nvPr/>
        </p:nvSpPr>
        <p:spPr bwMode="auto">
          <a:xfrm>
            <a:off x="6408738" y="1900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7" name="Rectangle 190"/>
          <p:cNvSpPr>
            <a:spLocks noChangeArrowheads="1"/>
          </p:cNvSpPr>
          <p:nvPr/>
        </p:nvSpPr>
        <p:spPr bwMode="auto">
          <a:xfrm>
            <a:off x="6324600" y="22098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8" name="Rectangle 191"/>
          <p:cNvSpPr>
            <a:spLocks noChangeArrowheads="1"/>
          </p:cNvSpPr>
          <p:nvPr/>
        </p:nvSpPr>
        <p:spPr bwMode="auto">
          <a:xfrm>
            <a:off x="6324600" y="246538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9" name="Rectangle 192"/>
          <p:cNvSpPr>
            <a:spLocks noChangeArrowheads="1"/>
          </p:cNvSpPr>
          <p:nvPr/>
        </p:nvSpPr>
        <p:spPr bwMode="auto">
          <a:xfrm>
            <a:off x="6324600" y="2719388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0" name="Rectangle 193"/>
          <p:cNvSpPr>
            <a:spLocks noChangeArrowheads="1"/>
          </p:cNvSpPr>
          <p:nvPr/>
        </p:nvSpPr>
        <p:spPr bwMode="auto">
          <a:xfrm>
            <a:off x="6324600" y="297497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1" name="Rectangle 194"/>
          <p:cNvSpPr>
            <a:spLocks noChangeArrowheads="1"/>
          </p:cNvSpPr>
          <p:nvPr/>
        </p:nvSpPr>
        <p:spPr bwMode="auto">
          <a:xfrm>
            <a:off x="6408738" y="30734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2" name="Rectangle 195"/>
          <p:cNvSpPr>
            <a:spLocks noChangeArrowheads="1"/>
          </p:cNvSpPr>
          <p:nvPr/>
        </p:nvSpPr>
        <p:spPr bwMode="auto">
          <a:xfrm>
            <a:off x="6324600" y="3243263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3" name="Rectangle 196"/>
          <p:cNvSpPr>
            <a:spLocks noChangeArrowheads="1"/>
          </p:cNvSpPr>
          <p:nvPr/>
        </p:nvSpPr>
        <p:spPr bwMode="auto">
          <a:xfrm>
            <a:off x="6423025" y="33432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4" name="Rectangle 197"/>
          <p:cNvSpPr>
            <a:spLocks noChangeArrowheads="1"/>
          </p:cNvSpPr>
          <p:nvPr/>
        </p:nvSpPr>
        <p:spPr bwMode="auto">
          <a:xfrm>
            <a:off x="6324600" y="360997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5" name="Rectangle 198"/>
          <p:cNvSpPr>
            <a:spLocks noChangeArrowheads="1"/>
          </p:cNvSpPr>
          <p:nvPr/>
        </p:nvSpPr>
        <p:spPr bwMode="auto">
          <a:xfrm>
            <a:off x="6408738" y="36957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6" name="Rectangle 199"/>
          <p:cNvSpPr>
            <a:spLocks noChangeArrowheads="1"/>
          </p:cNvSpPr>
          <p:nvPr/>
        </p:nvSpPr>
        <p:spPr bwMode="auto">
          <a:xfrm>
            <a:off x="6324600" y="3865563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7" name="Rectangle 200"/>
          <p:cNvSpPr>
            <a:spLocks noChangeArrowheads="1"/>
          </p:cNvSpPr>
          <p:nvPr/>
        </p:nvSpPr>
        <p:spPr bwMode="auto">
          <a:xfrm>
            <a:off x="6423025" y="3965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8" name="Rectangle 201"/>
          <p:cNvSpPr>
            <a:spLocks noChangeArrowheads="1"/>
          </p:cNvSpPr>
          <p:nvPr/>
        </p:nvSpPr>
        <p:spPr bwMode="auto">
          <a:xfrm>
            <a:off x="6324600" y="413385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9" name="Rectangle 202"/>
          <p:cNvSpPr>
            <a:spLocks noChangeArrowheads="1"/>
          </p:cNvSpPr>
          <p:nvPr/>
        </p:nvSpPr>
        <p:spPr bwMode="auto">
          <a:xfrm>
            <a:off x="6408738" y="421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0" name="Rectangle 203"/>
          <p:cNvSpPr>
            <a:spLocks noChangeArrowheads="1"/>
          </p:cNvSpPr>
          <p:nvPr/>
        </p:nvSpPr>
        <p:spPr bwMode="auto">
          <a:xfrm>
            <a:off x="6324600" y="437515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1" name="Rectangle 204"/>
          <p:cNvSpPr>
            <a:spLocks noChangeArrowheads="1"/>
          </p:cNvSpPr>
          <p:nvPr/>
        </p:nvSpPr>
        <p:spPr bwMode="auto">
          <a:xfrm>
            <a:off x="6408738" y="4473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2" name="Rectangle 205"/>
          <p:cNvSpPr>
            <a:spLocks noChangeArrowheads="1"/>
          </p:cNvSpPr>
          <p:nvPr/>
        </p:nvSpPr>
        <p:spPr bwMode="auto">
          <a:xfrm>
            <a:off x="6324600" y="46434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3" name="Rectangle 206"/>
          <p:cNvSpPr>
            <a:spLocks noChangeArrowheads="1"/>
          </p:cNvSpPr>
          <p:nvPr/>
        </p:nvSpPr>
        <p:spPr bwMode="auto">
          <a:xfrm>
            <a:off x="6423025" y="47291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4" name="Rectangle 207"/>
          <p:cNvSpPr>
            <a:spLocks noChangeArrowheads="1"/>
          </p:cNvSpPr>
          <p:nvPr/>
        </p:nvSpPr>
        <p:spPr bwMode="auto">
          <a:xfrm>
            <a:off x="6324600" y="48974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5" name="Rectangle 208"/>
          <p:cNvSpPr>
            <a:spLocks noChangeArrowheads="1"/>
          </p:cNvSpPr>
          <p:nvPr/>
        </p:nvSpPr>
        <p:spPr bwMode="auto">
          <a:xfrm>
            <a:off x="6423025" y="49831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6" name="Rectangle 209"/>
          <p:cNvSpPr>
            <a:spLocks noChangeArrowheads="1"/>
          </p:cNvSpPr>
          <p:nvPr/>
        </p:nvSpPr>
        <p:spPr bwMode="auto">
          <a:xfrm>
            <a:off x="6324600" y="515302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7" name="Rectangle 210"/>
          <p:cNvSpPr>
            <a:spLocks noChangeArrowheads="1"/>
          </p:cNvSpPr>
          <p:nvPr/>
        </p:nvSpPr>
        <p:spPr bwMode="auto">
          <a:xfrm>
            <a:off x="6408738" y="52387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8" name="Rectangle 211"/>
          <p:cNvSpPr>
            <a:spLocks noChangeArrowheads="1"/>
          </p:cNvSpPr>
          <p:nvPr/>
        </p:nvSpPr>
        <p:spPr bwMode="auto">
          <a:xfrm>
            <a:off x="6324600" y="54070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9" name="Rectangle 212"/>
          <p:cNvSpPr>
            <a:spLocks noChangeArrowheads="1"/>
          </p:cNvSpPr>
          <p:nvPr/>
        </p:nvSpPr>
        <p:spPr bwMode="auto">
          <a:xfrm>
            <a:off x="6423025" y="55070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10" name="Rectangle 213"/>
          <p:cNvSpPr>
            <a:spLocks noChangeArrowheads="1"/>
          </p:cNvSpPr>
          <p:nvPr/>
        </p:nvSpPr>
        <p:spPr bwMode="auto">
          <a:xfrm>
            <a:off x="5419725" y="5648325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Product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11" name="Rectangle 214"/>
          <p:cNvSpPr>
            <a:spLocks noChangeArrowheads="1"/>
          </p:cNvSpPr>
          <p:nvPr/>
        </p:nvSpPr>
        <p:spPr bwMode="auto">
          <a:xfrm>
            <a:off x="6508750" y="838200"/>
            <a:ext cx="198438" cy="6223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2" name="Rectangle 215"/>
          <p:cNvSpPr>
            <a:spLocks noChangeArrowheads="1"/>
          </p:cNvSpPr>
          <p:nvPr/>
        </p:nvSpPr>
        <p:spPr bwMode="auto">
          <a:xfrm>
            <a:off x="6508750" y="1601788"/>
            <a:ext cx="198438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3" name="Rectangle 216"/>
          <p:cNvSpPr>
            <a:spLocks noChangeArrowheads="1"/>
          </p:cNvSpPr>
          <p:nvPr/>
        </p:nvSpPr>
        <p:spPr bwMode="auto">
          <a:xfrm>
            <a:off x="6042025" y="2295525"/>
            <a:ext cx="211138" cy="60801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4" name="Rectangle 217"/>
          <p:cNvSpPr>
            <a:spLocks noChangeArrowheads="1"/>
          </p:cNvSpPr>
          <p:nvPr/>
        </p:nvSpPr>
        <p:spPr bwMode="auto">
          <a:xfrm>
            <a:off x="6042025" y="3030538"/>
            <a:ext cx="211138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5" name="Rectangle 218"/>
          <p:cNvSpPr>
            <a:spLocks noChangeArrowheads="1"/>
          </p:cNvSpPr>
          <p:nvPr/>
        </p:nvSpPr>
        <p:spPr bwMode="auto">
          <a:xfrm>
            <a:off x="6056313" y="4416425"/>
            <a:ext cx="196850" cy="693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6" name="Rectangle 219"/>
          <p:cNvSpPr>
            <a:spLocks noChangeArrowheads="1"/>
          </p:cNvSpPr>
          <p:nvPr/>
        </p:nvSpPr>
        <p:spPr bwMode="auto">
          <a:xfrm>
            <a:off x="6056313" y="5195888"/>
            <a:ext cx="196850" cy="4238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7" name="Freeform 220"/>
          <p:cNvSpPr>
            <a:spLocks/>
          </p:cNvSpPr>
          <p:nvPr/>
        </p:nvSpPr>
        <p:spPr bwMode="auto">
          <a:xfrm>
            <a:off x="6719888" y="1743075"/>
            <a:ext cx="52387" cy="57150"/>
          </a:xfrm>
          <a:custGeom>
            <a:avLst/>
            <a:gdLst>
              <a:gd name="T0" fmla="*/ 5 w 5"/>
              <a:gd name="T1" fmla="*/ 0 h 2"/>
              <a:gd name="T2" fmla="*/ 0 w 5"/>
              <a:gd name="T3" fmla="*/ 1 h 2"/>
              <a:gd name="T4" fmla="*/ 5 w 5"/>
              <a:gd name="T5" fmla="*/ 2 h 2"/>
              <a:gd name="T6" fmla="*/ 5 w 5"/>
              <a:gd name="T7" fmla="*/ 1 h 2"/>
              <a:gd name="T8" fmla="*/ 5 w 5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5" y="0"/>
                </a:moveTo>
                <a:lnTo>
                  <a:pt x="0" y="1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18" name="Freeform 221"/>
          <p:cNvSpPr>
            <a:spLocks/>
          </p:cNvSpPr>
          <p:nvPr/>
        </p:nvSpPr>
        <p:spPr bwMode="auto">
          <a:xfrm>
            <a:off x="6719888" y="1743075"/>
            <a:ext cx="52387" cy="57150"/>
          </a:xfrm>
          <a:custGeom>
            <a:avLst/>
            <a:gdLst>
              <a:gd name="T0" fmla="*/ 45 w 45"/>
              <a:gd name="T1" fmla="*/ 0 h 18"/>
              <a:gd name="T2" fmla="*/ 0 w 45"/>
              <a:gd name="T3" fmla="*/ 9 h 18"/>
              <a:gd name="T4" fmla="*/ 45 w 45"/>
              <a:gd name="T5" fmla="*/ 18 h 18"/>
              <a:gd name="T6" fmla="*/ 45 w 45"/>
              <a:gd name="T7" fmla="*/ 9 h 18"/>
              <a:gd name="T8" fmla="*/ 45 w 45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8"/>
              <a:gd name="T17" fmla="*/ 45 w 45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8">
                <a:moveTo>
                  <a:pt x="45" y="0"/>
                </a:moveTo>
                <a:lnTo>
                  <a:pt x="0" y="9"/>
                </a:lnTo>
                <a:lnTo>
                  <a:pt x="45" y="18"/>
                </a:lnTo>
                <a:lnTo>
                  <a:pt x="45" y="9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19" name="Freeform 222"/>
          <p:cNvSpPr>
            <a:spLocks/>
          </p:cNvSpPr>
          <p:nvPr/>
        </p:nvSpPr>
        <p:spPr bwMode="auto">
          <a:xfrm>
            <a:off x="6697663" y="1177925"/>
            <a:ext cx="182562" cy="608013"/>
          </a:xfrm>
          <a:custGeom>
            <a:avLst/>
            <a:gdLst>
              <a:gd name="T0" fmla="*/ 6 w 13"/>
              <a:gd name="T1" fmla="*/ 43 h 43"/>
              <a:gd name="T2" fmla="*/ 13 w 13"/>
              <a:gd name="T3" fmla="*/ 43 h 43"/>
              <a:gd name="T4" fmla="*/ 13 w 13"/>
              <a:gd name="T5" fmla="*/ 0 h 43"/>
              <a:gd name="T6" fmla="*/ 0 w 13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43"/>
              <a:gd name="T14" fmla="*/ 13 w 1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43">
                <a:moveTo>
                  <a:pt x="6" y="43"/>
                </a:moveTo>
                <a:lnTo>
                  <a:pt x="13" y="43"/>
                </a:lnTo>
                <a:lnTo>
                  <a:pt x="13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20" name="Rectangle 223"/>
          <p:cNvSpPr>
            <a:spLocks noChangeArrowheads="1"/>
          </p:cNvSpPr>
          <p:nvPr/>
        </p:nvSpPr>
        <p:spPr bwMode="auto">
          <a:xfrm>
            <a:off x="6523038" y="3667125"/>
            <a:ext cx="196850" cy="693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1" name="Rectangle 224"/>
          <p:cNvSpPr>
            <a:spLocks noChangeArrowheads="1"/>
          </p:cNvSpPr>
          <p:nvPr/>
        </p:nvSpPr>
        <p:spPr bwMode="auto">
          <a:xfrm>
            <a:off x="6523038" y="4416425"/>
            <a:ext cx="196850" cy="439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2" name="Rectangle 225"/>
          <p:cNvSpPr>
            <a:spLocks noChangeArrowheads="1"/>
          </p:cNvSpPr>
          <p:nvPr/>
        </p:nvSpPr>
        <p:spPr bwMode="auto">
          <a:xfrm>
            <a:off x="3835400" y="823913"/>
            <a:ext cx="198438" cy="693737"/>
          </a:xfrm>
          <a:prstGeom prst="rect">
            <a:avLst/>
          </a:prstGeom>
          <a:noFill/>
          <a:ln w="14288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3" name="Rectangle 226"/>
          <p:cNvSpPr>
            <a:spLocks noChangeArrowheads="1"/>
          </p:cNvSpPr>
          <p:nvPr/>
        </p:nvSpPr>
        <p:spPr bwMode="auto">
          <a:xfrm>
            <a:off x="3821113" y="2224088"/>
            <a:ext cx="212725" cy="693737"/>
          </a:xfrm>
          <a:prstGeom prst="rect">
            <a:avLst/>
          </a:prstGeom>
          <a:noFill/>
          <a:ln w="14288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4" name="Rectangle 227"/>
          <p:cNvSpPr>
            <a:spLocks noChangeArrowheads="1"/>
          </p:cNvSpPr>
          <p:nvPr/>
        </p:nvSpPr>
        <p:spPr bwMode="auto">
          <a:xfrm>
            <a:off x="3581400" y="1828800"/>
            <a:ext cx="196850" cy="212725"/>
          </a:xfrm>
          <a:prstGeom prst="rect">
            <a:avLst/>
          </a:prstGeom>
          <a:noFill/>
          <a:ln w="14288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5" name="Freeform 228"/>
          <p:cNvSpPr>
            <a:spLocks/>
          </p:cNvSpPr>
          <p:nvPr/>
        </p:nvSpPr>
        <p:spPr bwMode="auto">
          <a:xfrm>
            <a:off x="6197600" y="3738563"/>
            <a:ext cx="69850" cy="28575"/>
          </a:xfrm>
          <a:custGeom>
            <a:avLst/>
            <a:gdLst>
              <a:gd name="T0" fmla="*/ 0 w 5"/>
              <a:gd name="T1" fmla="*/ 2 h 2"/>
              <a:gd name="T2" fmla="*/ 5 w 5"/>
              <a:gd name="T3" fmla="*/ 1 h 2"/>
              <a:gd name="T4" fmla="*/ 0 w 5"/>
              <a:gd name="T5" fmla="*/ 0 h 2"/>
              <a:gd name="T6" fmla="*/ 0 w 5"/>
              <a:gd name="T7" fmla="*/ 1 h 2"/>
              <a:gd name="T8" fmla="*/ 0 w 5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0" y="2"/>
                </a:moveTo>
                <a:lnTo>
                  <a:pt x="5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26" name="Freeform 229"/>
          <p:cNvSpPr>
            <a:spLocks/>
          </p:cNvSpPr>
          <p:nvPr/>
        </p:nvSpPr>
        <p:spPr bwMode="auto">
          <a:xfrm>
            <a:off x="6197600" y="3738563"/>
            <a:ext cx="69850" cy="28575"/>
          </a:xfrm>
          <a:custGeom>
            <a:avLst/>
            <a:gdLst>
              <a:gd name="T0" fmla="*/ 0 w 44"/>
              <a:gd name="T1" fmla="*/ 18 h 18"/>
              <a:gd name="T2" fmla="*/ 44 w 44"/>
              <a:gd name="T3" fmla="*/ 9 h 18"/>
              <a:gd name="T4" fmla="*/ 0 w 44"/>
              <a:gd name="T5" fmla="*/ 0 h 18"/>
              <a:gd name="T6" fmla="*/ 0 w 44"/>
              <a:gd name="T7" fmla="*/ 9 h 18"/>
              <a:gd name="T8" fmla="*/ 0 w 44"/>
              <a:gd name="T9" fmla="*/ 1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8"/>
              <a:gd name="T17" fmla="*/ 44 w 44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8">
                <a:moveTo>
                  <a:pt x="0" y="18"/>
                </a:moveTo>
                <a:lnTo>
                  <a:pt x="44" y="9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27" name="Freeform 230"/>
          <p:cNvSpPr>
            <a:spLocks/>
          </p:cNvSpPr>
          <p:nvPr/>
        </p:nvSpPr>
        <p:spPr bwMode="auto">
          <a:xfrm>
            <a:off x="5632450" y="1673225"/>
            <a:ext cx="593725" cy="2079625"/>
          </a:xfrm>
          <a:custGeom>
            <a:avLst/>
            <a:gdLst>
              <a:gd name="T0" fmla="*/ 40 w 42"/>
              <a:gd name="T1" fmla="*/ 147 h 147"/>
              <a:gd name="T2" fmla="*/ 0 w 42"/>
              <a:gd name="T3" fmla="*/ 147 h 147"/>
              <a:gd name="T4" fmla="*/ 0 w 42"/>
              <a:gd name="T5" fmla="*/ 0 h 147"/>
              <a:gd name="T6" fmla="*/ 42 w 42"/>
              <a:gd name="T7" fmla="*/ 0 h 147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147"/>
              <a:gd name="T14" fmla="*/ 42 w 42"/>
              <a:gd name="T15" fmla="*/ 147 h 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147">
                <a:moveTo>
                  <a:pt x="40" y="147"/>
                </a:moveTo>
                <a:lnTo>
                  <a:pt x="0" y="147"/>
                </a:lnTo>
                <a:lnTo>
                  <a:pt x="0" y="0"/>
                </a:lnTo>
                <a:lnTo>
                  <a:pt x="42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28" name="Freeform 231"/>
          <p:cNvSpPr>
            <a:spLocks/>
          </p:cNvSpPr>
          <p:nvPr/>
        </p:nvSpPr>
        <p:spPr bwMode="auto">
          <a:xfrm>
            <a:off x="5759450" y="1941513"/>
            <a:ext cx="423863" cy="1768475"/>
          </a:xfrm>
          <a:custGeom>
            <a:avLst/>
            <a:gdLst>
              <a:gd name="T0" fmla="*/ 0 w 30"/>
              <a:gd name="T1" fmla="*/ 125 h 125"/>
              <a:gd name="T2" fmla="*/ 0 w 30"/>
              <a:gd name="T3" fmla="*/ 0 h 125"/>
              <a:gd name="T4" fmla="*/ 30 w 30"/>
              <a:gd name="T5" fmla="*/ 0 h 125"/>
              <a:gd name="T6" fmla="*/ 0 60000 65536"/>
              <a:gd name="T7" fmla="*/ 0 60000 65536"/>
              <a:gd name="T8" fmla="*/ 0 60000 65536"/>
              <a:gd name="T9" fmla="*/ 0 w 30"/>
              <a:gd name="T10" fmla="*/ 0 h 125"/>
              <a:gd name="T11" fmla="*/ 30 w 30"/>
              <a:gd name="T12" fmla="*/ 125 h 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125">
                <a:moveTo>
                  <a:pt x="0" y="125"/>
                </a:move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29" name="Freeform 232"/>
          <p:cNvSpPr>
            <a:spLocks/>
          </p:cNvSpPr>
          <p:nvPr/>
        </p:nvSpPr>
        <p:spPr bwMode="auto">
          <a:xfrm>
            <a:off x="6197600" y="3978275"/>
            <a:ext cx="69850" cy="28575"/>
          </a:xfrm>
          <a:custGeom>
            <a:avLst/>
            <a:gdLst>
              <a:gd name="T0" fmla="*/ 0 w 5"/>
              <a:gd name="T1" fmla="*/ 2 h 2"/>
              <a:gd name="T2" fmla="*/ 5 w 5"/>
              <a:gd name="T3" fmla="*/ 1 h 2"/>
              <a:gd name="T4" fmla="*/ 0 w 5"/>
              <a:gd name="T5" fmla="*/ 0 h 2"/>
              <a:gd name="T6" fmla="*/ 0 w 5"/>
              <a:gd name="T7" fmla="*/ 1 h 2"/>
              <a:gd name="T8" fmla="*/ 0 w 5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0" y="2"/>
                </a:moveTo>
                <a:lnTo>
                  <a:pt x="5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0" name="Freeform 233"/>
          <p:cNvSpPr>
            <a:spLocks/>
          </p:cNvSpPr>
          <p:nvPr/>
        </p:nvSpPr>
        <p:spPr bwMode="auto">
          <a:xfrm>
            <a:off x="6197600" y="3978275"/>
            <a:ext cx="69850" cy="28575"/>
          </a:xfrm>
          <a:custGeom>
            <a:avLst/>
            <a:gdLst>
              <a:gd name="T0" fmla="*/ 0 w 44"/>
              <a:gd name="T1" fmla="*/ 18 h 18"/>
              <a:gd name="T2" fmla="*/ 44 w 44"/>
              <a:gd name="T3" fmla="*/ 9 h 18"/>
              <a:gd name="T4" fmla="*/ 0 w 44"/>
              <a:gd name="T5" fmla="*/ 0 h 18"/>
              <a:gd name="T6" fmla="*/ 0 w 44"/>
              <a:gd name="T7" fmla="*/ 9 h 18"/>
              <a:gd name="T8" fmla="*/ 0 w 44"/>
              <a:gd name="T9" fmla="*/ 1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8"/>
              <a:gd name="T17" fmla="*/ 44 w 44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8">
                <a:moveTo>
                  <a:pt x="0" y="18"/>
                </a:moveTo>
                <a:lnTo>
                  <a:pt x="44" y="9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1" name="Freeform 234"/>
          <p:cNvSpPr>
            <a:spLocks/>
          </p:cNvSpPr>
          <p:nvPr/>
        </p:nvSpPr>
        <p:spPr bwMode="auto">
          <a:xfrm>
            <a:off x="5745163" y="3794125"/>
            <a:ext cx="452437" cy="198438"/>
          </a:xfrm>
          <a:custGeom>
            <a:avLst/>
            <a:gdLst>
              <a:gd name="T0" fmla="*/ 32 w 32"/>
              <a:gd name="T1" fmla="*/ 14 h 14"/>
              <a:gd name="T2" fmla="*/ 0 w 32"/>
              <a:gd name="T3" fmla="*/ 14 h 14"/>
              <a:gd name="T4" fmla="*/ 0 w 32"/>
              <a:gd name="T5" fmla="*/ 0 h 14"/>
              <a:gd name="T6" fmla="*/ 0 60000 65536"/>
              <a:gd name="T7" fmla="*/ 0 60000 65536"/>
              <a:gd name="T8" fmla="*/ 0 60000 65536"/>
              <a:gd name="T9" fmla="*/ 0 w 32"/>
              <a:gd name="T10" fmla="*/ 0 h 14"/>
              <a:gd name="T11" fmla="*/ 32 w 32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14">
                <a:moveTo>
                  <a:pt x="32" y="14"/>
                </a:moveTo>
                <a:lnTo>
                  <a:pt x="0" y="14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2" name="Line 235"/>
          <p:cNvSpPr>
            <a:spLocks noChangeShapeType="1"/>
          </p:cNvSpPr>
          <p:nvPr/>
        </p:nvSpPr>
        <p:spPr bwMode="auto">
          <a:xfrm flipV="1">
            <a:off x="6070600" y="3794125"/>
            <a:ext cx="1588" cy="155575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3" name="Freeform 236"/>
          <p:cNvSpPr>
            <a:spLocks/>
          </p:cNvSpPr>
          <p:nvPr/>
        </p:nvSpPr>
        <p:spPr bwMode="auto">
          <a:xfrm>
            <a:off x="6197600" y="4233863"/>
            <a:ext cx="69850" cy="26987"/>
          </a:xfrm>
          <a:custGeom>
            <a:avLst/>
            <a:gdLst>
              <a:gd name="T0" fmla="*/ 0 w 5"/>
              <a:gd name="T1" fmla="*/ 2 h 2"/>
              <a:gd name="T2" fmla="*/ 5 w 5"/>
              <a:gd name="T3" fmla="*/ 1 h 2"/>
              <a:gd name="T4" fmla="*/ 0 w 5"/>
              <a:gd name="T5" fmla="*/ 0 h 2"/>
              <a:gd name="T6" fmla="*/ 0 w 5"/>
              <a:gd name="T7" fmla="*/ 1 h 2"/>
              <a:gd name="T8" fmla="*/ 0 w 5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0" y="2"/>
                </a:moveTo>
                <a:lnTo>
                  <a:pt x="5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4" name="Freeform 237"/>
          <p:cNvSpPr>
            <a:spLocks/>
          </p:cNvSpPr>
          <p:nvPr/>
        </p:nvSpPr>
        <p:spPr bwMode="auto">
          <a:xfrm>
            <a:off x="6197600" y="4233863"/>
            <a:ext cx="69850" cy="26987"/>
          </a:xfrm>
          <a:custGeom>
            <a:avLst/>
            <a:gdLst>
              <a:gd name="T0" fmla="*/ 0 w 44"/>
              <a:gd name="T1" fmla="*/ 17 h 17"/>
              <a:gd name="T2" fmla="*/ 44 w 44"/>
              <a:gd name="T3" fmla="*/ 9 h 17"/>
              <a:gd name="T4" fmla="*/ 0 w 44"/>
              <a:gd name="T5" fmla="*/ 0 h 17"/>
              <a:gd name="T6" fmla="*/ 0 w 44"/>
              <a:gd name="T7" fmla="*/ 9 h 17"/>
              <a:gd name="T8" fmla="*/ 0 w 44"/>
              <a:gd name="T9" fmla="*/ 1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7"/>
              <a:gd name="T17" fmla="*/ 44 w 44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7">
                <a:moveTo>
                  <a:pt x="0" y="17"/>
                </a:moveTo>
                <a:lnTo>
                  <a:pt x="44" y="9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5" name="Freeform 238"/>
          <p:cNvSpPr>
            <a:spLocks/>
          </p:cNvSpPr>
          <p:nvPr/>
        </p:nvSpPr>
        <p:spPr bwMode="auto">
          <a:xfrm>
            <a:off x="6070600" y="4035425"/>
            <a:ext cx="127000" cy="212725"/>
          </a:xfrm>
          <a:custGeom>
            <a:avLst/>
            <a:gdLst>
              <a:gd name="T0" fmla="*/ 9 w 9"/>
              <a:gd name="T1" fmla="*/ 15 h 15"/>
              <a:gd name="T2" fmla="*/ 0 w 9"/>
              <a:gd name="T3" fmla="*/ 15 h 15"/>
              <a:gd name="T4" fmla="*/ 0 w 9"/>
              <a:gd name="T5" fmla="*/ 0 h 15"/>
              <a:gd name="T6" fmla="*/ 0 60000 65536"/>
              <a:gd name="T7" fmla="*/ 0 60000 65536"/>
              <a:gd name="T8" fmla="*/ 0 60000 65536"/>
              <a:gd name="T9" fmla="*/ 0 w 9"/>
              <a:gd name="T10" fmla="*/ 0 h 15"/>
              <a:gd name="T11" fmla="*/ 9 w 9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15">
                <a:moveTo>
                  <a:pt x="9" y="15"/>
                </a:moveTo>
                <a:lnTo>
                  <a:pt x="0" y="15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6" name="Freeform 239"/>
          <p:cNvSpPr>
            <a:spLocks/>
          </p:cNvSpPr>
          <p:nvPr/>
        </p:nvSpPr>
        <p:spPr bwMode="auto">
          <a:xfrm>
            <a:off x="6523038" y="5026025"/>
            <a:ext cx="69850" cy="26988"/>
          </a:xfrm>
          <a:custGeom>
            <a:avLst/>
            <a:gdLst>
              <a:gd name="T0" fmla="*/ 5 w 5"/>
              <a:gd name="T1" fmla="*/ 0 h 2"/>
              <a:gd name="T2" fmla="*/ 0 w 5"/>
              <a:gd name="T3" fmla="*/ 1 h 2"/>
              <a:gd name="T4" fmla="*/ 5 w 5"/>
              <a:gd name="T5" fmla="*/ 2 h 2"/>
              <a:gd name="T6" fmla="*/ 5 w 5"/>
              <a:gd name="T7" fmla="*/ 1 h 2"/>
              <a:gd name="T8" fmla="*/ 5 w 5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5" y="0"/>
                </a:moveTo>
                <a:lnTo>
                  <a:pt x="0" y="1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7" name="Freeform 240"/>
          <p:cNvSpPr>
            <a:spLocks/>
          </p:cNvSpPr>
          <p:nvPr/>
        </p:nvSpPr>
        <p:spPr bwMode="auto">
          <a:xfrm>
            <a:off x="6523038" y="5026025"/>
            <a:ext cx="69850" cy="26988"/>
          </a:xfrm>
          <a:custGeom>
            <a:avLst/>
            <a:gdLst>
              <a:gd name="T0" fmla="*/ 44 w 44"/>
              <a:gd name="T1" fmla="*/ 0 h 17"/>
              <a:gd name="T2" fmla="*/ 0 w 44"/>
              <a:gd name="T3" fmla="*/ 9 h 17"/>
              <a:gd name="T4" fmla="*/ 44 w 44"/>
              <a:gd name="T5" fmla="*/ 17 h 17"/>
              <a:gd name="T6" fmla="*/ 44 w 44"/>
              <a:gd name="T7" fmla="*/ 9 h 17"/>
              <a:gd name="T8" fmla="*/ 44 w 44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7"/>
              <a:gd name="T17" fmla="*/ 44 w 44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7">
                <a:moveTo>
                  <a:pt x="44" y="0"/>
                </a:moveTo>
                <a:lnTo>
                  <a:pt x="0" y="9"/>
                </a:lnTo>
                <a:lnTo>
                  <a:pt x="44" y="17"/>
                </a:lnTo>
                <a:lnTo>
                  <a:pt x="44" y="9"/>
                </a:lnTo>
                <a:lnTo>
                  <a:pt x="44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8" name="Freeform 241"/>
          <p:cNvSpPr>
            <a:spLocks/>
          </p:cNvSpPr>
          <p:nvPr/>
        </p:nvSpPr>
        <p:spPr bwMode="auto">
          <a:xfrm>
            <a:off x="6508750" y="3384550"/>
            <a:ext cx="579438" cy="1655763"/>
          </a:xfrm>
          <a:custGeom>
            <a:avLst/>
            <a:gdLst>
              <a:gd name="T0" fmla="*/ 6 w 41"/>
              <a:gd name="T1" fmla="*/ 117 h 117"/>
              <a:gd name="T2" fmla="*/ 41 w 41"/>
              <a:gd name="T3" fmla="*/ 117 h 117"/>
              <a:gd name="T4" fmla="*/ 41 w 41"/>
              <a:gd name="T5" fmla="*/ 0 h 117"/>
              <a:gd name="T6" fmla="*/ 0 w 41"/>
              <a:gd name="T7" fmla="*/ 0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117"/>
              <a:gd name="T14" fmla="*/ 41 w 41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117">
                <a:moveTo>
                  <a:pt x="6" y="117"/>
                </a:moveTo>
                <a:lnTo>
                  <a:pt x="41" y="117"/>
                </a:lnTo>
                <a:lnTo>
                  <a:pt x="4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39" name="Freeform 242"/>
          <p:cNvSpPr>
            <a:spLocks/>
          </p:cNvSpPr>
          <p:nvPr/>
        </p:nvSpPr>
        <p:spPr bwMode="auto">
          <a:xfrm>
            <a:off x="6523038" y="3101975"/>
            <a:ext cx="211137" cy="254000"/>
          </a:xfrm>
          <a:custGeom>
            <a:avLst/>
            <a:gdLst>
              <a:gd name="T0" fmla="*/ 15 w 15"/>
              <a:gd name="T1" fmla="*/ 18 h 18"/>
              <a:gd name="T2" fmla="*/ 15 w 15"/>
              <a:gd name="T3" fmla="*/ 0 h 18"/>
              <a:gd name="T4" fmla="*/ 0 w 15"/>
              <a:gd name="T5" fmla="*/ 0 h 18"/>
              <a:gd name="T6" fmla="*/ 0 60000 65536"/>
              <a:gd name="T7" fmla="*/ 0 60000 65536"/>
              <a:gd name="T8" fmla="*/ 0 60000 65536"/>
              <a:gd name="T9" fmla="*/ 0 w 15"/>
              <a:gd name="T10" fmla="*/ 0 h 18"/>
              <a:gd name="T11" fmla="*/ 15 w 15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8">
                <a:moveTo>
                  <a:pt x="15" y="18"/>
                </a:move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0" name="Freeform 243"/>
          <p:cNvSpPr>
            <a:spLocks/>
          </p:cNvSpPr>
          <p:nvPr/>
        </p:nvSpPr>
        <p:spPr bwMode="auto">
          <a:xfrm>
            <a:off x="6070600" y="3427413"/>
            <a:ext cx="663575" cy="296862"/>
          </a:xfrm>
          <a:custGeom>
            <a:avLst/>
            <a:gdLst>
              <a:gd name="T0" fmla="*/ 0 w 47"/>
              <a:gd name="T1" fmla="*/ 21 h 21"/>
              <a:gd name="T2" fmla="*/ 0 w 47"/>
              <a:gd name="T3" fmla="*/ 10 h 21"/>
              <a:gd name="T4" fmla="*/ 47 w 47"/>
              <a:gd name="T5" fmla="*/ 10 h 21"/>
              <a:gd name="T6" fmla="*/ 47 w 47"/>
              <a:gd name="T7" fmla="*/ 0 h 21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21"/>
              <a:gd name="T14" fmla="*/ 47 w 47"/>
              <a:gd name="T15" fmla="*/ 21 h 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21">
                <a:moveTo>
                  <a:pt x="0" y="21"/>
                </a:moveTo>
                <a:lnTo>
                  <a:pt x="0" y="10"/>
                </a:lnTo>
                <a:lnTo>
                  <a:pt x="47" y="10"/>
                </a:lnTo>
                <a:lnTo>
                  <a:pt x="47" y="0"/>
                </a:lnTo>
              </a:path>
            </a:pathLst>
          </a:custGeom>
          <a:noFill/>
          <a:ln w="142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1" name="Freeform 244"/>
          <p:cNvSpPr>
            <a:spLocks/>
          </p:cNvSpPr>
          <p:nvPr/>
        </p:nvSpPr>
        <p:spPr bwMode="auto">
          <a:xfrm>
            <a:off x="6734175" y="4614863"/>
            <a:ext cx="71438" cy="42862"/>
          </a:xfrm>
          <a:custGeom>
            <a:avLst/>
            <a:gdLst>
              <a:gd name="T0" fmla="*/ 5 w 5"/>
              <a:gd name="T1" fmla="*/ 0 h 3"/>
              <a:gd name="T2" fmla="*/ 0 w 5"/>
              <a:gd name="T3" fmla="*/ 1 h 3"/>
              <a:gd name="T4" fmla="*/ 5 w 5"/>
              <a:gd name="T5" fmla="*/ 3 h 3"/>
              <a:gd name="T6" fmla="*/ 5 w 5"/>
              <a:gd name="T7" fmla="*/ 1 h 3"/>
              <a:gd name="T8" fmla="*/ 5 w 5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3"/>
              <a:gd name="T17" fmla="*/ 5 w 5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3">
                <a:moveTo>
                  <a:pt x="5" y="0"/>
                </a:moveTo>
                <a:lnTo>
                  <a:pt x="0" y="1"/>
                </a:lnTo>
                <a:lnTo>
                  <a:pt x="5" y="3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2" name="Freeform 245"/>
          <p:cNvSpPr>
            <a:spLocks/>
          </p:cNvSpPr>
          <p:nvPr/>
        </p:nvSpPr>
        <p:spPr bwMode="auto">
          <a:xfrm>
            <a:off x="6734175" y="4595813"/>
            <a:ext cx="71438" cy="61912"/>
          </a:xfrm>
          <a:custGeom>
            <a:avLst/>
            <a:gdLst>
              <a:gd name="T0" fmla="*/ 45 w 45"/>
              <a:gd name="T1" fmla="*/ 0 h 27"/>
              <a:gd name="T2" fmla="*/ 0 w 45"/>
              <a:gd name="T3" fmla="*/ 9 h 27"/>
              <a:gd name="T4" fmla="*/ 45 w 45"/>
              <a:gd name="T5" fmla="*/ 27 h 27"/>
              <a:gd name="T6" fmla="*/ 45 w 45"/>
              <a:gd name="T7" fmla="*/ 9 h 27"/>
              <a:gd name="T8" fmla="*/ 45 w 45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7"/>
              <a:gd name="T17" fmla="*/ 45 w 45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7">
                <a:moveTo>
                  <a:pt x="45" y="0"/>
                </a:moveTo>
                <a:lnTo>
                  <a:pt x="0" y="9"/>
                </a:lnTo>
                <a:lnTo>
                  <a:pt x="45" y="27"/>
                </a:lnTo>
                <a:lnTo>
                  <a:pt x="45" y="9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3" name="Freeform 246"/>
          <p:cNvSpPr>
            <a:spLocks/>
          </p:cNvSpPr>
          <p:nvPr/>
        </p:nvSpPr>
        <p:spPr bwMode="auto">
          <a:xfrm>
            <a:off x="6719888" y="4021138"/>
            <a:ext cx="184150" cy="608012"/>
          </a:xfrm>
          <a:custGeom>
            <a:avLst/>
            <a:gdLst>
              <a:gd name="T0" fmla="*/ 6 w 13"/>
              <a:gd name="T1" fmla="*/ 43 h 43"/>
              <a:gd name="T2" fmla="*/ 13 w 13"/>
              <a:gd name="T3" fmla="*/ 43 h 43"/>
              <a:gd name="T4" fmla="*/ 13 w 13"/>
              <a:gd name="T5" fmla="*/ 0 h 43"/>
              <a:gd name="T6" fmla="*/ 0 w 13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43"/>
              <a:gd name="T14" fmla="*/ 13 w 1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43">
                <a:moveTo>
                  <a:pt x="6" y="43"/>
                </a:moveTo>
                <a:lnTo>
                  <a:pt x="13" y="43"/>
                </a:lnTo>
                <a:lnTo>
                  <a:pt x="13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4" name="Rectangle 247"/>
          <p:cNvSpPr>
            <a:spLocks noChangeArrowheads="1"/>
          </p:cNvSpPr>
          <p:nvPr/>
        </p:nvSpPr>
        <p:spPr bwMode="auto">
          <a:xfrm>
            <a:off x="3751263" y="3429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Sans L"/>
                <a:ea typeface="SimSun" pitchFamily="2" charset="-122"/>
              </a:rPr>
              <a:t>x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45" name="Freeform 248"/>
          <p:cNvSpPr>
            <a:spLocks/>
          </p:cNvSpPr>
          <p:nvPr/>
        </p:nvSpPr>
        <p:spPr bwMode="auto">
          <a:xfrm>
            <a:off x="5970588" y="5392738"/>
            <a:ext cx="57150" cy="28575"/>
          </a:xfrm>
          <a:custGeom>
            <a:avLst/>
            <a:gdLst>
              <a:gd name="T0" fmla="*/ 0 w 4"/>
              <a:gd name="T1" fmla="*/ 2 h 2"/>
              <a:gd name="T2" fmla="*/ 4 w 4"/>
              <a:gd name="T3" fmla="*/ 1 h 2"/>
              <a:gd name="T4" fmla="*/ 0 w 4"/>
              <a:gd name="T5" fmla="*/ 0 h 2"/>
              <a:gd name="T6" fmla="*/ 0 w 4"/>
              <a:gd name="T7" fmla="*/ 1 h 2"/>
              <a:gd name="T8" fmla="*/ 0 w 4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2"/>
              <a:gd name="T17" fmla="*/ 4 w 4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2">
                <a:moveTo>
                  <a:pt x="0" y="2"/>
                </a:moveTo>
                <a:lnTo>
                  <a:pt x="4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6" name="Freeform 249"/>
          <p:cNvSpPr>
            <a:spLocks/>
          </p:cNvSpPr>
          <p:nvPr/>
        </p:nvSpPr>
        <p:spPr bwMode="auto">
          <a:xfrm>
            <a:off x="5980113" y="5373688"/>
            <a:ext cx="66675" cy="47625"/>
          </a:xfrm>
          <a:custGeom>
            <a:avLst/>
            <a:gdLst>
              <a:gd name="T0" fmla="*/ 0 w 36"/>
              <a:gd name="T1" fmla="*/ 18 h 18"/>
              <a:gd name="T2" fmla="*/ 36 w 36"/>
              <a:gd name="T3" fmla="*/ 9 h 18"/>
              <a:gd name="T4" fmla="*/ 0 w 36"/>
              <a:gd name="T5" fmla="*/ 0 h 18"/>
              <a:gd name="T6" fmla="*/ 0 w 36"/>
              <a:gd name="T7" fmla="*/ 9 h 18"/>
              <a:gd name="T8" fmla="*/ 0 w 36"/>
              <a:gd name="T9" fmla="*/ 1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8"/>
              <a:gd name="T17" fmla="*/ 36 w 36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8">
                <a:moveTo>
                  <a:pt x="0" y="18"/>
                </a:moveTo>
                <a:lnTo>
                  <a:pt x="36" y="9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7" name="Freeform 250"/>
          <p:cNvSpPr>
            <a:spLocks/>
          </p:cNvSpPr>
          <p:nvPr/>
        </p:nvSpPr>
        <p:spPr bwMode="auto">
          <a:xfrm>
            <a:off x="5872163" y="4799013"/>
            <a:ext cx="169862" cy="608012"/>
          </a:xfrm>
          <a:custGeom>
            <a:avLst/>
            <a:gdLst>
              <a:gd name="T0" fmla="*/ 6 w 12"/>
              <a:gd name="T1" fmla="*/ 43 h 43"/>
              <a:gd name="T2" fmla="*/ 0 w 12"/>
              <a:gd name="T3" fmla="*/ 43 h 43"/>
              <a:gd name="T4" fmla="*/ 0 w 12"/>
              <a:gd name="T5" fmla="*/ 0 h 43"/>
              <a:gd name="T6" fmla="*/ 12 w 12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43"/>
              <a:gd name="T14" fmla="*/ 12 w 1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43">
                <a:moveTo>
                  <a:pt x="6" y="43"/>
                </a:moveTo>
                <a:lnTo>
                  <a:pt x="0" y="43"/>
                </a:lnTo>
                <a:lnTo>
                  <a:pt x="0" y="0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48" name="Rectangle 251"/>
          <p:cNvSpPr>
            <a:spLocks noChangeArrowheads="1"/>
          </p:cNvSpPr>
          <p:nvPr/>
        </p:nvSpPr>
        <p:spPr bwMode="auto">
          <a:xfrm>
            <a:off x="3835400" y="1587500"/>
            <a:ext cx="198438" cy="212725"/>
          </a:xfrm>
          <a:prstGeom prst="rect">
            <a:avLst/>
          </a:prstGeom>
          <a:noFill/>
          <a:ln w="14288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49" name="Rectangle 252"/>
          <p:cNvSpPr>
            <a:spLocks noChangeArrowheads="1"/>
          </p:cNvSpPr>
          <p:nvPr/>
        </p:nvSpPr>
        <p:spPr bwMode="auto">
          <a:xfrm>
            <a:off x="3821113" y="3001963"/>
            <a:ext cx="212725" cy="212725"/>
          </a:xfrm>
          <a:prstGeom prst="rect">
            <a:avLst/>
          </a:prstGeom>
          <a:noFill/>
          <a:ln w="14288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50" name="Rectangle 253"/>
          <p:cNvSpPr>
            <a:spLocks noChangeArrowheads="1"/>
          </p:cNvSpPr>
          <p:nvPr/>
        </p:nvSpPr>
        <p:spPr bwMode="auto">
          <a:xfrm>
            <a:off x="3567113" y="3257550"/>
            <a:ext cx="211137" cy="211138"/>
          </a:xfrm>
          <a:prstGeom prst="rect">
            <a:avLst/>
          </a:prstGeom>
          <a:noFill/>
          <a:ln w="14288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51" name="Freeform 254"/>
          <p:cNvSpPr>
            <a:spLocks/>
          </p:cNvSpPr>
          <p:nvPr/>
        </p:nvSpPr>
        <p:spPr bwMode="auto">
          <a:xfrm>
            <a:off x="5970588" y="3157538"/>
            <a:ext cx="57150" cy="61912"/>
          </a:xfrm>
          <a:custGeom>
            <a:avLst/>
            <a:gdLst>
              <a:gd name="T0" fmla="*/ 0 w 4"/>
              <a:gd name="T1" fmla="*/ 3 h 3"/>
              <a:gd name="T2" fmla="*/ 4 w 4"/>
              <a:gd name="T3" fmla="*/ 2 h 3"/>
              <a:gd name="T4" fmla="*/ 0 w 4"/>
              <a:gd name="T5" fmla="*/ 0 h 3"/>
              <a:gd name="T6" fmla="*/ 0 w 4"/>
              <a:gd name="T7" fmla="*/ 2 h 3"/>
              <a:gd name="T8" fmla="*/ 0 w 4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3"/>
              <a:gd name="T17" fmla="*/ 4 w 4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3">
                <a:moveTo>
                  <a:pt x="0" y="3"/>
                </a:moveTo>
                <a:lnTo>
                  <a:pt x="4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2" name="Freeform 255"/>
          <p:cNvSpPr>
            <a:spLocks/>
          </p:cNvSpPr>
          <p:nvPr/>
        </p:nvSpPr>
        <p:spPr bwMode="auto">
          <a:xfrm>
            <a:off x="5970588" y="3157538"/>
            <a:ext cx="57150" cy="42862"/>
          </a:xfrm>
          <a:custGeom>
            <a:avLst/>
            <a:gdLst>
              <a:gd name="T0" fmla="*/ 0 w 36"/>
              <a:gd name="T1" fmla="*/ 27 h 27"/>
              <a:gd name="T2" fmla="*/ 36 w 36"/>
              <a:gd name="T3" fmla="*/ 18 h 27"/>
              <a:gd name="T4" fmla="*/ 0 w 36"/>
              <a:gd name="T5" fmla="*/ 0 h 27"/>
              <a:gd name="T6" fmla="*/ 0 w 36"/>
              <a:gd name="T7" fmla="*/ 18 h 27"/>
              <a:gd name="T8" fmla="*/ 0 w 36"/>
              <a:gd name="T9" fmla="*/ 2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27"/>
              <a:gd name="T17" fmla="*/ 36 w 36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27">
                <a:moveTo>
                  <a:pt x="0" y="27"/>
                </a:moveTo>
                <a:lnTo>
                  <a:pt x="36" y="18"/>
                </a:lnTo>
                <a:lnTo>
                  <a:pt x="0" y="0"/>
                </a:lnTo>
                <a:lnTo>
                  <a:pt x="0" y="18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3" name="Freeform 256"/>
          <p:cNvSpPr>
            <a:spLocks/>
          </p:cNvSpPr>
          <p:nvPr/>
        </p:nvSpPr>
        <p:spPr bwMode="auto">
          <a:xfrm>
            <a:off x="5872163" y="2563813"/>
            <a:ext cx="169862" cy="622300"/>
          </a:xfrm>
          <a:custGeom>
            <a:avLst/>
            <a:gdLst>
              <a:gd name="T0" fmla="*/ 6 w 12"/>
              <a:gd name="T1" fmla="*/ 44 h 44"/>
              <a:gd name="T2" fmla="*/ 0 w 12"/>
              <a:gd name="T3" fmla="*/ 44 h 44"/>
              <a:gd name="T4" fmla="*/ 0 w 12"/>
              <a:gd name="T5" fmla="*/ 0 h 44"/>
              <a:gd name="T6" fmla="*/ 12 w 12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44"/>
              <a:gd name="T14" fmla="*/ 12 w 12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44">
                <a:moveTo>
                  <a:pt x="6" y="44"/>
                </a:moveTo>
                <a:lnTo>
                  <a:pt x="0" y="44"/>
                </a:lnTo>
                <a:lnTo>
                  <a:pt x="0" y="0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4" name="Line 257"/>
          <p:cNvSpPr>
            <a:spLocks noChangeShapeType="1"/>
          </p:cNvSpPr>
          <p:nvPr/>
        </p:nvSpPr>
        <p:spPr bwMode="auto">
          <a:xfrm>
            <a:off x="6513513" y="83185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5" name="Line 258"/>
          <p:cNvSpPr>
            <a:spLocks noChangeShapeType="1"/>
          </p:cNvSpPr>
          <p:nvPr/>
        </p:nvSpPr>
        <p:spPr bwMode="auto">
          <a:xfrm>
            <a:off x="6513513" y="159385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6" name="Line 259"/>
          <p:cNvSpPr>
            <a:spLocks noChangeShapeType="1"/>
          </p:cNvSpPr>
          <p:nvPr/>
        </p:nvSpPr>
        <p:spPr bwMode="auto">
          <a:xfrm>
            <a:off x="6256338" y="227965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7" name="Line 260"/>
          <p:cNvSpPr>
            <a:spLocks noChangeShapeType="1"/>
          </p:cNvSpPr>
          <p:nvPr/>
        </p:nvSpPr>
        <p:spPr bwMode="auto">
          <a:xfrm>
            <a:off x="6256338" y="294640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8" name="Line 261"/>
          <p:cNvSpPr>
            <a:spLocks noChangeShapeType="1"/>
          </p:cNvSpPr>
          <p:nvPr/>
        </p:nvSpPr>
        <p:spPr bwMode="auto">
          <a:xfrm>
            <a:off x="6513513" y="3641725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59" name="Line 262"/>
          <p:cNvSpPr>
            <a:spLocks noChangeShapeType="1"/>
          </p:cNvSpPr>
          <p:nvPr/>
        </p:nvSpPr>
        <p:spPr bwMode="auto">
          <a:xfrm>
            <a:off x="6256338" y="4375150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60" name="Line 263"/>
          <p:cNvSpPr>
            <a:spLocks noChangeShapeType="1"/>
          </p:cNvSpPr>
          <p:nvPr/>
        </p:nvSpPr>
        <p:spPr bwMode="auto">
          <a:xfrm>
            <a:off x="6523038" y="4337050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661" name="Line 264"/>
          <p:cNvSpPr>
            <a:spLocks noChangeShapeType="1"/>
          </p:cNvSpPr>
          <p:nvPr/>
        </p:nvSpPr>
        <p:spPr bwMode="auto">
          <a:xfrm>
            <a:off x="6256338" y="5051425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7851648" cy="1828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Floating-Point Numbers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Operations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0"/>
          <p:cNvSpPr>
            <a:spLocks noChangeArrowheads="1"/>
          </p:cNvSpPr>
          <p:nvPr/>
        </p:nvSpPr>
        <p:spPr bwMode="auto">
          <a:xfrm>
            <a:off x="627063" y="4275138"/>
            <a:ext cx="7748587" cy="1474787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IEEE notation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563563" y="1246188"/>
            <a:ext cx="8047037" cy="283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IEEE Floating Point notation is the standard representation in use. There are two representations: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        - </a:t>
            </a:r>
            <a:r>
              <a:rPr lang="en-US" sz="1600" dirty="0">
                <a:latin typeface="+mj-lt"/>
              </a:rPr>
              <a:t>Single precision.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         - Double precision.</a:t>
            </a:r>
            <a:endParaRPr lang="en-US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Both have an implied base of 2.</a:t>
            </a:r>
            <a:r>
              <a:rPr lang="en-US" dirty="0">
                <a:latin typeface="+mj-lt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Single precision:</a:t>
            </a:r>
            <a:endParaRPr lang="en-US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   - </a:t>
            </a:r>
            <a:r>
              <a:rPr lang="en-US" sz="1600" dirty="0">
                <a:latin typeface="+mj-lt"/>
              </a:rPr>
              <a:t>32 bits (23-bit mantissa, 8-bit exponent in excess-127 representation)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Double precision: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   - </a:t>
            </a:r>
            <a:r>
              <a:rPr lang="en-US" sz="1600" dirty="0">
                <a:latin typeface="+mj-lt"/>
              </a:rPr>
              <a:t>64 bits (52-bit mantissa, 11-bit exponent in excess-1023 representation)</a:t>
            </a:r>
            <a:r>
              <a:rPr lang="en-US" dirty="0">
                <a:latin typeface="+mj-lt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Fractional mantissa, with an implied binary point at immediate left.</a:t>
            </a:r>
          </a:p>
        </p:txBody>
      </p:sp>
      <p:sp>
        <p:nvSpPr>
          <p:cNvPr id="146436" name="Rectangle 5"/>
          <p:cNvSpPr>
            <a:spLocks noChangeArrowheads="1"/>
          </p:cNvSpPr>
          <p:nvPr/>
        </p:nvSpPr>
        <p:spPr bwMode="auto">
          <a:xfrm>
            <a:off x="938213" y="4498975"/>
            <a:ext cx="701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46437" name="Rectangle 6"/>
          <p:cNvSpPr>
            <a:spLocks noChangeArrowheads="1"/>
          </p:cNvSpPr>
          <p:nvPr/>
        </p:nvSpPr>
        <p:spPr bwMode="auto">
          <a:xfrm>
            <a:off x="938213" y="4498975"/>
            <a:ext cx="1524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46438" name="Rectangle 7"/>
          <p:cNvSpPr>
            <a:spLocks noChangeArrowheads="1"/>
          </p:cNvSpPr>
          <p:nvPr/>
        </p:nvSpPr>
        <p:spPr bwMode="auto">
          <a:xfrm>
            <a:off x="1090613" y="4498975"/>
            <a:ext cx="28956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46439" name="Text Box 8"/>
          <p:cNvSpPr txBox="1">
            <a:spLocks noChangeArrowheads="1"/>
          </p:cNvSpPr>
          <p:nvPr/>
        </p:nvSpPr>
        <p:spPr bwMode="auto">
          <a:xfrm>
            <a:off x="846138" y="5030788"/>
            <a:ext cx="4856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i="1" dirty="0">
                <a:latin typeface="Cambria" pitchFamily="18" charset="0"/>
              </a:rPr>
              <a:t>Sign        Exponent                                               Mantissa</a:t>
            </a:r>
          </a:p>
          <a:p>
            <a:r>
              <a:rPr lang="en-US" altLang="en-US" sz="1600" i="1" dirty="0">
                <a:latin typeface="Cambria" pitchFamily="18" charset="0"/>
              </a:rPr>
              <a:t>1                  8 or 11                                              23 or 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Multiplication of unsigned numbers (contd..)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4389438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We added the partial products at end.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Alternative would be to add the partial products at each stage.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Rules to implement multiplication are: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If the </a:t>
            </a:r>
            <a:r>
              <a:rPr lang="en-US" sz="2000" i="1" dirty="0" err="1">
                <a:solidFill>
                  <a:srgbClr val="000099"/>
                </a:solidFill>
                <a:latin typeface="+mj-lt"/>
              </a:rPr>
              <a:t>i</a:t>
            </a:r>
            <a:r>
              <a:rPr lang="en-US" sz="2000" i="1" baseline="30000" dirty="0" err="1">
                <a:solidFill>
                  <a:srgbClr val="000099"/>
                </a:solidFill>
                <a:latin typeface="+mj-lt"/>
              </a:rPr>
              <a:t>th</a:t>
            </a:r>
            <a:r>
              <a:rPr lang="en-US" sz="2000" dirty="0">
                <a:solidFill>
                  <a:srgbClr val="000099"/>
                </a:solidFill>
                <a:latin typeface="+mj-lt"/>
              </a:rPr>
              <a:t> bit of the multiplier is 1, shift the multiplicand and  add the shifted multiplicand to the current value of the partial product.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Hand over the partial product to the next stage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Value of the partial product at the start stage is 0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Peculiarities of IEEE notation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609600" y="1235075"/>
            <a:ext cx="7924800" cy="314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Floating point numbers have to be represented in a normalized form 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maximize the use of available mantissa digits.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In a base-2 representation, this implies that the MSB of the mantissa 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always equal to 1.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If every number is normalized, then the MSB of the mantissa is always 1.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We can do away without storing the MSB.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IEEE notation assumes that all numbers are normalized so that the MSB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of the mantissa is a 1 and does not store this bit.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So the real MSB of a number in the IEEE notation is either a 0 or a 1.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The values of the numbers represented in the IEEE single precision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notation are of the form: </a:t>
            </a:r>
          </a:p>
        </p:txBody>
      </p:sp>
      <p:sp>
        <p:nvSpPr>
          <p:cNvPr id="148483" name="Rectangle 9"/>
          <p:cNvSpPr>
            <a:spLocks noChangeArrowheads="1"/>
          </p:cNvSpPr>
          <p:nvPr/>
        </p:nvSpPr>
        <p:spPr bwMode="auto">
          <a:xfrm>
            <a:off x="3416300" y="4348163"/>
            <a:ext cx="1936750" cy="37941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Cambria" pitchFamily="18" charset="0"/>
              </a:rPr>
              <a:t>(+,-) 1.M x 2</a:t>
            </a:r>
            <a:r>
              <a:rPr lang="en-US" altLang="en-US" i="1" baseline="30000">
                <a:latin typeface="Cambria" pitchFamily="18" charset="0"/>
              </a:rPr>
              <a:t>(E - 127)</a:t>
            </a:r>
            <a:endParaRPr lang="en-US" i="1" baseline="30000">
              <a:latin typeface="Cambria" pitchFamily="18" charset="0"/>
            </a:endParaRP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584200" y="4752975"/>
            <a:ext cx="7874000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The hidden 1 forms the integer part of the mantissa.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Note that excess-127 and excess-1023 (not excess-128 or excess-1024)  are used to represent the exponent.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Exponent field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6813550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In the IEEE representation, the exponent is in excess-127 (excess-1023)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notation.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The actual exponents represented are:</a:t>
            </a: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2255838" y="2200275"/>
            <a:ext cx="4660900" cy="92868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latin typeface="Cambria" pitchFamily="18" charset="0"/>
              </a:rPr>
              <a:t>-126 &lt;= E &lt;= 127   and   -1022 &lt;= E &lt;= 1023</a:t>
            </a:r>
          </a:p>
          <a:p>
            <a:r>
              <a:rPr lang="en-US" altLang="en-US" i="1">
                <a:latin typeface="Cambria" pitchFamily="18" charset="0"/>
              </a:rPr>
              <a:t>not</a:t>
            </a:r>
          </a:p>
          <a:p>
            <a:r>
              <a:rPr lang="en-US" altLang="en-US" i="1">
                <a:latin typeface="Cambria" pitchFamily="18" charset="0"/>
              </a:rPr>
              <a:t>-127 &lt;= E &lt;= 128   and   -1023 &lt;= E &lt;= 1024 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433388" y="3627438"/>
            <a:ext cx="7078662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This is because the IEEE uses the exponents -127 and 128 (and -1023 and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1024), that is the actual values 0 and 255 to represent special conditions: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         - Exact zero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         - Infinity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Multiplication of unsigned numbers</a:t>
            </a:r>
          </a:p>
        </p:txBody>
      </p:sp>
      <p:sp>
        <p:nvSpPr>
          <p:cNvPr id="56322" name="Rectangle 84"/>
          <p:cNvSpPr>
            <a:spLocks noChangeArrowheads="1"/>
          </p:cNvSpPr>
          <p:nvPr/>
        </p:nvSpPr>
        <p:spPr bwMode="auto">
          <a:xfrm>
            <a:off x="898525" y="1779588"/>
            <a:ext cx="7513638" cy="3922712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56323" name="Rectangle 64"/>
          <p:cNvSpPr>
            <a:spLocks noChangeArrowheads="1"/>
          </p:cNvSpPr>
          <p:nvPr/>
        </p:nvSpPr>
        <p:spPr bwMode="auto">
          <a:xfrm>
            <a:off x="3392488" y="2655888"/>
            <a:ext cx="2590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6324" name="Rectangle 65"/>
          <p:cNvSpPr>
            <a:spLocks noChangeArrowheads="1"/>
          </p:cNvSpPr>
          <p:nvPr/>
        </p:nvSpPr>
        <p:spPr bwMode="auto">
          <a:xfrm>
            <a:off x="4002088" y="3722688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pic>
        <p:nvPicPr>
          <p:cNvPr id="56325" name="Picture 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4088" y="2884488"/>
            <a:ext cx="60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Line 67"/>
          <p:cNvSpPr>
            <a:spLocks noChangeShapeType="1"/>
          </p:cNvSpPr>
          <p:nvPr/>
        </p:nvSpPr>
        <p:spPr bwMode="auto">
          <a:xfrm flipV="1">
            <a:off x="5145088" y="28844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27" name="Line 68"/>
          <p:cNvSpPr>
            <a:spLocks noChangeShapeType="1"/>
          </p:cNvSpPr>
          <p:nvPr/>
        </p:nvSpPr>
        <p:spPr bwMode="auto">
          <a:xfrm flipV="1">
            <a:off x="5145088" y="2503488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28" name="Line 69"/>
          <p:cNvSpPr>
            <a:spLocks noChangeShapeType="1"/>
          </p:cNvSpPr>
          <p:nvPr/>
        </p:nvSpPr>
        <p:spPr bwMode="auto">
          <a:xfrm>
            <a:off x="4306888" y="2503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29" name="Line 70"/>
          <p:cNvSpPr>
            <a:spLocks noChangeShapeType="1"/>
          </p:cNvSpPr>
          <p:nvPr/>
        </p:nvSpPr>
        <p:spPr bwMode="auto">
          <a:xfrm>
            <a:off x="4687888" y="42560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30" name="Line 71"/>
          <p:cNvSpPr>
            <a:spLocks noChangeShapeType="1"/>
          </p:cNvSpPr>
          <p:nvPr/>
        </p:nvSpPr>
        <p:spPr bwMode="auto">
          <a:xfrm flipH="1">
            <a:off x="5449888" y="40274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31" name="Line 72"/>
          <p:cNvSpPr>
            <a:spLocks noChangeShapeType="1"/>
          </p:cNvSpPr>
          <p:nvPr/>
        </p:nvSpPr>
        <p:spPr bwMode="auto">
          <a:xfrm flipH="1">
            <a:off x="3087688" y="4027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32" name="Line 73"/>
          <p:cNvSpPr>
            <a:spLocks noChangeShapeType="1"/>
          </p:cNvSpPr>
          <p:nvPr/>
        </p:nvSpPr>
        <p:spPr bwMode="auto">
          <a:xfrm>
            <a:off x="2478088" y="3005138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333" name="Text Box 74"/>
          <p:cNvSpPr txBox="1">
            <a:spLocks noChangeArrowheads="1"/>
          </p:cNvSpPr>
          <p:nvPr/>
        </p:nvSpPr>
        <p:spPr bwMode="auto">
          <a:xfrm>
            <a:off x="6653213" y="2795588"/>
            <a:ext cx="1624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i</a:t>
            </a:r>
            <a:r>
              <a:rPr lang="en-US" altLang="en-US" i="1" baseline="30000">
                <a:solidFill>
                  <a:srgbClr val="CC3300"/>
                </a:solidFill>
                <a:latin typeface="Times" pitchFamily="18" charset="0"/>
              </a:rPr>
              <a:t>th</a:t>
            </a:r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 multiplier bit</a:t>
            </a:r>
          </a:p>
        </p:txBody>
      </p:sp>
      <p:sp>
        <p:nvSpPr>
          <p:cNvPr id="56334" name="Text Box 75"/>
          <p:cNvSpPr txBox="1">
            <a:spLocks noChangeArrowheads="1"/>
          </p:cNvSpPr>
          <p:nvPr/>
        </p:nvSpPr>
        <p:spPr bwMode="auto">
          <a:xfrm>
            <a:off x="6408738" y="3819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carry in</a:t>
            </a:r>
          </a:p>
        </p:txBody>
      </p:sp>
      <p:sp>
        <p:nvSpPr>
          <p:cNvPr id="56335" name="Text Box 76"/>
          <p:cNvSpPr txBox="1">
            <a:spLocks noChangeArrowheads="1"/>
          </p:cNvSpPr>
          <p:nvPr/>
        </p:nvSpPr>
        <p:spPr bwMode="auto">
          <a:xfrm>
            <a:off x="2141538" y="3816350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carry out</a:t>
            </a:r>
          </a:p>
        </p:txBody>
      </p:sp>
      <p:sp>
        <p:nvSpPr>
          <p:cNvPr id="56336" name="Text Box 77"/>
          <p:cNvSpPr txBox="1">
            <a:spLocks noChangeArrowheads="1"/>
          </p:cNvSpPr>
          <p:nvPr/>
        </p:nvSpPr>
        <p:spPr bwMode="auto">
          <a:xfrm>
            <a:off x="6516688" y="2289175"/>
            <a:ext cx="1878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j</a:t>
            </a:r>
            <a:r>
              <a:rPr lang="en-US" altLang="en-US" i="1" baseline="30000">
                <a:solidFill>
                  <a:srgbClr val="CC3300"/>
                </a:solidFill>
                <a:latin typeface="Times" pitchFamily="18" charset="0"/>
              </a:rPr>
              <a:t>th</a:t>
            </a:r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 multiplicand bit</a:t>
            </a:r>
          </a:p>
        </p:txBody>
      </p:sp>
      <p:sp>
        <p:nvSpPr>
          <p:cNvPr id="56337" name="Text Box 78"/>
          <p:cNvSpPr txBox="1">
            <a:spLocks noChangeArrowheads="1"/>
          </p:cNvSpPr>
          <p:nvPr/>
        </p:nvSpPr>
        <p:spPr bwMode="auto">
          <a:xfrm>
            <a:off x="947738" y="2822575"/>
            <a:ext cx="1624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i</a:t>
            </a:r>
            <a:r>
              <a:rPr lang="en-US" altLang="en-US" i="1" baseline="30000">
                <a:solidFill>
                  <a:srgbClr val="CC3300"/>
                </a:solidFill>
                <a:latin typeface="Times" pitchFamily="18" charset="0"/>
              </a:rPr>
              <a:t>th</a:t>
            </a:r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 multiplier bit</a:t>
            </a:r>
          </a:p>
        </p:txBody>
      </p:sp>
      <p:sp>
        <p:nvSpPr>
          <p:cNvPr id="56338" name="Text Box 79"/>
          <p:cNvSpPr txBox="1">
            <a:spLocks noChangeArrowheads="1"/>
          </p:cNvSpPr>
          <p:nvPr/>
        </p:nvSpPr>
        <p:spPr bwMode="auto">
          <a:xfrm>
            <a:off x="2489200" y="2106613"/>
            <a:ext cx="359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Bit of incoming partial product (PPi)</a:t>
            </a:r>
          </a:p>
        </p:txBody>
      </p:sp>
      <p:sp>
        <p:nvSpPr>
          <p:cNvPr id="56339" name="Text Box 81"/>
          <p:cNvSpPr txBox="1">
            <a:spLocks noChangeArrowheads="1"/>
          </p:cNvSpPr>
          <p:nvPr/>
        </p:nvSpPr>
        <p:spPr bwMode="auto">
          <a:xfrm>
            <a:off x="3082925" y="4852988"/>
            <a:ext cx="39766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Bit of outgoing partial product (PP(i+1))</a:t>
            </a:r>
          </a:p>
        </p:txBody>
      </p:sp>
      <p:sp>
        <p:nvSpPr>
          <p:cNvPr id="56340" name="Text Box 83"/>
          <p:cNvSpPr txBox="1">
            <a:spLocks noChangeArrowheads="1"/>
          </p:cNvSpPr>
          <p:nvPr/>
        </p:nvSpPr>
        <p:spPr bwMode="auto">
          <a:xfrm>
            <a:off x="4479925" y="3822700"/>
            <a:ext cx="476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mbria" pitchFamily="18" charset="0"/>
              </a:rPr>
              <a:t>FA</a:t>
            </a:r>
          </a:p>
        </p:txBody>
      </p:sp>
      <p:sp>
        <p:nvSpPr>
          <p:cNvPr id="56341" name="Text Box 85"/>
          <p:cNvSpPr txBox="1">
            <a:spLocks noChangeArrowheads="1"/>
          </p:cNvSpPr>
          <p:nvPr/>
        </p:nvSpPr>
        <p:spPr bwMode="auto">
          <a:xfrm>
            <a:off x="1138238" y="1382713"/>
            <a:ext cx="28686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Typical multiplication cell</a:t>
            </a:r>
          </a:p>
        </p:txBody>
      </p:sp>
      <p:sp>
        <p:nvSpPr>
          <p:cNvPr id="56342" name="Line 86"/>
          <p:cNvSpPr>
            <a:spLocks noChangeShapeType="1"/>
          </p:cNvSpPr>
          <p:nvPr/>
        </p:nvSpPr>
        <p:spPr bwMode="auto">
          <a:xfrm flipH="1">
            <a:off x="3740150" y="2884488"/>
            <a:ext cx="141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343" name="Line 87"/>
          <p:cNvSpPr>
            <a:spLocks noChangeShapeType="1"/>
          </p:cNvSpPr>
          <p:nvPr/>
        </p:nvSpPr>
        <p:spPr bwMode="auto">
          <a:xfrm>
            <a:off x="3749675" y="2884488"/>
            <a:ext cx="0" cy="138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56344" name="Line 88"/>
          <p:cNvSpPr>
            <a:spLocks noChangeShapeType="1"/>
          </p:cNvSpPr>
          <p:nvPr/>
        </p:nvSpPr>
        <p:spPr bwMode="auto">
          <a:xfrm flipH="1">
            <a:off x="3275013" y="4264025"/>
            <a:ext cx="465137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Combinatorial array multiplier</a:t>
            </a:r>
          </a:p>
        </p:txBody>
      </p:sp>
      <p:grpSp>
        <p:nvGrpSpPr>
          <p:cNvPr id="58370" name="Group 224"/>
          <p:cNvGrpSpPr>
            <a:grpSpLocks/>
          </p:cNvGrpSpPr>
          <p:nvPr/>
        </p:nvGrpSpPr>
        <p:grpSpPr bwMode="auto">
          <a:xfrm>
            <a:off x="2363788" y="1546225"/>
            <a:ext cx="5021262" cy="3225800"/>
            <a:chOff x="1089" y="974"/>
            <a:chExt cx="3163" cy="2032"/>
          </a:xfrm>
        </p:grpSpPr>
        <p:sp>
          <p:nvSpPr>
            <p:cNvPr id="58374" name="Rectangle 223"/>
            <p:cNvSpPr>
              <a:spLocks noChangeArrowheads="1"/>
            </p:cNvSpPr>
            <p:nvPr/>
          </p:nvSpPr>
          <p:spPr bwMode="auto">
            <a:xfrm>
              <a:off x="1089" y="974"/>
              <a:ext cx="3163" cy="2032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375" name="Line 5"/>
            <p:cNvSpPr>
              <a:spLocks noChangeShapeType="1"/>
            </p:cNvSpPr>
            <p:nvPr/>
          </p:nvSpPr>
          <p:spPr bwMode="auto">
            <a:xfrm>
              <a:off x="3244" y="1579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6" name="Line 6"/>
            <p:cNvSpPr>
              <a:spLocks noChangeShapeType="1"/>
            </p:cNvSpPr>
            <p:nvPr/>
          </p:nvSpPr>
          <p:spPr bwMode="auto">
            <a:xfrm>
              <a:off x="3244" y="163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7" name="Line 7"/>
            <p:cNvSpPr>
              <a:spLocks noChangeShapeType="1"/>
            </p:cNvSpPr>
            <p:nvPr/>
          </p:nvSpPr>
          <p:spPr bwMode="auto">
            <a:xfrm>
              <a:off x="2918" y="1579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8" name="Line 8"/>
            <p:cNvSpPr>
              <a:spLocks noChangeShapeType="1"/>
            </p:cNvSpPr>
            <p:nvPr/>
          </p:nvSpPr>
          <p:spPr bwMode="auto">
            <a:xfrm>
              <a:off x="2918" y="163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79" name="Line 9"/>
            <p:cNvSpPr>
              <a:spLocks noChangeShapeType="1"/>
            </p:cNvSpPr>
            <p:nvPr/>
          </p:nvSpPr>
          <p:spPr bwMode="auto">
            <a:xfrm>
              <a:off x="2591" y="1579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0" name="Line 10"/>
            <p:cNvSpPr>
              <a:spLocks noChangeShapeType="1"/>
            </p:cNvSpPr>
            <p:nvPr/>
          </p:nvSpPr>
          <p:spPr bwMode="auto">
            <a:xfrm>
              <a:off x="2591" y="1631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1" name="Line 11"/>
            <p:cNvSpPr>
              <a:spLocks noChangeShapeType="1"/>
            </p:cNvSpPr>
            <p:nvPr/>
          </p:nvSpPr>
          <p:spPr bwMode="auto">
            <a:xfrm>
              <a:off x="2918" y="190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2" name="Line 12"/>
            <p:cNvSpPr>
              <a:spLocks noChangeShapeType="1"/>
            </p:cNvSpPr>
            <p:nvPr/>
          </p:nvSpPr>
          <p:spPr bwMode="auto">
            <a:xfrm>
              <a:off x="2918" y="196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3" name="Line 13"/>
            <p:cNvSpPr>
              <a:spLocks noChangeShapeType="1"/>
            </p:cNvSpPr>
            <p:nvPr/>
          </p:nvSpPr>
          <p:spPr bwMode="auto">
            <a:xfrm>
              <a:off x="2591" y="1906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4" name="Line 14"/>
            <p:cNvSpPr>
              <a:spLocks noChangeShapeType="1"/>
            </p:cNvSpPr>
            <p:nvPr/>
          </p:nvSpPr>
          <p:spPr bwMode="auto">
            <a:xfrm>
              <a:off x="2591" y="1966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5" name="Line 15"/>
            <p:cNvSpPr>
              <a:spLocks noChangeShapeType="1"/>
            </p:cNvSpPr>
            <p:nvPr/>
          </p:nvSpPr>
          <p:spPr bwMode="auto">
            <a:xfrm>
              <a:off x="2257" y="190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6" name="Line 16"/>
            <p:cNvSpPr>
              <a:spLocks noChangeShapeType="1"/>
            </p:cNvSpPr>
            <p:nvPr/>
          </p:nvSpPr>
          <p:spPr bwMode="auto">
            <a:xfrm>
              <a:off x="2257" y="196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7" name="Line 17"/>
            <p:cNvSpPr>
              <a:spLocks noChangeShapeType="1"/>
            </p:cNvSpPr>
            <p:nvPr/>
          </p:nvSpPr>
          <p:spPr bwMode="auto">
            <a:xfrm>
              <a:off x="2591" y="2241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8" name="Line 18"/>
            <p:cNvSpPr>
              <a:spLocks noChangeShapeType="1"/>
            </p:cNvSpPr>
            <p:nvPr/>
          </p:nvSpPr>
          <p:spPr bwMode="auto">
            <a:xfrm>
              <a:off x="2591" y="2292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257" y="224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0" name="Line 20"/>
            <p:cNvSpPr>
              <a:spLocks noChangeShapeType="1"/>
            </p:cNvSpPr>
            <p:nvPr/>
          </p:nvSpPr>
          <p:spPr bwMode="auto">
            <a:xfrm>
              <a:off x="2257" y="2292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1" name="Line 21"/>
            <p:cNvSpPr>
              <a:spLocks noChangeShapeType="1"/>
            </p:cNvSpPr>
            <p:nvPr/>
          </p:nvSpPr>
          <p:spPr bwMode="auto">
            <a:xfrm>
              <a:off x="1931" y="224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2" name="Line 22"/>
            <p:cNvSpPr>
              <a:spLocks noChangeShapeType="1"/>
            </p:cNvSpPr>
            <p:nvPr/>
          </p:nvSpPr>
          <p:spPr bwMode="auto">
            <a:xfrm>
              <a:off x="1931" y="2292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3" name="Line 23"/>
            <p:cNvSpPr>
              <a:spLocks noChangeShapeType="1"/>
            </p:cNvSpPr>
            <p:nvPr/>
          </p:nvSpPr>
          <p:spPr bwMode="auto">
            <a:xfrm flipV="1">
              <a:off x="2506" y="1691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4" name="Line 24"/>
            <p:cNvSpPr>
              <a:spLocks noChangeShapeType="1"/>
            </p:cNvSpPr>
            <p:nvPr/>
          </p:nvSpPr>
          <p:spPr bwMode="auto">
            <a:xfrm flipV="1">
              <a:off x="2832" y="1691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5" name="Line 25"/>
            <p:cNvSpPr>
              <a:spLocks noChangeShapeType="1"/>
            </p:cNvSpPr>
            <p:nvPr/>
          </p:nvSpPr>
          <p:spPr bwMode="auto">
            <a:xfrm flipV="1">
              <a:off x="3167" y="1691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6" name="Freeform 26"/>
            <p:cNvSpPr>
              <a:spLocks/>
            </p:cNvSpPr>
            <p:nvPr/>
          </p:nvSpPr>
          <p:spPr bwMode="auto">
            <a:xfrm>
              <a:off x="2600" y="2558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7" name="Freeform 27"/>
            <p:cNvSpPr>
              <a:spLocks/>
            </p:cNvSpPr>
            <p:nvPr/>
          </p:nvSpPr>
          <p:spPr bwMode="auto">
            <a:xfrm>
              <a:off x="2600" y="2558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9 h 17"/>
                <a:gd name="T4" fmla="*/ 34 w 34"/>
                <a:gd name="T5" fmla="*/ 17 h 17"/>
                <a:gd name="T6" fmla="*/ 34 w 34"/>
                <a:gd name="T7" fmla="*/ 9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9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8" name="Line 28"/>
            <p:cNvSpPr>
              <a:spLocks noChangeShapeType="1"/>
            </p:cNvSpPr>
            <p:nvPr/>
          </p:nvSpPr>
          <p:spPr bwMode="auto">
            <a:xfrm>
              <a:off x="2634" y="2567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399" name="Freeform 29"/>
            <p:cNvSpPr>
              <a:spLocks/>
            </p:cNvSpPr>
            <p:nvPr/>
          </p:nvSpPr>
          <p:spPr bwMode="auto">
            <a:xfrm>
              <a:off x="2600" y="2610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0" name="Freeform 30"/>
            <p:cNvSpPr>
              <a:spLocks/>
            </p:cNvSpPr>
            <p:nvPr/>
          </p:nvSpPr>
          <p:spPr bwMode="auto">
            <a:xfrm>
              <a:off x="2600" y="2610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8 h 17"/>
                <a:gd name="T4" fmla="*/ 34 w 34"/>
                <a:gd name="T5" fmla="*/ 17 h 17"/>
                <a:gd name="T6" fmla="*/ 34 w 34"/>
                <a:gd name="T7" fmla="*/ 8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8"/>
                  </a:lnTo>
                  <a:lnTo>
                    <a:pt x="34" y="17"/>
                  </a:lnTo>
                  <a:lnTo>
                    <a:pt x="34" y="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1" name="Line 31"/>
            <p:cNvSpPr>
              <a:spLocks noChangeShapeType="1"/>
            </p:cNvSpPr>
            <p:nvPr/>
          </p:nvSpPr>
          <p:spPr bwMode="auto">
            <a:xfrm>
              <a:off x="2634" y="2618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2" name="Freeform 32"/>
            <p:cNvSpPr>
              <a:spLocks/>
            </p:cNvSpPr>
            <p:nvPr/>
          </p:nvSpPr>
          <p:spPr bwMode="auto">
            <a:xfrm>
              <a:off x="2823" y="2404"/>
              <a:ext cx="17" cy="43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5 h 5"/>
                <a:gd name="T4" fmla="*/ 2 w 2"/>
                <a:gd name="T5" fmla="*/ 0 h 5"/>
                <a:gd name="T6" fmla="*/ 1 w 2"/>
                <a:gd name="T7" fmla="*/ 0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5"/>
                <a:gd name="T17" fmla="*/ 2 w 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5">
                  <a:moveTo>
                    <a:pt x="0" y="0"/>
                  </a:moveTo>
                  <a:lnTo>
                    <a:pt x="1" y="5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3" name="Freeform 33"/>
            <p:cNvSpPr>
              <a:spLocks/>
            </p:cNvSpPr>
            <p:nvPr/>
          </p:nvSpPr>
          <p:spPr bwMode="auto">
            <a:xfrm>
              <a:off x="2823" y="2404"/>
              <a:ext cx="17" cy="43"/>
            </a:xfrm>
            <a:custGeom>
              <a:avLst/>
              <a:gdLst>
                <a:gd name="T0" fmla="*/ 0 w 17"/>
                <a:gd name="T1" fmla="*/ 0 h 43"/>
                <a:gd name="T2" fmla="*/ 9 w 17"/>
                <a:gd name="T3" fmla="*/ 43 h 43"/>
                <a:gd name="T4" fmla="*/ 17 w 17"/>
                <a:gd name="T5" fmla="*/ 0 h 43"/>
                <a:gd name="T6" fmla="*/ 9 w 17"/>
                <a:gd name="T7" fmla="*/ 0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0" y="0"/>
                  </a:moveTo>
                  <a:lnTo>
                    <a:pt x="9" y="43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4" name="Line 34"/>
            <p:cNvSpPr>
              <a:spLocks noChangeShapeType="1"/>
            </p:cNvSpPr>
            <p:nvPr/>
          </p:nvSpPr>
          <p:spPr bwMode="auto">
            <a:xfrm flipV="1">
              <a:off x="2832" y="2344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5" name="Freeform 35"/>
            <p:cNvSpPr>
              <a:spLocks/>
            </p:cNvSpPr>
            <p:nvPr/>
          </p:nvSpPr>
          <p:spPr bwMode="auto">
            <a:xfrm>
              <a:off x="2926" y="2232"/>
              <a:ext cx="35" cy="9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4 w 4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1"/>
                <a:gd name="T17" fmla="*/ 4 w 4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1">
                  <a:moveTo>
                    <a:pt x="4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6" name="Freeform 36"/>
            <p:cNvSpPr>
              <a:spLocks/>
            </p:cNvSpPr>
            <p:nvPr/>
          </p:nvSpPr>
          <p:spPr bwMode="auto">
            <a:xfrm>
              <a:off x="2926" y="2232"/>
              <a:ext cx="35" cy="9"/>
            </a:xfrm>
            <a:custGeom>
              <a:avLst/>
              <a:gdLst>
                <a:gd name="T0" fmla="*/ 35 w 35"/>
                <a:gd name="T1" fmla="*/ 0 h 9"/>
                <a:gd name="T2" fmla="*/ 0 w 35"/>
                <a:gd name="T3" fmla="*/ 9 h 9"/>
                <a:gd name="T4" fmla="*/ 35 w 35"/>
                <a:gd name="T5" fmla="*/ 9 h 9"/>
                <a:gd name="T6" fmla="*/ 35 w 35"/>
                <a:gd name="T7" fmla="*/ 9 h 9"/>
                <a:gd name="T8" fmla="*/ 35 w 3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9"/>
                <a:gd name="T17" fmla="*/ 35 w 3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9">
                  <a:moveTo>
                    <a:pt x="35" y="0"/>
                  </a:moveTo>
                  <a:lnTo>
                    <a:pt x="0" y="9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7" name="Line 37"/>
            <p:cNvSpPr>
              <a:spLocks noChangeShapeType="1"/>
            </p:cNvSpPr>
            <p:nvPr/>
          </p:nvSpPr>
          <p:spPr bwMode="auto">
            <a:xfrm>
              <a:off x="2969" y="2241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8" name="Freeform 38"/>
            <p:cNvSpPr>
              <a:spLocks/>
            </p:cNvSpPr>
            <p:nvPr/>
          </p:nvSpPr>
          <p:spPr bwMode="auto">
            <a:xfrm>
              <a:off x="2926" y="2283"/>
              <a:ext cx="35" cy="18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09" name="Freeform 39"/>
            <p:cNvSpPr>
              <a:spLocks/>
            </p:cNvSpPr>
            <p:nvPr/>
          </p:nvSpPr>
          <p:spPr bwMode="auto">
            <a:xfrm>
              <a:off x="2926" y="2283"/>
              <a:ext cx="35" cy="18"/>
            </a:xfrm>
            <a:custGeom>
              <a:avLst/>
              <a:gdLst>
                <a:gd name="T0" fmla="*/ 35 w 35"/>
                <a:gd name="T1" fmla="*/ 0 h 18"/>
                <a:gd name="T2" fmla="*/ 0 w 35"/>
                <a:gd name="T3" fmla="*/ 9 h 18"/>
                <a:gd name="T4" fmla="*/ 35 w 35"/>
                <a:gd name="T5" fmla="*/ 18 h 18"/>
                <a:gd name="T6" fmla="*/ 35 w 35"/>
                <a:gd name="T7" fmla="*/ 9 h 18"/>
                <a:gd name="T8" fmla="*/ 35 w 35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8"/>
                <a:gd name="T17" fmla="*/ 35 w 3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8">
                  <a:moveTo>
                    <a:pt x="35" y="0"/>
                  </a:moveTo>
                  <a:lnTo>
                    <a:pt x="0" y="9"/>
                  </a:lnTo>
                  <a:lnTo>
                    <a:pt x="35" y="18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0" name="Line 40"/>
            <p:cNvSpPr>
              <a:spLocks noChangeShapeType="1"/>
            </p:cNvSpPr>
            <p:nvPr/>
          </p:nvSpPr>
          <p:spPr bwMode="auto">
            <a:xfrm>
              <a:off x="2969" y="2292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1" name="Freeform 41"/>
            <p:cNvSpPr>
              <a:spLocks/>
            </p:cNvSpPr>
            <p:nvPr/>
          </p:nvSpPr>
          <p:spPr bwMode="auto">
            <a:xfrm>
              <a:off x="3158" y="2077"/>
              <a:ext cx="9" cy="3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0 h 4"/>
                <a:gd name="T6" fmla="*/ 1 w 1"/>
                <a:gd name="T7" fmla="*/ 0 h 4"/>
                <a:gd name="T8" fmla="*/ 0 w 1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4"/>
                <a:gd name="T17" fmla="*/ 1 w 1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4">
                  <a:moveTo>
                    <a:pt x="0" y="0"/>
                  </a:moveTo>
                  <a:lnTo>
                    <a:pt x="1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2" name="Freeform 42"/>
            <p:cNvSpPr>
              <a:spLocks/>
            </p:cNvSpPr>
            <p:nvPr/>
          </p:nvSpPr>
          <p:spPr bwMode="auto">
            <a:xfrm>
              <a:off x="3158" y="2077"/>
              <a:ext cx="9" cy="35"/>
            </a:xfrm>
            <a:custGeom>
              <a:avLst/>
              <a:gdLst>
                <a:gd name="T0" fmla="*/ 0 w 9"/>
                <a:gd name="T1" fmla="*/ 0 h 35"/>
                <a:gd name="T2" fmla="*/ 9 w 9"/>
                <a:gd name="T3" fmla="*/ 35 h 35"/>
                <a:gd name="T4" fmla="*/ 9 w 9"/>
                <a:gd name="T5" fmla="*/ 0 h 35"/>
                <a:gd name="T6" fmla="*/ 9 w 9"/>
                <a:gd name="T7" fmla="*/ 0 h 35"/>
                <a:gd name="T8" fmla="*/ 0 w 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5"/>
                <a:gd name="T17" fmla="*/ 9 w 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5">
                  <a:moveTo>
                    <a:pt x="0" y="0"/>
                  </a:move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3" name="Line 43"/>
            <p:cNvSpPr>
              <a:spLocks noChangeShapeType="1"/>
            </p:cNvSpPr>
            <p:nvPr/>
          </p:nvSpPr>
          <p:spPr bwMode="auto">
            <a:xfrm flipV="1">
              <a:off x="3167" y="2017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4" name="Freeform 44"/>
            <p:cNvSpPr>
              <a:spLocks/>
            </p:cNvSpPr>
            <p:nvPr/>
          </p:nvSpPr>
          <p:spPr bwMode="auto">
            <a:xfrm>
              <a:off x="3261" y="1897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5" name="Freeform 45"/>
            <p:cNvSpPr>
              <a:spLocks/>
            </p:cNvSpPr>
            <p:nvPr/>
          </p:nvSpPr>
          <p:spPr bwMode="auto">
            <a:xfrm>
              <a:off x="3261" y="1897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9 h 17"/>
                <a:gd name="T4" fmla="*/ 34 w 34"/>
                <a:gd name="T5" fmla="*/ 17 h 17"/>
                <a:gd name="T6" fmla="*/ 34 w 34"/>
                <a:gd name="T7" fmla="*/ 9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9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6" name="Line 46"/>
            <p:cNvSpPr>
              <a:spLocks noChangeShapeType="1"/>
            </p:cNvSpPr>
            <p:nvPr/>
          </p:nvSpPr>
          <p:spPr bwMode="auto">
            <a:xfrm>
              <a:off x="3295" y="1906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7" name="Freeform 47"/>
            <p:cNvSpPr>
              <a:spLocks/>
            </p:cNvSpPr>
            <p:nvPr/>
          </p:nvSpPr>
          <p:spPr bwMode="auto">
            <a:xfrm>
              <a:off x="3261" y="1957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8" name="Freeform 48"/>
            <p:cNvSpPr>
              <a:spLocks/>
            </p:cNvSpPr>
            <p:nvPr/>
          </p:nvSpPr>
          <p:spPr bwMode="auto">
            <a:xfrm>
              <a:off x="3261" y="1957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9 h 17"/>
                <a:gd name="T4" fmla="*/ 34 w 34"/>
                <a:gd name="T5" fmla="*/ 17 h 17"/>
                <a:gd name="T6" fmla="*/ 34 w 34"/>
                <a:gd name="T7" fmla="*/ 9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9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19" name="Line 49"/>
            <p:cNvSpPr>
              <a:spLocks noChangeShapeType="1"/>
            </p:cNvSpPr>
            <p:nvPr/>
          </p:nvSpPr>
          <p:spPr bwMode="auto">
            <a:xfrm>
              <a:off x="3295" y="1966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0" name="Freeform 50"/>
            <p:cNvSpPr>
              <a:spLocks/>
            </p:cNvSpPr>
            <p:nvPr/>
          </p:nvSpPr>
          <p:spPr bwMode="auto">
            <a:xfrm>
              <a:off x="3484" y="1751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1" name="Freeform 51"/>
            <p:cNvSpPr>
              <a:spLocks/>
            </p:cNvSpPr>
            <p:nvPr/>
          </p:nvSpPr>
          <p:spPr bwMode="auto">
            <a:xfrm>
              <a:off x="3484" y="1751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2" name="Line 52"/>
            <p:cNvSpPr>
              <a:spLocks noChangeShapeType="1"/>
            </p:cNvSpPr>
            <p:nvPr/>
          </p:nvSpPr>
          <p:spPr bwMode="auto">
            <a:xfrm flipV="1">
              <a:off x="3493" y="1691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3" name="Freeform 53"/>
            <p:cNvSpPr>
              <a:spLocks/>
            </p:cNvSpPr>
            <p:nvPr/>
          </p:nvSpPr>
          <p:spPr bwMode="auto">
            <a:xfrm>
              <a:off x="3587" y="1571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4" name="Freeform 54"/>
            <p:cNvSpPr>
              <a:spLocks/>
            </p:cNvSpPr>
            <p:nvPr/>
          </p:nvSpPr>
          <p:spPr bwMode="auto">
            <a:xfrm>
              <a:off x="3587" y="1571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8 h 17"/>
                <a:gd name="T4" fmla="*/ 34 w 34"/>
                <a:gd name="T5" fmla="*/ 17 h 17"/>
                <a:gd name="T6" fmla="*/ 34 w 34"/>
                <a:gd name="T7" fmla="*/ 8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8"/>
                  </a:lnTo>
                  <a:lnTo>
                    <a:pt x="34" y="17"/>
                  </a:lnTo>
                  <a:lnTo>
                    <a:pt x="34" y="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5" name="Line 55"/>
            <p:cNvSpPr>
              <a:spLocks noChangeShapeType="1"/>
            </p:cNvSpPr>
            <p:nvPr/>
          </p:nvSpPr>
          <p:spPr bwMode="auto">
            <a:xfrm>
              <a:off x="3621" y="1579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6" name="Freeform 56"/>
            <p:cNvSpPr>
              <a:spLocks/>
            </p:cNvSpPr>
            <p:nvPr/>
          </p:nvSpPr>
          <p:spPr bwMode="auto">
            <a:xfrm>
              <a:off x="3587" y="1631"/>
              <a:ext cx="34" cy="9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4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"/>
                <a:gd name="T14" fmla="*/ 4 w 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">
                  <a:moveTo>
                    <a:pt x="4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7" name="Freeform 57"/>
            <p:cNvSpPr>
              <a:spLocks/>
            </p:cNvSpPr>
            <p:nvPr/>
          </p:nvSpPr>
          <p:spPr bwMode="auto">
            <a:xfrm>
              <a:off x="3587" y="1631"/>
              <a:ext cx="34" cy="9"/>
            </a:xfrm>
            <a:custGeom>
              <a:avLst/>
              <a:gdLst>
                <a:gd name="T0" fmla="*/ 34 w 34"/>
                <a:gd name="T1" fmla="*/ 0 h 9"/>
                <a:gd name="T2" fmla="*/ 0 w 34"/>
                <a:gd name="T3" fmla="*/ 0 h 9"/>
                <a:gd name="T4" fmla="*/ 34 w 34"/>
                <a:gd name="T5" fmla="*/ 9 h 9"/>
                <a:gd name="T6" fmla="*/ 34 w 34"/>
                <a:gd name="T7" fmla="*/ 0 h 9"/>
                <a:gd name="T8" fmla="*/ 34 w 3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9"/>
                <a:gd name="T17" fmla="*/ 34 w 3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9">
                  <a:moveTo>
                    <a:pt x="34" y="0"/>
                  </a:moveTo>
                  <a:lnTo>
                    <a:pt x="0" y="0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8" name="Line 58"/>
            <p:cNvSpPr>
              <a:spLocks noChangeShapeType="1"/>
            </p:cNvSpPr>
            <p:nvPr/>
          </p:nvSpPr>
          <p:spPr bwMode="auto">
            <a:xfrm>
              <a:off x="3621" y="1631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29" name="Freeform 59"/>
            <p:cNvSpPr>
              <a:spLocks/>
            </p:cNvSpPr>
            <p:nvPr/>
          </p:nvSpPr>
          <p:spPr bwMode="auto">
            <a:xfrm>
              <a:off x="2497" y="1476"/>
              <a:ext cx="17" cy="3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0" name="Freeform 60"/>
            <p:cNvSpPr>
              <a:spLocks/>
            </p:cNvSpPr>
            <p:nvPr/>
          </p:nvSpPr>
          <p:spPr bwMode="auto">
            <a:xfrm>
              <a:off x="2497" y="1476"/>
              <a:ext cx="17" cy="35"/>
            </a:xfrm>
            <a:custGeom>
              <a:avLst/>
              <a:gdLst>
                <a:gd name="T0" fmla="*/ 0 w 17"/>
                <a:gd name="T1" fmla="*/ 0 h 35"/>
                <a:gd name="T2" fmla="*/ 9 w 17"/>
                <a:gd name="T3" fmla="*/ 35 h 35"/>
                <a:gd name="T4" fmla="*/ 17 w 17"/>
                <a:gd name="T5" fmla="*/ 0 h 35"/>
                <a:gd name="T6" fmla="*/ 9 w 17"/>
                <a:gd name="T7" fmla="*/ 0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0" y="0"/>
                  </a:moveTo>
                  <a:lnTo>
                    <a:pt x="9" y="35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1" name="Line 61"/>
            <p:cNvSpPr>
              <a:spLocks noChangeShapeType="1"/>
            </p:cNvSpPr>
            <p:nvPr/>
          </p:nvSpPr>
          <p:spPr bwMode="auto">
            <a:xfrm flipV="1">
              <a:off x="2506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2" name="Freeform 62"/>
            <p:cNvSpPr>
              <a:spLocks/>
            </p:cNvSpPr>
            <p:nvPr/>
          </p:nvSpPr>
          <p:spPr bwMode="auto">
            <a:xfrm>
              <a:off x="2823" y="1476"/>
              <a:ext cx="17" cy="3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3" name="Freeform 63"/>
            <p:cNvSpPr>
              <a:spLocks/>
            </p:cNvSpPr>
            <p:nvPr/>
          </p:nvSpPr>
          <p:spPr bwMode="auto">
            <a:xfrm>
              <a:off x="2823" y="1476"/>
              <a:ext cx="17" cy="35"/>
            </a:xfrm>
            <a:custGeom>
              <a:avLst/>
              <a:gdLst>
                <a:gd name="T0" fmla="*/ 0 w 17"/>
                <a:gd name="T1" fmla="*/ 0 h 35"/>
                <a:gd name="T2" fmla="*/ 9 w 17"/>
                <a:gd name="T3" fmla="*/ 35 h 35"/>
                <a:gd name="T4" fmla="*/ 17 w 17"/>
                <a:gd name="T5" fmla="*/ 0 h 35"/>
                <a:gd name="T6" fmla="*/ 9 w 17"/>
                <a:gd name="T7" fmla="*/ 0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0" y="0"/>
                  </a:moveTo>
                  <a:lnTo>
                    <a:pt x="9" y="35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4" name="Line 64"/>
            <p:cNvSpPr>
              <a:spLocks noChangeShapeType="1"/>
            </p:cNvSpPr>
            <p:nvPr/>
          </p:nvSpPr>
          <p:spPr bwMode="auto">
            <a:xfrm flipV="1">
              <a:off x="2832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5" name="Freeform 65"/>
            <p:cNvSpPr>
              <a:spLocks/>
            </p:cNvSpPr>
            <p:nvPr/>
          </p:nvSpPr>
          <p:spPr bwMode="auto">
            <a:xfrm>
              <a:off x="3158" y="1476"/>
              <a:ext cx="9" cy="3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0 h 4"/>
                <a:gd name="T6" fmla="*/ 1 w 1"/>
                <a:gd name="T7" fmla="*/ 0 h 4"/>
                <a:gd name="T8" fmla="*/ 0 w 1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4"/>
                <a:gd name="T17" fmla="*/ 1 w 1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4">
                  <a:moveTo>
                    <a:pt x="0" y="0"/>
                  </a:moveTo>
                  <a:lnTo>
                    <a:pt x="1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6" name="Freeform 66"/>
            <p:cNvSpPr>
              <a:spLocks/>
            </p:cNvSpPr>
            <p:nvPr/>
          </p:nvSpPr>
          <p:spPr bwMode="auto">
            <a:xfrm>
              <a:off x="3158" y="1476"/>
              <a:ext cx="9" cy="35"/>
            </a:xfrm>
            <a:custGeom>
              <a:avLst/>
              <a:gdLst>
                <a:gd name="T0" fmla="*/ 0 w 9"/>
                <a:gd name="T1" fmla="*/ 0 h 35"/>
                <a:gd name="T2" fmla="*/ 9 w 9"/>
                <a:gd name="T3" fmla="*/ 35 h 35"/>
                <a:gd name="T4" fmla="*/ 9 w 9"/>
                <a:gd name="T5" fmla="*/ 0 h 35"/>
                <a:gd name="T6" fmla="*/ 9 w 9"/>
                <a:gd name="T7" fmla="*/ 0 h 35"/>
                <a:gd name="T8" fmla="*/ 0 w 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5"/>
                <a:gd name="T17" fmla="*/ 9 w 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5">
                  <a:moveTo>
                    <a:pt x="0" y="0"/>
                  </a:move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7" name="Line 67"/>
            <p:cNvSpPr>
              <a:spLocks noChangeShapeType="1"/>
            </p:cNvSpPr>
            <p:nvPr/>
          </p:nvSpPr>
          <p:spPr bwMode="auto">
            <a:xfrm flipV="1">
              <a:off x="3167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8" name="Freeform 68"/>
            <p:cNvSpPr>
              <a:spLocks/>
            </p:cNvSpPr>
            <p:nvPr/>
          </p:nvSpPr>
          <p:spPr bwMode="auto">
            <a:xfrm>
              <a:off x="2497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39" name="Freeform 69"/>
            <p:cNvSpPr>
              <a:spLocks/>
            </p:cNvSpPr>
            <p:nvPr/>
          </p:nvSpPr>
          <p:spPr bwMode="auto">
            <a:xfrm>
              <a:off x="2497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0" name="Line 70"/>
            <p:cNvSpPr>
              <a:spLocks noChangeShapeType="1"/>
            </p:cNvSpPr>
            <p:nvPr/>
          </p:nvSpPr>
          <p:spPr bwMode="auto">
            <a:xfrm flipV="1">
              <a:off x="2506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1" name="Freeform 71"/>
            <p:cNvSpPr>
              <a:spLocks/>
            </p:cNvSpPr>
            <p:nvPr/>
          </p:nvSpPr>
          <p:spPr bwMode="auto">
            <a:xfrm>
              <a:off x="2171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2" name="Freeform 72"/>
            <p:cNvSpPr>
              <a:spLocks/>
            </p:cNvSpPr>
            <p:nvPr/>
          </p:nvSpPr>
          <p:spPr bwMode="auto">
            <a:xfrm>
              <a:off x="2171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8 w 17"/>
                <a:gd name="T3" fmla="*/ 34 h 34"/>
                <a:gd name="T4" fmla="*/ 17 w 17"/>
                <a:gd name="T5" fmla="*/ 0 h 34"/>
                <a:gd name="T6" fmla="*/ 8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8" y="34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3" name="Line 73"/>
            <p:cNvSpPr>
              <a:spLocks noChangeShapeType="1"/>
            </p:cNvSpPr>
            <p:nvPr/>
          </p:nvSpPr>
          <p:spPr bwMode="auto">
            <a:xfrm flipV="1">
              <a:off x="2179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4" name="Freeform 74"/>
            <p:cNvSpPr>
              <a:spLocks/>
            </p:cNvSpPr>
            <p:nvPr/>
          </p:nvSpPr>
          <p:spPr bwMode="auto">
            <a:xfrm>
              <a:off x="1845" y="2739"/>
              <a:ext cx="8" cy="3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1 w 1"/>
                <a:gd name="T5" fmla="*/ 0 h 4"/>
                <a:gd name="T6" fmla="*/ 0 w 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"/>
                <a:gd name="T14" fmla="*/ 1 w 1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">
                  <a:moveTo>
                    <a:pt x="0" y="0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5" name="Freeform 75"/>
            <p:cNvSpPr>
              <a:spLocks/>
            </p:cNvSpPr>
            <p:nvPr/>
          </p:nvSpPr>
          <p:spPr bwMode="auto">
            <a:xfrm>
              <a:off x="1845" y="2739"/>
              <a:ext cx="8" cy="34"/>
            </a:xfrm>
            <a:custGeom>
              <a:avLst/>
              <a:gdLst>
                <a:gd name="T0" fmla="*/ 0 w 8"/>
                <a:gd name="T1" fmla="*/ 0 h 34"/>
                <a:gd name="T2" fmla="*/ 0 w 8"/>
                <a:gd name="T3" fmla="*/ 34 h 34"/>
                <a:gd name="T4" fmla="*/ 8 w 8"/>
                <a:gd name="T5" fmla="*/ 0 h 34"/>
                <a:gd name="T6" fmla="*/ 0 w 8"/>
                <a:gd name="T7" fmla="*/ 0 h 34"/>
                <a:gd name="T8" fmla="*/ 0 w 8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34"/>
                <a:gd name="T17" fmla="*/ 8 w 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34">
                  <a:moveTo>
                    <a:pt x="0" y="0"/>
                  </a:moveTo>
                  <a:lnTo>
                    <a:pt x="0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6" name="Line 76"/>
            <p:cNvSpPr>
              <a:spLocks noChangeShapeType="1"/>
            </p:cNvSpPr>
            <p:nvPr/>
          </p:nvSpPr>
          <p:spPr bwMode="auto">
            <a:xfrm flipV="1">
              <a:off x="1845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7" name="Freeform 77"/>
            <p:cNvSpPr>
              <a:spLocks/>
            </p:cNvSpPr>
            <p:nvPr/>
          </p:nvSpPr>
          <p:spPr bwMode="auto">
            <a:xfrm>
              <a:off x="1510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8" name="Freeform 78"/>
            <p:cNvSpPr>
              <a:spLocks/>
            </p:cNvSpPr>
            <p:nvPr/>
          </p:nvSpPr>
          <p:spPr bwMode="auto">
            <a:xfrm>
              <a:off x="1510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49" name="Line 79"/>
            <p:cNvSpPr>
              <a:spLocks noChangeShapeType="1"/>
            </p:cNvSpPr>
            <p:nvPr/>
          </p:nvSpPr>
          <p:spPr bwMode="auto">
            <a:xfrm flipV="1">
              <a:off x="1519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0" name="Freeform 80"/>
            <p:cNvSpPr>
              <a:spLocks/>
            </p:cNvSpPr>
            <p:nvPr/>
          </p:nvSpPr>
          <p:spPr bwMode="auto">
            <a:xfrm>
              <a:off x="1673" y="2232"/>
              <a:ext cx="34" cy="9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4 w 4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1"/>
                <a:gd name="T17" fmla="*/ 4 w 4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1">
                  <a:moveTo>
                    <a:pt x="4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1" name="Freeform 81"/>
            <p:cNvSpPr>
              <a:spLocks/>
            </p:cNvSpPr>
            <p:nvPr/>
          </p:nvSpPr>
          <p:spPr bwMode="auto">
            <a:xfrm>
              <a:off x="1673" y="2232"/>
              <a:ext cx="34" cy="9"/>
            </a:xfrm>
            <a:custGeom>
              <a:avLst/>
              <a:gdLst>
                <a:gd name="T0" fmla="*/ 34 w 34"/>
                <a:gd name="T1" fmla="*/ 0 h 9"/>
                <a:gd name="T2" fmla="*/ 0 w 34"/>
                <a:gd name="T3" fmla="*/ 9 h 9"/>
                <a:gd name="T4" fmla="*/ 34 w 34"/>
                <a:gd name="T5" fmla="*/ 9 h 9"/>
                <a:gd name="T6" fmla="*/ 34 w 34"/>
                <a:gd name="T7" fmla="*/ 9 h 9"/>
                <a:gd name="T8" fmla="*/ 34 w 3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9"/>
                <a:gd name="T17" fmla="*/ 34 w 3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9">
                  <a:moveTo>
                    <a:pt x="34" y="0"/>
                  </a:moveTo>
                  <a:lnTo>
                    <a:pt x="0" y="9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2" name="Line 82"/>
            <p:cNvSpPr>
              <a:spLocks noChangeShapeType="1"/>
            </p:cNvSpPr>
            <p:nvPr/>
          </p:nvSpPr>
          <p:spPr bwMode="auto">
            <a:xfrm>
              <a:off x="1707" y="2241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3" name="Freeform 83"/>
            <p:cNvSpPr>
              <a:spLocks/>
            </p:cNvSpPr>
            <p:nvPr/>
          </p:nvSpPr>
          <p:spPr bwMode="auto">
            <a:xfrm>
              <a:off x="1999" y="1897"/>
              <a:ext cx="35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4" name="Freeform 84"/>
            <p:cNvSpPr>
              <a:spLocks/>
            </p:cNvSpPr>
            <p:nvPr/>
          </p:nvSpPr>
          <p:spPr bwMode="auto">
            <a:xfrm>
              <a:off x="1999" y="1897"/>
              <a:ext cx="35" cy="17"/>
            </a:xfrm>
            <a:custGeom>
              <a:avLst/>
              <a:gdLst>
                <a:gd name="T0" fmla="*/ 35 w 35"/>
                <a:gd name="T1" fmla="*/ 0 h 17"/>
                <a:gd name="T2" fmla="*/ 0 w 35"/>
                <a:gd name="T3" fmla="*/ 9 h 17"/>
                <a:gd name="T4" fmla="*/ 35 w 35"/>
                <a:gd name="T5" fmla="*/ 17 h 17"/>
                <a:gd name="T6" fmla="*/ 35 w 35"/>
                <a:gd name="T7" fmla="*/ 9 h 17"/>
                <a:gd name="T8" fmla="*/ 35 w 3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35" y="0"/>
                  </a:moveTo>
                  <a:lnTo>
                    <a:pt x="0" y="9"/>
                  </a:lnTo>
                  <a:lnTo>
                    <a:pt x="35" y="17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5" name="Line 85"/>
            <p:cNvSpPr>
              <a:spLocks noChangeShapeType="1"/>
            </p:cNvSpPr>
            <p:nvPr/>
          </p:nvSpPr>
          <p:spPr bwMode="auto">
            <a:xfrm>
              <a:off x="2034" y="1906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6" name="Freeform 86"/>
            <p:cNvSpPr>
              <a:spLocks/>
            </p:cNvSpPr>
            <p:nvPr/>
          </p:nvSpPr>
          <p:spPr bwMode="auto">
            <a:xfrm>
              <a:off x="2325" y="1571"/>
              <a:ext cx="35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7" name="Freeform 87"/>
            <p:cNvSpPr>
              <a:spLocks/>
            </p:cNvSpPr>
            <p:nvPr/>
          </p:nvSpPr>
          <p:spPr bwMode="auto">
            <a:xfrm>
              <a:off x="2325" y="1571"/>
              <a:ext cx="35" cy="17"/>
            </a:xfrm>
            <a:custGeom>
              <a:avLst/>
              <a:gdLst>
                <a:gd name="T0" fmla="*/ 35 w 35"/>
                <a:gd name="T1" fmla="*/ 0 h 17"/>
                <a:gd name="T2" fmla="*/ 0 w 35"/>
                <a:gd name="T3" fmla="*/ 8 h 17"/>
                <a:gd name="T4" fmla="*/ 35 w 35"/>
                <a:gd name="T5" fmla="*/ 17 h 17"/>
                <a:gd name="T6" fmla="*/ 35 w 35"/>
                <a:gd name="T7" fmla="*/ 8 h 17"/>
                <a:gd name="T8" fmla="*/ 35 w 3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35" y="0"/>
                  </a:moveTo>
                  <a:lnTo>
                    <a:pt x="0" y="8"/>
                  </a:lnTo>
                  <a:lnTo>
                    <a:pt x="35" y="17"/>
                  </a:lnTo>
                  <a:lnTo>
                    <a:pt x="35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8" name="Line 88"/>
            <p:cNvSpPr>
              <a:spLocks noChangeShapeType="1"/>
            </p:cNvSpPr>
            <p:nvPr/>
          </p:nvSpPr>
          <p:spPr bwMode="auto">
            <a:xfrm>
              <a:off x="2368" y="1579"/>
              <a:ext cx="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59" name="Line 89"/>
            <p:cNvSpPr>
              <a:spLocks noChangeShapeType="1"/>
            </p:cNvSpPr>
            <p:nvPr/>
          </p:nvSpPr>
          <p:spPr bwMode="auto">
            <a:xfrm flipV="1">
              <a:off x="2179" y="2017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0" name="Line 90"/>
            <p:cNvSpPr>
              <a:spLocks noChangeShapeType="1"/>
            </p:cNvSpPr>
            <p:nvPr/>
          </p:nvSpPr>
          <p:spPr bwMode="auto">
            <a:xfrm flipV="1">
              <a:off x="2506" y="2017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1" name="Line 91"/>
            <p:cNvSpPr>
              <a:spLocks noChangeShapeType="1"/>
            </p:cNvSpPr>
            <p:nvPr/>
          </p:nvSpPr>
          <p:spPr bwMode="auto">
            <a:xfrm flipV="1">
              <a:off x="2832" y="2017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2" name="Line 92"/>
            <p:cNvSpPr>
              <a:spLocks noChangeShapeType="1"/>
            </p:cNvSpPr>
            <p:nvPr/>
          </p:nvSpPr>
          <p:spPr bwMode="auto">
            <a:xfrm flipV="1">
              <a:off x="1845" y="2344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3" name="Line 93"/>
            <p:cNvSpPr>
              <a:spLocks noChangeShapeType="1"/>
            </p:cNvSpPr>
            <p:nvPr/>
          </p:nvSpPr>
          <p:spPr bwMode="auto">
            <a:xfrm flipV="1">
              <a:off x="2179" y="2344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4" name="Line 94"/>
            <p:cNvSpPr>
              <a:spLocks noChangeShapeType="1"/>
            </p:cNvSpPr>
            <p:nvPr/>
          </p:nvSpPr>
          <p:spPr bwMode="auto">
            <a:xfrm flipV="1">
              <a:off x="2506" y="2344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5" name="Line 95"/>
            <p:cNvSpPr>
              <a:spLocks noChangeShapeType="1"/>
            </p:cNvSpPr>
            <p:nvPr/>
          </p:nvSpPr>
          <p:spPr bwMode="auto">
            <a:xfrm flipV="1">
              <a:off x="3244" y="1691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6" name="Line 96"/>
            <p:cNvSpPr>
              <a:spLocks noChangeShapeType="1"/>
            </p:cNvSpPr>
            <p:nvPr/>
          </p:nvSpPr>
          <p:spPr bwMode="auto">
            <a:xfrm flipV="1">
              <a:off x="2918" y="1691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7" name="Line 97"/>
            <p:cNvSpPr>
              <a:spLocks noChangeShapeType="1"/>
            </p:cNvSpPr>
            <p:nvPr/>
          </p:nvSpPr>
          <p:spPr bwMode="auto">
            <a:xfrm flipV="1">
              <a:off x="2591" y="1691"/>
              <a:ext cx="164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8" name="Line 98"/>
            <p:cNvSpPr>
              <a:spLocks noChangeShapeType="1"/>
            </p:cNvSpPr>
            <p:nvPr/>
          </p:nvSpPr>
          <p:spPr bwMode="auto">
            <a:xfrm flipV="1">
              <a:off x="2257" y="1691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69" name="Line 99"/>
            <p:cNvSpPr>
              <a:spLocks noChangeShapeType="1"/>
            </p:cNvSpPr>
            <p:nvPr/>
          </p:nvSpPr>
          <p:spPr bwMode="auto">
            <a:xfrm flipV="1">
              <a:off x="1931" y="2017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0" name="Line 100"/>
            <p:cNvSpPr>
              <a:spLocks noChangeShapeType="1"/>
            </p:cNvSpPr>
            <p:nvPr/>
          </p:nvSpPr>
          <p:spPr bwMode="auto">
            <a:xfrm flipH="1">
              <a:off x="2257" y="2017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1" name="Line 101"/>
            <p:cNvSpPr>
              <a:spLocks noChangeShapeType="1"/>
            </p:cNvSpPr>
            <p:nvPr/>
          </p:nvSpPr>
          <p:spPr bwMode="auto">
            <a:xfrm flipH="1">
              <a:off x="2591" y="2017"/>
              <a:ext cx="164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2" name="Line 102"/>
            <p:cNvSpPr>
              <a:spLocks noChangeShapeType="1"/>
            </p:cNvSpPr>
            <p:nvPr/>
          </p:nvSpPr>
          <p:spPr bwMode="auto">
            <a:xfrm flipH="1">
              <a:off x="2918" y="2017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3" name="Line 103"/>
            <p:cNvSpPr>
              <a:spLocks noChangeShapeType="1"/>
            </p:cNvSpPr>
            <p:nvPr/>
          </p:nvSpPr>
          <p:spPr bwMode="auto">
            <a:xfrm flipV="1">
              <a:off x="2591" y="2344"/>
              <a:ext cx="164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4" name="Line 104"/>
            <p:cNvSpPr>
              <a:spLocks noChangeShapeType="1"/>
            </p:cNvSpPr>
            <p:nvPr/>
          </p:nvSpPr>
          <p:spPr bwMode="auto">
            <a:xfrm flipH="1">
              <a:off x="2257" y="2344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5" name="Line 105"/>
            <p:cNvSpPr>
              <a:spLocks noChangeShapeType="1"/>
            </p:cNvSpPr>
            <p:nvPr/>
          </p:nvSpPr>
          <p:spPr bwMode="auto">
            <a:xfrm flipH="1">
              <a:off x="1931" y="2344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6" name="Line 106"/>
            <p:cNvSpPr>
              <a:spLocks noChangeShapeType="1"/>
            </p:cNvSpPr>
            <p:nvPr/>
          </p:nvSpPr>
          <p:spPr bwMode="auto">
            <a:xfrm flipV="1">
              <a:off x="1604" y="2344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7" name="Freeform 107"/>
            <p:cNvSpPr>
              <a:spLocks/>
            </p:cNvSpPr>
            <p:nvPr/>
          </p:nvSpPr>
          <p:spPr bwMode="auto">
            <a:xfrm>
              <a:off x="2171" y="1803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8" name="Freeform 108"/>
            <p:cNvSpPr>
              <a:spLocks/>
            </p:cNvSpPr>
            <p:nvPr/>
          </p:nvSpPr>
          <p:spPr bwMode="auto">
            <a:xfrm>
              <a:off x="2171" y="1803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8 w 17"/>
                <a:gd name="T3" fmla="*/ 34 h 34"/>
                <a:gd name="T4" fmla="*/ 17 w 17"/>
                <a:gd name="T5" fmla="*/ 0 h 34"/>
                <a:gd name="T6" fmla="*/ 8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8" y="34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79" name="Freeform 109"/>
            <p:cNvSpPr>
              <a:spLocks/>
            </p:cNvSpPr>
            <p:nvPr/>
          </p:nvSpPr>
          <p:spPr bwMode="auto">
            <a:xfrm>
              <a:off x="2179" y="1631"/>
              <a:ext cx="241" cy="172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0 h 20"/>
                <a:gd name="T4" fmla="*/ 28 w 28"/>
                <a:gd name="T5" fmla="*/ 0 h 20"/>
                <a:gd name="T6" fmla="*/ 0 60000 65536"/>
                <a:gd name="T7" fmla="*/ 0 60000 65536"/>
                <a:gd name="T8" fmla="*/ 0 60000 65536"/>
                <a:gd name="T9" fmla="*/ 0 w 28"/>
                <a:gd name="T10" fmla="*/ 0 h 20"/>
                <a:gd name="T11" fmla="*/ 28 w 28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20">
                  <a:moveTo>
                    <a:pt x="0" y="20"/>
                  </a:moveTo>
                  <a:lnTo>
                    <a:pt x="0" y="0"/>
                  </a:lnTo>
                  <a:lnTo>
                    <a:pt x="28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0" name="Freeform 110"/>
            <p:cNvSpPr>
              <a:spLocks/>
            </p:cNvSpPr>
            <p:nvPr/>
          </p:nvSpPr>
          <p:spPr bwMode="auto">
            <a:xfrm>
              <a:off x="1845" y="2138"/>
              <a:ext cx="8" cy="3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1 w 1"/>
                <a:gd name="T5" fmla="*/ 0 h 4"/>
                <a:gd name="T6" fmla="*/ 0 w 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"/>
                <a:gd name="T14" fmla="*/ 1 w 1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">
                  <a:moveTo>
                    <a:pt x="0" y="0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1" name="Freeform 111"/>
            <p:cNvSpPr>
              <a:spLocks/>
            </p:cNvSpPr>
            <p:nvPr/>
          </p:nvSpPr>
          <p:spPr bwMode="auto">
            <a:xfrm>
              <a:off x="1845" y="2138"/>
              <a:ext cx="8" cy="34"/>
            </a:xfrm>
            <a:custGeom>
              <a:avLst/>
              <a:gdLst>
                <a:gd name="T0" fmla="*/ 0 w 8"/>
                <a:gd name="T1" fmla="*/ 0 h 34"/>
                <a:gd name="T2" fmla="*/ 0 w 8"/>
                <a:gd name="T3" fmla="*/ 34 h 34"/>
                <a:gd name="T4" fmla="*/ 8 w 8"/>
                <a:gd name="T5" fmla="*/ 0 h 34"/>
                <a:gd name="T6" fmla="*/ 0 w 8"/>
                <a:gd name="T7" fmla="*/ 0 h 34"/>
                <a:gd name="T8" fmla="*/ 0 w 8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34"/>
                <a:gd name="T17" fmla="*/ 8 w 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34">
                  <a:moveTo>
                    <a:pt x="0" y="0"/>
                  </a:moveTo>
                  <a:lnTo>
                    <a:pt x="0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2" name="Freeform 112"/>
            <p:cNvSpPr>
              <a:spLocks/>
            </p:cNvSpPr>
            <p:nvPr/>
          </p:nvSpPr>
          <p:spPr bwMode="auto">
            <a:xfrm>
              <a:off x="1845" y="1966"/>
              <a:ext cx="249" cy="163"/>
            </a:xfrm>
            <a:custGeom>
              <a:avLst/>
              <a:gdLst>
                <a:gd name="T0" fmla="*/ 0 w 29"/>
                <a:gd name="T1" fmla="*/ 19 h 19"/>
                <a:gd name="T2" fmla="*/ 0 w 29"/>
                <a:gd name="T3" fmla="*/ 0 h 19"/>
                <a:gd name="T4" fmla="*/ 29 w 29"/>
                <a:gd name="T5" fmla="*/ 0 h 19"/>
                <a:gd name="T6" fmla="*/ 0 60000 65536"/>
                <a:gd name="T7" fmla="*/ 0 60000 65536"/>
                <a:gd name="T8" fmla="*/ 0 60000 65536"/>
                <a:gd name="T9" fmla="*/ 0 w 29"/>
                <a:gd name="T10" fmla="*/ 0 h 19"/>
                <a:gd name="T11" fmla="*/ 29 w 29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19">
                  <a:moveTo>
                    <a:pt x="0" y="19"/>
                  </a:move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3" name="Freeform 113"/>
            <p:cNvSpPr>
              <a:spLocks/>
            </p:cNvSpPr>
            <p:nvPr/>
          </p:nvSpPr>
          <p:spPr bwMode="auto">
            <a:xfrm>
              <a:off x="1510" y="2464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4" name="Freeform 114"/>
            <p:cNvSpPr>
              <a:spLocks/>
            </p:cNvSpPr>
            <p:nvPr/>
          </p:nvSpPr>
          <p:spPr bwMode="auto">
            <a:xfrm>
              <a:off x="1510" y="2464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5" name="Freeform 115"/>
            <p:cNvSpPr>
              <a:spLocks/>
            </p:cNvSpPr>
            <p:nvPr/>
          </p:nvSpPr>
          <p:spPr bwMode="auto">
            <a:xfrm>
              <a:off x="1519" y="2292"/>
              <a:ext cx="248" cy="172"/>
            </a:xfrm>
            <a:custGeom>
              <a:avLst/>
              <a:gdLst>
                <a:gd name="T0" fmla="*/ 0 w 29"/>
                <a:gd name="T1" fmla="*/ 20 h 20"/>
                <a:gd name="T2" fmla="*/ 0 w 29"/>
                <a:gd name="T3" fmla="*/ 0 h 20"/>
                <a:gd name="T4" fmla="*/ 29 w 29"/>
                <a:gd name="T5" fmla="*/ 0 h 20"/>
                <a:gd name="T6" fmla="*/ 0 60000 65536"/>
                <a:gd name="T7" fmla="*/ 0 60000 65536"/>
                <a:gd name="T8" fmla="*/ 0 60000 65536"/>
                <a:gd name="T9" fmla="*/ 0 w 29"/>
                <a:gd name="T10" fmla="*/ 0 h 20"/>
                <a:gd name="T11" fmla="*/ 29 w 29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0">
                  <a:moveTo>
                    <a:pt x="0" y="20"/>
                  </a:move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6" name="Freeform 116"/>
            <p:cNvSpPr>
              <a:spLocks/>
            </p:cNvSpPr>
            <p:nvPr/>
          </p:nvSpPr>
          <p:spPr bwMode="auto">
            <a:xfrm>
              <a:off x="2600" y="1485"/>
              <a:ext cx="26" cy="34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4 h 4"/>
                <a:gd name="T4" fmla="*/ 3 w 3"/>
                <a:gd name="T5" fmla="*/ 1 h 4"/>
                <a:gd name="T6" fmla="*/ 2 w 3"/>
                <a:gd name="T7" fmla="*/ 1 h 4"/>
                <a:gd name="T8" fmla="*/ 2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7" name="Freeform 117"/>
            <p:cNvSpPr>
              <a:spLocks/>
            </p:cNvSpPr>
            <p:nvPr/>
          </p:nvSpPr>
          <p:spPr bwMode="auto">
            <a:xfrm>
              <a:off x="2600" y="1485"/>
              <a:ext cx="26" cy="34"/>
            </a:xfrm>
            <a:custGeom>
              <a:avLst/>
              <a:gdLst>
                <a:gd name="T0" fmla="*/ 17 w 26"/>
                <a:gd name="T1" fmla="*/ 0 h 34"/>
                <a:gd name="T2" fmla="*/ 0 w 26"/>
                <a:gd name="T3" fmla="*/ 34 h 34"/>
                <a:gd name="T4" fmla="*/ 26 w 26"/>
                <a:gd name="T5" fmla="*/ 9 h 34"/>
                <a:gd name="T6" fmla="*/ 17 w 26"/>
                <a:gd name="T7" fmla="*/ 9 h 34"/>
                <a:gd name="T8" fmla="*/ 17 w 2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34"/>
                <a:gd name="T17" fmla="*/ 26 w 2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34">
                  <a:moveTo>
                    <a:pt x="17" y="0"/>
                  </a:moveTo>
                  <a:lnTo>
                    <a:pt x="0" y="34"/>
                  </a:lnTo>
                  <a:lnTo>
                    <a:pt x="26" y="9"/>
                  </a:lnTo>
                  <a:lnTo>
                    <a:pt x="17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8" name="Line 118"/>
            <p:cNvSpPr>
              <a:spLocks noChangeShapeType="1"/>
            </p:cNvSpPr>
            <p:nvPr/>
          </p:nvSpPr>
          <p:spPr bwMode="auto">
            <a:xfrm flipV="1">
              <a:off x="2626" y="1416"/>
              <a:ext cx="68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89" name="Freeform 119"/>
            <p:cNvSpPr>
              <a:spLocks/>
            </p:cNvSpPr>
            <p:nvPr/>
          </p:nvSpPr>
          <p:spPr bwMode="auto">
            <a:xfrm>
              <a:off x="2926" y="1485"/>
              <a:ext cx="26" cy="34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4 h 4"/>
                <a:gd name="T4" fmla="*/ 3 w 3"/>
                <a:gd name="T5" fmla="*/ 1 h 4"/>
                <a:gd name="T6" fmla="*/ 3 w 3"/>
                <a:gd name="T7" fmla="*/ 1 h 4"/>
                <a:gd name="T8" fmla="*/ 2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0" name="Freeform 120"/>
            <p:cNvSpPr>
              <a:spLocks/>
            </p:cNvSpPr>
            <p:nvPr/>
          </p:nvSpPr>
          <p:spPr bwMode="auto">
            <a:xfrm>
              <a:off x="2926" y="1485"/>
              <a:ext cx="26" cy="34"/>
            </a:xfrm>
            <a:custGeom>
              <a:avLst/>
              <a:gdLst>
                <a:gd name="T0" fmla="*/ 17 w 26"/>
                <a:gd name="T1" fmla="*/ 0 h 34"/>
                <a:gd name="T2" fmla="*/ 0 w 26"/>
                <a:gd name="T3" fmla="*/ 34 h 34"/>
                <a:gd name="T4" fmla="*/ 26 w 26"/>
                <a:gd name="T5" fmla="*/ 9 h 34"/>
                <a:gd name="T6" fmla="*/ 26 w 26"/>
                <a:gd name="T7" fmla="*/ 9 h 34"/>
                <a:gd name="T8" fmla="*/ 17 w 2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34"/>
                <a:gd name="T17" fmla="*/ 26 w 2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34">
                  <a:moveTo>
                    <a:pt x="17" y="0"/>
                  </a:moveTo>
                  <a:lnTo>
                    <a:pt x="0" y="34"/>
                  </a:lnTo>
                  <a:lnTo>
                    <a:pt x="2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1" name="Line 121"/>
            <p:cNvSpPr>
              <a:spLocks noChangeShapeType="1"/>
            </p:cNvSpPr>
            <p:nvPr/>
          </p:nvSpPr>
          <p:spPr bwMode="auto">
            <a:xfrm flipV="1">
              <a:off x="2952" y="1416"/>
              <a:ext cx="77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2" name="Freeform 122"/>
            <p:cNvSpPr>
              <a:spLocks/>
            </p:cNvSpPr>
            <p:nvPr/>
          </p:nvSpPr>
          <p:spPr bwMode="auto">
            <a:xfrm>
              <a:off x="3252" y="1485"/>
              <a:ext cx="35" cy="34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4 h 4"/>
                <a:gd name="T4" fmla="*/ 4 w 4"/>
                <a:gd name="T5" fmla="*/ 1 h 4"/>
                <a:gd name="T6" fmla="*/ 3 w 4"/>
                <a:gd name="T7" fmla="*/ 1 h 4"/>
                <a:gd name="T8" fmla="*/ 2 w 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"/>
                <a:gd name="T17" fmla="*/ 4 w 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3" name="Freeform 123"/>
            <p:cNvSpPr>
              <a:spLocks/>
            </p:cNvSpPr>
            <p:nvPr/>
          </p:nvSpPr>
          <p:spPr bwMode="auto">
            <a:xfrm>
              <a:off x="3252" y="1485"/>
              <a:ext cx="35" cy="34"/>
            </a:xfrm>
            <a:custGeom>
              <a:avLst/>
              <a:gdLst>
                <a:gd name="T0" fmla="*/ 18 w 35"/>
                <a:gd name="T1" fmla="*/ 0 h 34"/>
                <a:gd name="T2" fmla="*/ 0 w 35"/>
                <a:gd name="T3" fmla="*/ 34 h 34"/>
                <a:gd name="T4" fmla="*/ 35 w 35"/>
                <a:gd name="T5" fmla="*/ 9 h 34"/>
                <a:gd name="T6" fmla="*/ 26 w 35"/>
                <a:gd name="T7" fmla="*/ 9 h 34"/>
                <a:gd name="T8" fmla="*/ 18 w 3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4"/>
                <a:gd name="T17" fmla="*/ 35 w 35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4">
                  <a:moveTo>
                    <a:pt x="18" y="0"/>
                  </a:moveTo>
                  <a:lnTo>
                    <a:pt x="0" y="34"/>
                  </a:lnTo>
                  <a:lnTo>
                    <a:pt x="35" y="9"/>
                  </a:lnTo>
                  <a:lnTo>
                    <a:pt x="26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4" name="Line 124"/>
            <p:cNvSpPr>
              <a:spLocks noChangeShapeType="1"/>
            </p:cNvSpPr>
            <p:nvPr/>
          </p:nvSpPr>
          <p:spPr bwMode="auto">
            <a:xfrm flipV="1">
              <a:off x="3278" y="1416"/>
              <a:ext cx="77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5" name="Freeform 125"/>
            <p:cNvSpPr>
              <a:spLocks/>
            </p:cNvSpPr>
            <p:nvPr/>
          </p:nvSpPr>
          <p:spPr bwMode="auto">
            <a:xfrm>
              <a:off x="3579" y="1485"/>
              <a:ext cx="34" cy="34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4 h 4"/>
                <a:gd name="T4" fmla="*/ 4 w 4"/>
                <a:gd name="T5" fmla="*/ 1 h 4"/>
                <a:gd name="T6" fmla="*/ 3 w 4"/>
                <a:gd name="T7" fmla="*/ 1 h 4"/>
                <a:gd name="T8" fmla="*/ 3 w 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"/>
                <a:gd name="T17" fmla="*/ 4 w 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">
                  <a:moveTo>
                    <a:pt x="3" y="0"/>
                  </a:moveTo>
                  <a:lnTo>
                    <a:pt x="0" y="4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6" name="Freeform 126"/>
            <p:cNvSpPr>
              <a:spLocks/>
            </p:cNvSpPr>
            <p:nvPr/>
          </p:nvSpPr>
          <p:spPr bwMode="auto">
            <a:xfrm>
              <a:off x="3579" y="1485"/>
              <a:ext cx="34" cy="34"/>
            </a:xfrm>
            <a:custGeom>
              <a:avLst/>
              <a:gdLst>
                <a:gd name="T0" fmla="*/ 25 w 34"/>
                <a:gd name="T1" fmla="*/ 0 h 34"/>
                <a:gd name="T2" fmla="*/ 0 w 34"/>
                <a:gd name="T3" fmla="*/ 34 h 34"/>
                <a:gd name="T4" fmla="*/ 34 w 34"/>
                <a:gd name="T5" fmla="*/ 9 h 34"/>
                <a:gd name="T6" fmla="*/ 25 w 34"/>
                <a:gd name="T7" fmla="*/ 9 h 34"/>
                <a:gd name="T8" fmla="*/ 25 w 3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4"/>
                <a:gd name="T17" fmla="*/ 34 w 3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4">
                  <a:moveTo>
                    <a:pt x="25" y="0"/>
                  </a:moveTo>
                  <a:lnTo>
                    <a:pt x="0" y="34"/>
                  </a:lnTo>
                  <a:lnTo>
                    <a:pt x="34" y="9"/>
                  </a:lnTo>
                  <a:lnTo>
                    <a:pt x="25" y="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7" name="Line 127"/>
            <p:cNvSpPr>
              <a:spLocks noChangeShapeType="1"/>
            </p:cNvSpPr>
            <p:nvPr/>
          </p:nvSpPr>
          <p:spPr bwMode="auto">
            <a:xfrm flipV="1">
              <a:off x="3604" y="1416"/>
              <a:ext cx="78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8" name="Freeform 128"/>
            <p:cNvSpPr>
              <a:spLocks/>
            </p:cNvSpPr>
            <p:nvPr/>
          </p:nvSpPr>
          <p:spPr bwMode="auto">
            <a:xfrm>
              <a:off x="1321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499" name="Freeform 129"/>
            <p:cNvSpPr>
              <a:spLocks/>
            </p:cNvSpPr>
            <p:nvPr/>
          </p:nvSpPr>
          <p:spPr bwMode="auto">
            <a:xfrm>
              <a:off x="1321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0" name="Freeform 130"/>
            <p:cNvSpPr>
              <a:spLocks/>
            </p:cNvSpPr>
            <p:nvPr/>
          </p:nvSpPr>
          <p:spPr bwMode="auto">
            <a:xfrm>
              <a:off x="1330" y="2618"/>
              <a:ext cx="111" cy="112"/>
            </a:xfrm>
            <a:custGeom>
              <a:avLst/>
              <a:gdLst>
                <a:gd name="T0" fmla="*/ 0 w 13"/>
                <a:gd name="T1" fmla="*/ 13 h 13"/>
                <a:gd name="T2" fmla="*/ 0 w 13"/>
                <a:gd name="T3" fmla="*/ 0 h 13"/>
                <a:gd name="T4" fmla="*/ 13 w 13"/>
                <a:gd name="T5" fmla="*/ 0 h 13"/>
                <a:gd name="T6" fmla="*/ 0 60000 65536"/>
                <a:gd name="T7" fmla="*/ 0 60000 65536"/>
                <a:gd name="T8" fmla="*/ 0 60000 65536"/>
                <a:gd name="T9" fmla="*/ 0 w 13"/>
                <a:gd name="T10" fmla="*/ 0 h 13"/>
                <a:gd name="T11" fmla="*/ 13 w 13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3">
                  <a:moveTo>
                    <a:pt x="0" y="13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1" name="Freeform 131"/>
            <p:cNvSpPr>
              <a:spLocks/>
            </p:cNvSpPr>
            <p:nvPr/>
          </p:nvSpPr>
          <p:spPr bwMode="auto">
            <a:xfrm>
              <a:off x="2780" y="1227"/>
              <a:ext cx="1090" cy="103"/>
            </a:xfrm>
            <a:custGeom>
              <a:avLst/>
              <a:gdLst>
                <a:gd name="T0" fmla="*/ 115 w 127"/>
                <a:gd name="T1" fmla="*/ 12 h 12"/>
                <a:gd name="T2" fmla="*/ 127 w 127"/>
                <a:gd name="T3" fmla="*/ 0 h 12"/>
                <a:gd name="T4" fmla="*/ 13 w 127"/>
                <a:gd name="T5" fmla="*/ 0 h 12"/>
                <a:gd name="T6" fmla="*/ 0 w 127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12"/>
                <a:gd name="T14" fmla="*/ 127 w 12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12">
                  <a:moveTo>
                    <a:pt x="115" y="12"/>
                  </a:moveTo>
                  <a:lnTo>
                    <a:pt x="127" y="0"/>
                  </a:lnTo>
                  <a:lnTo>
                    <a:pt x="13" y="0"/>
                  </a:lnTo>
                  <a:lnTo>
                    <a:pt x="0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2" name="Line 132"/>
            <p:cNvSpPr>
              <a:spLocks noChangeShapeType="1"/>
            </p:cNvSpPr>
            <p:nvPr/>
          </p:nvSpPr>
          <p:spPr bwMode="auto">
            <a:xfrm flipH="1">
              <a:off x="3106" y="1227"/>
              <a:ext cx="112" cy="1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3" name="Line 133"/>
            <p:cNvSpPr>
              <a:spLocks noChangeShapeType="1"/>
            </p:cNvSpPr>
            <p:nvPr/>
          </p:nvSpPr>
          <p:spPr bwMode="auto">
            <a:xfrm flipH="1">
              <a:off x="3433" y="1227"/>
              <a:ext cx="111" cy="1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4" name="Freeform 134"/>
            <p:cNvSpPr>
              <a:spLocks/>
            </p:cNvSpPr>
            <p:nvPr/>
          </p:nvSpPr>
          <p:spPr bwMode="auto">
            <a:xfrm>
              <a:off x="2832" y="1579"/>
              <a:ext cx="1098" cy="988"/>
            </a:xfrm>
            <a:custGeom>
              <a:avLst/>
              <a:gdLst>
                <a:gd name="T0" fmla="*/ 115 w 128"/>
                <a:gd name="T1" fmla="*/ 0 h 115"/>
                <a:gd name="T2" fmla="*/ 128 w 128"/>
                <a:gd name="T3" fmla="*/ 0 h 115"/>
                <a:gd name="T4" fmla="*/ 13 w 128"/>
                <a:gd name="T5" fmla="*/ 115 h 115"/>
                <a:gd name="T6" fmla="*/ 0 w 128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115"/>
                <a:gd name="T14" fmla="*/ 128 w 128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115">
                  <a:moveTo>
                    <a:pt x="115" y="0"/>
                  </a:moveTo>
                  <a:lnTo>
                    <a:pt x="128" y="0"/>
                  </a:lnTo>
                  <a:lnTo>
                    <a:pt x="13" y="115"/>
                  </a:lnTo>
                  <a:lnTo>
                    <a:pt x="0" y="11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5" name="Line 135"/>
            <p:cNvSpPr>
              <a:spLocks noChangeShapeType="1"/>
            </p:cNvSpPr>
            <p:nvPr/>
          </p:nvSpPr>
          <p:spPr bwMode="auto">
            <a:xfrm flipH="1">
              <a:off x="3493" y="1906"/>
              <a:ext cx="11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6" name="Line 136"/>
            <p:cNvSpPr>
              <a:spLocks noChangeShapeType="1"/>
            </p:cNvSpPr>
            <p:nvPr/>
          </p:nvSpPr>
          <p:spPr bwMode="auto">
            <a:xfrm flipH="1">
              <a:off x="3167" y="2241"/>
              <a:ext cx="10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7" name="Line 137"/>
            <p:cNvSpPr>
              <a:spLocks noChangeShapeType="1"/>
            </p:cNvSpPr>
            <p:nvPr/>
          </p:nvSpPr>
          <p:spPr bwMode="auto">
            <a:xfrm>
              <a:off x="2257" y="2567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8" name="Line 138"/>
            <p:cNvSpPr>
              <a:spLocks noChangeShapeType="1"/>
            </p:cNvSpPr>
            <p:nvPr/>
          </p:nvSpPr>
          <p:spPr bwMode="auto">
            <a:xfrm>
              <a:off x="2257" y="2618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09" name="Line 139"/>
            <p:cNvSpPr>
              <a:spLocks noChangeShapeType="1"/>
            </p:cNvSpPr>
            <p:nvPr/>
          </p:nvSpPr>
          <p:spPr bwMode="auto">
            <a:xfrm>
              <a:off x="1931" y="2567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0" name="Line 140"/>
            <p:cNvSpPr>
              <a:spLocks noChangeShapeType="1"/>
            </p:cNvSpPr>
            <p:nvPr/>
          </p:nvSpPr>
          <p:spPr bwMode="auto">
            <a:xfrm>
              <a:off x="1931" y="2618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1" name="Line 141"/>
            <p:cNvSpPr>
              <a:spLocks noChangeShapeType="1"/>
            </p:cNvSpPr>
            <p:nvPr/>
          </p:nvSpPr>
          <p:spPr bwMode="auto">
            <a:xfrm>
              <a:off x="1604" y="2567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2" name="Line 142"/>
            <p:cNvSpPr>
              <a:spLocks noChangeShapeType="1"/>
            </p:cNvSpPr>
            <p:nvPr/>
          </p:nvSpPr>
          <p:spPr bwMode="auto">
            <a:xfrm>
              <a:off x="1604" y="2618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3" name="Freeform 143"/>
            <p:cNvSpPr>
              <a:spLocks/>
            </p:cNvSpPr>
            <p:nvPr/>
          </p:nvSpPr>
          <p:spPr bwMode="auto">
            <a:xfrm>
              <a:off x="1338" y="2558"/>
              <a:ext cx="35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4" name="Freeform 144"/>
            <p:cNvSpPr>
              <a:spLocks/>
            </p:cNvSpPr>
            <p:nvPr/>
          </p:nvSpPr>
          <p:spPr bwMode="auto">
            <a:xfrm>
              <a:off x="1338" y="2558"/>
              <a:ext cx="35" cy="17"/>
            </a:xfrm>
            <a:custGeom>
              <a:avLst/>
              <a:gdLst>
                <a:gd name="T0" fmla="*/ 35 w 35"/>
                <a:gd name="T1" fmla="*/ 0 h 17"/>
                <a:gd name="T2" fmla="*/ 0 w 35"/>
                <a:gd name="T3" fmla="*/ 9 h 17"/>
                <a:gd name="T4" fmla="*/ 35 w 35"/>
                <a:gd name="T5" fmla="*/ 17 h 17"/>
                <a:gd name="T6" fmla="*/ 35 w 35"/>
                <a:gd name="T7" fmla="*/ 9 h 17"/>
                <a:gd name="T8" fmla="*/ 35 w 3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35" y="0"/>
                  </a:moveTo>
                  <a:lnTo>
                    <a:pt x="0" y="9"/>
                  </a:lnTo>
                  <a:lnTo>
                    <a:pt x="35" y="17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5" name="Line 145"/>
            <p:cNvSpPr>
              <a:spLocks noChangeShapeType="1"/>
            </p:cNvSpPr>
            <p:nvPr/>
          </p:nvSpPr>
          <p:spPr bwMode="auto">
            <a:xfrm>
              <a:off x="1381" y="2567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6" name="Freeform 146"/>
            <p:cNvSpPr>
              <a:spLocks/>
            </p:cNvSpPr>
            <p:nvPr/>
          </p:nvSpPr>
          <p:spPr bwMode="auto">
            <a:xfrm>
              <a:off x="3484" y="1476"/>
              <a:ext cx="17" cy="3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7" name="Freeform 147"/>
            <p:cNvSpPr>
              <a:spLocks/>
            </p:cNvSpPr>
            <p:nvPr/>
          </p:nvSpPr>
          <p:spPr bwMode="auto">
            <a:xfrm>
              <a:off x="3484" y="1476"/>
              <a:ext cx="17" cy="35"/>
            </a:xfrm>
            <a:custGeom>
              <a:avLst/>
              <a:gdLst>
                <a:gd name="T0" fmla="*/ 0 w 17"/>
                <a:gd name="T1" fmla="*/ 0 h 35"/>
                <a:gd name="T2" fmla="*/ 9 w 17"/>
                <a:gd name="T3" fmla="*/ 35 h 35"/>
                <a:gd name="T4" fmla="*/ 17 w 17"/>
                <a:gd name="T5" fmla="*/ 0 h 35"/>
                <a:gd name="T6" fmla="*/ 9 w 17"/>
                <a:gd name="T7" fmla="*/ 0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0" y="0"/>
                  </a:moveTo>
                  <a:lnTo>
                    <a:pt x="9" y="35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8" name="Line 148"/>
            <p:cNvSpPr>
              <a:spLocks noChangeShapeType="1"/>
            </p:cNvSpPr>
            <p:nvPr/>
          </p:nvSpPr>
          <p:spPr bwMode="auto">
            <a:xfrm flipV="1">
              <a:off x="3493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519" name="Rectangle 149"/>
            <p:cNvSpPr>
              <a:spLocks noChangeArrowheads="1"/>
            </p:cNvSpPr>
            <p:nvPr/>
          </p:nvSpPr>
          <p:spPr bwMode="auto">
            <a:xfrm rot="-2700000">
              <a:off x="3330" y="2027"/>
              <a:ext cx="3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Multiplier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20" name="Rectangle 150"/>
            <p:cNvSpPr>
              <a:spLocks noChangeArrowheads="1"/>
            </p:cNvSpPr>
            <p:nvPr/>
          </p:nvSpPr>
          <p:spPr bwMode="auto">
            <a:xfrm>
              <a:off x="3175" y="1107"/>
              <a:ext cx="49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Multiplicand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21" name="Rectangle 151"/>
            <p:cNvSpPr>
              <a:spLocks noChangeArrowheads="1"/>
            </p:cNvSpPr>
            <p:nvPr/>
          </p:nvSpPr>
          <p:spPr bwMode="auto">
            <a:xfrm>
              <a:off x="2677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2" name="Rectangle 152"/>
            <p:cNvSpPr>
              <a:spLocks noChangeArrowheads="1"/>
            </p:cNvSpPr>
            <p:nvPr/>
          </p:nvSpPr>
          <p:spPr bwMode="auto">
            <a:xfrm>
              <a:off x="2737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3" name="Rectangle 153"/>
            <p:cNvSpPr>
              <a:spLocks noChangeArrowheads="1"/>
            </p:cNvSpPr>
            <p:nvPr/>
          </p:nvSpPr>
          <p:spPr bwMode="auto">
            <a:xfrm>
              <a:off x="3012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4" name="Rectangle 154"/>
            <p:cNvSpPr>
              <a:spLocks noChangeArrowheads="1"/>
            </p:cNvSpPr>
            <p:nvPr/>
          </p:nvSpPr>
          <p:spPr bwMode="auto">
            <a:xfrm>
              <a:off x="3072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5" name="Rectangle 155"/>
            <p:cNvSpPr>
              <a:spLocks noChangeArrowheads="1"/>
            </p:cNvSpPr>
            <p:nvPr/>
          </p:nvSpPr>
          <p:spPr bwMode="auto">
            <a:xfrm>
              <a:off x="3347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6" name="Rectangle 156"/>
            <p:cNvSpPr>
              <a:spLocks noChangeArrowheads="1"/>
            </p:cNvSpPr>
            <p:nvPr/>
          </p:nvSpPr>
          <p:spPr bwMode="auto">
            <a:xfrm>
              <a:off x="3407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7" name="Rectangle 157"/>
            <p:cNvSpPr>
              <a:spLocks noChangeArrowheads="1"/>
            </p:cNvSpPr>
            <p:nvPr/>
          </p:nvSpPr>
          <p:spPr bwMode="auto">
            <a:xfrm>
              <a:off x="3682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8" name="Rectangle 158"/>
            <p:cNvSpPr>
              <a:spLocks noChangeArrowheads="1"/>
            </p:cNvSpPr>
            <p:nvPr/>
          </p:nvSpPr>
          <p:spPr bwMode="auto">
            <a:xfrm>
              <a:off x="3733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9" name="Rectangle 159"/>
            <p:cNvSpPr>
              <a:spLocks noChangeArrowheads="1"/>
            </p:cNvSpPr>
            <p:nvPr/>
          </p:nvSpPr>
          <p:spPr bwMode="auto">
            <a:xfrm>
              <a:off x="2488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0" name="Rectangle 160"/>
            <p:cNvSpPr>
              <a:spLocks noChangeArrowheads="1"/>
            </p:cNvSpPr>
            <p:nvPr/>
          </p:nvSpPr>
          <p:spPr bwMode="auto">
            <a:xfrm>
              <a:off x="2823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1" name="Rectangle 161"/>
            <p:cNvSpPr>
              <a:spLocks noChangeArrowheads="1"/>
            </p:cNvSpPr>
            <p:nvPr/>
          </p:nvSpPr>
          <p:spPr bwMode="auto">
            <a:xfrm>
              <a:off x="3158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2" name="Rectangle 162"/>
            <p:cNvSpPr>
              <a:spLocks noChangeArrowheads="1"/>
            </p:cNvSpPr>
            <p:nvPr/>
          </p:nvSpPr>
          <p:spPr bwMode="auto">
            <a:xfrm>
              <a:off x="3476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3" name="Rectangle 163"/>
            <p:cNvSpPr>
              <a:spLocks noChangeArrowheads="1"/>
            </p:cNvSpPr>
            <p:nvPr/>
          </p:nvSpPr>
          <p:spPr bwMode="auto">
            <a:xfrm>
              <a:off x="2737" y="248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4" name="Rectangle 164"/>
            <p:cNvSpPr>
              <a:spLocks noChangeArrowheads="1"/>
            </p:cNvSpPr>
            <p:nvPr/>
          </p:nvSpPr>
          <p:spPr bwMode="auto">
            <a:xfrm>
              <a:off x="2772" y="252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5" name="Rectangle 165"/>
            <p:cNvSpPr>
              <a:spLocks noChangeArrowheads="1"/>
            </p:cNvSpPr>
            <p:nvPr/>
          </p:nvSpPr>
          <p:spPr bwMode="auto">
            <a:xfrm>
              <a:off x="3055" y="215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6" name="Rectangle 166"/>
            <p:cNvSpPr>
              <a:spLocks noChangeArrowheads="1"/>
            </p:cNvSpPr>
            <p:nvPr/>
          </p:nvSpPr>
          <p:spPr bwMode="auto">
            <a:xfrm>
              <a:off x="3098" y="219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7" name="Rectangle 167"/>
            <p:cNvSpPr>
              <a:spLocks noChangeArrowheads="1"/>
            </p:cNvSpPr>
            <p:nvPr/>
          </p:nvSpPr>
          <p:spPr bwMode="auto">
            <a:xfrm>
              <a:off x="3390" y="182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8" name="Rectangle 168"/>
            <p:cNvSpPr>
              <a:spLocks noChangeArrowheads="1"/>
            </p:cNvSpPr>
            <p:nvPr/>
          </p:nvSpPr>
          <p:spPr bwMode="auto">
            <a:xfrm>
              <a:off x="3433" y="1863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9" name="Rectangle 169"/>
            <p:cNvSpPr>
              <a:spLocks noChangeArrowheads="1"/>
            </p:cNvSpPr>
            <p:nvPr/>
          </p:nvSpPr>
          <p:spPr bwMode="auto">
            <a:xfrm>
              <a:off x="3716" y="149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0" name="Rectangle 170"/>
            <p:cNvSpPr>
              <a:spLocks noChangeArrowheads="1"/>
            </p:cNvSpPr>
            <p:nvPr/>
          </p:nvSpPr>
          <p:spPr bwMode="auto">
            <a:xfrm>
              <a:off x="3750" y="1537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1" name="Rectangle 171"/>
            <p:cNvSpPr>
              <a:spLocks noChangeArrowheads="1"/>
            </p:cNvSpPr>
            <p:nvPr/>
          </p:nvSpPr>
          <p:spPr bwMode="auto">
            <a:xfrm>
              <a:off x="3707" y="160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2" name="Rectangle 172"/>
            <p:cNvSpPr>
              <a:spLocks noChangeArrowheads="1"/>
            </p:cNvSpPr>
            <p:nvPr/>
          </p:nvSpPr>
          <p:spPr bwMode="auto">
            <a:xfrm>
              <a:off x="2875" y="239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3" name="Rectangle 173"/>
            <p:cNvSpPr>
              <a:spLocks noChangeArrowheads="1"/>
            </p:cNvSpPr>
            <p:nvPr/>
          </p:nvSpPr>
          <p:spPr bwMode="auto">
            <a:xfrm>
              <a:off x="2918" y="243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2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4" name="Rectangle 174"/>
            <p:cNvSpPr>
              <a:spLocks noChangeArrowheads="1"/>
            </p:cNvSpPr>
            <p:nvPr/>
          </p:nvSpPr>
          <p:spPr bwMode="auto">
            <a:xfrm>
              <a:off x="3201" y="2069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5" name="Rectangle 175"/>
            <p:cNvSpPr>
              <a:spLocks noChangeArrowheads="1"/>
            </p:cNvSpPr>
            <p:nvPr/>
          </p:nvSpPr>
          <p:spPr bwMode="auto">
            <a:xfrm>
              <a:off x="3244" y="2112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1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6" name="Rectangle 176"/>
            <p:cNvSpPr>
              <a:spLocks noChangeArrowheads="1"/>
            </p:cNvSpPr>
            <p:nvPr/>
          </p:nvSpPr>
          <p:spPr bwMode="auto">
            <a:xfrm>
              <a:off x="3527" y="173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7" name="Rectangle 177"/>
            <p:cNvSpPr>
              <a:spLocks noChangeArrowheads="1"/>
            </p:cNvSpPr>
            <p:nvPr/>
          </p:nvSpPr>
          <p:spPr bwMode="auto">
            <a:xfrm>
              <a:off x="3570" y="1777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8" name="Rectangle 178"/>
            <p:cNvSpPr>
              <a:spLocks noChangeArrowheads="1"/>
            </p:cNvSpPr>
            <p:nvPr/>
          </p:nvSpPr>
          <p:spPr bwMode="auto">
            <a:xfrm>
              <a:off x="3381" y="193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9" name="Rectangle 179"/>
            <p:cNvSpPr>
              <a:spLocks noChangeArrowheads="1"/>
            </p:cNvSpPr>
            <p:nvPr/>
          </p:nvSpPr>
          <p:spPr bwMode="auto">
            <a:xfrm>
              <a:off x="3055" y="225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0" name="Rectangle 180"/>
            <p:cNvSpPr>
              <a:spLocks noChangeArrowheads="1"/>
            </p:cNvSpPr>
            <p:nvPr/>
          </p:nvSpPr>
          <p:spPr bwMode="auto">
            <a:xfrm>
              <a:off x="2729" y="258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1" name="Rectangle 181"/>
            <p:cNvSpPr>
              <a:spLocks noChangeArrowheads="1"/>
            </p:cNvSpPr>
            <p:nvPr/>
          </p:nvSpPr>
          <p:spPr bwMode="auto">
            <a:xfrm>
              <a:off x="2471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2" name="Rectangle 182"/>
            <p:cNvSpPr>
              <a:spLocks noChangeArrowheads="1"/>
            </p:cNvSpPr>
            <p:nvPr/>
          </p:nvSpPr>
          <p:spPr bwMode="auto">
            <a:xfrm>
              <a:off x="2506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3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3" name="Rectangle 183"/>
            <p:cNvSpPr>
              <a:spLocks noChangeArrowheads="1"/>
            </p:cNvSpPr>
            <p:nvPr/>
          </p:nvSpPr>
          <p:spPr bwMode="auto">
            <a:xfrm>
              <a:off x="2137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4" name="Rectangle 184"/>
            <p:cNvSpPr>
              <a:spLocks noChangeArrowheads="1"/>
            </p:cNvSpPr>
            <p:nvPr/>
          </p:nvSpPr>
          <p:spPr bwMode="auto">
            <a:xfrm>
              <a:off x="2179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4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5" name="Rectangle 185"/>
            <p:cNvSpPr>
              <a:spLocks noChangeArrowheads="1"/>
            </p:cNvSpPr>
            <p:nvPr/>
          </p:nvSpPr>
          <p:spPr bwMode="auto">
            <a:xfrm>
              <a:off x="1810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6" name="Rectangle 186"/>
            <p:cNvSpPr>
              <a:spLocks noChangeArrowheads="1"/>
            </p:cNvSpPr>
            <p:nvPr/>
          </p:nvSpPr>
          <p:spPr bwMode="auto">
            <a:xfrm>
              <a:off x="1853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5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7" name="Rectangle 187"/>
            <p:cNvSpPr>
              <a:spLocks noChangeArrowheads="1"/>
            </p:cNvSpPr>
            <p:nvPr/>
          </p:nvSpPr>
          <p:spPr bwMode="auto">
            <a:xfrm>
              <a:off x="1484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8" name="Rectangle 188"/>
            <p:cNvSpPr>
              <a:spLocks noChangeArrowheads="1"/>
            </p:cNvSpPr>
            <p:nvPr/>
          </p:nvSpPr>
          <p:spPr bwMode="auto">
            <a:xfrm>
              <a:off x="1527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6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9" name="Rectangle 189"/>
            <p:cNvSpPr>
              <a:spLocks noChangeArrowheads="1"/>
            </p:cNvSpPr>
            <p:nvPr/>
          </p:nvSpPr>
          <p:spPr bwMode="auto">
            <a:xfrm>
              <a:off x="1295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60" name="Rectangle 190"/>
            <p:cNvSpPr>
              <a:spLocks noChangeArrowheads="1"/>
            </p:cNvSpPr>
            <p:nvPr/>
          </p:nvSpPr>
          <p:spPr bwMode="auto">
            <a:xfrm>
              <a:off x="1338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7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61" name="Rectangle 191"/>
            <p:cNvSpPr>
              <a:spLocks noChangeArrowheads="1"/>
            </p:cNvSpPr>
            <p:nvPr/>
          </p:nvSpPr>
          <p:spPr bwMode="auto">
            <a:xfrm>
              <a:off x="2755" y="1854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2" name="Rectangle 192"/>
            <p:cNvSpPr>
              <a:spLocks noChangeArrowheads="1"/>
            </p:cNvSpPr>
            <p:nvPr/>
          </p:nvSpPr>
          <p:spPr bwMode="auto">
            <a:xfrm>
              <a:off x="2420" y="1854"/>
              <a:ext cx="171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3" name="Rectangle 193"/>
            <p:cNvSpPr>
              <a:spLocks noChangeArrowheads="1"/>
            </p:cNvSpPr>
            <p:nvPr/>
          </p:nvSpPr>
          <p:spPr bwMode="auto">
            <a:xfrm>
              <a:off x="2094" y="1854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4" name="Rectangle 194"/>
            <p:cNvSpPr>
              <a:spLocks noChangeArrowheads="1"/>
            </p:cNvSpPr>
            <p:nvPr/>
          </p:nvSpPr>
          <p:spPr bwMode="auto">
            <a:xfrm>
              <a:off x="2420" y="2180"/>
              <a:ext cx="171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5" name="Rectangle 195"/>
            <p:cNvSpPr>
              <a:spLocks noChangeArrowheads="1"/>
            </p:cNvSpPr>
            <p:nvPr/>
          </p:nvSpPr>
          <p:spPr bwMode="auto">
            <a:xfrm>
              <a:off x="2094" y="2180"/>
              <a:ext cx="163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6" name="Rectangle 196"/>
            <p:cNvSpPr>
              <a:spLocks noChangeArrowheads="1"/>
            </p:cNvSpPr>
            <p:nvPr/>
          </p:nvSpPr>
          <p:spPr bwMode="auto">
            <a:xfrm>
              <a:off x="1767" y="2180"/>
              <a:ext cx="164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7" name="Rectangle 197"/>
            <p:cNvSpPr>
              <a:spLocks noChangeArrowheads="1"/>
            </p:cNvSpPr>
            <p:nvPr/>
          </p:nvSpPr>
          <p:spPr bwMode="auto">
            <a:xfrm>
              <a:off x="2420" y="2507"/>
              <a:ext cx="171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8" name="Rectangle 198"/>
            <p:cNvSpPr>
              <a:spLocks noChangeArrowheads="1"/>
            </p:cNvSpPr>
            <p:nvPr/>
          </p:nvSpPr>
          <p:spPr bwMode="auto">
            <a:xfrm>
              <a:off x="2094" y="2507"/>
              <a:ext cx="163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9" name="Rectangle 199"/>
            <p:cNvSpPr>
              <a:spLocks noChangeArrowheads="1"/>
            </p:cNvSpPr>
            <p:nvPr/>
          </p:nvSpPr>
          <p:spPr bwMode="auto">
            <a:xfrm>
              <a:off x="1767" y="2507"/>
              <a:ext cx="164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0" name="Rectangle 200"/>
            <p:cNvSpPr>
              <a:spLocks noChangeArrowheads="1"/>
            </p:cNvSpPr>
            <p:nvPr/>
          </p:nvSpPr>
          <p:spPr bwMode="auto">
            <a:xfrm>
              <a:off x="1441" y="2507"/>
              <a:ext cx="163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1" name="Rectangle 201"/>
            <p:cNvSpPr>
              <a:spLocks noChangeArrowheads="1"/>
            </p:cNvSpPr>
            <p:nvPr/>
          </p:nvSpPr>
          <p:spPr bwMode="auto">
            <a:xfrm>
              <a:off x="3081" y="1854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2" name="Rectangle 202"/>
            <p:cNvSpPr>
              <a:spLocks noChangeArrowheads="1"/>
            </p:cNvSpPr>
            <p:nvPr/>
          </p:nvSpPr>
          <p:spPr bwMode="auto">
            <a:xfrm>
              <a:off x="2755" y="2180"/>
              <a:ext cx="163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3" name="Rectangle 203"/>
            <p:cNvSpPr>
              <a:spLocks noChangeArrowheads="1"/>
            </p:cNvSpPr>
            <p:nvPr/>
          </p:nvSpPr>
          <p:spPr bwMode="auto">
            <a:xfrm>
              <a:off x="3081" y="1528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4" name="Rectangle 204"/>
            <p:cNvSpPr>
              <a:spLocks noChangeArrowheads="1"/>
            </p:cNvSpPr>
            <p:nvPr/>
          </p:nvSpPr>
          <p:spPr bwMode="auto">
            <a:xfrm>
              <a:off x="2755" y="1528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5" name="Rectangle 205"/>
            <p:cNvSpPr>
              <a:spLocks noChangeArrowheads="1"/>
            </p:cNvSpPr>
            <p:nvPr/>
          </p:nvSpPr>
          <p:spPr bwMode="auto">
            <a:xfrm>
              <a:off x="2420" y="1528"/>
              <a:ext cx="171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6" name="Rectangle 206"/>
            <p:cNvSpPr>
              <a:spLocks noChangeArrowheads="1"/>
            </p:cNvSpPr>
            <p:nvPr/>
          </p:nvSpPr>
          <p:spPr bwMode="auto">
            <a:xfrm>
              <a:off x="3407" y="1528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7" name="Rectangle 207"/>
            <p:cNvSpPr>
              <a:spLocks noChangeArrowheads="1"/>
            </p:cNvSpPr>
            <p:nvPr/>
          </p:nvSpPr>
          <p:spPr bwMode="auto">
            <a:xfrm>
              <a:off x="1905" y="1691"/>
              <a:ext cx="1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PP1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78" name="Rectangle 208"/>
            <p:cNvSpPr>
              <a:spLocks noChangeArrowheads="1"/>
            </p:cNvSpPr>
            <p:nvPr/>
          </p:nvSpPr>
          <p:spPr bwMode="auto">
            <a:xfrm>
              <a:off x="1579" y="2018"/>
              <a:ext cx="1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PP2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79" name="Rectangle 209"/>
            <p:cNvSpPr>
              <a:spLocks noChangeArrowheads="1"/>
            </p:cNvSpPr>
            <p:nvPr/>
          </p:nvSpPr>
          <p:spPr bwMode="auto">
            <a:xfrm>
              <a:off x="1261" y="2352"/>
              <a:ext cx="1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PP3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80" name="Rectangle 212"/>
            <p:cNvSpPr>
              <a:spLocks noChangeArrowheads="1"/>
            </p:cNvSpPr>
            <p:nvPr/>
          </p:nvSpPr>
          <p:spPr bwMode="auto">
            <a:xfrm>
              <a:off x="2051" y="1382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(PP0)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81" name="Rectangle 214"/>
            <p:cNvSpPr>
              <a:spLocks noChangeArrowheads="1"/>
            </p:cNvSpPr>
            <p:nvPr/>
          </p:nvSpPr>
          <p:spPr bwMode="auto">
            <a:xfrm>
              <a:off x="3252" y="2696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,</a:t>
              </a:r>
              <a:endParaRPr lang="en-CA" sz="1000">
                <a:latin typeface="Cambria" pitchFamily="18" charset="0"/>
              </a:endParaRPr>
            </a:p>
          </p:txBody>
        </p:sp>
      </p:grpSp>
      <p:sp>
        <p:nvSpPr>
          <p:cNvPr id="292065" name="Text Box 225"/>
          <p:cNvSpPr txBox="1">
            <a:spLocks noChangeArrowheads="1"/>
          </p:cNvSpPr>
          <p:nvPr/>
        </p:nvSpPr>
        <p:spPr bwMode="auto">
          <a:xfrm>
            <a:off x="3579813" y="4808538"/>
            <a:ext cx="215900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Product is:   </a:t>
            </a: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7</a:t>
            </a:r>
            <a:r>
              <a:rPr lang="en-US" i="1" dirty="0">
                <a:latin typeface="+mj-lt"/>
              </a:rPr>
              <a:t>,p</a:t>
            </a:r>
            <a:r>
              <a:rPr lang="en-US" i="1" baseline="-25000" dirty="0">
                <a:latin typeface="+mj-lt"/>
              </a:rPr>
              <a:t>6</a:t>
            </a:r>
            <a:r>
              <a:rPr lang="en-US" i="1" dirty="0">
                <a:latin typeface="+mj-lt"/>
              </a:rPr>
              <a:t>,..p</a:t>
            </a:r>
            <a:r>
              <a:rPr lang="en-US" i="1" baseline="-25000" dirty="0">
                <a:latin typeface="+mj-lt"/>
              </a:rPr>
              <a:t>0</a:t>
            </a:r>
          </a:p>
        </p:txBody>
      </p:sp>
      <p:sp>
        <p:nvSpPr>
          <p:cNvPr id="292066" name="Text Box 226"/>
          <p:cNvSpPr txBox="1">
            <a:spLocks noChangeArrowheads="1"/>
          </p:cNvSpPr>
          <p:nvPr/>
        </p:nvSpPr>
        <p:spPr bwMode="auto">
          <a:xfrm>
            <a:off x="1104900" y="5621338"/>
            <a:ext cx="64420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C3300"/>
                </a:solidFill>
                <a:latin typeface="+mj-lt"/>
              </a:rPr>
              <a:t>Multiplicand is shifted by displacing it through an array of adders.</a:t>
            </a:r>
          </a:p>
        </p:txBody>
      </p:sp>
      <p:sp>
        <p:nvSpPr>
          <p:cNvPr id="292067" name="Text Box 227"/>
          <p:cNvSpPr txBox="1">
            <a:spLocks noChangeArrowheads="1"/>
          </p:cNvSpPr>
          <p:nvPr/>
        </p:nvSpPr>
        <p:spPr bwMode="auto">
          <a:xfrm>
            <a:off x="3203575" y="1182688"/>
            <a:ext cx="307340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</a:rPr>
              <a:t>Combinatorial array multiplier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Combinatorial array multiplier (contd..)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Combinatorial array multipliers are:</a:t>
            </a:r>
          </a:p>
          <a:p>
            <a:pPr lvl="1"/>
            <a:r>
              <a:rPr lang="en-US" sz="1800">
                <a:solidFill>
                  <a:srgbClr val="000099"/>
                </a:solidFill>
              </a:rPr>
              <a:t>Extremely inefficient.</a:t>
            </a:r>
          </a:p>
          <a:p>
            <a:pPr lvl="1"/>
            <a:r>
              <a:rPr lang="en-US" sz="1800">
                <a:solidFill>
                  <a:srgbClr val="000099"/>
                </a:solidFill>
              </a:rPr>
              <a:t>Have a high gate count for multiplying numbers of practical size such as 32-bit or 64-bit numbers. </a:t>
            </a:r>
          </a:p>
          <a:p>
            <a:pPr lvl="1"/>
            <a:r>
              <a:rPr lang="en-US" sz="1800">
                <a:solidFill>
                  <a:srgbClr val="000099"/>
                </a:solidFill>
              </a:rPr>
              <a:t>Perform only one function, namely, unsigned integer product.</a:t>
            </a:r>
            <a:r>
              <a:rPr lang="en-US" sz="1800"/>
              <a:t> </a:t>
            </a:r>
          </a:p>
          <a:p>
            <a:r>
              <a:rPr lang="en-US">
                <a:solidFill>
                  <a:srgbClr val="CC3300"/>
                </a:solidFill>
              </a:rPr>
              <a:t>Improve gate efficiency by using a mixture of combinatorial array techniques and sequential techniques requiring less combinational logic.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multiplication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the rule for generating partial products:</a:t>
            </a:r>
          </a:p>
          <a:p>
            <a:pPr lvl="1"/>
            <a:r>
              <a:rPr lang="en-US" sz="1800"/>
              <a:t>If the ith bit of the multiplier is 1, add the appropriately shifted multiplicand to the current partial product. </a:t>
            </a:r>
          </a:p>
          <a:p>
            <a:pPr lvl="1"/>
            <a:r>
              <a:rPr lang="en-US" sz="1800">
                <a:solidFill>
                  <a:srgbClr val="000099"/>
                </a:solidFill>
              </a:rPr>
              <a:t>Multiplicand has been shifted </a:t>
            </a:r>
            <a:r>
              <a:rPr lang="en-US" sz="1800" u="sng">
                <a:solidFill>
                  <a:srgbClr val="000099"/>
                </a:solidFill>
              </a:rPr>
              <a:t>left</a:t>
            </a:r>
            <a:r>
              <a:rPr lang="en-US" sz="1800">
                <a:solidFill>
                  <a:srgbClr val="000099"/>
                </a:solidFill>
              </a:rPr>
              <a:t> when added to the partial product.</a:t>
            </a:r>
          </a:p>
          <a:p>
            <a:r>
              <a:rPr lang="en-US">
                <a:solidFill>
                  <a:srgbClr val="000099"/>
                </a:solidFill>
              </a:rPr>
              <a:t>However, adding a left-shifted multiplicand to an unshifted partial product is equivalent to adding an unshifted multiplicand to a right-shifted partial product.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/>
              <a:t>Sequential Circuit Multiplier</a:t>
            </a:r>
          </a:p>
        </p:txBody>
      </p:sp>
      <p:grpSp>
        <p:nvGrpSpPr>
          <p:cNvPr id="64514" name="Group 118"/>
          <p:cNvGrpSpPr>
            <a:grpSpLocks/>
          </p:cNvGrpSpPr>
          <p:nvPr/>
        </p:nvGrpSpPr>
        <p:grpSpPr bwMode="auto">
          <a:xfrm>
            <a:off x="990600" y="1905000"/>
            <a:ext cx="6705600" cy="4083050"/>
            <a:chOff x="1304925" y="2260600"/>
            <a:chExt cx="4244975" cy="3125849"/>
          </a:xfrm>
        </p:grpSpPr>
        <p:sp>
          <p:nvSpPr>
            <p:cNvPr id="64515" name="Rectangle 2"/>
            <p:cNvSpPr>
              <a:spLocks noChangeArrowheads="1"/>
            </p:cNvSpPr>
            <p:nvPr/>
          </p:nvSpPr>
          <p:spPr bwMode="auto">
            <a:xfrm>
              <a:off x="3856038" y="2936875"/>
              <a:ext cx="192087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6" name="Rectangle 3"/>
            <p:cNvSpPr>
              <a:spLocks noChangeArrowheads="1"/>
            </p:cNvSpPr>
            <p:nvPr/>
          </p:nvSpPr>
          <p:spPr bwMode="auto">
            <a:xfrm>
              <a:off x="3919538" y="3013075"/>
              <a:ext cx="1397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7" name="Rectangle 4"/>
            <p:cNvSpPr>
              <a:spLocks noChangeArrowheads="1"/>
            </p:cNvSpPr>
            <p:nvPr/>
          </p:nvSpPr>
          <p:spPr bwMode="auto">
            <a:xfrm>
              <a:off x="4048125" y="30130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3984625" y="3013075"/>
              <a:ext cx="889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9" name="Rectangle 6"/>
            <p:cNvSpPr>
              <a:spLocks noChangeArrowheads="1"/>
            </p:cNvSpPr>
            <p:nvPr/>
          </p:nvSpPr>
          <p:spPr bwMode="auto">
            <a:xfrm>
              <a:off x="2133600" y="4989512"/>
              <a:ext cx="2301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0" name="Rectangle 7"/>
            <p:cNvSpPr>
              <a:spLocks noChangeArrowheads="1"/>
            </p:cNvSpPr>
            <p:nvPr/>
          </p:nvSpPr>
          <p:spPr bwMode="auto">
            <a:xfrm>
              <a:off x="2211388" y="5065712"/>
              <a:ext cx="1397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1" name="Rectangle 8"/>
            <p:cNvSpPr>
              <a:spLocks noChangeArrowheads="1"/>
            </p:cNvSpPr>
            <p:nvPr/>
          </p:nvSpPr>
          <p:spPr bwMode="auto">
            <a:xfrm>
              <a:off x="2351088" y="5065712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2" name="Rectangle 9"/>
            <p:cNvSpPr>
              <a:spLocks noChangeArrowheads="1"/>
            </p:cNvSpPr>
            <p:nvPr/>
          </p:nvSpPr>
          <p:spPr bwMode="auto">
            <a:xfrm>
              <a:off x="2287588" y="5065712"/>
              <a:ext cx="889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3" name="Rectangle 10"/>
            <p:cNvSpPr>
              <a:spLocks noChangeArrowheads="1"/>
            </p:cNvSpPr>
            <p:nvPr/>
          </p:nvSpPr>
          <p:spPr bwMode="auto">
            <a:xfrm>
              <a:off x="1763713" y="4097337"/>
              <a:ext cx="304596" cy="329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latin typeface="Cambria" pitchFamily="18" charset="0"/>
                </a:rPr>
                <a:t>n-bit</a:t>
              </a:r>
            </a:p>
            <a:p>
              <a:r>
                <a:rPr lang="en-CA" sz="1400">
                  <a:latin typeface="Cambria" pitchFamily="18" charset="0"/>
                </a:rPr>
                <a:t>Adder</a:t>
              </a:r>
            </a:p>
          </p:txBody>
        </p:sp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2401888" y="5245100"/>
              <a:ext cx="687855" cy="141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Multiplicand </a:t>
              </a:r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V="1">
              <a:off x="3103563" y="4989512"/>
              <a:ext cx="1587" cy="24288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 flipV="1">
              <a:off x="2427288" y="4989512"/>
              <a:ext cx="1587" cy="24288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27" name="Line 16"/>
            <p:cNvSpPr>
              <a:spLocks noChangeShapeType="1"/>
            </p:cNvSpPr>
            <p:nvPr/>
          </p:nvSpPr>
          <p:spPr bwMode="auto">
            <a:xfrm flipV="1">
              <a:off x="5284788" y="2757487"/>
              <a:ext cx="230187" cy="10588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28" name="Rectangle 17"/>
            <p:cNvSpPr>
              <a:spLocks noChangeArrowheads="1"/>
            </p:cNvSpPr>
            <p:nvPr/>
          </p:nvSpPr>
          <p:spPr bwMode="auto">
            <a:xfrm>
              <a:off x="4826000" y="4365625"/>
              <a:ext cx="36532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Control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29" name="Rectangle 18"/>
            <p:cNvSpPr>
              <a:spLocks noChangeArrowheads="1"/>
            </p:cNvSpPr>
            <p:nvPr/>
          </p:nvSpPr>
          <p:spPr bwMode="auto">
            <a:xfrm>
              <a:off x="4775200" y="4467225"/>
              <a:ext cx="52870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sequencer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30" name="Rectangle 19"/>
            <p:cNvSpPr>
              <a:spLocks noChangeArrowheads="1"/>
            </p:cNvSpPr>
            <p:nvPr/>
          </p:nvSpPr>
          <p:spPr bwMode="auto">
            <a:xfrm>
              <a:off x="4187825" y="3205162"/>
              <a:ext cx="57335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Multiplier Q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31" name="Rectangle 20"/>
            <p:cNvSpPr>
              <a:spLocks noChangeArrowheads="1"/>
            </p:cNvSpPr>
            <p:nvPr/>
          </p:nvSpPr>
          <p:spPr bwMode="auto">
            <a:xfrm>
              <a:off x="1866900" y="4824412"/>
              <a:ext cx="127000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32" name="Freeform 21"/>
            <p:cNvSpPr>
              <a:spLocks/>
            </p:cNvSpPr>
            <p:nvPr/>
          </p:nvSpPr>
          <p:spPr bwMode="auto">
            <a:xfrm>
              <a:off x="1879600" y="4645025"/>
              <a:ext cx="38100" cy="76200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0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6"/>
                  </a:lnTo>
                  <a:lnTo>
                    <a:pt x="3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33" name="Freeform 22"/>
            <p:cNvSpPr>
              <a:spLocks/>
            </p:cNvSpPr>
            <p:nvPr/>
          </p:nvSpPr>
          <p:spPr bwMode="auto">
            <a:xfrm>
              <a:off x="1879600" y="4645025"/>
              <a:ext cx="38100" cy="76200"/>
            </a:xfrm>
            <a:custGeom>
              <a:avLst/>
              <a:gdLst>
                <a:gd name="T0" fmla="*/ 24 w 24"/>
                <a:gd name="T1" fmla="*/ 48 h 48"/>
                <a:gd name="T2" fmla="*/ 16 w 24"/>
                <a:gd name="T3" fmla="*/ 0 h 48"/>
                <a:gd name="T4" fmla="*/ 0 w 24"/>
                <a:gd name="T5" fmla="*/ 48 h 48"/>
                <a:gd name="T6" fmla="*/ 16 w 24"/>
                <a:gd name="T7" fmla="*/ 48 h 48"/>
                <a:gd name="T8" fmla="*/ 24 w 24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8"/>
                <a:gd name="T17" fmla="*/ 24 w 24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8">
                  <a:moveTo>
                    <a:pt x="24" y="48"/>
                  </a:moveTo>
                  <a:lnTo>
                    <a:pt x="16" y="0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34" name="Line 23"/>
            <p:cNvSpPr>
              <a:spLocks noChangeShapeType="1"/>
            </p:cNvSpPr>
            <p:nvPr/>
          </p:nvSpPr>
          <p:spPr bwMode="auto">
            <a:xfrm>
              <a:off x="1905000" y="4721225"/>
              <a:ext cx="1588" cy="1158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35" name="Freeform 24"/>
            <p:cNvSpPr>
              <a:spLocks/>
            </p:cNvSpPr>
            <p:nvPr/>
          </p:nvSpPr>
          <p:spPr bwMode="auto">
            <a:xfrm>
              <a:off x="2644775" y="2820987"/>
              <a:ext cx="114300" cy="115888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0 h 9"/>
                <a:gd name="T4" fmla="*/ 4 w 9"/>
                <a:gd name="T5" fmla="*/ 9 h 9"/>
                <a:gd name="T6" fmla="*/ 9 w 9"/>
                <a:gd name="T7" fmla="*/ 0 h 9"/>
                <a:gd name="T8" fmla="*/ 7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2" y="0"/>
                  </a:moveTo>
                  <a:lnTo>
                    <a:pt x="0" y="0"/>
                  </a:lnTo>
                  <a:lnTo>
                    <a:pt x="4" y="9"/>
                  </a:lnTo>
                  <a:lnTo>
                    <a:pt x="9" y="0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36" name="Line 25"/>
            <p:cNvSpPr>
              <a:spLocks noChangeShapeType="1"/>
            </p:cNvSpPr>
            <p:nvPr/>
          </p:nvSpPr>
          <p:spPr bwMode="auto">
            <a:xfrm>
              <a:off x="2082800" y="2757487"/>
              <a:ext cx="587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37" name="Line 26"/>
            <p:cNvSpPr>
              <a:spLocks noChangeShapeType="1"/>
            </p:cNvSpPr>
            <p:nvPr/>
          </p:nvSpPr>
          <p:spPr bwMode="auto">
            <a:xfrm flipV="1">
              <a:off x="4826000" y="2936875"/>
              <a:ext cx="1588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38" name="Line 27"/>
            <p:cNvSpPr>
              <a:spLocks noChangeShapeType="1"/>
            </p:cNvSpPr>
            <p:nvPr/>
          </p:nvSpPr>
          <p:spPr bwMode="auto">
            <a:xfrm flipV="1">
              <a:off x="4137025" y="2936875"/>
              <a:ext cx="1588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39" name="Freeform 28"/>
            <p:cNvSpPr>
              <a:spLocks/>
            </p:cNvSpPr>
            <p:nvPr/>
          </p:nvSpPr>
          <p:spPr bwMode="auto">
            <a:xfrm>
              <a:off x="4991100" y="3598862"/>
              <a:ext cx="25400" cy="7778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0" name="Freeform 29"/>
            <p:cNvSpPr>
              <a:spLocks/>
            </p:cNvSpPr>
            <p:nvPr/>
          </p:nvSpPr>
          <p:spPr bwMode="auto">
            <a:xfrm>
              <a:off x="4991100" y="3598862"/>
              <a:ext cx="25400" cy="77788"/>
            </a:xfrm>
            <a:custGeom>
              <a:avLst/>
              <a:gdLst>
                <a:gd name="T0" fmla="*/ 0 w 16"/>
                <a:gd name="T1" fmla="*/ 0 h 49"/>
                <a:gd name="T2" fmla="*/ 8 w 16"/>
                <a:gd name="T3" fmla="*/ 49 h 49"/>
                <a:gd name="T4" fmla="*/ 16 w 16"/>
                <a:gd name="T5" fmla="*/ 0 h 49"/>
                <a:gd name="T6" fmla="*/ 8 w 16"/>
                <a:gd name="T7" fmla="*/ 0 h 49"/>
                <a:gd name="T8" fmla="*/ 0 w 16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9"/>
                <a:gd name="T17" fmla="*/ 16 w 16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9">
                  <a:moveTo>
                    <a:pt x="0" y="0"/>
                  </a:moveTo>
                  <a:lnTo>
                    <a:pt x="8" y="4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1" name="Line 30"/>
            <p:cNvSpPr>
              <a:spLocks noChangeShapeType="1"/>
            </p:cNvSpPr>
            <p:nvPr/>
          </p:nvSpPr>
          <p:spPr bwMode="auto">
            <a:xfrm flipV="1">
              <a:off x="5003800" y="3178175"/>
              <a:ext cx="1588" cy="4079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2" name="Freeform 31"/>
            <p:cNvSpPr>
              <a:spLocks/>
            </p:cNvSpPr>
            <p:nvPr/>
          </p:nvSpPr>
          <p:spPr bwMode="auto">
            <a:xfrm>
              <a:off x="3703638" y="3038475"/>
              <a:ext cx="76200" cy="25400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3" name="Freeform 32"/>
            <p:cNvSpPr>
              <a:spLocks/>
            </p:cNvSpPr>
            <p:nvPr/>
          </p:nvSpPr>
          <p:spPr bwMode="auto">
            <a:xfrm>
              <a:off x="3703638" y="3038475"/>
              <a:ext cx="76200" cy="25400"/>
            </a:xfrm>
            <a:custGeom>
              <a:avLst/>
              <a:gdLst>
                <a:gd name="T0" fmla="*/ 0 w 48"/>
                <a:gd name="T1" fmla="*/ 16 h 16"/>
                <a:gd name="T2" fmla="*/ 48 w 48"/>
                <a:gd name="T3" fmla="*/ 8 h 16"/>
                <a:gd name="T4" fmla="*/ 0 w 48"/>
                <a:gd name="T5" fmla="*/ 0 h 16"/>
                <a:gd name="T6" fmla="*/ 0 w 48"/>
                <a:gd name="T7" fmla="*/ 8 h 16"/>
                <a:gd name="T8" fmla="*/ 0 w 48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6"/>
                <a:gd name="T17" fmla="*/ 48 w 4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6">
                  <a:moveTo>
                    <a:pt x="0" y="16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4" name="Line 33"/>
            <p:cNvSpPr>
              <a:spLocks noChangeShapeType="1"/>
            </p:cNvSpPr>
            <p:nvPr/>
          </p:nvSpPr>
          <p:spPr bwMode="auto">
            <a:xfrm flipH="1">
              <a:off x="3384550" y="3051175"/>
              <a:ext cx="319088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5" name="Freeform 34"/>
            <p:cNvSpPr>
              <a:spLocks/>
            </p:cNvSpPr>
            <p:nvPr/>
          </p:nvSpPr>
          <p:spPr bwMode="auto">
            <a:xfrm>
              <a:off x="5170488" y="2860675"/>
              <a:ext cx="76200" cy="63500"/>
            </a:xfrm>
            <a:custGeom>
              <a:avLst/>
              <a:gdLst>
                <a:gd name="T0" fmla="*/ 5 w 6"/>
                <a:gd name="T1" fmla="*/ 0 h 5"/>
                <a:gd name="T2" fmla="*/ 0 w 6"/>
                <a:gd name="T3" fmla="*/ 5 h 5"/>
                <a:gd name="T4" fmla="*/ 6 w 6"/>
                <a:gd name="T5" fmla="*/ 2 h 5"/>
                <a:gd name="T6" fmla="*/ 5 w 6"/>
                <a:gd name="T7" fmla="*/ 1 h 5"/>
                <a:gd name="T8" fmla="*/ 5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5" y="0"/>
                  </a:moveTo>
                  <a:lnTo>
                    <a:pt x="0" y="5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6" name="Freeform 35"/>
            <p:cNvSpPr>
              <a:spLocks/>
            </p:cNvSpPr>
            <p:nvPr/>
          </p:nvSpPr>
          <p:spPr bwMode="auto">
            <a:xfrm>
              <a:off x="5170488" y="2860675"/>
              <a:ext cx="76200" cy="63500"/>
            </a:xfrm>
            <a:custGeom>
              <a:avLst/>
              <a:gdLst>
                <a:gd name="T0" fmla="*/ 40 w 48"/>
                <a:gd name="T1" fmla="*/ 0 h 40"/>
                <a:gd name="T2" fmla="*/ 0 w 48"/>
                <a:gd name="T3" fmla="*/ 40 h 40"/>
                <a:gd name="T4" fmla="*/ 48 w 48"/>
                <a:gd name="T5" fmla="*/ 16 h 40"/>
                <a:gd name="T6" fmla="*/ 40 w 48"/>
                <a:gd name="T7" fmla="*/ 8 h 40"/>
                <a:gd name="T8" fmla="*/ 40 w 4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"/>
                <a:gd name="T17" fmla="*/ 48 w 4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">
                  <a:moveTo>
                    <a:pt x="40" y="0"/>
                  </a:moveTo>
                  <a:lnTo>
                    <a:pt x="0" y="40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7" name="Line 36"/>
            <p:cNvSpPr>
              <a:spLocks noChangeShapeType="1"/>
            </p:cNvSpPr>
            <p:nvPr/>
          </p:nvSpPr>
          <p:spPr bwMode="auto">
            <a:xfrm flipV="1">
              <a:off x="5246688" y="2757487"/>
              <a:ext cx="153987" cy="115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8" name="Freeform 37"/>
            <p:cNvSpPr>
              <a:spLocks/>
            </p:cNvSpPr>
            <p:nvPr/>
          </p:nvSpPr>
          <p:spPr bwMode="auto">
            <a:xfrm>
              <a:off x="3397250" y="2860675"/>
              <a:ext cx="76200" cy="6350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5 h 5"/>
                <a:gd name="T4" fmla="*/ 6 w 6"/>
                <a:gd name="T5" fmla="*/ 2 h 5"/>
                <a:gd name="T6" fmla="*/ 5 w 6"/>
                <a:gd name="T7" fmla="*/ 1 h 5"/>
                <a:gd name="T8" fmla="*/ 4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4" y="0"/>
                  </a:moveTo>
                  <a:lnTo>
                    <a:pt x="0" y="5"/>
                  </a:lnTo>
                  <a:lnTo>
                    <a:pt x="6" y="2"/>
                  </a:lnTo>
                  <a:lnTo>
                    <a:pt x="5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49" name="Freeform 38"/>
            <p:cNvSpPr>
              <a:spLocks/>
            </p:cNvSpPr>
            <p:nvPr/>
          </p:nvSpPr>
          <p:spPr bwMode="auto">
            <a:xfrm>
              <a:off x="3397250" y="2860675"/>
              <a:ext cx="76200" cy="63500"/>
            </a:xfrm>
            <a:custGeom>
              <a:avLst/>
              <a:gdLst>
                <a:gd name="T0" fmla="*/ 32 w 48"/>
                <a:gd name="T1" fmla="*/ 0 h 40"/>
                <a:gd name="T2" fmla="*/ 0 w 48"/>
                <a:gd name="T3" fmla="*/ 40 h 40"/>
                <a:gd name="T4" fmla="*/ 48 w 48"/>
                <a:gd name="T5" fmla="*/ 16 h 40"/>
                <a:gd name="T6" fmla="*/ 40 w 48"/>
                <a:gd name="T7" fmla="*/ 8 h 40"/>
                <a:gd name="T8" fmla="*/ 32 w 4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"/>
                <a:gd name="T17" fmla="*/ 48 w 4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">
                  <a:moveTo>
                    <a:pt x="32" y="0"/>
                  </a:moveTo>
                  <a:lnTo>
                    <a:pt x="0" y="40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0" name="Line 39"/>
            <p:cNvSpPr>
              <a:spLocks noChangeShapeType="1"/>
            </p:cNvSpPr>
            <p:nvPr/>
          </p:nvSpPr>
          <p:spPr bwMode="auto">
            <a:xfrm flipV="1">
              <a:off x="3460750" y="2757487"/>
              <a:ext cx="153988" cy="115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1" name="Freeform 40"/>
            <p:cNvSpPr>
              <a:spLocks/>
            </p:cNvSpPr>
            <p:nvPr/>
          </p:nvSpPr>
          <p:spPr bwMode="auto">
            <a:xfrm>
              <a:off x="2198688" y="4454525"/>
              <a:ext cx="433387" cy="50800"/>
            </a:xfrm>
            <a:custGeom>
              <a:avLst/>
              <a:gdLst>
                <a:gd name="T0" fmla="*/ 34 w 34"/>
                <a:gd name="T1" fmla="*/ 2 h 4"/>
                <a:gd name="T2" fmla="*/ 9 w 34"/>
                <a:gd name="T3" fmla="*/ 2 h 4"/>
                <a:gd name="T4" fmla="*/ 9 w 34"/>
                <a:gd name="T5" fmla="*/ 0 h 4"/>
                <a:gd name="T6" fmla="*/ 0 w 34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"/>
                <a:gd name="T14" fmla="*/ 34 w 3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">
                  <a:moveTo>
                    <a:pt x="34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2" name="Freeform 41"/>
            <p:cNvSpPr>
              <a:spLocks/>
            </p:cNvSpPr>
            <p:nvPr/>
          </p:nvSpPr>
          <p:spPr bwMode="auto">
            <a:xfrm>
              <a:off x="2198688" y="4505325"/>
              <a:ext cx="433387" cy="63500"/>
            </a:xfrm>
            <a:custGeom>
              <a:avLst/>
              <a:gdLst>
                <a:gd name="T0" fmla="*/ 34 w 34"/>
                <a:gd name="T1" fmla="*/ 2 h 5"/>
                <a:gd name="T2" fmla="*/ 9 w 34"/>
                <a:gd name="T3" fmla="*/ 2 h 5"/>
                <a:gd name="T4" fmla="*/ 9 w 34"/>
                <a:gd name="T5" fmla="*/ 5 h 5"/>
                <a:gd name="T6" fmla="*/ 0 w 34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5"/>
                <a:gd name="T14" fmla="*/ 34 w 34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5">
                  <a:moveTo>
                    <a:pt x="34" y="2"/>
                  </a:moveTo>
                  <a:lnTo>
                    <a:pt x="9" y="2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3" name="Freeform 42"/>
            <p:cNvSpPr>
              <a:spLocks/>
            </p:cNvSpPr>
            <p:nvPr/>
          </p:nvSpPr>
          <p:spPr bwMode="auto">
            <a:xfrm>
              <a:off x="1917700" y="3038475"/>
              <a:ext cx="76200" cy="25400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4" name="Freeform 43"/>
            <p:cNvSpPr>
              <a:spLocks/>
            </p:cNvSpPr>
            <p:nvPr/>
          </p:nvSpPr>
          <p:spPr bwMode="auto">
            <a:xfrm>
              <a:off x="1917700" y="3038475"/>
              <a:ext cx="76200" cy="25400"/>
            </a:xfrm>
            <a:custGeom>
              <a:avLst/>
              <a:gdLst>
                <a:gd name="T0" fmla="*/ 0 w 48"/>
                <a:gd name="T1" fmla="*/ 16 h 16"/>
                <a:gd name="T2" fmla="*/ 48 w 48"/>
                <a:gd name="T3" fmla="*/ 8 h 16"/>
                <a:gd name="T4" fmla="*/ 0 w 48"/>
                <a:gd name="T5" fmla="*/ 0 h 16"/>
                <a:gd name="T6" fmla="*/ 0 w 48"/>
                <a:gd name="T7" fmla="*/ 8 h 16"/>
                <a:gd name="T8" fmla="*/ 0 w 48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6"/>
                <a:gd name="T17" fmla="*/ 48 w 4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6">
                  <a:moveTo>
                    <a:pt x="0" y="16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5" name="Line 44"/>
            <p:cNvSpPr>
              <a:spLocks noChangeShapeType="1"/>
            </p:cNvSpPr>
            <p:nvPr/>
          </p:nvSpPr>
          <p:spPr bwMode="auto">
            <a:xfrm flipH="1">
              <a:off x="1841500" y="3051175"/>
              <a:ext cx="762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6" name="Freeform 45"/>
            <p:cNvSpPr>
              <a:spLocks/>
            </p:cNvSpPr>
            <p:nvPr/>
          </p:nvSpPr>
          <p:spPr bwMode="auto">
            <a:xfrm>
              <a:off x="1854200" y="2860675"/>
              <a:ext cx="76200" cy="6350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5 h 5"/>
                <a:gd name="T4" fmla="*/ 6 w 6"/>
                <a:gd name="T5" fmla="*/ 2 h 5"/>
                <a:gd name="T6" fmla="*/ 5 w 6"/>
                <a:gd name="T7" fmla="*/ 1 h 5"/>
                <a:gd name="T8" fmla="*/ 4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4" y="0"/>
                  </a:moveTo>
                  <a:lnTo>
                    <a:pt x="0" y="5"/>
                  </a:lnTo>
                  <a:lnTo>
                    <a:pt x="6" y="2"/>
                  </a:lnTo>
                  <a:lnTo>
                    <a:pt x="5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7" name="Freeform 46"/>
            <p:cNvSpPr>
              <a:spLocks/>
            </p:cNvSpPr>
            <p:nvPr/>
          </p:nvSpPr>
          <p:spPr bwMode="auto">
            <a:xfrm>
              <a:off x="1854200" y="2860675"/>
              <a:ext cx="76200" cy="63500"/>
            </a:xfrm>
            <a:custGeom>
              <a:avLst/>
              <a:gdLst>
                <a:gd name="T0" fmla="*/ 32 w 48"/>
                <a:gd name="T1" fmla="*/ 0 h 40"/>
                <a:gd name="T2" fmla="*/ 0 w 48"/>
                <a:gd name="T3" fmla="*/ 40 h 40"/>
                <a:gd name="T4" fmla="*/ 48 w 48"/>
                <a:gd name="T5" fmla="*/ 16 h 40"/>
                <a:gd name="T6" fmla="*/ 40 w 48"/>
                <a:gd name="T7" fmla="*/ 8 h 40"/>
                <a:gd name="T8" fmla="*/ 32 w 4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"/>
                <a:gd name="T17" fmla="*/ 48 w 4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">
                  <a:moveTo>
                    <a:pt x="32" y="0"/>
                  </a:moveTo>
                  <a:lnTo>
                    <a:pt x="0" y="40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8" name="Line 47"/>
            <p:cNvSpPr>
              <a:spLocks noChangeShapeType="1"/>
            </p:cNvSpPr>
            <p:nvPr/>
          </p:nvSpPr>
          <p:spPr bwMode="auto">
            <a:xfrm flipV="1">
              <a:off x="1917700" y="2757487"/>
              <a:ext cx="165100" cy="115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59" name="Freeform 48"/>
            <p:cNvSpPr>
              <a:spLocks/>
            </p:cNvSpPr>
            <p:nvPr/>
          </p:nvSpPr>
          <p:spPr bwMode="auto">
            <a:xfrm>
              <a:off x="3282950" y="4492625"/>
              <a:ext cx="76200" cy="25400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60" name="Freeform 49"/>
            <p:cNvSpPr>
              <a:spLocks/>
            </p:cNvSpPr>
            <p:nvPr/>
          </p:nvSpPr>
          <p:spPr bwMode="auto">
            <a:xfrm>
              <a:off x="3282950" y="4492625"/>
              <a:ext cx="76200" cy="25400"/>
            </a:xfrm>
            <a:custGeom>
              <a:avLst/>
              <a:gdLst>
                <a:gd name="T0" fmla="*/ 48 w 48"/>
                <a:gd name="T1" fmla="*/ 0 h 16"/>
                <a:gd name="T2" fmla="*/ 0 w 48"/>
                <a:gd name="T3" fmla="*/ 8 h 16"/>
                <a:gd name="T4" fmla="*/ 48 w 48"/>
                <a:gd name="T5" fmla="*/ 16 h 16"/>
                <a:gd name="T6" fmla="*/ 48 w 48"/>
                <a:gd name="T7" fmla="*/ 8 h 16"/>
                <a:gd name="T8" fmla="*/ 48 w 48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6"/>
                <a:gd name="T17" fmla="*/ 48 w 4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6">
                  <a:moveTo>
                    <a:pt x="48" y="0"/>
                  </a:moveTo>
                  <a:lnTo>
                    <a:pt x="0" y="8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61" name="Line 50"/>
            <p:cNvSpPr>
              <a:spLocks noChangeShapeType="1"/>
            </p:cNvSpPr>
            <p:nvPr/>
          </p:nvSpPr>
          <p:spPr bwMode="auto">
            <a:xfrm>
              <a:off x="3371850" y="4505325"/>
              <a:ext cx="109696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62" name="Rectangle 51"/>
            <p:cNvSpPr>
              <a:spLocks noChangeArrowheads="1"/>
            </p:cNvSpPr>
            <p:nvPr/>
          </p:nvSpPr>
          <p:spPr bwMode="auto">
            <a:xfrm>
              <a:off x="3792538" y="2936875"/>
              <a:ext cx="1365250" cy="2413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563" name="Rectangle 52"/>
            <p:cNvSpPr>
              <a:spLocks noChangeArrowheads="1"/>
            </p:cNvSpPr>
            <p:nvPr/>
          </p:nvSpPr>
          <p:spPr bwMode="auto">
            <a:xfrm>
              <a:off x="1687513" y="2974975"/>
              <a:ext cx="139700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64" name="Rectangle 53"/>
            <p:cNvSpPr>
              <a:spLocks noChangeArrowheads="1"/>
            </p:cNvSpPr>
            <p:nvPr/>
          </p:nvSpPr>
          <p:spPr bwMode="auto">
            <a:xfrm>
              <a:off x="4276725" y="2592387"/>
              <a:ext cx="478976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 right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65" name="Line 54"/>
            <p:cNvSpPr>
              <a:spLocks noChangeShapeType="1"/>
            </p:cNvSpPr>
            <p:nvPr/>
          </p:nvSpPr>
          <p:spPr bwMode="auto">
            <a:xfrm>
              <a:off x="2733675" y="2757487"/>
              <a:ext cx="27813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66" name="Rectangle 55"/>
            <p:cNvSpPr>
              <a:spLocks noChangeArrowheads="1"/>
            </p:cNvSpPr>
            <p:nvPr/>
          </p:nvSpPr>
          <p:spPr bwMode="auto">
            <a:xfrm>
              <a:off x="2376488" y="2260600"/>
              <a:ext cx="1090564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Register A  (initially 0)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67" name="Line 56"/>
            <p:cNvSpPr>
              <a:spLocks noChangeShapeType="1"/>
            </p:cNvSpPr>
            <p:nvPr/>
          </p:nvSpPr>
          <p:spPr bwMode="auto">
            <a:xfrm>
              <a:off x="1368425" y="4211637"/>
              <a:ext cx="230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68" name="Freeform 58"/>
            <p:cNvSpPr>
              <a:spLocks/>
            </p:cNvSpPr>
            <p:nvPr/>
          </p:nvSpPr>
          <p:spPr bwMode="auto">
            <a:xfrm>
              <a:off x="1700213" y="3190875"/>
              <a:ext cx="38100" cy="77787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0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6"/>
                  </a:lnTo>
                  <a:lnTo>
                    <a:pt x="3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69" name="Freeform 59"/>
            <p:cNvSpPr>
              <a:spLocks/>
            </p:cNvSpPr>
            <p:nvPr/>
          </p:nvSpPr>
          <p:spPr bwMode="auto">
            <a:xfrm>
              <a:off x="1700213" y="3190875"/>
              <a:ext cx="38100" cy="77787"/>
            </a:xfrm>
            <a:custGeom>
              <a:avLst/>
              <a:gdLst>
                <a:gd name="T0" fmla="*/ 24 w 24"/>
                <a:gd name="T1" fmla="*/ 49 h 49"/>
                <a:gd name="T2" fmla="*/ 16 w 24"/>
                <a:gd name="T3" fmla="*/ 0 h 49"/>
                <a:gd name="T4" fmla="*/ 0 w 24"/>
                <a:gd name="T5" fmla="*/ 49 h 49"/>
                <a:gd name="T6" fmla="*/ 16 w 24"/>
                <a:gd name="T7" fmla="*/ 49 h 49"/>
                <a:gd name="T8" fmla="*/ 24 w 24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9"/>
                <a:gd name="T17" fmla="*/ 24 w 2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9">
                  <a:moveTo>
                    <a:pt x="24" y="49"/>
                  </a:moveTo>
                  <a:lnTo>
                    <a:pt x="16" y="0"/>
                  </a:lnTo>
                  <a:lnTo>
                    <a:pt x="0" y="49"/>
                  </a:lnTo>
                  <a:lnTo>
                    <a:pt x="16" y="49"/>
                  </a:lnTo>
                  <a:lnTo>
                    <a:pt x="24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0" name="Freeform 60"/>
            <p:cNvSpPr>
              <a:spLocks/>
            </p:cNvSpPr>
            <p:nvPr/>
          </p:nvSpPr>
          <p:spPr bwMode="auto">
            <a:xfrm>
              <a:off x="1725613" y="3268662"/>
              <a:ext cx="179387" cy="585788"/>
            </a:xfrm>
            <a:custGeom>
              <a:avLst/>
              <a:gdLst>
                <a:gd name="T0" fmla="*/ 0 w 14"/>
                <a:gd name="T1" fmla="*/ 0 h 46"/>
                <a:gd name="T2" fmla="*/ 0 w 14"/>
                <a:gd name="T3" fmla="*/ 22 h 46"/>
                <a:gd name="T4" fmla="*/ 14 w 14"/>
                <a:gd name="T5" fmla="*/ 22 h 46"/>
                <a:gd name="T6" fmla="*/ 14 w 14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46"/>
                <a:gd name="T14" fmla="*/ 14 w 1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46">
                  <a:moveTo>
                    <a:pt x="0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14" y="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1" name="Freeform 61"/>
            <p:cNvSpPr>
              <a:spLocks/>
            </p:cNvSpPr>
            <p:nvPr/>
          </p:nvSpPr>
          <p:spPr bwMode="auto">
            <a:xfrm>
              <a:off x="1368425" y="2579687"/>
              <a:ext cx="1301750" cy="1631950"/>
            </a:xfrm>
            <a:custGeom>
              <a:avLst/>
              <a:gdLst>
                <a:gd name="T0" fmla="*/ 102 w 102"/>
                <a:gd name="T1" fmla="*/ 19 h 128"/>
                <a:gd name="T2" fmla="*/ 102 w 102"/>
                <a:gd name="T3" fmla="*/ 0 h 128"/>
                <a:gd name="T4" fmla="*/ 0 w 102"/>
                <a:gd name="T5" fmla="*/ 0 h 128"/>
                <a:gd name="T6" fmla="*/ 0 w 102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28"/>
                <a:gd name="T14" fmla="*/ 102 w 102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28">
                  <a:moveTo>
                    <a:pt x="102" y="19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2" name="Freeform 62"/>
            <p:cNvSpPr>
              <a:spLocks/>
            </p:cNvSpPr>
            <p:nvPr/>
          </p:nvSpPr>
          <p:spPr bwMode="auto">
            <a:xfrm>
              <a:off x="1304925" y="2516187"/>
              <a:ext cx="1428750" cy="1758950"/>
            </a:xfrm>
            <a:custGeom>
              <a:avLst/>
              <a:gdLst>
                <a:gd name="T0" fmla="*/ 112 w 112"/>
                <a:gd name="T1" fmla="*/ 24 h 138"/>
                <a:gd name="T2" fmla="*/ 112 w 112"/>
                <a:gd name="T3" fmla="*/ 0 h 138"/>
                <a:gd name="T4" fmla="*/ 0 w 112"/>
                <a:gd name="T5" fmla="*/ 0 h 138"/>
                <a:gd name="T6" fmla="*/ 0 w 112"/>
                <a:gd name="T7" fmla="*/ 138 h 138"/>
                <a:gd name="T8" fmla="*/ 23 w 112"/>
                <a:gd name="T9" fmla="*/ 138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38"/>
                <a:gd name="T17" fmla="*/ 112 w 112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38">
                  <a:moveTo>
                    <a:pt x="112" y="24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23" y="13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3" name="Freeform 63"/>
            <p:cNvSpPr>
              <a:spLocks/>
            </p:cNvSpPr>
            <p:nvPr/>
          </p:nvSpPr>
          <p:spPr bwMode="auto">
            <a:xfrm>
              <a:off x="2198688" y="3178175"/>
              <a:ext cx="534987" cy="855662"/>
            </a:xfrm>
            <a:custGeom>
              <a:avLst/>
              <a:gdLst>
                <a:gd name="T0" fmla="*/ 37 w 42"/>
                <a:gd name="T1" fmla="*/ 60 h 67"/>
                <a:gd name="T2" fmla="*/ 9 w 42"/>
                <a:gd name="T3" fmla="*/ 60 h 67"/>
                <a:gd name="T4" fmla="*/ 9 w 42"/>
                <a:gd name="T5" fmla="*/ 58 h 67"/>
                <a:gd name="T6" fmla="*/ 0 w 42"/>
                <a:gd name="T7" fmla="*/ 62 h 67"/>
                <a:gd name="T8" fmla="*/ 9 w 42"/>
                <a:gd name="T9" fmla="*/ 67 h 67"/>
                <a:gd name="T10" fmla="*/ 9 w 42"/>
                <a:gd name="T11" fmla="*/ 65 h 67"/>
                <a:gd name="T12" fmla="*/ 42 w 42"/>
                <a:gd name="T13" fmla="*/ 65 h 67"/>
                <a:gd name="T14" fmla="*/ 42 w 42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67"/>
                <a:gd name="T26" fmla="*/ 42 w 42"/>
                <a:gd name="T27" fmla="*/ 67 h 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67">
                  <a:moveTo>
                    <a:pt x="37" y="60"/>
                  </a:moveTo>
                  <a:lnTo>
                    <a:pt x="9" y="60"/>
                  </a:lnTo>
                  <a:lnTo>
                    <a:pt x="9" y="58"/>
                  </a:lnTo>
                  <a:lnTo>
                    <a:pt x="0" y="62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42" y="65"/>
                  </a:lnTo>
                  <a:lnTo>
                    <a:pt x="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4" name="Rectangle 64"/>
            <p:cNvSpPr>
              <a:spLocks noChangeArrowheads="1"/>
            </p:cNvSpPr>
            <p:nvPr/>
          </p:nvSpPr>
          <p:spPr bwMode="auto">
            <a:xfrm>
              <a:off x="3600450" y="3421062"/>
              <a:ext cx="567262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Add/Noadd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75" name="Rectangle 65"/>
            <p:cNvSpPr>
              <a:spLocks noChangeArrowheads="1"/>
            </p:cNvSpPr>
            <p:nvPr/>
          </p:nvSpPr>
          <p:spPr bwMode="auto">
            <a:xfrm>
              <a:off x="3716338" y="3524250"/>
              <a:ext cx="33995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control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76" name="Line 66"/>
            <p:cNvSpPr>
              <a:spLocks noChangeShapeType="1"/>
            </p:cNvSpPr>
            <p:nvPr/>
          </p:nvSpPr>
          <p:spPr bwMode="auto">
            <a:xfrm>
              <a:off x="2670175" y="3178175"/>
              <a:ext cx="1588" cy="765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7" name="Freeform 67"/>
            <p:cNvSpPr>
              <a:spLocks/>
            </p:cNvSpPr>
            <p:nvPr/>
          </p:nvSpPr>
          <p:spPr bwMode="auto">
            <a:xfrm>
              <a:off x="2759075" y="4632325"/>
              <a:ext cx="63500" cy="369887"/>
            </a:xfrm>
            <a:custGeom>
              <a:avLst/>
              <a:gdLst>
                <a:gd name="T0" fmla="*/ 2 w 5"/>
                <a:gd name="T1" fmla="*/ 29 h 29"/>
                <a:gd name="T2" fmla="*/ 2 w 5"/>
                <a:gd name="T3" fmla="*/ 9 h 29"/>
                <a:gd name="T4" fmla="*/ 5 w 5"/>
                <a:gd name="T5" fmla="*/ 9 h 29"/>
                <a:gd name="T6" fmla="*/ 0 w 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9"/>
                <a:gd name="T14" fmla="*/ 5 w 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9">
                  <a:moveTo>
                    <a:pt x="2" y="29"/>
                  </a:moveTo>
                  <a:lnTo>
                    <a:pt x="2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8" name="Freeform 68"/>
            <p:cNvSpPr>
              <a:spLocks/>
            </p:cNvSpPr>
            <p:nvPr/>
          </p:nvSpPr>
          <p:spPr bwMode="auto">
            <a:xfrm>
              <a:off x="2695575" y="4632325"/>
              <a:ext cx="63500" cy="369887"/>
            </a:xfrm>
            <a:custGeom>
              <a:avLst/>
              <a:gdLst>
                <a:gd name="T0" fmla="*/ 3 w 5"/>
                <a:gd name="T1" fmla="*/ 29 h 29"/>
                <a:gd name="T2" fmla="*/ 3 w 5"/>
                <a:gd name="T3" fmla="*/ 9 h 29"/>
                <a:gd name="T4" fmla="*/ 0 w 5"/>
                <a:gd name="T5" fmla="*/ 9 h 29"/>
                <a:gd name="T6" fmla="*/ 5 w 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9"/>
                <a:gd name="T14" fmla="*/ 5 w 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9">
                  <a:moveTo>
                    <a:pt x="3" y="29"/>
                  </a:moveTo>
                  <a:lnTo>
                    <a:pt x="3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79" name="Freeform 69"/>
            <p:cNvSpPr>
              <a:spLocks/>
            </p:cNvSpPr>
            <p:nvPr/>
          </p:nvSpPr>
          <p:spPr bwMode="auto">
            <a:xfrm>
              <a:off x="3856038" y="4364037"/>
              <a:ext cx="38100" cy="7778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0" name="Freeform 70"/>
            <p:cNvSpPr>
              <a:spLocks/>
            </p:cNvSpPr>
            <p:nvPr/>
          </p:nvSpPr>
          <p:spPr bwMode="auto">
            <a:xfrm>
              <a:off x="3856038" y="4364037"/>
              <a:ext cx="38100" cy="77788"/>
            </a:xfrm>
            <a:custGeom>
              <a:avLst/>
              <a:gdLst>
                <a:gd name="T0" fmla="*/ 0 w 24"/>
                <a:gd name="T1" fmla="*/ 0 h 49"/>
                <a:gd name="T2" fmla="*/ 8 w 24"/>
                <a:gd name="T3" fmla="*/ 49 h 49"/>
                <a:gd name="T4" fmla="*/ 24 w 24"/>
                <a:gd name="T5" fmla="*/ 0 h 49"/>
                <a:gd name="T6" fmla="*/ 8 w 24"/>
                <a:gd name="T7" fmla="*/ 0 h 49"/>
                <a:gd name="T8" fmla="*/ 0 w 2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9"/>
                <a:gd name="T17" fmla="*/ 24 w 2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9">
                  <a:moveTo>
                    <a:pt x="0" y="0"/>
                  </a:moveTo>
                  <a:lnTo>
                    <a:pt x="8" y="49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1" name="Line 71"/>
            <p:cNvSpPr>
              <a:spLocks noChangeShapeType="1"/>
            </p:cNvSpPr>
            <p:nvPr/>
          </p:nvSpPr>
          <p:spPr bwMode="auto">
            <a:xfrm flipV="1">
              <a:off x="3868738" y="3702050"/>
              <a:ext cx="1587" cy="6619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2" name="Freeform 72"/>
            <p:cNvSpPr>
              <a:spLocks/>
            </p:cNvSpPr>
            <p:nvPr/>
          </p:nvSpPr>
          <p:spPr bwMode="auto">
            <a:xfrm>
              <a:off x="4864100" y="3497262"/>
              <a:ext cx="88900" cy="25400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1 h 2"/>
                <a:gd name="T4" fmla="*/ 0 w 7"/>
                <a:gd name="T5" fmla="*/ 0 h 2"/>
                <a:gd name="T6" fmla="*/ 0 w 7"/>
                <a:gd name="T7" fmla="*/ 1 h 2"/>
                <a:gd name="T8" fmla="*/ 0 w 7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"/>
                <a:gd name="T17" fmla="*/ 7 w 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">
                  <a:moveTo>
                    <a:pt x="0" y="2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3" name="Freeform 73"/>
            <p:cNvSpPr>
              <a:spLocks/>
            </p:cNvSpPr>
            <p:nvPr/>
          </p:nvSpPr>
          <p:spPr bwMode="auto">
            <a:xfrm>
              <a:off x="4864100" y="3497262"/>
              <a:ext cx="88900" cy="25400"/>
            </a:xfrm>
            <a:custGeom>
              <a:avLst/>
              <a:gdLst>
                <a:gd name="T0" fmla="*/ 0 w 56"/>
                <a:gd name="T1" fmla="*/ 16 h 16"/>
                <a:gd name="T2" fmla="*/ 56 w 56"/>
                <a:gd name="T3" fmla="*/ 8 h 16"/>
                <a:gd name="T4" fmla="*/ 0 w 56"/>
                <a:gd name="T5" fmla="*/ 0 h 16"/>
                <a:gd name="T6" fmla="*/ 0 w 56"/>
                <a:gd name="T7" fmla="*/ 8 h 16"/>
                <a:gd name="T8" fmla="*/ 0 w 5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6"/>
                <a:gd name="T17" fmla="*/ 56 w 5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6">
                  <a:moveTo>
                    <a:pt x="0" y="16"/>
                  </a:moveTo>
                  <a:lnTo>
                    <a:pt x="56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4" name="Line 74"/>
            <p:cNvSpPr>
              <a:spLocks noChangeShapeType="1"/>
            </p:cNvSpPr>
            <p:nvPr/>
          </p:nvSpPr>
          <p:spPr bwMode="auto">
            <a:xfrm flipH="1">
              <a:off x="4225925" y="3509962"/>
              <a:ext cx="6381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5" name="Freeform 75"/>
            <p:cNvSpPr>
              <a:spLocks/>
            </p:cNvSpPr>
            <p:nvPr/>
          </p:nvSpPr>
          <p:spPr bwMode="auto">
            <a:xfrm>
              <a:off x="2886075" y="2808287"/>
              <a:ext cx="39688" cy="7778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6" name="Freeform 76"/>
            <p:cNvSpPr>
              <a:spLocks/>
            </p:cNvSpPr>
            <p:nvPr/>
          </p:nvSpPr>
          <p:spPr bwMode="auto">
            <a:xfrm>
              <a:off x="2886075" y="2808287"/>
              <a:ext cx="39688" cy="77788"/>
            </a:xfrm>
            <a:custGeom>
              <a:avLst/>
              <a:gdLst>
                <a:gd name="T0" fmla="*/ 0 w 25"/>
                <a:gd name="T1" fmla="*/ 0 h 49"/>
                <a:gd name="T2" fmla="*/ 17 w 25"/>
                <a:gd name="T3" fmla="*/ 49 h 49"/>
                <a:gd name="T4" fmla="*/ 25 w 25"/>
                <a:gd name="T5" fmla="*/ 0 h 49"/>
                <a:gd name="T6" fmla="*/ 17 w 25"/>
                <a:gd name="T7" fmla="*/ 0 h 49"/>
                <a:gd name="T8" fmla="*/ 0 w 25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49"/>
                <a:gd name="T17" fmla="*/ 25 w 2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49">
                  <a:moveTo>
                    <a:pt x="0" y="0"/>
                  </a:moveTo>
                  <a:lnTo>
                    <a:pt x="17" y="49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7" name="Line 77"/>
            <p:cNvSpPr>
              <a:spLocks noChangeShapeType="1"/>
            </p:cNvSpPr>
            <p:nvPr/>
          </p:nvSpPr>
          <p:spPr bwMode="auto">
            <a:xfrm flipV="1">
              <a:off x="2913063" y="2465387"/>
              <a:ext cx="1587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88" name="Rectangle 78"/>
            <p:cNvSpPr>
              <a:spLocks noChangeArrowheads="1"/>
            </p:cNvSpPr>
            <p:nvPr/>
          </p:nvSpPr>
          <p:spPr bwMode="auto">
            <a:xfrm>
              <a:off x="2082800" y="2936875"/>
              <a:ext cx="1920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89" name="Rectangle 79"/>
            <p:cNvSpPr>
              <a:spLocks noChangeArrowheads="1"/>
            </p:cNvSpPr>
            <p:nvPr/>
          </p:nvSpPr>
          <p:spPr bwMode="auto">
            <a:xfrm>
              <a:off x="2133600" y="3000375"/>
              <a:ext cx="1397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0" name="Rectangle 80"/>
            <p:cNvSpPr>
              <a:spLocks noChangeArrowheads="1"/>
            </p:cNvSpPr>
            <p:nvPr/>
          </p:nvSpPr>
          <p:spPr bwMode="auto">
            <a:xfrm>
              <a:off x="2274888" y="30003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1" name="Rectangle 81"/>
            <p:cNvSpPr>
              <a:spLocks noChangeArrowheads="1"/>
            </p:cNvSpPr>
            <p:nvPr/>
          </p:nvSpPr>
          <p:spPr bwMode="auto">
            <a:xfrm>
              <a:off x="2211388" y="3000375"/>
              <a:ext cx="889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2" name="Rectangle 82"/>
            <p:cNvSpPr>
              <a:spLocks noChangeArrowheads="1"/>
            </p:cNvSpPr>
            <p:nvPr/>
          </p:nvSpPr>
          <p:spPr bwMode="auto">
            <a:xfrm>
              <a:off x="3154363" y="2936875"/>
              <a:ext cx="192087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3" name="Rectangle 83"/>
            <p:cNvSpPr>
              <a:spLocks noChangeArrowheads="1"/>
            </p:cNvSpPr>
            <p:nvPr/>
          </p:nvSpPr>
          <p:spPr bwMode="auto">
            <a:xfrm>
              <a:off x="3217863" y="30003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4" name="Rectangle 84"/>
            <p:cNvSpPr>
              <a:spLocks noChangeArrowheads="1"/>
            </p:cNvSpPr>
            <p:nvPr/>
          </p:nvSpPr>
          <p:spPr bwMode="auto">
            <a:xfrm>
              <a:off x="4927600" y="2936875"/>
              <a:ext cx="1920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5" name="Rectangle 85"/>
            <p:cNvSpPr>
              <a:spLocks noChangeArrowheads="1"/>
            </p:cNvSpPr>
            <p:nvPr/>
          </p:nvSpPr>
          <p:spPr bwMode="auto">
            <a:xfrm>
              <a:off x="4991100" y="30130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6" name="Rectangle 86"/>
            <p:cNvSpPr>
              <a:spLocks noChangeArrowheads="1"/>
            </p:cNvSpPr>
            <p:nvPr/>
          </p:nvSpPr>
          <p:spPr bwMode="auto">
            <a:xfrm>
              <a:off x="3205163" y="5002212"/>
              <a:ext cx="230187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7" name="Rectangle 87"/>
            <p:cNvSpPr>
              <a:spLocks noChangeArrowheads="1"/>
            </p:cNvSpPr>
            <p:nvPr/>
          </p:nvSpPr>
          <p:spPr bwMode="auto">
            <a:xfrm>
              <a:off x="3295650" y="5065712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8" name="Freeform 88"/>
            <p:cNvSpPr>
              <a:spLocks/>
            </p:cNvSpPr>
            <p:nvPr/>
          </p:nvSpPr>
          <p:spPr bwMode="auto">
            <a:xfrm>
              <a:off x="2670175" y="5091112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599" name="Freeform 89"/>
            <p:cNvSpPr>
              <a:spLocks/>
            </p:cNvSpPr>
            <p:nvPr/>
          </p:nvSpPr>
          <p:spPr bwMode="auto">
            <a:xfrm>
              <a:off x="2682875" y="5103812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0" name="Freeform 90"/>
            <p:cNvSpPr>
              <a:spLocks/>
            </p:cNvSpPr>
            <p:nvPr/>
          </p:nvSpPr>
          <p:spPr bwMode="auto">
            <a:xfrm>
              <a:off x="2746375" y="5091112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1" name="Freeform 91"/>
            <p:cNvSpPr>
              <a:spLocks/>
            </p:cNvSpPr>
            <p:nvPr/>
          </p:nvSpPr>
          <p:spPr bwMode="auto">
            <a:xfrm>
              <a:off x="2759075" y="5103812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2" name="Freeform 92"/>
            <p:cNvSpPr>
              <a:spLocks/>
            </p:cNvSpPr>
            <p:nvPr/>
          </p:nvSpPr>
          <p:spPr bwMode="auto">
            <a:xfrm>
              <a:off x="2822575" y="5091112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3" name="Freeform 93"/>
            <p:cNvSpPr>
              <a:spLocks/>
            </p:cNvSpPr>
            <p:nvPr/>
          </p:nvSpPr>
          <p:spPr bwMode="auto">
            <a:xfrm>
              <a:off x="2822575" y="5103812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4" name="Freeform 94"/>
            <p:cNvSpPr>
              <a:spLocks/>
            </p:cNvSpPr>
            <p:nvPr/>
          </p:nvSpPr>
          <p:spPr bwMode="auto">
            <a:xfrm>
              <a:off x="4392613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5" name="Freeform 95"/>
            <p:cNvSpPr>
              <a:spLocks/>
            </p:cNvSpPr>
            <p:nvPr/>
          </p:nvSpPr>
          <p:spPr bwMode="auto">
            <a:xfrm>
              <a:off x="4405313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6" name="Freeform 96"/>
            <p:cNvSpPr>
              <a:spLocks/>
            </p:cNvSpPr>
            <p:nvPr/>
          </p:nvSpPr>
          <p:spPr bwMode="auto">
            <a:xfrm>
              <a:off x="4468813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7" name="Freeform 97"/>
            <p:cNvSpPr>
              <a:spLocks/>
            </p:cNvSpPr>
            <p:nvPr/>
          </p:nvSpPr>
          <p:spPr bwMode="auto">
            <a:xfrm>
              <a:off x="4468813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8" name="Freeform 98"/>
            <p:cNvSpPr>
              <a:spLocks/>
            </p:cNvSpPr>
            <p:nvPr/>
          </p:nvSpPr>
          <p:spPr bwMode="auto">
            <a:xfrm>
              <a:off x="4532313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09" name="Freeform 99"/>
            <p:cNvSpPr>
              <a:spLocks/>
            </p:cNvSpPr>
            <p:nvPr/>
          </p:nvSpPr>
          <p:spPr bwMode="auto">
            <a:xfrm>
              <a:off x="4545013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0" name="Freeform 100"/>
            <p:cNvSpPr>
              <a:spLocks/>
            </p:cNvSpPr>
            <p:nvPr/>
          </p:nvSpPr>
          <p:spPr bwMode="auto">
            <a:xfrm>
              <a:off x="2619375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1" name="Freeform 101"/>
            <p:cNvSpPr>
              <a:spLocks/>
            </p:cNvSpPr>
            <p:nvPr/>
          </p:nvSpPr>
          <p:spPr bwMode="auto">
            <a:xfrm>
              <a:off x="2619375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2" name="Freeform 102"/>
            <p:cNvSpPr>
              <a:spLocks/>
            </p:cNvSpPr>
            <p:nvPr/>
          </p:nvSpPr>
          <p:spPr bwMode="auto">
            <a:xfrm>
              <a:off x="2682875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3" name="Freeform 103"/>
            <p:cNvSpPr>
              <a:spLocks/>
            </p:cNvSpPr>
            <p:nvPr/>
          </p:nvSpPr>
          <p:spPr bwMode="auto">
            <a:xfrm>
              <a:off x="2695575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4" name="Freeform 104"/>
            <p:cNvSpPr>
              <a:spLocks/>
            </p:cNvSpPr>
            <p:nvPr/>
          </p:nvSpPr>
          <p:spPr bwMode="auto">
            <a:xfrm>
              <a:off x="2759075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5" name="Freeform 105"/>
            <p:cNvSpPr>
              <a:spLocks/>
            </p:cNvSpPr>
            <p:nvPr/>
          </p:nvSpPr>
          <p:spPr bwMode="auto">
            <a:xfrm>
              <a:off x="2771775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6" name="Line 106"/>
            <p:cNvSpPr>
              <a:spLocks noChangeShapeType="1"/>
            </p:cNvSpPr>
            <p:nvPr/>
          </p:nvSpPr>
          <p:spPr bwMode="auto">
            <a:xfrm flipV="1">
              <a:off x="2198688" y="3752850"/>
              <a:ext cx="1587" cy="7620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7" name="Rectangle 107"/>
            <p:cNvSpPr>
              <a:spLocks noChangeArrowheads="1"/>
            </p:cNvSpPr>
            <p:nvPr/>
          </p:nvSpPr>
          <p:spPr bwMode="auto">
            <a:xfrm>
              <a:off x="2082800" y="4989512"/>
              <a:ext cx="1352550" cy="24288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18" name="Line 108"/>
            <p:cNvSpPr>
              <a:spLocks noChangeShapeType="1"/>
            </p:cNvSpPr>
            <p:nvPr/>
          </p:nvSpPr>
          <p:spPr bwMode="auto">
            <a:xfrm flipV="1">
              <a:off x="2363788" y="2936875"/>
              <a:ext cx="1587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19" name="Line 109"/>
            <p:cNvSpPr>
              <a:spLocks noChangeShapeType="1"/>
            </p:cNvSpPr>
            <p:nvPr/>
          </p:nvSpPr>
          <p:spPr bwMode="auto">
            <a:xfrm flipV="1">
              <a:off x="3040063" y="2936875"/>
              <a:ext cx="1587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20" name="Rectangle 110"/>
            <p:cNvSpPr>
              <a:spLocks noChangeArrowheads="1"/>
            </p:cNvSpPr>
            <p:nvPr/>
          </p:nvSpPr>
          <p:spPr bwMode="auto">
            <a:xfrm>
              <a:off x="2019300" y="2936875"/>
              <a:ext cx="1365250" cy="2413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21" name="Rectangle 111"/>
            <p:cNvSpPr>
              <a:spLocks noChangeArrowheads="1"/>
            </p:cNvSpPr>
            <p:nvPr/>
          </p:nvSpPr>
          <p:spPr bwMode="auto">
            <a:xfrm>
              <a:off x="1598613" y="2936875"/>
              <a:ext cx="242887" cy="2413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22" name="Freeform 112"/>
            <p:cNvSpPr>
              <a:spLocks/>
            </p:cNvSpPr>
            <p:nvPr/>
          </p:nvSpPr>
          <p:spPr bwMode="auto">
            <a:xfrm>
              <a:off x="1598613" y="3765550"/>
              <a:ext cx="600075" cy="955675"/>
            </a:xfrm>
            <a:custGeom>
              <a:avLst/>
              <a:gdLst>
                <a:gd name="T0" fmla="*/ 47 w 47"/>
                <a:gd name="T1" fmla="*/ 0 h 75"/>
                <a:gd name="T2" fmla="*/ 47 w 47"/>
                <a:gd name="T3" fmla="*/ 33 h 75"/>
                <a:gd name="T4" fmla="*/ 38 w 47"/>
                <a:gd name="T5" fmla="*/ 37 h 75"/>
                <a:gd name="T6" fmla="*/ 47 w 47"/>
                <a:gd name="T7" fmla="*/ 42 h 75"/>
                <a:gd name="T8" fmla="*/ 47 w 47"/>
                <a:gd name="T9" fmla="*/ 75 h 75"/>
                <a:gd name="T10" fmla="*/ 0 w 47"/>
                <a:gd name="T11" fmla="*/ 60 h 75"/>
                <a:gd name="T12" fmla="*/ 0 w 47"/>
                <a:gd name="T13" fmla="*/ 14 h 75"/>
                <a:gd name="T14" fmla="*/ 47 w 47"/>
                <a:gd name="T15" fmla="*/ 0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"/>
                <a:gd name="T25" fmla="*/ 0 h 75"/>
                <a:gd name="T26" fmla="*/ 47 w 47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" h="75">
                  <a:moveTo>
                    <a:pt x="47" y="0"/>
                  </a:moveTo>
                  <a:lnTo>
                    <a:pt x="47" y="33"/>
                  </a:lnTo>
                  <a:lnTo>
                    <a:pt x="38" y="37"/>
                  </a:lnTo>
                  <a:lnTo>
                    <a:pt x="47" y="42"/>
                  </a:lnTo>
                  <a:lnTo>
                    <a:pt x="47" y="75"/>
                  </a:lnTo>
                  <a:lnTo>
                    <a:pt x="0" y="60"/>
                  </a:lnTo>
                  <a:lnTo>
                    <a:pt x="0" y="14"/>
                  </a:lnTo>
                  <a:lnTo>
                    <a:pt x="47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23" name="Rectangle 113"/>
            <p:cNvSpPr>
              <a:spLocks noChangeArrowheads="1"/>
            </p:cNvSpPr>
            <p:nvPr/>
          </p:nvSpPr>
          <p:spPr bwMode="auto">
            <a:xfrm>
              <a:off x="3103563" y="4811712"/>
              <a:ext cx="127000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624" name="Rectangle 114"/>
            <p:cNvSpPr>
              <a:spLocks noChangeArrowheads="1"/>
            </p:cNvSpPr>
            <p:nvPr/>
          </p:nvSpPr>
          <p:spPr bwMode="auto">
            <a:xfrm>
              <a:off x="2809875" y="4429125"/>
              <a:ext cx="3444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MUX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625" name="Freeform 191"/>
            <p:cNvSpPr>
              <a:spLocks/>
            </p:cNvSpPr>
            <p:nvPr/>
          </p:nvSpPr>
          <p:spPr bwMode="auto">
            <a:xfrm>
              <a:off x="3128963" y="4619625"/>
              <a:ext cx="63500" cy="204787"/>
            </a:xfrm>
            <a:custGeom>
              <a:avLst/>
              <a:gdLst>
                <a:gd name="T0" fmla="*/ 3 w 5"/>
                <a:gd name="T1" fmla="*/ 16 h 16"/>
                <a:gd name="T2" fmla="*/ 3 w 5"/>
                <a:gd name="T3" fmla="*/ 10 h 16"/>
                <a:gd name="T4" fmla="*/ 5 w 5"/>
                <a:gd name="T5" fmla="*/ 10 h 16"/>
                <a:gd name="T6" fmla="*/ 0 w 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6"/>
                <a:gd name="T14" fmla="*/ 5 w 5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6">
                  <a:moveTo>
                    <a:pt x="3" y="16"/>
                  </a:moveTo>
                  <a:lnTo>
                    <a:pt x="3" y="10"/>
                  </a:lnTo>
                  <a:lnTo>
                    <a:pt x="5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26" name="Freeform 192"/>
            <p:cNvSpPr>
              <a:spLocks/>
            </p:cNvSpPr>
            <p:nvPr/>
          </p:nvSpPr>
          <p:spPr bwMode="auto">
            <a:xfrm>
              <a:off x="3078163" y="4619625"/>
              <a:ext cx="50800" cy="204787"/>
            </a:xfrm>
            <a:custGeom>
              <a:avLst/>
              <a:gdLst>
                <a:gd name="T0" fmla="*/ 2 w 4"/>
                <a:gd name="T1" fmla="*/ 16 h 16"/>
                <a:gd name="T2" fmla="*/ 2 w 4"/>
                <a:gd name="T3" fmla="*/ 10 h 16"/>
                <a:gd name="T4" fmla="*/ 0 w 4"/>
                <a:gd name="T5" fmla="*/ 10 h 16"/>
                <a:gd name="T6" fmla="*/ 4 w 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6"/>
                <a:gd name="T14" fmla="*/ 4 w 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6">
                  <a:moveTo>
                    <a:pt x="2" y="16"/>
                  </a:moveTo>
                  <a:lnTo>
                    <a:pt x="2" y="10"/>
                  </a:lnTo>
                  <a:lnTo>
                    <a:pt x="0" y="1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627" name="Rectangle 193"/>
            <p:cNvSpPr>
              <a:spLocks noChangeArrowheads="1"/>
            </p:cNvSpPr>
            <p:nvPr/>
          </p:nvSpPr>
          <p:spPr bwMode="auto">
            <a:xfrm>
              <a:off x="2632075" y="4389437"/>
              <a:ext cx="638175" cy="23018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28" name="Oval 194"/>
            <p:cNvSpPr>
              <a:spLocks noChangeArrowheads="1"/>
            </p:cNvSpPr>
            <p:nvPr/>
          </p:nvSpPr>
          <p:spPr bwMode="auto">
            <a:xfrm>
              <a:off x="4470400" y="3665537"/>
              <a:ext cx="1079500" cy="16637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Sequential multiplication (contd..)</a:t>
            </a:r>
          </a:p>
        </p:txBody>
      </p:sp>
      <p:grpSp>
        <p:nvGrpSpPr>
          <p:cNvPr id="65538" name="Group 193"/>
          <p:cNvGrpSpPr>
            <a:grpSpLocks/>
          </p:cNvGrpSpPr>
          <p:nvPr/>
        </p:nvGrpSpPr>
        <p:grpSpPr bwMode="auto">
          <a:xfrm>
            <a:off x="838200" y="1447800"/>
            <a:ext cx="7394575" cy="4757738"/>
            <a:chOff x="4432300" y="3525838"/>
            <a:chExt cx="3874826" cy="2805141"/>
          </a:xfrm>
        </p:grpSpPr>
        <p:sp>
          <p:nvSpPr>
            <p:cNvPr id="65539" name="Freeform 122"/>
            <p:cNvSpPr>
              <a:spLocks/>
            </p:cNvSpPr>
            <p:nvPr/>
          </p:nvSpPr>
          <p:spPr bwMode="auto">
            <a:xfrm>
              <a:off x="6945313" y="4341813"/>
              <a:ext cx="76200" cy="508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4 h 4"/>
                <a:gd name="T4" fmla="*/ 1 w 6"/>
                <a:gd name="T5" fmla="*/ 0 h 4"/>
                <a:gd name="T6" fmla="*/ 0 w 6"/>
                <a:gd name="T7" fmla="*/ 2 h 4"/>
                <a:gd name="T8" fmla="*/ 0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0" y="3"/>
                  </a:moveTo>
                  <a:lnTo>
                    <a:pt x="6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40" name="Freeform 123"/>
            <p:cNvSpPr>
              <a:spLocks/>
            </p:cNvSpPr>
            <p:nvPr/>
          </p:nvSpPr>
          <p:spPr bwMode="auto">
            <a:xfrm>
              <a:off x="6945313" y="4341813"/>
              <a:ext cx="76200" cy="50800"/>
            </a:xfrm>
            <a:custGeom>
              <a:avLst/>
              <a:gdLst>
                <a:gd name="T0" fmla="*/ 0 w 48"/>
                <a:gd name="T1" fmla="*/ 24 h 32"/>
                <a:gd name="T2" fmla="*/ 48 w 48"/>
                <a:gd name="T3" fmla="*/ 32 h 32"/>
                <a:gd name="T4" fmla="*/ 8 w 48"/>
                <a:gd name="T5" fmla="*/ 0 h 32"/>
                <a:gd name="T6" fmla="*/ 0 w 48"/>
                <a:gd name="T7" fmla="*/ 16 h 32"/>
                <a:gd name="T8" fmla="*/ 0 w 48"/>
                <a:gd name="T9" fmla="*/ 2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0" y="24"/>
                  </a:moveTo>
                  <a:lnTo>
                    <a:pt x="48" y="3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41" name="Line 124"/>
            <p:cNvSpPr>
              <a:spLocks noChangeShapeType="1"/>
            </p:cNvSpPr>
            <p:nvPr/>
          </p:nvSpPr>
          <p:spPr bwMode="auto">
            <a:xfrm flipH="1" flipV="1">
              <a:off x="6408738" y="4086225"/>
              <a:ext cx="536575" cy="268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42" name="Rectangle 125"/>
            <p:cNvSpPr>
              <a:spLocks noChangeArrowheads="1"/>
            </p:cNvSpPr>
            <p:nvPr/>
          </p:nvSpPr>
          <p:spPr bwMode="auto">
            <a:xfrm>
              <a:off x="5783263" y="3959225"/>
              <a:ext cx="701675" cy="152400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43" name="Rectangle 126"/>
            <p:cNvSpPr>
              <a:spLocks noChangeArrowheads="1"/>
            </p:cNvSpPr>
            <p:nvPr/>
          </p:nvSpPr>
          <p:spPr bwMode="auto">
            <a:xfrm>
              <a:off x="5886450" y="57324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4" name="Rectangle 127"/>
            <p:cNvSpPr>
              <a:spLocks noChangeArrowheads="1"/>
            </p:cNvSpPr>
            <p:nvPr/>
          </p:nvSpPr>
          <p:spPr bwMode="auto">
            <a:xfrm>
              <a:off x="5886450" y="432911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5" name="Rectangle 128"/>
            <p:cNvSpPr>
              <a:spLocks noChangeArrowheads="1"/>
            </p:cNvSpPr>
            <p:nvPr/>
          </p:nvSpPr>
          <p:spPr bwMode="auto">
            <a:xfrm>
              <a:off x="5886450" y="54260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6" name="Rectangle 129"/>
            <p:cNvSpPr>
              <a:spLocks noChangeArrowheads="1"/>
            </p:cNvSpPr>
            <p:nvPr/>
          </p:nvSpPr>
          <p:spPr bwMode="auto">
            <a:xfrm>
              <a:off x="5886450" y="52736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7" name="Rectangle 130"/>
            <p:cNvSpPr>
              <a:spLocks noChangeArrowheads="1"/>
            </p:cNvSpPr>
            <p:nvPr/>
          </p:nvSpPr>
          <p:spPr bwMode="auto">
            <a:xfrm>
              <a:off x="5886450" y="49545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8" name="Rectangle 131"/>
            <p:cNvSpPr>
              <a:spLocks noChangeArrowheads="1"/>
            </p:cNvSpPr>
            <p:nvPr/>
          </p:nvSpPr>
          <p:spPr bwMode="auto">
            <a:xfrm>
              <a:off x="5886450" y="48021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9" name="Rectangle 132"/>
            <p:cNvSpPr>
              <a:spLocks noChangeArrowheads="1"/>
            </p:cNvSpPr>
            <p:nvPr/>
          </p:nvSpPr>
          <p:spPr bwMode="auto">
            <a:xfrm>
              <a:off x="5886450" y="4495800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0" name="Rectangle 133"/>
            <p:cNvSpPr>
              <a:spLocks noChangeArrowheads="1"/>
            </p:cNvSpPr>
            <p:nvPr/>
          </p:nvSpPr>
          <p:spPr bwMode="auto">
            <a:xfrm>
              <a:off x="6842125" y="3806825"/>
              <a:ext cx="78195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Initial configuration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1" name="Rectangle 134"/>
            <p:cNvSpPr>
              <a:spLocks noChangeArrowheads="1"/>
            </p:cNvSpPr>
            <p:nvPr/>
          </p:nvSpPr>
          <p:spPr bwMode="auto">
            <a:xfrm>
              <a:off x="7059613" y="4341813"/>
              <a:ext cx="16714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2" name="Rectangle 135"/>
            <p:cNvSpPr>
              <a:spLocks noChangeArrowheads="1"/>
            </p:cNvSpPr>
            <p:nvPr/>
          </p:nvSpPr>
          <p:spPr bwMode="auto">
            <a:xfrm>
              <a:off x="5095875" y="3525838"/>
              <a:ext cx="7811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3" name="Rectangle 136"/>
            <p:cNvSpPr>
              <a:spLocks noChangeArrowheads="1"/>
            </p:cNvSpPr>
            <p:nvPr/>
          </p:nvSpPr>
          <p:spPr bwMode="auto">
            <a:xfrm>
              <a:off x="4789488" y="3703638"/>
              <a:ext cx="701675" cy="153987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54" name="Rectangle 137"/>
            <p:cNvSpPr>
              <a:spLocks noChangeArrowheads="1"/>
            </p:cNvSpPr>
            <p:nvPr/>
          </p:nvSpPr>
          <p:spPr bwMode="auto">
            <a:xfrm>
              <a:off x="4891088" y="370522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5" name="Rectangle 138"/>
            <p:cNvSpPr>
              <a:spLocks noChangeArrowheads="1"/>
            </p:cNvSpPr>
            <p:nvPr/>
          </p:nvSpPr>
          <p:spPr bwMode="auto">
            <a:xfrm>
              <a:off x="4432300" y="3959225"/>
              <a:ext cx="203200" cy="152400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56" name="Rectangle 139"/>
            <p:cNvSpPr>
              <a:spLocks noChangeArrowheads="1"/>
            </p:cNvSpPr>
            <p:nvPr/>
          </p:nvSpPr>
          <p:spPr bwMode="auto">
            <a:xfrm>
              <a:off x="4495800" y="4125913"/>
              <a:ext cx="6803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7" name="Rectangle 140"/>
            <p:cNvSpPr>
              <a:spLocks noChangeArrowheads="1"/>
            </p:cNvSpPr>
            <p:nvPr/>
          </p:nvSpPr>
          <p:spPr bwMode="auto">
            <a:xfrm>
              <a:off x="7748588" y="4406900"/>
              <a:ext cx="42247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First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8" name="Rectangle 141"/>
            <p:cNvSpPr>
              <a:spLocks noChangeArrowheads="1"/>
            </p:cNvSpPr>
            <p:nvPr/>
          </p:nvSpPr>
          <p:spPr bwMode="auto">
            <a:xfrm>
              <a:off x="7748588" y="4878388"/>
              <a:ext cx="558538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Second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9" name="Rectangle 142"/>
            <p:cNvSpPr>
              <a:spLocks noChangeArrowheads="1"/>
            </p:cNvSpPr>
            <p:nvPr/>
          </p:nvSpPr>
          <p:spPr bwMode="auto">
            <a:xfrm>
              <a:off x="7748588" y="5337175"/>
              <a:ext cx="453550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Third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0" name="Rectangle 143"/>
            <p:cNvSpPr>
              <a:spLocks noChangeArrowheads="1"/>
            </p:cNvSpPr>
            <p:nvPr/>
          </p:nvSpPr>
          <p:spPr bwMode="auto">
            <a:xfrm>
              <a:off x="7748588" y="5821363"/>
              <a:ext cx="51066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Fourth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1" name="Rectangle 144"/>
            <p:cNvSpPr>
              <a:spLocks noChangeArrowheads="1"/>
            </p:cNvSpPr>
            <p:nvPr/>
          </p:nvSpPr>
          <p:spPr bwMode="auto">
            <a:xfrm>
              <a:off x="4789488" y="3959225"/>
              <a:ext cx="701675" cy="152400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62" name="Rectangle 145"/>
            <p:cNvSpPr>
              <a:spLocks noChangeArrowheads="1"/>
            </p:cNvSpPr>
            <p:nvPr/>
          </p:nvSpPr>
          <p:spPr bwMode="auto">
            <a:xfrm>
              <a:off x="7059613" y="5260975"/>
              <a:ext cx="302366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No 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3" name="Rectangle 146"/>
            <p:cNvSpPr>
              <a:spLocks noChangeArrowheads="1"/>
            </p:cNvSpPr>
            <p:nvPr/>
          </p:nvSpPr>
          <p:spPr bwMode="auto">
            <a:xfrm>
              <a:off x="7059613" y="4457700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4" name="Rectangle 147"/>
            <p:cNvSpPr>
              <a:spLocks noChangeArrowheads="1"/>
            </p:cNvSpPr>
            <p:nvPr/>
          </p:nvSpPr>
          <p:spPr bwMode="auto">
            <a:xfrm>
              <a:off x="7059613" y="4929188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5" name="Rectangle 148"/>
            <p:cNvSpPr>
              <a:spLocks noChangeArrowheads="1"/>
            </p:cNvSpPr>
            <p:nvPr/>
          </p:nvSpPr>
          <p:spPr bwMode="auto">
            <a:xfrm>
              <a:off x="7059613" y="4814888"/>
              <a:ext cx="16714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6" name="Rectangle 149"/>
            <p:cNvSpPr>
              <a:spLocks noChangeArrowheads="1"/>
            </p:cNvSpPr>
            <p:nvPr/>
          </p:nvSpPr>
          <p:spPr bwMode="auto">
            <a:xfrm>
              <a:off x="7059613" y="5375275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7" name="Rectangle 150"/>
            <p:cNvSpPr>
              <a:spLocks noChangeArrowheads="1"/>
            </p:cNvSpPr>
            <p:nvPr/>
          </p:nvSpPr>
          <p:spPr bwMode="auto">
            <a:xfrm>
              <a:off x="7059613" y="5872163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8" name="Rectangle 151"/>
            <p:cNvSpPr>
              <a:spLocks noChangeArrowheads="1"/>
            </p:cNvSpPr>
            <p:nvPr/>
          </p:nvSpPr>
          <p:spPr bwMode="auto">
            <a:xfrm>
              <a:off x="7059613" y="5757863"/>
              <a:ext cx="16714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9" name="Rectangle 152"/>
            <p:cNvSpPr>
              <a:spLocks noChangeArrowheads="1"/>
            </p:cNvSpPr>
            <p:nvPr/>
          </p:nvSpPr>
          <p:spPr bwMode="auto">
            <a:xfrm>
              <a:off x="5886450" y="58975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0" name="Rectangle 153"/>
            <p:cNvSpPr>
              <a:spLocks noChangeArrowheads="1"/>
            </p:cNvSpPr>
            <p:nvPr/>
          </p:nvSpPr>
          <p:spPr bwMode="auto">
            <a:xfrm>
              <a:off x="4508500" y="3959225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1" name="Rectangle 154"/>
            <p:cNvSpPr>
              <a:spLocks noChangeArrowheads="1"/>
            </p:cNvSpPr>
            <p:nvPr/>
          </p:nvSpPr>
          <p:spPr bwMode="auto">
            <a:xfrm>
              <a:off x="4508500" y="4329113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2" name="Rectangle 155"/>
            <p:cNvSpPr>
              <a:spLocks noChangeArrowheads="1"/>
            </p:cNvSpPr>
            <p:nvPr/>
          </p:nvSpPr>
          <p:spPr bwMode="auto">
            <a:xfrm>
              <a:off x="4508500" y="4495800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3" name="Rectangle 156"/>
            <p:cNvSpPr>
              <a:spLocks noChangeArrowheads="1"/>
            </p:cNvSpPr>
            <p:nvPr/>
          </p:nvSpPr>
          <p:spPr bwMode="auto">
            <a:xfrm>
              <a:off x="4508500" y="4802188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4" name="Rectangle 157"/>
            <p:cNvSpPr>
              <a:spLocks noChangeArrowheads="1"/>
            </p:cNvSpPr>
            <p:nvPr/>
          </p:nvSpPr>
          <p:spPr bwMode="auto">
            <a:xfrm>
              <a:off x="4508500" y="4954588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5" name="Rectangle 158"/>
            <p:cNvSpPr>
              <a:spLocks noChangeArrowheads="1"/>
            </p:cNvSpPr>
            <p:nvPr/>
          </p:nvSpPr>
          <p:spPr bwMode="auto">
            <a:xfrm>
              <a:off x="4508500" y="5273675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6" name="Rectangle 159"/>
            <p:cNvSpPr>
              <a:spLocks noChangeArrowheads="1"/>
            </p:cNvSpPr>
            <p:nvPr/>
          </p:nvSpPr>
          <p:spPr bwMode="auto">
            <a:xfrm>
              <a:off x="4508500" y="5426075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7" name="Rectangle 160"/>
            <p:cNvSpPr>
              <a:spLocks noChangeArrowheads="1"/>
            </p:cNvSpPr>
            <p:nvPr/>
          </p:nvSpPr>
          <p:spPr bwMode="auto">
            <a:xfrm>
              <a:off x="4508500" y="5732463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8" name="Rectangle 161"/>
            <p:cNvSpPr>
              <a:spLocks noChangeArrowheads="1"/>
            </p:cNvSpPr>
            <p:nvPr/>
          </p:nvSpPr>
          <p:spPr bwMode="auto">
            <a:xfrm>
              <a:off x="4508500" y="5897563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9" name="Rectangle 162"/>
            <p:cNvSpPr>
              <a:spLocks noChangeArrowheads="1"/>
            </p:cNvSpPr>
            <p:nvPr/>
          </p:nvSpPr>
          <p:spPr bwMode="auto">
            <a:xfrm>
              <a:off x="4891088" y="395922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0   0   0   0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0" name="Rectangle 163"/>
            <p:cNvSpPr>
              <a:spLocks noChangeArrowheads="1"/>
            </p:cNvSpPr>
            <p:nvPr/>
          </p:nvSpPr>
          <p:spPr bwMode="auto">
            <a:xfrm>
              <a:off x="4891088" y="4495800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0   1   1   0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1" name="Rectangle 164"/>
            <p:cNvSpPr>
              <a:spLocks noChangeArrowheads="1"/>
            </p:cNvSpPr>
            <p:nvPr/>
          </p:nvSpPr>
          <p:spPr bwMode="auto">
            <a:xfrm>
              <a:off x="4891088" y="432911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2" name="Rectangle 165"/>
            <p:cNvSpPr>
              <a:spLocks noChangeArrowheads="1"/>
            </p:cNvSpPr>
            <p:nvPr/>
          </p:nvSpPr>
          <p:spPr bwMode="auto">
            <a:xfrm>
              <a:off x="4891088" y="48021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0   0   1   1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3" name="Rectangle 166"/>
            <p:cNvSpPr>
              <a:spLocks noChangeArrowheads="1"/>
            </p:cNvSpPr>
            <p:nvPr/>
          </p:nvSpPr>
          <p:spPr bwMode="auto">
            <a:xfrm>
              <a:off x="4891088" y="52736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4" name="Rectangle 167"/>
            <p:cNvSpPr>
              <a:spLocks noChangeArrowheads="1"/>
            </p:cNvSpPr>
            <p:nvPr/>
          </p:nvSpPr>
          <p:spPr bwMode="auto">
            <a:xfrm>
              <a:off x="4891088" y="54260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0   1   0   0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5" name="Rectangle 168"/>
            <p:cNvSpPr>
              <a:spLocks noChangeArrowheads="1"/>
            </p:cNvSpPr>
            <p:nvPr/>
          </p:nvSpPr>
          <p:spPr bwMode="auto">
            <a:xfrm>
              <a:off x="4891088" y="57324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0   0   0   1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6" name="Rectangle 169"/>
            <p:cNvSpPr>
              <a:spLocks noChangeArrowheads="1"/>
            </p:cNvSpPr>
            <p:nvPr/>
          </p:nvSpPr>
          <p:spPr bwMode="auto">
            <a:xfrm>
              <a:off x="4891088" y="58975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1   0   0   0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7" name="Rectangle 170"/>
            <p:cNvSpPr>
              <a:spLocks noChangeArrowheads="1"/>
            </p:cNvSpPr>
            <p:nvPr/>
          </p:nvSpPr>
          <p:spPr bwMode="auto">
            <a:xfrm>
              <a:off x="4891088" y="49545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8" name="Rectangle 171"/>
            <p:cNvSpPr>
              <a:spLocks noChangeArrowheads="1"/>
            </p:cNvSpPr>
            <p:nvPr/>
          </p:nvSpPr>
          <p:spPr bwMode="auto">
            <a:xfrm>
              <a:off x="5886450" y="395922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9" name="Rectangle 172"/>
            <p:cNvSpPr>
              <a:spLocks noChangeArrowheads="1"/>
            </p:cNvSpPr>
            <p:nvPr/>
          </p:nvSpPr>
          <p:spPr bwMode="auto">
            <a:xfrm>
              <a:off x="6089650" y="4125913"/>
              <a:ext cx="7307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90" name="Rectangle 173"/>
            <p:cNvSpPr>
              <a:spLocks noChangeArrowheads="1"/>
            </p:cNvSpPr>
            <p:nvPr/>
          </p:nvSpPr>
          <p:spPr bwMode="auto">
            <a:xfrm>
              <a:off x="5095875" y="4125913"/>
              <a:ext cx="6299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91" name="Rectangle 174"/>
            <p:cNvSpPr>
              <a:spLocks noChangeArrowheads="1"/>
            </p:cNvSpPr>
            <p:nvPr/>
          </p:nvSpPr>
          <p:spPr bwMode="auto">
            <a:xfrm>
              <a:off x="5465763" y="6203950"/>
              <a:ext cx="323365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Product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92" name="Freeform 175"/>
            <p:cNvSpPr>
              <a:spLocks/>
            </p:cNvSpPr>
            <p:nvPr/>
          </p:nvSpPr>
          <p:spPr bwMode="auto">
            <a:xfrm>
              <a:off x="5643563" y="6127750"/>
              <a:ext cx="815975" cy="63500"/>
            </a:xfrm>
            <a:custGeom>
              <a:avLst/>
              <a:gdLst>
                <a:gd name="T0" fmla="*/ 64 w 64"/>
                <a:gd name="T1" fmla="*/ 0 h 5"/>
                <a:gd name="T2" fmla="*/ 63 w 64"/>
                <a:gd name="T3" fmla="*/ 1 h 5"/>
                <a:gd name="T4" fmla="*/ 62 w 64"/>
                <a:gd name="T5" fmla="*/ 1 h 5"/>
                <a:gd name="T6" fmla="*/ 62 w 64"/>
                <a:gd name="T7" fmla="*/ 1 h 5"/>
                <a:gd name="T8" fmla="*/ 61 w 64"/>
                <a:gd name="T9" fmla="*/ 1 h 5"/>
                <a:gd name="T10" fmla="*/ 61 w 64"/>
                <a:gd name="T11" fmla="*/ 1 h 5"/>
                <a:gd name="T12" fmla="*/ 41 w 64"/>
                <a:gd name="T13" fmla="*/ 1 h 5"/>
                <a:gd name="T14" fmla="*/ 32 w 64"/>
                <a:gd name="T15" fmla="*/ 1 h 5"/>
                <a:gd name="T16" fmla="*/ 23 w 64"/>
                <a:gd name="T17" fmla="*/ 1 h 5"/>
                <a:gd name="T18" fmla="*/ 3 w 64"/>
                <a:gd name="T19" fmla="*/ 1 h 5"/>
                <a:gd name="T20" fmla="*/ 3 w 64"/>
                <a:gd name="T21" fmla="*/ 1 h 5"/>
                <a:gd name="T22" fmla="*/ 2 w 64"/>
                <a:gd name="T23" fmla="*/ 2 h 5"/>
                <a:gd name="T24" fmla="*/ 2 w 64"/>
                <a:gd name="T25" fmla="*/ 2 h 5"/>
                <a:gd name="T26" fmla="*/ 1 w 64"/>
                <a:gd name="T27" fmla="*/ 3 h 5"/>
                <a:gd name="T28" fmla="*/ 0 w 64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"/>
                <a:gd name="T47" fmla="*/ 64 w 64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">
                  <a:moveTo>
                    <a:pt x="64" y="0"/>
                  </a:moveTo>
                  <a:lnTo>
                    <a:pt x="63" y="1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41" y="1"/>
                  </a:lnTo>
                  <a:lnTo>
                    <a:pt x="32" y="1"/>
                  </a:lnTo>
                  <a:lnTo>
                    <a:pt x="2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93" name="Freeform 176"/>
            <p:cNvSpPr>
              <a:spLocks/>
            </p:cNvSpPr>
            <p:nvPr/>
          </p:nvSpPr>
          <p:spPr bwMode="auto">
            <a:xfrm>
              <a:off x="4827588" y="6127750"/>
              <a:ext cx="815975" cy="63500"/>
            </a:xfrm>
            <a:custGeom>
              <a:avLst/>
              <a:gdLst>
                <a:gd name="T0" fmla="*/ 0 w 64"/>
                <a:gd name="T1" fmla="*/ 0 h 5"/>
                <a:gd name="T2" fmla="*/ 1 w 64"/>
                <a:gd name="T3" fmla="*/ 1 h 5"/>
                <a:gd name="T4" fmla="*/ 2 w 64"/>
                <a:gd name="T5" fmla="*/ 1 h 5"/>
                <a:gd name="T6" fmla="*/ 3 w 64"/>
                <a:gd name="T7" fmla="*/ 1 h 5"/>
                <a:gd name="T8" fmla="*/ 3 w 64"/>
                <a:gd name="T9" fmla="*/ 1 h 5"/>
                <a:gd name="T10" fmla="*/ 4 w 64"/>
                <a:gd name="T11" fmla="*/ 1 h 5"/>
                <a:gd name="T12" fmla="*/ 23 w 64"/>
                <a:gd name="T13" fmla="*/ 1 h 5"/>
                <a:gd name="T14" fmla="*/ 32 w 64"/>
                <a:gd name="T15" fmla="*/ 1 h 5"/>
                <a:gd name="T16" fmla="*/ 42 w 64"/>
                <a:gd name="T17" fmla="*/ 1 h 5"/>
                <a:gd name="T18" fmla="*/ 61 w 64"/>
                <a:gd name="T19" fmla="*/ 1 h 5"/>
                <a:gd name="T20" fmla="*/ 62 w 64"/>
                <a:gd name="T21" fmla="*/ 1 h 5"/>
                <a:gd name="T22" fmla="*/ 62 w 64"/>
                <a:gd name="T23" fmla="*/ 2 h 5"/>
                <a:gd name="T24" fmla="*/ 63 w 64"/>
                <a:gd name="T25" fmla="*/ 2 h 5"/>
                <a:gd name="T26" fmla="*/ 63 w 64"/>
                <a:gd name="T27" fmla="*/ 3 h 5"/>
                <a:gd name="T28" fmla="*/ 64 w 64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"/>
                <a:gd name="T47" fmla="*/ 64 w 64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1"/>
                  </a:lnTo>
                  <a:lnTo>
                    <a:pt x="32" y="1"/>
                  </a:lnTo>
                  <a:lnTo>
                    <a:pt x="42" y="1"/>
                  </a:lnTo>
                  <a:lnTo>
                    <a:pt x="61" y="1"/>
                  </a:lnTo>
                  <a:lnTo>
                    <a:pt x="62" y="1"/>
                  </a:lnTo>
                  <a:lnTo>
                    <a:pt x="62" y="2"/>
                  </a:lnTo>
                  <a:lnTo>
                    <a:pt x="63" y="2"/>
                  </a:lnTo>
                  <a:lnTo>
                    <a:pt x="63" y="3"/>
                  </a:lnTo>
                  <a:lnTo>
                    <a:pt x="64" y="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94" name="Freeform 177"/>
            <p:cNvSpPr>
              <a:spLocks/>
            </p:cNvSpPr>
            <p:nvPr/>
          </p:nvSpPr>
          <p:spPr bwMode="auto">
            <a:xfrm>
              <a:off x="6727825" y="3627438"/>
              <a:ext cx="63500" cy="255587"/>
            </a:xfrm>
            <a:custGeom>
              <a:avLst/>
              <a:gdLst>
                <a:gd name="T0" fmla="*/ 0 w 5"/>
                <a:gd name="T1" fmla="*/ 0 h 20"/>
                <a:gd name="T2" fmla="*/ 1 w 5"/>
                <a:gd name="T3" fmla="*/ 1 h 20"/>
                <a:gd name="T4" fmla="*/ 2 w 5"/>
                <a:gd name="T5" fmla="*/ 2 h 20"/>
                <a:gd name="T6" fmla="*/ 2 w 5"/>
                <a:gd name="T7" fmla="*/ 3 h 20"/>
                <a:gd name="T8" fmla="*/ 2 w 5"/>
                <a:gd name="T9" fmla="*/ 3 h 20"/>
                <a:gd name="T10" fmla="*/ 2 w 5"/>
                <a:gd name="T11" fmla="*/ 4 h 20"/>
                <a:gd name="T12" fmla="*/ 2 w 5"/>
                <a:gd name="T13" fmla="*/ 7 h 20"/>
                <a:gd name="T14" fmla="*/ 2 w 5"/>
                <a:gd name="T15" fmla="*/ 10 h 20"/>
                <a:gd name="T16" fmla="*/ 2 w 5"/>
                <a:gd name="T17" fmla="*/ 14 h 20"/>
                <a:gd name="T18" fmla="*/ 2 w 5"/>
                <a:gd name="T19" fmla="*/ 17 h 20"/>
                <a:gd name="T20" fmla="*/ 2 w 5"/>
                <a:gd name="T21" fmla="*/ 17 h 20"/>
                <a:gd name="T22" fmla="*/ 2 w 5"/>
                <a:gd name="T23" fmla="*/ 18 h 20"/>
                <a:gd name="T24" fmla="*/ 2 w 5"/>
                <a:gd name="T25" fmla="*/ 18 h 20"/>
                <a:gd name="T26" fmla="*/ 3 w 5"/>
                <a:gd name="T27" fmla="*/ 19 h 20"/>
                <a:gd name="T28" fmla="*/ 5 w 5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20"/>
                <a:gd name="T47" fmla="*/ 5 w 5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5" y="2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95" name="Freeform 178"/>
            <p:cNvSpPr>
              <a:spLocks/>
            </p:cNvSpPr>
            <p:nvPr/>
          </p:nvSpPr>
          <p:spPr bwMode="auto">
            <a:xfrm>
              <a:off x="6727825" y="3883025"/>
              <a:ext cx="63500" cy="241300"/>
            </a:xfrm>
            <a:custGeom>
              <a:avLst/>
              <a:gdLst>
                <a:gd name="T0" fmla="*/ 0 w 5"/>
                <a:gd name="T1" fmla="*/ 19 h 19"/>
                <a:gd name="T2" fmla="*/ 1 w 5"/>
                <a:gd name="T3" fmla="*/ 18 h 19"/>
                <a:gd name="T4" fmla="*/ 2 w 5"/>
                <a:gd name="T5" fmla="*/ 18 h 19"/>
                <a:gd name="T6" fmla="*/ 2 w 5"/>
                <a:gd name="T7" fmla="*/ 17 h 19"/>
                <a:gd name="T8" fmla="*/ 2 w 5"/>
                <a:gd name="T9" fmla="*/ 17 h 19"/>
                <a:gd name="T10" fmla="*/ 2 w 5"/>
                <a:gd name="T11" fmla="*/ 16 h 19"/>
                <a:gd name="T12" fmla="*/ 2 w 5"/>
                <a:gd name="T13" fmla="*/ 13 h 19"/>
                <a:gd name="T14" fmla="*/ 2 w 5"/>
                <a:gd name="T15" fmla="*/ 10 h 19"/>
                <a:gd name="T16" fmla="*/ 2 w 5"/>
                <a:gd name="T17" fmla="*/ 6 h 19"/>
                <a:gd name="T18" fmla="*/ 2 w 5"/>
                <a:gd name="T19" fmla="*/ 3 h 19"/>
                <a:gd name="T20" fmla="*/ 2 w 5"/>
                <a:gd name="T21" fmla="*/ 3 h 19"/>
                <a:gd name="T22" fmla="*/ 2 w 5"/>
                <a:gd name="T23" fmla="*/ 2 h 19"/>
                <a:gd name="T24" fmla="*/ 2 w 5"/>
                <a:gd name="T25" fmla="*/ 2 h 19"/>
                <a:gd name="T26" fmla="*/ 3 w 5"/>
                <a:gd name="T27" fmla="*/ 1 h 19"/>
                <a:gd name="T28" fmla="*/ 5 w 5"/>
                <a:gd name="T29" fmla="*/ 0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9"/>
                <a:gd name="T47" fmla="*/ 5 w 5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9">
                  <a:moveTo>
                    <a:pt x="0" y="19"/>
                  </a:moveTo>
                  <a:lnTo>
                    <a:pt x="1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96" name="Freeform 179"/>
            <p:cNvSpPr>
              <a:spLocks/>
            </p:cNvSpPr>
            <p:nvPr/>
          </p:nvSpPr>
          <p:spPr bwMode="auto">
            <a:xfrm>
              <a:off x="7569200" y="4354513"/>
              <a:ext cx="65088" cy="127000"/>
            </a:xfrm>
            <a:custGeom>
              <a:avLst/>
              <a:gdLst>
                <a:gd name="T0" fmla="*/ 0 w 5"/>
                <a:gd name="T1" fmla="*/ 0 h 10"/>
                <a:gd name="T2" fmla="*/ 1 w 5"/>
                <a:gd name="T3" fmla="*/ 1 h 10"/>
                <a:gd name="T4" fmla="*/ 1 w 5"/>
                <a:gd name="T5" fmla="*/ 1 h 10"/>
                <a:gd name="T6" fmla="*/ 1 w 5"/>
                <a:gd name="T7" fmla="*/ 2 h 10"/>
                <a:gd name="T8" fmla="*/ 1 w 5"/>
                <a:gd name="T9" fmla="*/ 2 h 10"/>
                <a:gd name="T10" fmla="*/ 1 w 5"/>
                <a:gd name="T11" fmla="*/ 3 h 10"/>
                <a:gd name="T12" fmla="*/ 1 w 5"/>
                <a:gd name="T13" fmla="*/ 4 h 10"/>
                <a:gd name="T14" fmla="*/ 1 w 5"/>
                <a:gd name="T15" fmla="*/ 5 h 10"/>
                <a:gd name="T16" fmla="*/ 1 w 5"/>
                <a:gd name="T17" fmla="*/ 6 h 10"/>
                <a:gd name="T18" fmla="*/ 1 w 5"/>
                <a:gd name="T19" fmla="*/ 7 h 10"/>
                <a:gd name="T20" fmla="*/ 1 w 5"/>
                <a:gd name="T21" fmla="*/ 8 h 10"/>
                <a:gd name="T22" fmla="*/ 2 w 5"/>
                <a:gd name="T23" fmla="*/ 8 h 10"/>
                <a:gd name="T24" fmla="*/ 2 w 5"/>
                <a:gd name="T25" fmla="*/ 9 h 10"/>
                <a:gd name="T26" fmla="*/ 3 w 5"/>
                <a:gd name="T27" fmla="*/ 9 h 10"/>
                <a:gd name="T28" fmla="*/ 5 w 5"/>
                <a:gd name="T29" fmla="*/ 10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0"/>
                <a:gd name="T47" fmla="*/ 5 w 5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0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5" y="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97" name="Freeform 180"/>
            <p:cNvSpPr>
              <a:spLocks/>
            </p:cNvSpPr>
            <p:nvPr/>
          </p:nvSpPr>
          <p:spPr bwMode="auto">
            <a:xfrm>
              <a:off x="7569200" y="4481513"/>
              <a:ext cx="65088" cy="141287"/>
            </a:xfrm>
            <a:custGeom>
              <a:avLst/>
              <a:gdLst>
                <a:gd name="T0" fmla="*/ 0 w 5"/>
                <a:gd name="T1" fmla="*/ 11 h 11"/>
                <a:gd name="T2" fmla="*/ 1 w 5"/>
                <a:gd name="T3" fmla="*/ 10 h 11"/>
                <a:gd name="T4" fmla="*/ 1 w 5"/>
                <a:gd name="T5" fmla="*/ 9 h 11"/>
                <a:gd name="T6" fmla="*/ 1 w 5"/>
                <a:gd name="T7" fmla="*/ 9 h 11"/>
                <a:gd name="T8" fmla="*/ 1 w 5"/>
                <a:gd name="T9" fmla="*/ 8 h 11"/>
                <a:gd name="T10" fmla="*/ 1 w 5"/>
                <a:gd name="T11" fmla="*/ 7 h 11"/>
                <a:gd name="T12" fmla="*/ 1 w 5"/>
                <a:gd name="T13" fmla="*/ 6 h 11"/>
                <a:gd name="T14" fmla="*/ 1 w 5"/>
                <a:gd name="T15" fmla="*/ 6 h 11"/>
                <a:gd name="T16" fmla="*/ 1 w 5"/>
                <a:gd name="T17" fmla="*/ 5 h 11"/>
                <a:gd name="T18" fmla="*/ 1 w 5"/>
                <a:gd name="T19" fmla="*/ 4 h 11"/>
                <a:gd name="T20" fmla="*/ 1 w 5"/>
                <a:gd name="T21" fmla="*/ 3 h 11"/>
                <a:gd name="T22" fmla="*/ 2 w 5"/>
                <a:gd name="T23" fmla="*/ 2 h 11"/>
                <a:gd name="T24" fmla="*/ 2 w 5"/>
                <a:gd name="T25" fmla="*/ 2 h 11"/>
                <a:gd name="T26" fmla="*/ 3 w 5"/>
                <a:gd name="T27" fmla="*/ 1 h 11"/>
                <a:gd name="T28" fmla="*/ 5 w 5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1"/>
                <a:gd name="T47" fmla="*/ 5 w 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98" name="Freeform 181"/>
            <p:cNvSpPr>
              <a:spLocks/>
            </p:cNvSpPr>
            <p:nvPr/>
          </p:nvSpPr>
          <p:spPr bwMode="auto">
            <a:xfrm>
              <a:off x="7569200" y="4826000"/>
              <a:ext cx="65088" cy="128588"/>
            </a:xfrm>
            <a:custGeom>
              <a:avLst/>
              <a:gdLst>
                <a:gd name="T0" fmla="*/ 0 w 5"/>
                <a:gd name="T1" fmla="*/ 0 h 10"/>
                <a:gd name="T2" fmla="*/ 1 w 5"/>
                <a:gd name="T3" fmla="*/ 1 h 10"/>
                <a:gd name="T4" fmla="*/ 1 w 5"/>
                <a:gd name="T5" fmla="*/ 1 h 10"/>
                <a:gd name="T6" fmla="*/ 1 w 5"/>
                <a:gd name="T7" fmla="*/ 2 h 10"/>
                <a:gd name="T8" fmla="*/ 1 w 5"/>
                <a:gd name="T9" fmla="*/ 2 h 10"/>
                <a:gd name="T10" fmla="*/ 1 w 5"/>
                <a:gd name="T11" fmla="*/ 3 h 10"/>
                <a:gd name="T12" fmla="*/ 1 w 5"/>
                <a:gd name="T13" fmla="*/ 4 h 10"/>
                <a:gd name="T14" fmla="*/ 1 w 5"/>
                <a:gd name="T15" fmla="*/ 5 h 10"/>
                <a:gd name="T16" fmla="*/ 1 w 5"/>
                <a:gd name="T17" fmla="*/ 6 h 10"/>
                <a:gd name="T18" fmla="*/ 1 w 5"/>
                <a:gd name="T19" fmla="*/ 7 h 10"/>
                <a:gd name="T20" fmla="*/ 1 w 5"/>
                <a:gd name="T21" fmla="*/ 7 h 10"/>
                <a:gd name="T22" fmla="*/ 2 w 5"/>
                <a:gd name="T23" fmla="*/ 8 h 10"/>
                <a:gd name="T24" fmla="*/ 3 w 5"/>
                <a:gd name="T25" fmla="*/ 9 h 10"/>
                <a:gd name="T26" fmla="*/ 5 w 5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10"/>
                <a:gd name="T44" fmla="*/ 5 w 5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10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3" y="9"/>
                  </a:lnTo>
                  <a:lnTo>
                    <a:pt x="5" y="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599" name="Freeform 182"/>
            <p:cNvSpPr>
              <a:spLocks/>
            </p:cNvSpPr>
            <p:nvPr/>
          </p:nvSpPr>
          <p:spPr bwMode="auto">
            <a:xfrm>
              <a:off x="7569200" y="4954588"/>
              <a:ext cx="65088" cy="139700"/>
            </a:xfrm>
            <a:custGeom>
              <a:avLst/>
              <a:gdLst>
                <a:gd name="T0" fmla="*/ 0 w 5"/>
                <a:gd name="T1" fmla="*/ 11 h 11"/>
                <a:gd name="T2" fmla="*/ 1 w 5"/>
                <a:gd name="T3" fmla="*/ 10 h 11"/>
                <a:gd name="T4" fmla="*/ 1 w 5"/>
                <a:gd name="T5" fmla="*/ 9 h 11"/>
                <a:gd name="T6" fmla="*/ 1 w 5"/>
                <a:gd name="T7" fmla="*/ 9 h 11"/>
                <a:gd name="T8" fmla="*/ 1 w 5"/>
                <a:gd name="T9" fmla="*/ 8 h 11"/>
                <a:gd name="T10" fmla="*/ 1 w 5"/>
                <a:gd name="T11" fmla="*/ 7 h 11"/>
                <a:gd name="T12" fmla="*/ 1 w 5"/>
                <a:gd name="T13" fmla="*/ 6 h 11"/>
                <a:gd name="T14" fmla="*/ 1 w 5"/>
                <a:gd name="T15" fmla="*/ 5 h 11"/>
                <a:gd name="T16" fmla="*/ 1 w 5"/>
                <a:gd name="T17" fmla="*/ 5 h 11"/>
                <a:gd name="T18" fmla="*/ 1 w 5"/>
                <a:gd name="T19" fmla="*/ 4 h 11"/>
                <a:gd name="T20" fmla="*/ 1 w 5"/>
                <a:gd name="T21" fmla="*/ 3 h 11"/>
                <a:gd name="T22" fmla="*/ 2 w 5"/>
                <a:gd name="T23" fmla="*/ 2 h 11"/>
                <a:gd name="T24" fmla="*/ 2 w 5"/>
                <a:gd name="T25" fmla="*/ 2 h 11"/>
                <a:gd name="T26" fmla="*/ 3 w 5"/>
                <a:gd name="T27" fmla="*/ 1 h 11"/>
                <a:gd name="T28" fmla="*/ 5 w 5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1"/>
                <a:gd name="T47" fmla="*/ 5 w 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0" name="Freeform 183"/>
            <p:cNvSpPr>
              <a:spLocks/>
            </p:cNvSpPr>
            <p:nvPr/>
          </p:nvSpPr>
          <p:spPr bwMode="auto">
            <a:xfrm>
              <a:off x="7569200" y="5272088"/>
              <a:ext cx="65088" cy="141287"/>
            </a:xfrm>
            <a:custGeom>
              <a:avLst/>
              <a:gdLst>
                <a:gd name="T0" fmla="*/ 0 w 5"/>
                <a:gd name="T1" fmla="*/ 0 h 11"/>
                <a:gd name="T2" fmla="*/ 1 w 5"/>
                <a:gd name="T3" fmla="*/ 1 h 11"/>
                <a:gd name="T4" fmla="*/ 1 w 5"/>
                <a:gd name="T5" fmla="*/ 2 h 11"/>
                <a:gd name="T6" fmla="*/ 1 w 5"/>
                <a:gd name="T7" fmla="*/ 2 h 11"/>
                <a:gd name="T8" fmla="*/ 1 w 5"/>
                <a:gd name="T9" fmla="*/ 3 h 11"/>
                <a:gd name="T10" fmla="*/ 1 w 5"/>
                <a:gd name="T11" fmla="*/ 4 h 11"/>
                <a:gd name="T12" fmla="*/ 1 w 5"/>
                <a:gd name="T13" fmla="*/ 4 h 11"/>
                <a:gd name="T14" fmla="*/ 1 w 5"/>
                <a:gd name="T15" fmla="*/ 5 h 11"/>
                <a:gd name="T16" fmla="*/ 1 w 5"/>
                <a:gd name="T17" fmla="*/ 6 h 11"/>
                <a:gd name="T18" fmla="*/ 1 w 5"/>
                <a:gd name="T19" fmla="*/ 7 h 11"/>
                <a:gd name="T20" fmla="*/ 1 w 5"/>
                <a:gd name="T21" fmla="*/ 8 h 11"/>
                <a:gd name="T22" fmla="*/ 2 w 5"/>
                <a:gd name="T23" fmla="*/ 9 h 11"/>
                <a:gd name="T24" fmla="*/ 2 w 5"/>
                <a:gd name="T25" fmla="*/ 9 h 11"/>
                <a:gd name="T26" fmla="*/ 3 w 5"/>
                <a:gd name="T27" fmla="*/ 10 h 11"/>
                <a:gd name="T28" fmla="*/ 5 w 5"/>
                <a:gd name="T29" fmla="*/ 11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1"/>
                <a:gd name="T47" fmla="*/ 5 w 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1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1" name="Freeform 184"/>
            <p:cNvSpPr>
              <a:spLocks/>
            </p:cNvSpPr>
            <p:nvPr/>
          </p:nvSpPr>
          <p:spPr bwMode="auto">
            <a:xfrm>
              <a:off x="7569200" y="5413375"/>
              <a:ext cx="65088" cy="127000"/>
            </a:xfrm>
            <a:custGeom>
              <a:avLst/>
              <a:gdLst>
                <a:gd name="T0" fmla="*/ 0 w 5"/>
                <a:gd name="T1" fmla="*/ 10 h 10"/>
                <a:gd name="T2" fmla="*/ 1 w 5"/>
                <a:gd name="T3" fmla="*/ 9 h 10"/>
                <a:gd name="T4" fmla="*/ 1 w 5"/>
                <a:gd name="T5" fmla="*/ 9 h 10"/>
                <a:gd name="T6" fmla="*/ 1 w 5"/>
                <a:gd name="T7" fmla="*/ 8 h 10"/>
                <a:gd name="T8" fmla="*/ 1 w 5"/>
                <a:gd name="T9" fmla="*/ 8 h 10"/>
                <a:gd name="T10" fmla="*/ 1 w 5"/>
                <a:gd name="T11" fmla="*/ 7 h 10"/>
                <a:gd name="T12" fmla="*/ 1 w 5"/>
                <a:gd name="T13" fmla="*/ 6 h 10"/>
                <a:gd name="T14" fmla="*/ 1 w 5"/>
                <a:gd name="T15" fmla="*/ 5 h 10"/>
                <a:gd name="T16" fmla="*/ 1 w 5"/>
                <a:gd name="T17" fmla="*/ 4 h 10"/>
                <a:gd name="T18" fmla="*/ 1 w 5"/>
                <a:gd name="T19" fmla="*/ 3 h 10"/>
                <a:gd name="T20" fmla="*/ 1 w 5"/>
                <a:gd name="T21" fmla="*/ 2 h 10"/>
                <a:gd name="T22" fmla="*/ 2 w 5"/>
                <a:gd name="T23" fmla="*/ 2 h 10"/>
                <a:gd name="T24" fmla="*/ 2 w 5"/>
                <a:gd name="T25" fmla="*/ 1 h 10"/>
                <a:gd name="T26" fmla="*/ 3 w 5"/>
                <a:gd name="T27" fmla="*/ 1 h 10"/>
                <a:gd name="T28" fmla="*/ 5 w 5"/>
                <a:gd name="T29" fmla="*/ 0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0"/>
                <a:gd name="T47" fmla="*/ 5 w 5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0">
                  <a:moveTo>
                    <a:pt x="0" y="10"/>
                  </a:move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2" name="Freeform 185"/>
            <p:cNvSpPr>
              <a:spLocks/>
            </p:cNvSpPr>
            <p:nvPr/>
          </p:nvSpPr>
          <p:spPr bwMode="auto">
            <a:xfrm>
              <a:off x="7569200" y="5757863"/>
              <a:ext cx="65088" cy="139700"/>
            </a:xfrm>
            <a:custGeom>
              <a:avLst/>
              <a:gdLst>
                <a:gd name="T0" fmla="*/ 0 w 5"/>
                <a:gd name="T1" fmla="*/ 0 h 11"/>
                <a:gd name="T2" fmla="*/ 1 w 5"/>
                <a:gd name="T3" fmla="*/ 1 h 11"/>
                <a:gd name="T4" fmla="*/ 1 w 5"/>
                <a:gd name="T5" fmla="*/ 2 h 11"/>
                <a:gd name="T6" fmla="*/ 1 w 5"/>
                <a:gd name="T7" fmla="*/ 3 h 11"/>
                <a:gd name="T8" fmla="*/ 1 w 5"/>
                <a:gd name="T9" fmla="*/ 4 h 11"/>
                <a:gd name="T10" fmla="*/ 1 w 5"/>
                <a:gd name="T11" fmla="*/ 5 h 11"/>
                <a:gd name="T12" fmla="*/ 1 w 5"/>
                <a:gd name="T13" fmla="*/ 6 h 11"/>
                <a:gd name="T14" fmla="*/ 1 w 5"/>
                <a:gd name="T15" fmla="*/ 7 h 11"/>
                <a:gd name="T16" fmla="*/ 1 w 5"/>
                <a:gd name="T17" fmla="*/ 7 h 11"/>
                <a:gd name="T18" fmla="*/ 1 w 5"/>
                <a:gd name="T19" fmla="*/ 8 h 11"/>
                <a:gd name="T20" fmla="*/ 2 w 5"/>
                <a:gd name="T21" fmla="*/ 9 h 11"/>
                <a:gd name="T22" fmla="*/ 2 w 5"/>
                <a:gd name="T23" fmla="*/ 9 h 11"/>
                <a:gd name="T24" fmla="*/ 3 w 5"/>
                <a:gd name="T25" fmla="*/ 10 h 11"/>
                <a:gd name="T26" fmla="*/ 5 w 5"/>
                <a:gd name="T27" fmla="*/ 11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11"/>
                <a:gd name="T44" fmla="*/ 5 w 5"/>
                <a:gd name="T45" fmla="*/ 11 h 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11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3" name="Freeform 186"/>
            <p:cNvSpPr>
              <a:spLocks/>
            </p:cNvSpPr>
            <p:nvPr/>
          </p:nvSpPr>
          <p:spPr bwMode="auto">
            <a:xfrm>
              <a:off x="7569200" y="5897563"/>
              <a:ext cx="65088" cy="139700"/>
            </a:xfrm>
            <a:custGeom>
              <a:avLst/>
              <a:gdLst>
                <a:gd name="T0" fmla="*/ 0 w 5"/>
                <a:gd name="T1" fmla="*/ 11 h 11"/>
                <a:gd name="T2" fmla="*/ 1 w 5"/>
                <a:gd name="T3" fmla="*/ 10 h 11"/>
                <a:gd name="T4" fmla="*/ 1 w 5"/>
                <a:gd name="T5" fmla="*/ 9 h 11"/>
                <a:gd name="T6" fmla="*/ 1 w 5"/>
                <a:gd name="T7" fmla="*/ 8 h 11"/>
                <a:gd name="T8" fmla="*/ 1 w 5"/>
                <a:gd name="T9" fmla="*/ 7 h 11"/>
                <a:gd name="T10" fmla="*/ 1 w 5"/>
                <a:gd name="T11" fmla="*/ 6 h 11"/>
                <a:gd name="T12" fmla="*/ 1 w 5"/>
                <a:gd name="T13" fmla="*/ 5 h 11"/>
                <a:gd name="T14" fmla="*/ 1 w 5"/>
                <a:gd name="T15" fmla="*/ 4 h 11"/>
                <a:gd name="T16" fmla="*/ 1 w 5"/>
                <a:gd name="T17" fmla="*/ 4 h 11"/>
                <a:gd name="T18" fmla="*/ 1 w 5"/>
                <a:gd name="T19" fmla="*/ 3 h 11"/>
                <a:gd name="T20" fmla="*/ 2 w 5"/>
                <a:gd name="T21" fmla="*/ 2 h 11"/>
                <a:gd name="T22" fmla="*/ 2 w 5"/>
                <a:gd name="T23" fmla="*/ 2 h 11"/>
                <a:gd name="T24" fmla="*/ 3 w 5"/>
                <a:gd name="T25" fmla="*/ 1 h 11"/>
                <a:gd name="T26" fmla="*/ 5 w 5"/>
                <a:gd name="T27" fmla="*/ 0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11"/>
                <a:gd name="T44" fmla="*/ 5 w 5"/>
                <a:gd name="T45" fmla="*/ 11 h 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4" name="Freeform 187"/>
            <p:cNvSpPr>
              <a:spLocks/>
            </p:cNvSpPr>
            <p:nvPr/>
          </p:nvSpPr>
          <p:spPr bwMode="auto">
            <a:xfrm>
              <a:off x="6945313" y="4813300"/>
              <a:ext cx="76200" cy="508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4 h 4"/>
                <a:gd name="T4" fmla="*/ 1 w 6"/>
                <a:gd name="T5" fmla="*/ 0 h 4"/>
                <a:gd name="T6" fmla="*/ 0 w 6"/>
                <a:gd name="T7" fmla="*/ 1 h 4"/>
                <a:gd name="T8" fmla="*/ 0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0" y="3"/>
                  </a:moveTo>
                  <a:lnTo>
                    <a:pt x="6" y="4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5" name="Freeform 188"/>
            <p:cNvSpPr>
              <a:spLocks/>
            </p:cNvSpPr>
            <p:nvPr/>
          </p:nvSpPr>
          <p:spPr bwMode="auto">
            <a:xfrm>
              <a:off x="6945313" y="4813300"/>
              <a:ext cx="76200" cy="50800"/>
            </a:xfrm>
            <a:custGeom>
              <a:avLst/>
              <a:gdLst>
                <a:gd name="T0" fmla="*/ 0 w 48"/>
                <a:gd name="T1" fmla="*/ 24 h 32"/>
                <a:gd name="T2" fmla="*/ 48 w 48"/>
                <a:gd name="T3" fmla="*/ 32 h 32"/>
                <a:gd name="T4" fmla="*/ 8 w 48"/>
                <a:gd name="T5" fmla="*/ 0 h 32"/>
                <a:gd name="T6" fmla="*/ 0 w 48"/>
                <a:gd name="T7" fmla="*/ 8 h 32"/>
                <a:gd name="T8" fmla="*/ 0 w 48"/>
                <a:gd name="T9" fmla="*/ 2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0" y="24"/>
                  </a:moveTo>
                  <a:lnTo>
                    <a:pt x="48" y="32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6" name="Line 189"/>
            <p:cNvSpPr>
              <a:spLocks noChangeShapeType="1"/>
            </p:cNvSpPr>
            <p:nvPr/>
          </p:nvSpPr>
          <p:spPr bwMode="auto">
            <a:xfrm flipH="1" flipV="1">
              <a:off x="6408738" y="4597400"/>
              <a:ext cx="536575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7" name="Freeform 190"/>
            <p:cNvSpPr>
              <a:spLocks/>
            </p:cNvSpPr>
            <p:nvPr/>
          </p:nvSpPr>
          <p:spPr bwMode="auto">
            <a:xfrm>
              <a:off x="6919913" y="5259388"/>
              <a:ext cx="76200" cy="52387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4 h 4"/>
                <a:gd name="T4" fmla="*/ 1 w 6"/>
                <a:gd name="T5" fmla="*/ 0 h 4"/>
                <a:gd name="T6" fmla="*/ 0 w 6"/>
                <a:gd name="T7" fmla="*/ 2 h 4"/>
                <a:gd name="T8" fmla="*/ 0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0" y="3"/>
                  </a:moveTo>
                  <a:lnTo>
                    <a:pt x="6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8" name="Freeform 191"/>
            <p:cNvSpPr>
              <a:spLocks/>
            </p:cNvSpPr>
            <p:nvPr/>
          </p:nvSpPr>
          <p:spPr bwMode="auto">
            <a:xfrm>
              <a:off x="6919913" y="5259388"/>
              <a:ext cx="76200" cy="52387"/>
            </a:xfrm>
            <a:custGeom>
              <a:avLst/>
              <a:gdLst>
                <a:gd name="T0" fmla="*/ 0 w 48"/>
                <a:gd name="T1" fmla="*/ 25 h 33"/>
                <a:gd name="T2" fmla="*/ 48 w 48"/>
                <a:gd name="T3" fmla="*/ 33 h 33"/>
                <a:gd name="T4" fmla="*/ 8 w 48"/>
                <a:gd name="T5" fmla="*/ 0 h 33"/>
                <a:gd name="T6" fmla="*/ 0 w 48"/>
                <a:gd name="T7" fmla="*/ 16 h 33"/>
                <a:gd name="T8" fmla="*/ 0 w 48"/>
                <a:gd name="T9" fmla="*/ 25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3"/>
                <a:gd name="T17" fmla="*/ 48 w 4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3">
                  <a:moveTo>
                    <a:pt x="0" y="25"/>
                  </a:moveTo>
                  <a:lnTo>
                    <a:pt x="48" y="33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09" name="Line 192"/>
            <p:cNvSpPr>
              <a:spLocks noChangeShapeType="1"/>
            </p:cNvSpPr>
            <p:nvPr/>
          </p:nvSpPr>
          <p:spPr bwMode="auto">
            <a:xfrm flipH="1" flipV="1">
              <a:off x="6408738" y="5068888"/>
              <a:ext cx="511175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10" name="Freeform 193"/>
            <p:cNvSpPr>
              <a:spLocks/>
            </p:cNvSpPr>
            <p:nvPr/>
          </p:nvSpPr>
          <p:spPr bwMode="auto">
            <a:xfrm>
              <a:off x="6945313" y="5757863"/>
              <a:ext cx="76200" cy="38100"/>
            </a:xfrm>
            <a:custGeom>
              <a:avLst/>
              <a:gdLst>
                <a:gd name="T0" fmla="*/ 0 w 6"/>
                <a:gd name="T1" fmla="*/ 2 h 3"/>
                <a:gd name="T2" fmla="*/ 6 w 6"/>
                <a:gd name="T3" fmla="*/ 3 h 3"/>
                <a:gd name="T4" fmla="*/ 1 w 6"/>
                <a:gd name="T5" fmla="*/ 0 h 3"/>
                <a:gd name="T6" fmla="*/ 0 w 6"/>
                <a:gd name="T7" fmla="*/ 1 h 3"/>
                <a:gd name="T8" fmla="*/ 0 w 6"/>
                <a:gd name="T9" fmla="*/ 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2"/>
                  </a:moveTo>
                  <a:lnTo>
                    <a:pt x="6" y="3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11" name="Freeform 194"/>
            <p:cNvSpPr>
              <a:spLocks/>
            </p:cNvSpPr>
            <p:nvPr/>
          </p:nvSpPr>
          <p:spPr bwMode="auto">
            <a:xfrm>
              <a:off x="6945313" y="5757863"/>
              <a:ext cx="76200" cy="38100"/>
            </a:xfrm>
            <a:custGeom>
              <a:avLst/>
              <a:gdLst>
                <a:gd name="T0" fmla="*/ 0 w 48"/>
                <a:gd name="T1" fmla="*/ 16 h 24"/>
                <a:gd name="T2" fmla="*/ 48 w 48"/>
                <a:gd name="T3" fmla="*/ 24 h 24"/>
                <a:gd name="T4" fmla="*/ 8 w 48"/>
                <a:gd name="T5" fmla="*/ 0 h 24"/>
                <a:gd name="T6" fmla="*/ 0 w 48"/>
                <a:gd name="T7" fmla="*/ 8 h 24"/>
                <a:gd name="T8" fmla="*/ 0 w 48"/>
                <a:gd name="T9" fmla="*/ 1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16"/>
                  </a:moveTo>
                  <a:lnTo>
                    <a:pt x="48" y="24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612" name="Line 195"/>
            <p:cNvSpPr>
              <a:spLocks noChangeShapeType="1"/>
            </p:cNvSpPr>
            <p:nvPr/>
          </p:nvSpPr>
          <p:spPr bwMode="auto">
            <a:xfrm flipH="1" flipV="1">
              <a:off x="6408738" y="5540375"/>
              <a:ext cx="536575" cy="230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1525</TotalTime>
  <Words>2472</Words>
  <Application>Microsoft Office PowerPoint</Application>
  <PresentationFormat>On-screen Show (4:3)</PresentationFormat>
  <Paragraphs>1337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Cambria</vt:lpstr>
      <vt:lpstr>Comic Sans MS</vt:lpstr>
      <vt:lpstr>Nimbus Roman No9 L</vt:lpstr>
      <vt:lpstr>Nimbus Sans L</vt:lpstr>
      <vt:lpstr>Symbol</vt:lpstr>
      <vt:lpstr>Times</vt:lpstr>
      <vt:lpstr>Times New Roman</vt:lpstr>
      <vt:lpstr>Wingdings</vt:lpstr>
      <vt:lpstr>Wingdings 2</vt:lpstr>
      <vt:lpstr>Flow</vt:lpstr>
      <vt:lpstr>Multiplication</vt:lpstr>
      <vt:lpstr>Multiplication of unsigned numbers</vt:lpstr>
      <vt:lpstr>Multiplication of unsigned numbers (contd..)</vt:lpstr>
      <vt:lpstr>Multiplication of unsigned numbers</vt:lpstr>
      <vt:lpstr>Combinatorial array multiplier</vt:lpstr>
      <vt:lpstr>Combinatorial array multiplier (contd..)</vt:lpstr>
      <vt:lpstr>Sequential multiplication</vt:lpstr>
      <vt:lpstr>Sequential Circuit Multiplier</vt:lpstr>
      <vt:lpstr>Sequential multiplication (contd..)</vt:lpstr>
      <vt:lpstr>Signed Multiplication</vt:lpstr>
      <vt:lpstr>Signed Multiplication</vt:lpstr>
      <vt:lpstr>Signed Multiplication</vt:lpstr>
      <vt:lpstr>Booth Algorithm</vt:lpstr>
      <vt:lpstr>Booth Algorithm</vt:lpstr>
      <vt:lpstr>Booth Algorithm</vt:lpstr>
      <vt:lpstr>Booth Algorithm</vt:lpstr>
      <vt:lpstr>Booth Algorithm</vt:lpstr>
      <vt:lpstr>Booth Algorithm</vt:lpstr>
      <vt:lpstr>Fast Multiplication</vt:lpstr>
      <vt:lpstr>Bit-Pair Recoding of Multipliers</vt:lpstr>
      <vt:lpstr>Bit-Pair Recoding of Multipliers</vt:lpstr>
      <vt:lpstr>Bit-Pair Recoding of Multipliers</vt:lpstr>
      <vt:lpstr>Carry-Save Addition of Summands</vt:lpstr>
      <vt:lpstr>Carry-Save Addition of Summands(Cont.,)</vt:lpstr>
      <vt:lpstr>Carry-Save Addition of Summands(Cont.,)</vt:lpstr>
      <vt:lpstr>Carry-Save Addition of Summands</vt:lpstr>
      <vt:lpstr>PowerPoint Presentation</vt:lpstr>
      <vt:lpstr>Floating-Point Numbers and Operations</vt:lpstr>
      <vt:lpstr>IEEE notation</vt:lpstr>
      <vt:lpstr>Peculiarities of IEEE notation</vt:lpstr>
      <vt:lpstr>Exponent field</vt:lpstr>
    </vt:vector>
  </TitlesOfParts>
  <Company>RVRJC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sriya</dc:creator>
  <cp:lastModifiedBy>jishaliju@scmsgroup.org</cp:lastModifiedBy>
  <cp:revision>48</cp:revision>
  <dcterms:created xsi:type="dcterms:W3CDTF">2011-02-19T03:28:55Z</dcterms:created>
  <dcterms:modified xsi:type="dcterms:W3CDTF">2022-03-14T14:44:04Z</dcterms:modified>
</cp:coreProperties>
</file>