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7" r:id="rId3"/>
    <p:sldId id="325" r:id="rId4"/>
    <p:sldId id="259" r:id="rId5"/>
    <p:sldId id="260" r:id="rId6"/>
    <p:sldId id="261" r:id="rId7"/>
    <p:sldId id="262" r:id="rId8"/>
    <p:sldId id="263" r:id="rId9"/>
    <p:sldId id="331" r:id="rId10"/>
    <p:sldId id="265" r:id="rId11"/>
    <p:sldId id="266" r:id="rId12"/>
    <p:sldId id="267" r:id="rId13"/>
    <p:sldId id="332" r:id="rId14"/>
    <p:sldId id="333" r:id="rId15"/>
    <p:sldId id="269" r:id="rId16"/>
    <p:sldId id="270" r:id="rId17"/>
    <p:sldId id="271" r:id="rId18"/>
    <p:sldId id="272" r:id="rId19"/>
    <p:sldId id="328" r:id="rId20"/>
    <p:sldId id="276" r:id="rId21"/>
    <p:sldId id="277" r:id="rId22"/>
    <p:sldId id="278" r:id="rId23"/>
    <p:sldId id="279" r:id="rId24"/>
    <p:sldId id="280" r:id="rId25"/>
    <p:sldId id="281" r:id="rId26"/>
    <p:sldId id="329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5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92D287-FAB9-4BA5-BB72-ACE53F59D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3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B827C-385B-412B-9D1B-AC488625AA77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D5399-8CBC-431B-A404-6E1C4C086470}" type="slidenum">
              <a:rPr lang="en-US"/>
              <a:pPr/>
              <a:t>12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CD33A-7A0F-443C-84E3-375DF07E8EF7}" type="slidenum">
              <a:rPr lang="en-US"/>
              <a:pPr/>
              <a:t>15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74A4F-3E5F-43A0-B99C-A2726A78D39C}" type="slidenum">
              <a:rPr lang="en-US"/>
              <a:pPr/>
              <a:t>16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FCA68-0554-405C-8CF4-645A2EBC8C70}" type="slidenum">
              <a:rPr lang="en-US"/>
              <a:pPr/>
              <a:t>17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4C3F7-2723-46A9-A8CD-5DB223648DE1}" type="slidenum">
              <a:rPr lang="en-US"/>
              <a:pPr/>
              <a:t>18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E52AC-A4F5-4DCF-8340-ACCEDC4265AE}" type="slidenum">
              <a:rPr lang="en-US"/>
              <a:pPr/>
              <a:t>20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A2E38-C695-417C-AF76-C10C59C00C56}" type="slidenum">
              <a:rPr lang="en-US"/>
              <a:pPr/>
              <a:t>21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F353B-D990-4F62-B583-19822241FE42}" type="slidenum">
              <a:rPr lang="en-US"/>
              <a:pPr/>
              <a:t>22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3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4668E-E84E-4077-BE04-7367B874BC89}" type="slidenum">
              <a:rPr lang="en-US"/>
              <a:pPr/>
              <a:t>23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9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A84B6-3EB6-4B5E-BF12-F6B9BC2D9927}" type="slidenum">
              <a:rPr lang="en-US"/>
              <a:pPr/>
              <a:t>24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0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5C7F9-B28A-49F8-8A1E-42D6BFE5EA6B}" type="slidenum">
              <a:rPr lang="en-US"/>
              <a:pPr/>
              <a:t>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5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7DBCC-33A9-481E-8764-C106DC88045A}" type="slidenum">
              <a:rPr lang="en-US"/>
              <a:pPr/>
              <a:t>25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41C37-3959-4DBE-8C8D-01978DCC4E74}" type="slidenum">
              <a:rPr lang="en-US"/>
              <a:pPr/>
              <a:t>28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5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5B38-4DF6-4E98-BD30-F8AF5622A58E}" type="slidenum">
              <a:rPr lang="en-US"/>
              <a:pPr/>
              <a:t>29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3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D7402-E4D3-4B1D-AA04-533118275A42}" type="slidenum">
              <a:rPr lang="en-US"/>
              <a:pPr/>
              <a:t>30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49443-9898-45D3-B279-160CA963E5C2}" type="slidenum">
              <a:rPr lang="en-US"/>
              <a:pPr/>
              <a:t>31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5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E5DC5-06DF-440A-A8B9-845636E7E4C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69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16FC6-3A9C-4B46-9EBF-9122B7619E81}" type="slidenum">
              <a:rPr lang="en-US"/>
              <a:pPr/>
              <a:t>33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47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D6C60-DCFB-4F32-AC09-DD11A45B8284}" type="slidenum">
              <a:rPr lang="en-US"/>
              <a:pPr/>
              <a:t>34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4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AA14C-E8FE-4567-87E7-E9DE716EB875}" type="slidenum">
              <a:rPr lang="en-US"/>
              <a:pPr/>
              <a:t>35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AF343-89D5-4AA1-A017-1C088E5813C0}" type="slidenum">
              <a:rPr lang="en-US"/>
              <a:pPr/>
              <a:t>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820DE-A393-4029-8FE4-046566FD2896}" type="slidenum">
              <a:rPr lang="en-US"/>
              <a:pPr/>
              <a:t>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A5EC8-EC7F-4D17-93E5-1DA3EE4E08BA}" type="slidenum">
              <a:rPr lang="en-US"/>
              <a:pPr/>
              <a:t>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C0AC9-EB9E-439D-A57C-617A886DE412}" type="slidenum">
              <a:rPr lang="en-US"/>
              <a:pPr/>
              <a:t>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888D9-609D-4DEC-82C4-CE17A358C201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10FFE-11AC-40CE-AE40-D9A00A613CDB}" type="slidenum">
              <a:rPr lang="en-US"/>
              <a:pPr/>
              <a:t>10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836AD-947E-4557-8EC2-F255ECFA8698}" type="slidenum">
              <a:rPr lang="en-US"/>
              <a:pPr/>
              <a:t>11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769B360-5040-43B9-8A0F-3264413E7C1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D9608-9176-433D-BEBA-B3BDE65E1F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F02C4-AC92-4550-BB9D-DE5484036D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DAD9F-DE35-491A-A249-B77F4AB18B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B0A70-52C3-4E65-8E2C-43428105E8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9291D-A609-4991-802D-5A62FFD881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E2B54-C20D-4545-BE1A-1205D2F4DC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C130D-C395-4902-A4E2-F90A3DD7FB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C0C25-5FD4-4C67-8F37-D239A52BDC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F3955-5373-47F8-BBB9-D29D1E2CF0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0E7C1-5015-48D3-8B86-F485E009EF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6B17D14-64AF-4496-B548-2D4FC22C9A5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Processing Unit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Performing an Arithmetic or Logic Operation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/>
            <a:r>
              <a:rPr lang="en-US" sz="2600" dirty="0"/>
              <a:t>The ALU is a combinational circuit that has no internal storage.</a:t>
            </a:r>
          </a:p>
          <a:p>
            <a:pPr marL="495300" indent="-495300"/>
            <a:r>
              <a:rPr lang="en-US" sz="2600" dirty="0"/>
              <a:t>ALU gets the two operands from MUX and bus. The result is temporarily stored in register Z.</a:t>
            </a:r>
          </a:p>
          <a:p>
            <a:pPr marL="495300" indent="-495300"/>
            <a:r>
              <a:rPr lang="en-US" sz="2600" dirty="0" smtClean="0"/>
              <a:t>Example - </a:t>
            </a:r>
            <a:r>
              <a:rPr lang="en-US" sz="2600" dirty="0" smtClean="0">
                <a:solidFill>
                  <a:srgbClr val="FF0000"/>
                </a:solidFill>
              </a:rPr>
              <a:t>Add </a:t>
            </a:r>
            <a:r>
              <a:rPr lang="en-US" sz="2600" dirty="0">
                <a:solidFill>
                  <a:srgbClr val="FF0000"/>
                </a:solidFill>
              </a:rPr>
              <a:t>the contents of register R1 to those of R2 and store the result in </a:t>
            </a:r>
            <a:r>
              <a:rPr lang="en-US" sz="2600" dirty="0" smtClean="0">
                <a:solidFill>
                  <a:srgbClr val="FF0000"/>
                </a:solidFill>
              </a:rPr>
              <a:t>R3</a:t>
            </a:r>
            <a:endParaRPr lang="en-US" sz="2600" dirty="0">
              <a:solidFill>
                <a:srgbClr val="FF0000"/>
              </a:solidFill>
            </a:endParaRPr>
          </a:p>
          <a:p>
            <a:pPr marL="763588" lvl="1" indent="-419100">
              <a:buFont typeface="Wingdings" pitchFamily="2" charset="2"/>
              <a:buAutoNum type="arabicPeriod"/>
            </a:pPr>
            <a:r>
              <a:rPr lang="en-US" sz="2200" dirty="0"/>
              <a:t>R1</a:t>
            </a:r>
            <a:r>
              <a:rPr lang="en-US" sz="2200" baseline="-25000" dirty="0"/>
              <a:t>out</a:t>
            </a:r>
            <a:r>
              <a:rPr lang="en-US" sz="2200" dirty="0"/>
              <a:t>, Y</a:t>
            </a:r>
            <a:r>
              <a:rPr lang="en-US" sz="2200" baseline="-25000" dirty="0"/>
              <a:t>in</a:t>
            </a:r>
          </a:p>
          <a:p>
            <a:pPr marL="763588" lvl="1" indent="-419100">
              <a:buFont typeface="Wingdings" pitchFamily="2" charset="2"/>
              <a:buAutoNum type="arabicPeriod"/>
            </a:pPr>
            <a:r>
              <a:rPr lang="en-US" sz="2200" dirty="0"/>
              <a:t>R2</a:t>
            </a:r>
            <a:r>
              <a:rPr lang="en-US" sz="2200" baseline="-25000" dirty="0"/>
              <a:t>out</a:t>
            </a:r>
            <a:r>
              <a:rPr lang="en-US" sz="2200" dirty="0"/>
              <a:t>, </a:t>
            </a:r>
            <a:r>
              <a:rPr lang="en-US" sz="2200" dirty="0" smtClean="0"/>
              <a:t>Select Y</a:t>
            </a:r>
            <a:r>
              <a:rPr lang="en-US" sz="2200" dirty="0"/>
              <a:t>, Add, Z</a:t>
            </a:r>
            <a:r>
              <a:rPr lang="en-US" sz="2200" baseline="-25000" dirty="0"/>
              <a:t>in</a:t>
            </a:r>
          </a:p>
          <a:p>
            <a:pPr marL="763588" lvl="1" indent="-419100">
              <a:buFont typeface="Wingdings" pitchFamily="2" charset="2"/>
              <a:buAutoNum type="arabicPeriod"/>
            </a:pPr>
            <a:r>
              <a:rPr lang="en-US" sz="2200" dirty="0" err="1"/>
              <a:t>Z</a:t>
            </a:r>
            <a:r>
              <a:rPr lang="en-US" sz="2200" baseline="-25000" dirty="0" err="1"/>
              <a:t>out</a:t>
            </a:r>
            <a:r>
              <a:rPr lang="en-US" sz="2200" dirty="0"/>
              <a:t>, R3</a:t>
            </a:r>
            <a:r>
              <a:rPr lang="en-US" sz="2200" baseline="-25000" dirty="0"/>
              <a:t>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dirty="0"/>
              <a:t>Fetching a Word from Memory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3463"/>
            <a:ext cx="8229600" cy="1557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Address into MAR; issue Read operation; data into MDR</a:t>
            </a:r>
            <a:r>
              <a:rPr lang="en-US" sz="21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4 control signals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 smtClean="0"/>
              <a:t>		</a:t>
            </a:r>
            <a:r>
              <a:rPr lang="en-US" sz="2100" dirty="0" err="1" smtClean="0">
                <a:solidFill>
                  <a:srgbClr val="FF0000"/>
                </a:solidFill>
              </a:rPr>
              <a:t>MDR</a:t>
            </a:r>
            <a:r>
              <a:rPr lang="en-US" sz="2100" baseline="-25000" dirty="0" err="1" smtClean="0">
                <a:solidFill>
                  <a:srgbClr val="FF0000"/>
                </a:solidFill>
              </a:rPr>
              <a:t>in</a:t>
            </a:r>
            <a:r>
              <a:rPr lang="en-US" sz="2100" dirty="0" smtClean="0">
                <a:solidFill>
                  <a:srgbClr val="FF0000"/>
                </a:solidFill>
              </a:rPr>
              <a:t>, </a:t>
            </a:r>
            <a:r>
              <a:rPr lang="en-US" sz="2100" dirty="0" err="1" smtClean="0">
                <a:solidFill>
                  <a:srgbClr val="FF0000"/>
                </a:solidFill>
              </a:rPr>
              <a:t>MDR</a:t>
            </a:r>
            <a:r>
              <a:rPr lang="en-US" sz="2100" baseline="-25000" dirty="0" err="1" smtClean="0">
                <a:solidFill>
                  <a:srgbClr val="FF0000"/>
                </a:solidFill>
              </a:rPr>
              <a:t>out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smtClean="0"/>
              <a:t>– internal bus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 smtClean="0"/>
              <a:t>		</a:t>
            </a:r>
            <a:r>
              <a:rPr lang="en-US" sz="2100" dirty="0" err="1" smtClean="0">
                <a:solidFill>
                  <a:srgbClr val="FF0000"/>
                </a:solidFill>
              </a:rPr>
              <a:t>MDR</a:t>
            </a:r>
            <a:r>
              <a:rPr lang="en-US" sz="2100" baseline="-25000" dirty="0" err="1" smtClean="0">
                <a:solidFill>
                  <a:srgbClr val="FF0000"/>
                </a:solidFill>
              </a:rPr>
              <a:t>inE</a:t>
            </a:r>
            <a:r>
              <a:rPr lang="en-US" sz="2100" dirty="0" smtClean="0">
                <a:solidFill>
                  <a:srgbClr val="FF0000"/>
                </a:solidFill>
              </a:rPr>
              <a:t>, </a:t>
            </a:r>
            <a:r>
              <a:rPr lang="en-US" sz="2100" dirty="0" err="1" smtClean="0">
                <a:solidFill>
                  <a:srgbClr val="FF0000"/>
                </a:solidFill>
              </a:rPr>
              <a:t>MDR</a:t>
            </a:r>
            <a:r>
              <a:rPr lang="en-US" sz="2100" baseline="-25000" dirty="0" err="1" smtClean="0">
                <a:solidFill>
                  <a:srgbClr val="FF0000"/>
                </a:solidFill>
              </a:rPr>
              <a:t>outE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smtClean="0"/>
              <a:t>– external bus</a:t>
            </a: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pic>
        <p:nvPicPr>
          <p:cNvPr id="17412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19400"/>
            <a:ext cx="6543675" cy="40386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7772400" cy="647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The response time of each memory access varies (cache miss, memory-mapped I/O,…).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processor waits until it receives an indication that the requested operation has been completed </a:t>
            </a:r>
            <a:r>
              <a:rPr lang="en-US" sz="2600" dirty="0">
                <a:solidFill>
                  <a:srgbClr val="FF0000"/>
                </a:solidFill>
              </a:rPr>
              <a:t>(Memory-Function-Completed, MFC</a:t>
            </a:r>
            <a:r>
              <a:rPr lang="en-US" sz="2600" dirty="0" smtClean="0">
                <a:solidFill>
                  <a:srgbClr val="FF0000"/>
                </a:solidFill>
              </a:rPr>
              <a:t>).</a:t>
            </a:r>
          </a:p>
          <a:p>
            <a:pPr>
              <a:lnSpc>
                <a:spcPct val="80000"/>
              </a:lnSpc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Example - </a:t>
            </a:r>
            <a:r>
              <a:rPr lang="en-US" sz="2600" dirty="0" smtClean="0">
                <a:solidFill>
                  <a:srgbClr val="FF0000"/>
                </a:solidFill>
              </a:rPr>
              <a:t>Move </a:t>
            </a:r>
            <a:r>
              <a:rPr lang="en-US" sz="2600" dirty="0">
                <a:solidFill>
                  <a:srgbClr val="FF0000"/>
                </a:solidFill>
              </a:rPr>
              <a:t>(R1), </a:t>
            </a:r>
            <a:r>
              <a:rPr lang="en-US" sz="2600" dirty="0" smtClean="0">
                <a:solidFill>
                  <a:srgbClr val="FF0000"/>
                </a:solidFill>
              </a:rPr>
              <a:t>R2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MAR </a:t>
            </a:r>
            <a:r>
              <a:rPr lang="en-US" sz="2400" dirty="0">
                <a:cs typeface="Arial" pitchFamily="34" charset="0"/>
              </a:rPr>
              <a:t>← [R1]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Start a Read operation on the memory bus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Wait for the MFC response from the memory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Load MDR from the memory bus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R2</a:t>
            </a:r>
            <a:r>
              <a:rPr lang="en-US" sz="2400" dirty="0"/>
              <a:t> </a:t>
            </a:r>
            <a:r>
              <a:rPr lang="en-US" sz="2400" dirty="0">
                <a:cs typeface="Arial" pitchFamily="34" charset="0"/>
              </a:rPr>
              <a:t>← [MDR</a:t>
            </a:r>
            <a:r>
              <a:rPr lang="en-US" sz="2400" dirty="0" smtClean="0">
                <a:cs typeface="Arial" pitchFamily="34" charset="0"/>
              </a:rPr>
              <a:t>]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  <a:p>
            <a:pPr lvl="1"/>
            <a:r>
              <a:rPr lang="en-US" dirty="0" smtClean="0"/>
              <a:t>R1</a:t>
            </a:r>
            <a:r>
              <a:rPr lang="en-US" baseline="-25000" dirty="0" smtClean="0"/>
              <a:t>out</a:t>
            </a:r>
            <a:r>
              <a:rPr lang="en-US" dirty="0" smtClean="0"/>
              <a:t>,MAR</a:t>
            </a:r>
            <a:r>
              <a:rPr lang="en-US" baseline="-25000" dirty="0" smtClean="0"/>
              <a:t>in, </a:t>
            </a:r>
            <a:r>
              <a:rPr lang="en-US" dirty="0" smtClean="0"/>
              <a:t>Read</a:t>
            </a:r>
            <a:endParaRPr lang="en-US" dirty="0"/>
          </a:p>
          <a:p>
            <a:pPr lvl="1"/>
            <a:r>
              <a:rPr lang="en-US" dirty="0" err="1" smtClean="0"/>
              <a:t>MDR</a:t>
            </a:r>
            <a:r>
              <a:rPr lang="en-US" baseline="-25000" dirty="0" err="1" smtClean="0"/>
              <a:t>inE</a:t>
            </a:r>
            <a:r>
              <a:rPr lang="en-US" dirty="0" smtClean="0"/>
              <a:t>, WMFC</a:t>
            </a:r>
            <a:endParaRPr lang="en-US" dirty="0"/>
          </a:p>
          <a:p>
            <a:pPr lvl="1"/>
            <a:r>
              <a:rPr lang="en-US" dirty="0" err="1" smtClean="0"/>
              <a:t>MDR</a:t>
            </a:r>
            <a:r>
              <a:rPr lang="en-US" baseline="-25000" dirty="0" err="1" smtClean="0"/>
              <a:t>out</a:t>
            </a:r>
            <a:r>
              <a:rPr lang="en-US" dirty="0" smtClean="0"/>
              <a:t>, R2</a:t>
            </a:r>
            <a:r>
              <a:rPr lang="en-US" baseline="-25000" dirty="0" smtClean="0"/>
              <a:t>in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word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7467600" cy="4411662"/>
          </a:xfrm>
        </p:spPr>
        <p:txBody>
          <a:bodyPr/>
          <a:lstStyle/>
          <a:p>
            <a:r>
              <a:rPr lang="en-US" dirty="0" smtClean="0"/>
              <a:t>Address is loaded to MAR</a:t>
            </a:r>
          </a:p>
          <a:p>
            <a:r>
              <a:rPr lang="en-US" dirty="0" smtClean="0"/>
              <a:t>Data is loaded into MDR and Write Command is issued</a:t>
            </a:r>
          </a:p>
          <a:p>
            <a:r>
              <a:rPr lang="en-US" u="sng" dirty="0" smtClean="0"/>
              <a:t>Example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Move R2,(R1)</a:t>
            </a:r>
          </a:p>
          <a:p>
            <a:pPr lvl="1"/>
            <a:r>
              <a:rPr lang="en-US" dirty="0" smtClean="0"/>
              <a:t>R1</a:t>
            </a:r>
            <a:r>
              <a:rPr lang="en-US" baseline="-25000" dirty="0" smtClean="0"/>
              <a:t>out</a:t>
            </a:r>
            <a:r>
              <a:rPr lang="en-US" dirty="0" smtClean="0"/>
              <a:t>,MAR</a:t>
            </a:r>
            <a:r>
              <a:rPr lang="en-US" baseline="-25000" dirty="0" smtClean="0"/>
              <a:t>in</a:t>
            </a:r>
          </a:p>
          <a:p>
            <a:pPr lvl="1"/>
            <a:r>
              <a:rPr lang="en-US" dirty="0" smtClean="0"/>
              <a:t>R2</a:t>
            </a:r>
            <a:r>
              <a:rPr lang="en-US" baseline="-25000" dirty="0" smtClean="0"/>
              <a:t>out</a:t>
            </a:r>
            <a:r>
              <a:rPr lang="en-US" dirty="0" smtClean="0"/>
              <a:t>,MDR</a:t>
            </a:r>
            <a:r>
              <a:rPr lang="en-US" baseline="-25000" dirty="0" smtClean="0"/>
              <a:t>in</a:t>
            </a:r>
            <a:r>
              <a:rPr lang="en-US" dirty="0" smtClean="0"/>
              <a:t>,Write</a:t>
            </a:r>
          </a:p>
          <a:p>
            <a:pPr lvl="1"/>
            <a:r>
              <a:rPr lang="en-US" dirty="0" err="1" smtClean="0"/>
              <a:t>MDR</a:t>
            </a:r>
            <a:r>
              <a:rPr lang="en-US" baseline="-25000" dirty="0" err="1" smtClean="0"/>
              <a:t>outE</a:t>
            </a:r>
            <a:r>
              <a:rPr lang="en-US" dirty="0" err="1" smtClean="0"/>
              <a:t>,WMFC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66999"/>
          </a:xfrm>
        </p:spPr>
        <p:txBody>
          <a:bodyPr/>
          <a:lstStyle/>
          <a:p>
            <a:r>
              <a:rPr lang="en-US" sz="3200" dirty="0" smtClean="0"/>
              <a:t>Some Fundamental Concepts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Execution of a Complete Instruction</a:t>
            </a:r>
          </a:p>
          <a:p>
            <a:r>
              <a:rPr lang="en-US" sz="3200" dirty="0" smtClean="0"/>
              <a:t>Hardwired Control</a:t>
            </a:r>
          </a:p>
          <a:p>
            <a:r>
              <a:rPr lang="en-US" sz="3200" dirty="0" err="1" smtClean="0"/>
              <a:t>Microprogrammed</a:t>
            </a:r>
            <a:r>
              <a:rPr lang="en-US" sz="3200" dirty="0" smtClean="0"/>
              <a:t> Control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a Complete Instruction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 (R3), R1</a:t>
            </a:r>
          </a:p>
          <a:p>
            <a:r>
              <a:rPr lang="en-US" dirty="0"/>
              <a:t>Fetch the instruction</a:t>
            </a:r>
          </a:p>
          <a:p>
            <a:r>
              <a:rPr lang="en-US" dirty="0"/>
              <a:t>Fetch the first operand (the contents of the memory location pointed to by R3)</a:t>
            </a:r>
          </a:p>
          <a:p>
            <a:r>
              <a:rPr lang="en-US" dirty="0"/>
              <a:t>Perform the addition</a:t>
            </a:r>
          </a:p>
          <a:p>
            <a:r>
              <a:rPr lang="en-US" dirty="0"/>
              <a:t>Load the result into R1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0" y="1295400"/>
            <a:ext cx="5584825" cy="3654425"/>
          </a:xfrm>
          <a:prstGeom prst="rect">
            <a:avLst/>
          </a:prstGeom>
          <a:noFill/>
        </p:spPr>
      </p:pic>
      <p:pic>
        <p:nvPicPr>
          <p:cNvPr id="21509" name="Picture 5" descr="figure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368425"/>
            <a:ext cx="3830638" cy="5489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Add (R3), R1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dirty="0" smtClean="0"/>
              <a:t>Branch </a:t>
            </a:r>
            <a:r>
              <a:rPr lang="en-US" dirty="0"/>
              <a:t>Instructions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7772400" cy="5562600"/>
          </a:xfrm>
        </p:spPr>
        <p:txBody>
          <a:bodyPr/>
          <a:lstStyle/>
          <a:p>
            <a:r>
              <a:rPr lang="en-US" dirty="0"/>
              <a:t>A branch instruction replaces the contents of PC with the branch target address, which is usually obtained by adding an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X given in the branch instruction.</a:t>
            </a:r>
          </a:p>
          <a:p>
            <a:r>
              <a:rPr lang="en-US" dirty="0"/>
              <a:t>The offset X is usually the difference between the branch target address and the address immediately following the branch instruction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Example</a:t>
            </a:r>
            <a:r>
              <a:rPr lang="en-US" dirty="0" smtClean="0"/>
              <a:t>  Branch instruction in 2000 </a:t>
            </a:r>
          </a:p>
          <a:p>
            <a:pPr>
              <a:buNone/>
            </a:pPr>
            <a:r>
              <a:rPr lang="en-US" dirty="0" smtClean="0"/>
              <a:t>	Branch target in 2050. </a:t>
            </a:r>
          </a:p>
          <a:p>
            <a:pPr>
              <a:buNone/>
            </a:pPr>
            <a:r>
              <a:rPr lang="en-US" dirty="0" smtClean="0"/>
              <a:t>	Value of X must be 46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39925" y="1812925"/>
            <a:ext cx="4954588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939925" y="2027238"/>
            <a:ext cx="523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b="1">
                <a:solidFill>
                  <a:srgbClr val="000000"/>
                </a:solidFill>
                <a:latin typeface="Computer Modern" charset="0"/>
              </a:rPr>
              <a:t>Step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517775" y="2027238"/>
            <a:ext cx="7524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b="1">
                <a:solidFill>
                  <a:srgbClr val="000000"/>
                </a:solidFill>
                <a:latin typeface="Computer Modern" charset="0"/>
              </a:rPr>
              <a:t>Action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939925" y="2571750"/>
            <a:ext cx="4954588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939925" y="26670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1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746375" y="2667000"/>
            <a:ext cx="3349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036888" y="2782888"/>
            <a:ext cx="230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305175" y="2667000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505200" y="2667000"/>
            <a:ext cx="536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MAR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092575" y="2774950"/>
            <a:ext cx="1285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4262438" y="2667000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405313" y="2667000"/>
            <a:ext cx="6461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Read,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092700" y="2667000"/>
            <a:ext cx="8731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Select4,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946775" y="2667000"/>
            <a:ext cx="496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Add,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538913" y="2667000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700838" y="2763838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1939925" y="3094038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2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746375" y="3094038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2887663" y="3205163"/>
            <a:ext cx="230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128963" y="3094038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314700" y="3094038"/>
            <a:ext cx="3349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3646488" y="3205163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817938" y="3094038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002088" y="3094038"/>
            <a:ext cx="160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Y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4168775" y="3205163"/>
            <a:ext cx="1285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4314825" y="3094038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4500563" y="3094038"/>
            <a:ext cx="5762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dirty="0">
                <a:solidFill>
                  <a:srgbClr val="000000"/>
                </a:solidFill>
                <a:latin typeface="Computer Modern" charset="0"/>
              </a:rPr>
              <a:t>WMF</a:t>
            </a:r>
            <a:endParaRPr lang="en-CA" sz="2400" dirty="0">
              <a:latin typeface="Times New Roman" pitchFamily="18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116513" y="309403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dirty="0">
                <a:solidFill>
                  <a:srgbClr val="000000"/>
                </a:solidFill>
                <a:latin typeface="Computer Modern" charset="0"/>
              </a:rPr>
              <a:t>C</a:t>
            </a:r>
            <a:endParaRPr lang="en-CA" sz="2400" dirty="0">
              <a:latin typeface="Times New Roman" pitchFamily="18" charset="0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1939925" y="3497263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3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2746375" y="3497263"/>
            <a:ext cx="5508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MDR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314700" y="3624263"/>
            <a:ext cx="2301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3598863" y="3497263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741738" y="3497263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IR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4002088" y="3624263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1939925" y="39243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4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2746375" y="3924300"/>
            <a:ext cx="17732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Offset-field-of-IR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457700" y="4025900"/>
            <a:ext cx="2301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4689475" y="3924300"/>
            <a:ext cx="98379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dirty="0" smtClean="0">
                <a:solidFill>
                  <a:srgbClr val="000000"/>
                </a:solidFill>
                <a:latin typeface="Computer Modern" charset="0"/>
              </a:rPr>
              <a:t>,Select y,</a:t>
            </a:r>
            <a:endParaRPr lang="en-CA" sz="2400" dirty="0">
              <a:latin typeface="Times New Roman" pitchFamily="18" charset="0"/>
            </a:endParaRP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5638800" y="3886200"/>
            <a:ext cx="496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dirty="0" smtClean="0">
                <a:solidFill>
                  <a:srgbClr val="000000"/>
                </a:solidFill>
                <a:latin typeface="Computer Modern" charset="0"/>
              </a:rPr>
              <a:t>Add</a:t>
            </a:r>
            <a:r>
              <a:rPr lang="en-CA" sz="1900" dirty="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 dirty="0">
              <a:latin typeface="Times New Roman" pitchFamily="18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6230937" y="38862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dirty="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sz="2400" dirty="0">
              <a:latin typeface="Times New Roman" pitchFamily="18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6392862" y="3987800"/>
            <a:ext cx="1285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 dirty="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sz="2400" dirty="0">
              <a:latin typeface="Times New Roman" pitchFamily="18" charset="0"/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1939925" y="434975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5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2746375" y="434975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2906713" y="4471988"/>
            <a:ext cx="230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3143250" y="4349750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3314700" y="4349750"/>
            <a:ext cx="3349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3627438" y="4452938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3789363" y="4349750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4002088" y="4349750"/>
            <a:ext cx="430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>
                <a:solidFill>
                  <a:srgbClr val="000000"/>
                </a:solidFill>
                <a:latin typeface="Computer Modern" charset="0"/>
              </a:rPr>
              <a:t>End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1939925" y="4895850"/>
            <a:ext cx="4954588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939800" y="5654675"/>
            <a:ext cx="74152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900" dirty="0">
                <a:solidFill>
                  <a:srgbClr val="000000"/>
                </a:solidFill>
                <a:latin typeface="Computer Modern" charset="0"/>
              </a:rPr>
              <a:t>Figure</a:t>
            </a:r>
            <a:r>
              <a:rPr lang="en-US" sz="1900" dirty="0">
                <a:solidFill>
                  <a:srgbClr val="000000"/>
                </a:solidFill>
                <a:latin typeface="Computer Modern" charset="0"/>
              </a:rPr>
              <a:t> 7.7.  Control sequence for an unconditional branch instruction.</a:t>
            </a:r>
            <a:endParaRPr lang="en-CA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590799"/>
          </a:xfrm>
        </p:spPr>
        <p:txBody>
          <a:bodyPr/>
          <a:lstStyle/>
          <a:p>
            <a:r>
              <a:rPr lang="en-US" sz="3200" dirty="0" smtClean="0"/>
              <a:t>Some Fundamental Concepts</a:t>
            </a:r>
          </a:p>
          <a:p>
            <a:r>
              <a:rPr lang="en-US" sz="3200" dirty="0" smtClean="0"/>
              <a:t>Execution of a Complete Instruction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Hardwired Control</a:t>
            </a:r>
          </a:p>
          <a:p>
            <a:r>
              <a:rPr lang="en-US" sz="3200" dirty="0" err="1" smtClean="0"/>
              <a:t>Microprogrammed</a:t>
            </a:r>
            <a:r>
              <a:rPr lang="en-US" sz="3200" dirty="0" smtClean="0"/>
              <a:t> Control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Processor is also called </a:t>
            </a:r>
            <a:r>
              <a:rPr lang="en-US" dirty="0" smtClean="0">
                <a:solidFill>
                  <a:srgbClr val="FF0000"/>
                </a:solidFill>
              </a:rPr>
              <a:t>Instruction </a:t>
            </a:r>
            <a:r>
              <a:rPr lang="en-US" dirty="0">
                <a:solidFill>
                  <a:srgbClr val="FF0000"/>
                </a:solidFill>
              </a:rPr>
              <a:t>Set Processor (ISP)</a:t>
            </a:r>
          </a:p>
          <a:p>
            <a:r>
              <a:rPr lang="en-US" dirty="0"/>
              <a:t>Central Processing Unit (CPU)</a:t>
            </a:r>
          </a:p>
          <a:p>
            <a:r>
              <a:rPr lang="en-US" dirty="0"/>
              <a:t>A typical computing task consists of a series of steps specified by a sequence of machine instructions that constitute a program.</a:t>
            </a:r>
          </a:p>
          <a:p>
            <a:r>
              <a:rPr lang="en-US" dirty="0"/>
              <a:t>An instruction is executed by carrying out a sequence of more rudimentary operations.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execute instructions, the processor must have some means of generating the control signals needed in the proper sequence.</a:t>
            </a:r>
          </a:p>
          <a:p>
            <a:r>
              <a:rPr lang="en-US" dirty="0"/>
              <a:t>Two categories: </a:t>
            </a:r>
            <a:r>
              <a:rPr lang="en-US" dirty="0">
                <a:solidFill>
                  <a:srgbClr val="FF0000"/>
                </a:solidFill>
              </a:rPr>
              <a:t>hardwired control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microprogrammed</a:t>
            </a:r>
            <a:r>
              <a:rPr lang="en-US" dirty="0">
                <a:solidFill>
                  <a:srgbClr val="FF0000"/>
                </a:solidFill>
              </a:rPr>
              <a:t> control</a:t>
            </a:r>
          </a:p>
          <a:p>
            <a:r>
              <a:rPr lang="en-US" dirty="0"/>
              <a:t>Hardwired system can operate at high speed; but with little flexibility.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dirty="0"/>
              <a:t>Control Unit Organization</a:t>
            </a:r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4605338" y="5113338"/>
            <a:ext cx="39687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6"/>
              </a:cxn>
              <a:cxn ang="0">
                <a:pos x="2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4605338" y="5113338"/>
            <a:ext cx="39687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76"/>
              </a:cxn>
              <a:cxn ang="0">
                <a:pos x="25" y="0"/>
              </a:cxn>
              <a:cxn ang="0">
                <a:pos x="13" y="0"/>
              </a:cxn>
              <a:cxn ang="0">
                <a:pos x="0" y="0"/>
              </a:cxn>
            </a:cxnLst>
            <a:rect l="0" t="0" r="r" b="b"/>
            <a:pathLst>
              <a:path w="25" h="76">
                <a:moveTo>
                  <a:pt x="0" y="0"/>
                </a:moveTo>
                <a:lnTo>
                  <a:pt x="13" y="76"/>
                </a:lnTo>
                <a:lnTo>
                  <a:pt x="25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4625975" y="4610100"/>
            <a:ext cx="1588" cy="482600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3559175" y="5113338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6"/>
              </a:cxn>
              <a:cxn ang="0">
                <a:pos x="3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559175" y="5113338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76"/>
              </a:cxn>
              <a:cxn ang="0">
                <a:pos x="38" y="0"/>
              </a:cxn>
              <a:cxn ang="0">
                <a:pos x="13" y="0"/>
              </a:cxn>
              <a:cxn ang="0">
                <a:pos x="0" y="0"/>
              </a:cxn>
            </a:cxnLst>
            <a:rect l="0" t="0" r="r" b="b"/>
            <a:pathLst>
              <a:path w="38" h="76">
                <a:moveTo>
                  <a:pt x="0" y="0"/>
                </a:moveTo>
                <a:lnTo>
                  <a:pt x="13" y="76"/>
                </a:lnTo>
                <a:lnTo>
                  <a:pt x="38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3579813" y="4610100"/>
            <a:ext cx="1587" cy="482600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4343400" y="4911725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13" y="13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4343400" y="4932363"/>
            <a:ext cx="20638" cy="20637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4222750" y="4911725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13" y="13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4222750" y="4932363"/>
            <a:ext cx="20638" cy="20637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4102100" y="4911725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13" y="13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4102100" y="4932363"/>
            <a:ext cx="20638" cy="20637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697163" y="6129338"/>
            <a:ext cx="34559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Figure 7.10.</a:t>
            </a:r>
            <a:r>
              <a:rPr lang="en-US" sz="1600">
                <a:solidFill>
                  <a:srgbClr val="000000"/>
                </a:solidFill>
                <a:latin typeface="Nimbus Roman No9 L" charset="0"/>
              </a:rPr>
              <a:t>  Control unit organization.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874963" y="1531938"/>
            <a:ext cx="346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CLK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890713" y="1592263"/>
            <a:ext cx="784225" cy="3825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3298825" y="1754188"/>
            <a:ext cx="120650" cy="603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3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3298825" y="1754188"/>
            <a:ext cx="120650" cy="603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76" y="12"/>
              </a:cxn>
              <a:cxn ang="0">
                <a:pos x="0" y="0"/>
              </a:cxn>
              <a:cxn ang="0">
                <a:pos x="0" y="12"/>
              </a:cxn>
              <a:cxn ang="0">
                <a:pos x="0" y="38"/>
              </a:cxn>
            </a:cxnLst>
            <a:rect l="0" t="0" r="r" b="b"/>
            <a:pathLst>
              <a:path w="76" h="38">
                <a:moveTo>
                  <a:pt x="0" y="38"/>
                </a:moveTo>
                <a:lnTo>
                  <a:pt x="76" y="12"/>
                </a:lnTo>
                <a:lnTo>
                  <a:pt x="0" y="0"/>
                </a:lnTo>
                <a:lnTo>
                  <a:pt x="0" y="12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>
            <a:off x="2674938" y="1773238"/>
            <a:ext cx="62388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2071688" y="1652588"/>
            <a:ext cx="444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Clock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3660775" y="1552575"/>
            <a:ext cx="955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Control step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3298825" y="4208463"/>
            <a:ext cx="120650" cy="603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2"/>
              </a:cxn>
              <a:cxn ang="0">
                <a:pos x="0" y="0"/>
              </a:cxn>
              <a:cxn ang="0">
                <a:pos x="0" y="2"/>
              </a:cxn>
              <a:cxn ang="0">
                <a:pos x="0" y="3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3298825" y="4208463"/>
            <a:ext cx="120650" cy="603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76" y="25"/>
              </a:cxn>
              <a:cxn ang="0">
                <a:pos x="0" y="0"/>
              </a:cxn>
              <a:cxn ang="0">
                <a:pos x="0" y="25"/>
              </a:cxn>
              <a:cxn ang="0">
                <a:pos x="0" y="38"/>
              </a:cxn>
            </a:cxnLst>
            <a:rect l="0" t="0" r="r" b="b"/>
            <a:pathLst>
              <a:path w="76" h="38">
                <a:moveTo>
                  <a:pt x="0" y="38"/>
                </a:moveTo>
                <a:lnTo>
                  <a:pt x="76" y="25"/>
                </a:lnTo>
                <a:lnTo>
                  <a:pt x="0" y="0"/>
                </a:lnTo>
                <a:lnTo>
                  <a:pt x="0" y="25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H="1">
            <a:off x="2795588" y="4248150"/>
            <a:ext cx="5032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3298825" y="3302000"/>
            <a:ext cx="120650" cy="603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3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3298825" y="3302000"/>
            <a:ext cx="120650" cy="603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76" y="13"/>
              </a:cxn>
              <a:cxn ang="0">
                <a:pos x="0" y="0"/>
              </a:cxn>
              <a:cxn ang="0">
                <a:pos x="0" y="13"/>
              </a:cxn>
              <a:cxn ang="0">
                <a:pos x="0" y="38"/>
              </a:cxn>
            </a:cxnLst>
            <a:rect l="0" t="0" r="r" b="b"/>
            <a:pathLst>
              <a:path w="76" h="38">
                <a:moveTo>
                  <a:pt x="0" y="38"/>
                </a:moveTo>
                <a:lnTo>
                  <a:pt x="76" y="13"/>
                </a:lnTo>
                <a:lnTo>
                  <a:pt x="0" y="0"/>
                </a:lnTo>
                <a:lnTo>
                  <a:pt x="0" y="13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H="1">
            <a:off x="2795588" y="3322638"/>
            <a:ext cx="5032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2292350" y="2879725"/>
            <a:ext cx="503238" cy="15494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1" name="Freeform 31"/>
          <p:cNvSpPr>
            <a:spLocks/>
          </p:cNvSpPr>
          <p:nvPr/>
        </p:nvSpPr>
        <p:spPr bwMode="auto">
          <a:xfrm>
            <a:off x="3298825" y="3041650"/>
            <a:ext cx="120650" cy="603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3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2" name="Freeform 32"/>
          <p:cNvSpPr>
            <a:spLocks/>
          </p:cNvSpPr>
          <p:nvPr/>
        </p:nvSpPr>
        <p:spPr bwMode="auto">
          <a:xfrm>
            <a:off x="3298825" y="3041650"/>
            <a:ext cx="120650" cy="603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76" y="12"/>
              </a:cxn>
              <a:cxn ang="0">
                <a:pos x="0" y="0"/>
              </a:cxn>
              <a:cxn ang="0">
                <a:pos x="0" y="12"/>
              </a:cxn>
              <a:cxn ang="0">
                <a:pos x="0" y="38"/>
              </a:cxn>
            </a:cxnLst>
            <a:rect l="0" t="0" r="r" b="b"/>
            <a:pathLst>
              <a:path w="76" h="38">
                <a:moveTo>
                  <a:pt x="0" y="38"/>
                </a:moveTo>
                <a:lnTo>
                  <a:pt x="76" y="12"/>
                </a:lnTo>
                <a:lnTo>
                  <a:pt x="0" y="0"/>
                </a:lnTo>
                <a:lnTo>
                  <a:pt x="0" y="12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H="1">
            <a:off x="2795588" y="3060700"/>
            <a:ext cx="5032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4" name="Freeform 34"/>
          <p:cNvSpPr>
            <a:spLocks/>
          </p:cNvSpPr>
          <p:nvPr/>
        </p:nvSpPr>
        <p:spPr bwMode="auto">
          <a:xfrm>
            <a:off x="4786313" y="3000375"/>
            <a:ext cx="120650" cy="412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"/>
              </a:cxn>
              <a:cxn ang="0">
                <a:pos x="6" y="2"/>
              </a:cxn>
              <a:cxn ang="0">
                <a:pos x="6" y="1"/>
              </a:cxn>
              <a:cxn ang="0">
                <a:pos x="6" y="0"/>
              </a:cxn>
            </a:cxnLst>
            <a:rect l="0" t="0" r="r" b="b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5" name="Freeform 35"/>
          <p:cNvSpPr>
            <a:spLocks/>
          </p:cNvSpPr>
          <p:nvPr/>
        </p:nvSpPr>
        <p:spPr bwMode="auto">
          <a:xfrm>
            <a:off x="4786313" y="3000375"/>
            <a:ext cx="120650" cy="4127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0" y="13"/>
              </a:cxn>
              <a:cxn ang="0">
                <a:pos x="76" y="26"/>
              </a:cxn>
              <a:cxn ang="0">
                <a:pos x="76" y="13"/>
              </a:cxn>
              <a:cxn ang="0">
                <a:pos x="76" y="0"/>
              </a:cxn>
            </a:cxnLst>
            <a:rect l="0" t="0" r="r" b="b"/>
            <a:pathLst>
              <a:path w="76" h="26">
                <a:moveTo>
                  <a:pt x="76" y="0"/>
                </a:moveTo>
                <a:lnTo>
                  <a:pt x="0" y="13"/>
                </a:lnTo>
                <a:lnTo>
                  <a:pt x="76" y="26"/>
                </a:lnTo>
                <a:lnTo>
                  <a:pt x="76" y="13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4927600" y="3021013"/>
            <a:ext cx="4826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7" name="Freeform 37"/>
          <p:cNvSpPr>
            <a:spLocks/>
          </p:cNvSpPr>
          <p:nvPr/>
        </p:nvSpPr>
        <p:spPr bwMode="auto">
          <a:xfrm>
            <a:off x="4786313" y="2860675"/>
            <a:ext cx="120650" cy="603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"/>
              </a:cxn>
              <a:cxn ang="0">
                <a:pos x="6" y="3"/>
              </a:cxn>
              <a:cxn ang="0">
                <a:pos x="6" y="1"/>
              </a:cxn>
              <a:cxn ang="0">
                <a:pos x="6" y="0"/>
              </a:cxn>
            </a:cxnLst>
            <a:rect l="0" t="0" r="r" b="b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4786313" y="2860675"/>
            <a:ext cx="120650" cy="6032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0" y="12"/>
              </a:cxn>
              <a:cxn ang="0">
                <a:pos x="76" y="38"/>
              </a:cxn>
              <a:cxn ang="0">
                <a:pos x="76" y="12"/>
              </a:cxn>
              <a:cxn ang="0">
                <a:pos x="76" y="0"/>
              </a:cxn>
            </a:cxnLst>
            <a:rect l="0" t="0" r="r" b="b"/>
            <a:pathLst>
              <a:path w="76" h="38">
                <a:moveTo>
                  <a:pt x="76" y="0"/>
                </a:moveTo>
                <a:lnTo>
                  <a:pt x="0" y="12"/>
                </a:lnTo>
                <a:lnTo>
                  <a:pt x="76" y="38"/>
                </a:lnTo>
                <a:lnTo>
                  <a:pt x="76" y="12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4927600" y="2879725"/>
            <a:ext cx="4826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410200" y="2819400"/>
            <a:ext cx="1306513" cy="6651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1" name="Freeform 41"/>
          <p:cNvSpPr>
            <a:spLocks/>
          </p:cNvSpPr>
          <p:nvPr/>
        </p:nvSpPr>
        <p:spPr bwMode="auto">
          <a:xfrm>
            <a:off x="4786313" y="4389438"/>
            <a:ext cx="120650" cy="603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6" y="3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2" name="Freeform 42"/>
          <p:cNvSpPr>
            <a:spLocks/>
          </p:cNvSpPr>
          <p:nvPr/>
        </p:nvSpPr>
        <p:spPr bwMode="auto">
          <a:xfrm>
            <a:off x="4786313" y="4389438"/>
            <a:ext cx="120650" cy="6032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0" y="25"/>
              </a:cxn>
              <a:cxn ang="0">
                <a:pos x="76" y="38"/>
              </a:cxn>
              <a:cxn ang="0">
                <a:pos x="76" y="25"/>
              </a:cxn>
              <a:cxn ang="0">
                <a:pos x="76" y="0"/>
              </a:cxn>
            </a:cxnLst>
            <a:rect l="0" t="0" r="r" b="b"/>
            <a:pathLst>
              <a:path w="76" h="38">
                <a:moveTo>
                  <a:pt x="76" y="0"/>
                </a:moveTo>
                <a:lnTo>
                  <a:pt x="0" y="25"/>
                </a:lnTo>
                <a:lnTo>
                  <a:pt x="76" y="38"/>
                </a:lnTo>
                <a:lnTo>
                  <a:pt x="76" y="25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4927600" y="4429125"/>
            <a:ext cx="4826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5410200" y="3825875"/>
            <a:ext cx="1306513" cy="663575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2452688" y="3544888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IR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66" name="Freeform 46"/>
          <p:cNvSpPr>
            <a:spLocks/>
          </p:cNvSpPr>
          <p:nvPr/>
        </p:nvSpPr>
        <p:spPr bwMode="auto">
          <a:xfrm>
            <a:off x="4786313" y="3382963"/>
            <a:ext cx="120650" cy="603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"/>
              </a:cxn>
              <a:cxn ang="0">
                <a:pos x="6" y="3"/>
              </a:cxn>
              <a:cxn ang="0">
                <a:pos x="6" y="1"/>
              </a:cxn>
              <a:cxn ang="0">
                <a:pos x="6" y="0"/>
              </a:cxn>
            </a:cxnLst>
            <a:rect l="0" t="0" r="r" b="b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7" name="Freeform 47"/>
          <p:cNvSpPr>
            <a:spLocks/>
          </p:cNvSpPr>
          <p:nvPr/>
        </p:nvSpPr>
        <p:spPr bwMode="auto">
          <a:xfrm>
            <a:off x="4786313" y="3382963"/>
            <a:ext cx="120650" cy="6032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0" y="13"/>
              </a:cxn>
              <a:cxn ang="0">
                <a:pos x="76" y="38"/>
              </a:cxn>
              <a:cxn ang="0">
                <a:pos x="76" y="13"/>
              </a:cxn>
              <a:cxn ang="0">
                <a:pos x="76" y="0"/>
              </a:cxn>
            </a:cxnLst>
            <a:rect l="0" t="0" r="r" b="b"/>
            <a:pathLst>
              <a:path w="76" h="38">
                <a:moveTo>
                  <a:pt x="76" y="0"/>
                </a:moveTo>
                <a:lnTo>
                  <a:pt x="0" y="13"/>
                </a:lnTo>
                <a:lnTo>
                  <a:pt x="76" y="38"/>
                </a:lnTo>
                <a:lnTo>
                  <a:pt x="76" y="13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8" name="Line 48"/>
          <p:cNvSpPr>
            <a:spLocks noChangeShapeType="1"/>
          </p:cNvSpPr>
          <p:nvPr/>
        </p:nvSpPr>
        <p:spPr bwMode="auto">
          <a:xfrm>
            <a:off x="4927600" y="3403600"/>
            <a:ext cx="4826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69" name="Freeform 49"/>
          <p:cNvSpPr>
            <a:spLocks/>
          </p:cNvSpPr>
          <p:nvPr/>
        </p:nvSpPr>
        <p:spPr bwMode="auto">
          <a:xfrm>
            <a:off x="4786313" y="4006850"/>
            <a:ext cx="120650" cy="3968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"/>
              </a:cxn>
              <a:cxn ang="0">
                <a:pos x="6" y="2"/>
              </a:cxn>
              <a:cxn ang="0">
                <a:pos x="6" y="1"/>
              </a:cxn>
              <a:cxn ang="0">
                <a:pos x="6" y="0"/>
              </a:cxn>
            </a:cxnLst>
            <a:rect l="0" t="0" r="r" b="b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0" name="Freeform 50"/>
          <p:cNvSpPr>
            <a:spLocks/>
          </p:cNvSpPr>
          <p:nvPr/>
        </p:nvSpPr>
        <p:spPr bwMode="auto">
          <a:xfrm>
            <a:off x="4786313" y="4006850"/>
            <a:ext cx="120650" cy="39688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0" y="13"/>
              </a:cxn>
              <a:cxn ang="0">
                <a:pos x="76" y="25"/>
              </a:cxn>
              <a:cxn ang="0">
                <a:pos x="76" y="13"/>
              </a:cxn>
              <a:cxn ang="0">
                <a:pos x="76" y="0"/>
              </a:cxn>
            </a:cxnLst>
            <a:rect l="0" t="0" r="r" b="b"/>
            <a:pathLst>
              <a:path w="76" h="25">
                <a:moveTo>
                  <a:pt x="76" y="0"/>
                </a:moveTo>
                <a:lnTo>
                  <a:pt x="0" y="13"/>
                </a:lnTo>
                <a:lnTo>
                  <a:pt x="76" y="25"/>
                </a:lnTo>
                <a:lnTo>
                  <a:pt x="76" y="13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1" name="Line 51"/>
          <p:cNvSpPr>
            <a:spLocks noChangeShapeType="1"/>
          </p:cNvSpPr>
          <p:nvPr/>
        </p:nvSpPr>
        <p:spPr bwMode="auto">
          <a:xfrm>
            <a:off x="4927600" y="4027488"/>
            <a:ext cx="4826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2" name="Freeform 52"/>
          <p:cNvSpPr>
            <a:spLocks/>
          </p:cNvSpPr>
          <p:nvPr/>
        </p:nvSpPr>
        <p:spPr bwMode="auto">
          <a:xfrm>
            <a:off x="4786313" y="3865563"/>
            <a:ext cx="120650" cy="603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6" y="3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3" name="Freeform 53"/>
          <p:cNvSpPr>
            <a:spLocks/>
          </p:cNvSpPr>
          <p:nvPr/>
        </p:nvSpPr>
        <p:spPr bwMode="auto">
          <a:xfrm>
            <a:off x="4786313" y="3865563"/>
            <a:ext cx="120650" cy="6032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0" y="26"/>
              </a:cxn>
              <a:cxn ang="0">
                <a:pos x="76" y="38"/>
              </a:cxn>
              <a:cxn ang="0">
                <a:pos x="76" y="26"/>
              </a:cxn>
              <a:cxn ang="0">
                <a:pos x="76" y="0"/>
              </a:cxn>
            </a:cxnLst>
            <a:rect l="0" t="0" r="r" b="b"/>
            <a:pathLst>
              <a:path w="76" h="38">
                <a:moveTo>
                  <a:pt x="76" y="0"/>
                </a:moveTo>
                <a:lnTo>
                  <a:pt x="0" y="26"/>
                </a:lnTo>
                <a:lnTo>
                  <a:pt x="76" y="38"/>
                </a:lnTo>
                <a:lnTo>
                  <a:pt x="76" y="2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4" name="Line 54"/>
          <p:cNvSpPr>
            <a:spLocks noChangeShapeType="1"/>
          </p:cNvSpPr>
          <p:nvPr/>
        </p:nvSpPr>
        <p:spPr bwMode="auto">
          <a:xfrm>
            <a:off x="4927600" y="3906838"/>
            <a:ext cx="4826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5" name="Rectangle 55"/>
          <p:cNvSpPr>
            <a:spLocks noChangeArrowheads="1"/>
          </p:cNvSpPr>
          <p:nvPr/>
        </p:nvSpPr>
        <p:spPr bwMode="auto">
          <a:xfrm>
            <a:off x="3821113" y="3644900"/>
            <a:ext cx="639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encoder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3781425" y="3382963"/>
            <a:ext cx="7191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Decoder/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77" name="Freeform 57"/>
          <p:cNvSpPr>
            <a:spLocks/>
          </p:cNvSpPr>
          <p:nvPr/>
        </p:nvSpPr>
        <p:spPr bwMode="auto">
          <a:xfrm>
            <a:off x="3821113" y="2538413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6"/>
              </a:cxn>
              <a:cxn ang="0">
                <a:pos x="3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8" name="Freeform 58"/>
          <p:cNvSpPr>
            <a:spLocks/>
          </p:cNvSpPr>
          <p:nvPr/>
        </p:nvSpPr>
        <p:spPr bwMode="auto">
          <a:xfrm>
            <a:off x="3821113" y="2538413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76"/>
              </a:cxn>
              <a:cxn ang="0">
                <a:pos x="38" y="0"/>
              </a:cxn>
              <a:cxn ang="0">
                <a:pos x="13" y="0"/>
              </a:cxn>
              <a:cxn ang="0">
                <a:pos x="0" y="0"/>
              </a:cxn>
            </a:cxnLst>
            <a:rect l="0" t="0" r="r" b="b"/>
            <a:pathLst>
              <a:path w="38" h="76">
                <a:moveTo>
                  <a:pt x="0" y="0"/>
                </a:moveTo>
                <a:lnTo>
                  <a:pt x="13" y="76"/>
                </a:lnTo>
                <a:lnTo>
                  <a:pt x="38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 flipV="1">
            <a:off x="3841750" y="2035175"/>
            <a:ext cx="1588" cy="5032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0" name="Freeform 60"/>
          <p:cNvSpPr>
            <a:spLocks/>
          </p:cNvSpPr>
          <p:nvPr/>
        </p:nvSpPr>
        <p:spPr bwMode="auto">
          <a:xfrm>
            <a:off x="4605338" y="2538413"/>
            <a:ext cx="39687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6"/>
              </a:cxn>
              <a:cxn ang="0">
                <a:pos x="2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1" name="Freeform 61"/>
          <p:cNvSpPr>
            <a:spLocks/>
          </p:cNvSpPr>
          <p:nvPr/>
        </p:nvSpPr>
        <p:spPr bwMode="auto">
          <a:xfrm>
            <a:off x="4605338" y="2538413"/>
            <a:ext cx="39687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76"/>
              </a:cxn>
              <a:cxn ang="0">
                <a:pos x="25" y="0"/>
              </a:cxn>
              <a:cxn ang="0">
                <a:pos x="13" y="0"/>
              </a:cxn>
              <a:cxn ang="0">
                <a:pos x="0" y="0"/>
              </a:cxn>
            </a:cxnLst>
            <a:rect l="0" t="0" r="r" b="b"/>
            <a:pathLst>
              <a:path w="25" h="76">
                <a:moveTo>
                  <a:pt x="0" y="0"/>
                </a:moveTo>
                <a:lnTo>
                  <a:pt x="13" y="76"/>
                </a:lnTo>
                <a:lnTo>
                  <a:pt x="25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 flipV="1">
            <a:off x="4625975" y="2035175"/>
            <a:ext cx="1588" cy="5032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3" name="Freeform 63"/>
          <p:cNvSpPr>
            <a:spLocks/>
          </p:cNvSpPr>
          <p:nvPr/>
        </p:nvSpPr>
        <p:spPr bwMode="auto">
          <a:xfrm>
            <a:off x="3559175" y="2538413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6"/>
              </a:cxn>
              <a:cxn ang="0">
                <a:pos x="3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4" name="Freeform 64"/>
          <p:cNvSpPr>
            <a:spLocks/>
          </p:cNvSpPr>
          <p:nvPr/>
        </p:nvSpPr>
        <p:spPr bwMode="auto">
          <a:xfrm>
            <a:off x="3559175" y="2538413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76"/>
              </a:cxn>
              <a:cxn ang="0">
                <a:pos x="38" y="0"/>
              </a:cxn>
              <a:cxn ang="0">
                <a:pos x="13" y="0"/>
              </a:cxn>
              <a:cxn ang="0">
                <a:pos x="0" y="0"/>
              </a:cxn>
            </a:cxnLst>
            <a:rect l="0" t="0" r="r" b="b"/>
            <a:pathLst>
              <a:path w="38" h="76">
                <a:moveTo>
                  <a:pt x="0" y="0"/>
                </a:moveTo>
                <a:lnTo>
                  <a:pt x="13" y="76"/>
                </a:lnTo>
                <a:lnTo>
                  <a:pt x="38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5" name="Line 65"/>
          <p:cNvSpPr>
            <a:spLocks noChangeShapeType="1"/>
          </p:cNvSpPr>
          <p:nvPr/>
        </p:nvSpPr>
        <p:spPr bwMode="auto">
          <a:xfrm flipV="1">
            <a:off x="3579813" y="2035175"/>
            <a:ext cx="1587" cy="5032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6" name="Rectangle 66"/>
          <p:cNvSpPr>
            <a:spLocks noChangeArrowheads="1"/>
          </p:cNvSpPr>
          <p:nvPr/>
        </p:nvSpPr>
        <p:spPr bwMode="auto">
          <a:xfrm>
            <a:off x="3459163" y="1512888"/>
            <a:ext cx="1306512" cy="5222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3559175" y="5575300"/>
            <a:ext cx="11731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FFFF"/>
                </a:solidFill>
                <a:latin typeface="Nimbus Roman No9 L" charset="0"/>
              </a:rPr>
              <a:t>Control signals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5853113" y="4106863"/>
            <a:ext cx="473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codes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89" name="Rectangle 69"/>
          <p:cNvSpPr>
            <a:spLocks noChangeArrowheads="1"/>
          </p:cNvSpPr>
          <p:nvPr/>
        </p:nvSpPr>
        <p:spPr bwMode="auto">
          <a:xfrm>
            <a:off x="3841750" y="1733550"/>
            <a:ext cx="590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counter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90" name="Rectangle 70"/>
          <p:cNvSpPr>
            <a:spLocks noChangeArrowheads="1"/>
          </p:cNvSpPr>
          <p:nvPr/>
        </p:nvSpPr>
        <p:spPr bwMode="auto">
          <a:xfrm>
            <a:off x="5832475" y="3101975"/>
            <a:ext cx="473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inputs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91" name="Rectangle 71"/>
          <p:cNvSpPr>
            <a:spLocks noChangeArrowheads="1"/>
          </p:cNvSpPr>
          <p:nvPr/>
        </p:nvSpPr>
        <p:spPr bwMode="auto">
          <a:xfrm>
            <a:off x="5691188" y="3925888"/>
            <a:ext cx="749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Condition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92" name="Rectangle 72"/>
          <p:cNvSpPr>
            <a:spLocks noChangeArrowheads="1"/>
          </p:cNvSpPr>
          <p:nvPr/>
        </p:nvSpPr>
        <p:spPr bwMode="auto">
          <a:xfrm>
            <a:off x="5751513" y="2921000"/>
            <a:ext cx="6508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 charset="0"/>
              </a:rPr>
              <a:t>External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30793" name="Freeform 73"/>
          <p:cNvSpPr>
            <a:spLocks/>
          </p:cNvSpPr>
          <p:nvPr/>
        </p:nvSpPr>
        <p:spPr bwMode="auto">
          <a:xfrm>
            <a:off x="4343400" y="2336800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94" name="Freeform 74"/>
          <p:cNvSpPr>
            <a:spLocks/>
          </p:cNvSpPr>
          <p:nvPr/>
        </p:nvSpPr>
        <p:spPr bwMode="auto">
          <a:xfrm>
            <a:off x="4343400" y="2357438"/>
            <a:ext cx="20638" cy="20637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95" name="Freeform 75"/>
          <p:cNvSpPr>
            <a:spLocks/>
          </p:cNvSpPr>
          <p:nvPr/>
        </p:nvSpPr>
        <p:spPr bwMode="auto">
          <a:xfrm>
            <a:off x="4222750" y="2336800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96" name="Freeform 76"/>
          <p:cNvSpPr>
            <a:spLocks/>
          </p:cNvSpPr>
          <p:nvPr/>
        </p:nvSpPr>
        <p:spPr bwMode="auto">
          <a:xfrm>
            <a:off x="4222750" y="2357438"/>
            <a:ext cx="20638" cy="20637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97" name="Freeform 77"/>
          <p:cNvSpPr>
            <a:spLocks/>
          </p:cNvSpPr>
          <p:nvPr/>
        </p:nvSpPr>
        <p:spPr bwMode="auto">
          <a:xfrm>
            <a:off x="4102100" y="2336800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98" name="Freeform 78"/>
          <p:cNvSpPr>
            <a:spLocks/>
          </p:cNvSpPr>
          <p:nvPr/>
        </p:nvSpPr>
        <p:spPr bwMode="auto">
          <a:xfrm>
            <a:off x="4102100" y="2357438"/>
            <a:ext cx="20638" cy="20637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99" name="Freeform 79"/>
          <p:cNvSpPr>
            <a:spLocks/>
          </p:cNvSpPr>
          <p:nvPr/>
        </p:nvSpPr>
        <p:spPr bwMode="auto">
          <a:xfrm>
            <a:off x="3117850" y="3886200"/>
            <a:ext cx="39688" cy="39688"/>
          </a:xfrm>
          <a:custGeom>
            <a:avLst/>
            <a:gdLst/>
            <a:ahLst/>
            <a:cxnLst>
              <a:cxn ang="0">
                <a:pos x="12" y="13"/>
              </a:cxn>
              <a:cxn ang="0">
                <a:pos x="0" y="13"/>
              </a:cxn>
              <a:cxn ang="0">
                <a:pos x="0" y="25"/>
              </a:cxn>
              <a:cxn ang="0">
                <a:pos x="12" y="25"/>
              </a:cxn>
              <a:cxn ang="0">
                <a:pos x="25" y="25"/>
              </a:cxn>
              <a:cxn ang="0">
                <a:pos x="25" y="13"/>
              </a:cxn>
              <a:cxn ang="0">
                <a:pos x="25" y="0"/>
              </a:cxn>
              <a:cxn ang="0">
                <a:pos x="12" y="0"/>
              </a:cxn>
              <a:cxn ang="0">
                <a:pos x="0" y="0"/>
              </a:cxn>
              <a:cxn ang="0">
                <a:pos x="0" y="13"/>
              </a:cxn>
              <a:cxn ang="0">
                <a:pos x="12" y="13"/>
              </a:cxn>
            </a:cxnLst>
            <a:rect l="0" t="0" r="r" b="b"/>
            <a:pathLst>
              <a:path w="25" h="25">
                <a:moveTo>
                  <a:pt x="12" y="13"/>
                </a:moveTo>
                <a:lnTo>
                  <a:pt x="0" y="13"/>
                </a:lnTo>
                <a:lnTo>
                  <a:pt x="0" y="25"/>
                </a:lnTo>
                <a:lnTo>
                  <a:pt x="12" y="25"/>
                </a:lnTo>
                <a:lnTo>
                  <a:pt x="25" y="25"/>
                </a:lnTo>
                <a:lnTo>
                  <a:pt x="25" y="13"/>
                </a:lnTo>
                <a:lnTo>
                  <a:pt x="25" y="0"/>
                </a:lnTo>
                <a:lnTo>
                  <a:pt x="12" y="0"/>
                </a:lnTo>
                <a:lnTo>
                  <a:pt x="0" y="0"/>
                </a:ln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0" name="Freeform 80"/>
          <p:cNvSpPr>
            <a:spLocks/>
          </p:cNvSpPr>
          <p:nvPr/>
        </p:nvSpPr>
        <p:spPr bwMode="auto">
          <a:xfrm>
            <a:off x="3117850" y="3906838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1" name="Freeform 81"/>
          <p:cNvSpPr>
            <a:spLocks/>
          </p:cNvSpPr>
          <p:nvPr/>
        </p:nvSpPr>
        <p:spPr bwMode="auto">
          <a:xfrm>
            <a:off x="3117850" y="3765550"/>
            <a:ext cx="39688" cy="39688"/>
          </a:xfrm>
          <a:custGeom>
            <a:avLst/>
            <a:gdLst/>
            <a:ahLst/>
            <a:cxnLst>
              <a:cxn ang="0">
                <a:pos x="12" y="13"/>
              </a:cxn>
              <a:cxn ang="0">
                <a:pos x="0" y="13"/>
              </a:cxn>
              <a:cxn ang="0">
                <a:pos x="0" y="25"/>
              </a:cxn>
              <a:cxn ang="0">
                <a:pos x="12" y="25"/>
              </a:cxn>
              <a:cxn ang="0">
                <a:pos x="25" y="25"/>
              </a:cxn>
              <a:cxn ang="0">
                <a:pos x="25" y="13"/>
              </a:cxn>
              <a:cxn ang="0">
                <a:pos x="25" y="0"/>
              </a:cxn>
              <a:cxn ang="0">
                <a:pos x="12" y="0"/>
              </a:cxn>
              <a:cxn ang="0">
                <a:pos x="0" y="0"/>
              </a:cxn>
              <a:cxn ang="0">
                <a:pos x="0" y="13"/>
              </a:cxn>
              <a:cxn ang="0">
                <a:pos x="12" y="13"/>
              </a:cxn>
            </a:cxnLst>
            <a:rect l="0" t="0" r="r" b="b"/>
            <a:pathLst>
              <a:path w="25" h="25">
                <a:moveTo>
                  <a:pt x="12" y="13"/>
                </a:moveTo>
                <a:lnTo>
                  <a:pt x="0" y="13"/>
                </a:lnTo>
                <a:lnTo>
                  <a:pt x="0" y="25"/>
                </a:lnTo>
                <a:lnTo>
                  <a:pt x="12" y="25"/>
                </a:lnTo>
                <a:lnTo>
                  <a:pt x="25" y="25"/>
                </a:lnTo>
                <a:lnTo>
                  <a:pt x="25" y="13"/>
                </a:lnTo>
                <a:lnTo>
                  <a:pt x="25" y="0"/>
                </a:lnTo>
                <a:lnTo>
                  <a:pt x="12" y="0"/>
                </a:lnTo>
                <a:lnTo>
                  <a:pt x="0" y="0"/>
                </a:ln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2" name="Freeform 82"/>
          <p:cNvSpPr>
            <a:spLocks/>
          </p:cNvSpPr>
          <p:nvPr/>
        </p:nvSpPr>
        <p:spPr bwMode="auto">
          <a:xfrm>
            <a:off x="3117850" y="3786188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3" name="Freeform 83"/>
          <p:cNvSpPr>
            <a:spLocks/>
          </p:cNvSpPr>
          <p:nvPr/>
        </p:nvSpPr>
        <p:spPr bwMode="auto">
          <a:xfrm>
            <a:off x="3117850" y="3644900"/>
            <a:ext cx="39688" cy="39688"/>
          </a:xfrm>
          <a:custGeom>
            <a:avLst/>
            <a:gdLst/>
            <a:ahLst/>
            <a:cxnLst>
              <a:cxn ang="0">
                <a:pos x="12" y="13"/>
              </a:cxn>
              <a:cxn ang="0">
                <a:pos x="0" y="13"/>
              </a:cxn>
              <a:cxn ang="0">
                <a:pos x="0" y="25"/>
              </a:cxn>
              <a:cxn ang="0">
                <a:pos x="12" y="25"/>
              </a:cxn>
              <a:cxn ang="0">
                <a:pos x="25" y="25"/>
              </a:cxn>
              <a:cxn ang="0">
                <a:pos x="25" y="13"/>
              </a:cxn>
              <a:cxn ang="0">
                <a:pos x="25" y="0"/>
              </a:cxn>
              <a:cxn ang="0">
                <a:pos x="12" y="0"/>
              </a:cxn>
              <a:cxn ang="0">
                <a:pos x="0" y="0"/>
              </a:cxn>
              <a:cxn ang="0">
                <a:pos x="0" y="13"/>
              </a:cxn>
              <a:cxn ang="0">
                <a:pos x="12" y="13"/>
              </a:cxn>
            </a:cxnLst>
            <a:rect l="0" t="0" r="r" b="b"/>
            <a:pathLst>
              <a:path w="25" h="25">
                <a:moveTo>
                  <a:pt x="12" y="13"/>
                </a:moveTo>
                <a:lnTo>
                  <a:pt x="0" y="13"/>
                </a:lnTo>
                <a:lnTo>
                  <a:pt x="0" y="25"/>
                </a:lnTo>
                <a:lnTo>
                  <a:pt x="12" y="25"/>
                </a:lnTo>
                <a:lnTo>
                  <a:pt x="25" y="25"/>
                </a:lnTo>
                <a:lnTo>
                  <a:pt x="25" y="13"/>
                </a:lnTo>
                <a:lnTo>
                  <a:pt x="25" y="0"/>
                </a:lnTo>
                <a:lnTo>
                  <a:pt x="12" y="0"/>
                </a:lnTo>
                <a:lnTo>
                  <a:pt x="0" y="0"/>
                </a:ln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4" name="Freeform 84"/>
          <p:cNvSpPr>
            <a:spLocks/>
          </p:cNvSpPr>
          <p:nvPr/>
        </p:nvSpPr>
        <p:spPr bwMode="auto">
          <a:xfrm>
            <a:off x="3117850" y="3665538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5" name="Freeform 85"/>
          <p:cNvSpPr>
            <a:spLocks/>
          </p:cNvSpPr>
          <p:nvPr/>
        </p:nvSpPr>
        <p:spPr bwMode="auto">
          <a:xfrm>
            <a:off x="5067300" y="3282950"/>
            <a:ext cx="41275" cy="39688"/>
          </a:xfrm>
          <a:custGeom>
            <a:avLst/>
            <a:gdLst/>
            <a:ahLst/>
            <a:cxnLst>
              <a:cxn ang="0">
                <a:pos x="13" y="12"/>
              </a:cxn>
              <a:cxn ang="0">
                <a:pos x="0" y="12"/>
              </a:cxn>
              <a:cxn ang="0">
                <a:pos x="0" y="25"/>
              </a:cxn>
              <a:cxn ang="0">
                <a:pos x="13" y="25"/>
              </a:cxn>
              <a:cxn ang="0">
                <a:pos x="26" y="25"/>
              </a:cxn>
              <a:cxn ang="0">
                <a:pos x="26" y="12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2"/>
              </a:cxn>
              <a:cxn ang="0">
                <a:pos x="13" y="12"/>
              </a:cxn>
            </a:cxnLst>
            <a:rect l="0" t="0" r="r" b="b"/>
            <a:pathLst>
              <a:path w="26" h="25">
                <a:moveTo>
                  <a:pt x="13" y="12"/>
                </a:moveTo>
                <a:lnTo>
                  <a:pt x="0" y="12"/>
                </a:lnTo>
                <a:lnTo>
                  <a:pt x="0" y="25"/>
                </a:lnTo>
                <a:lnTo>
                  <a:pt x="13" y="25"/>
                </a:lnTo>
                <a:lnTo>
                  <a:pt x="26" y="25"/>
                </a:lnTo>
                <a:lnTo>
                  <a:pt x="26" y="12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2"/>
                </a:lnTo>
                <a:lnTo>
                  <a:pt x="13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6" name="Freeform 86"/>
          <p:cNvSpPr>
            <a:spLocks/>
          </p:cNvSpPr>
          <p:nvPr/>
        </p:nvSpPr>
        <p:spPr bwMode="auto">
          <a:xfrm>
            <a:off x="5087938" y="3282950"/>
            <a:ext cx="2063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7" name="Freeform 87"/>
          <p:cNvSpPr>
            <a:spLocks/>
          </p:cNvSpPr>
          <p:nvPr/>
        </p:nvSpPr>
        <p:spPr bwMode="auto">
          <a:xfrm>
            <a:off x="5067300" y="3201988"/>
            <a:ext cx="41275" cy="39687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0" y="13"/>
              </a:cxn>
              <a:cxn ang="0">
                <a:pos x="0" y="25"/>
              </a:cxn>
              <a:cxn ang="0">
                <a:pos x="13" y="25"/>
              </a:cxn>
              <a:cxn ang="0">
                <a:pos x="26" y="25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13" y="13"/>
              </a:cxn>
            </a:cxnLst>
            <a:rect l="0" t="0" r="r" b="b"/>
            <a:pathLst>
              <a:path w="26" h="25">
                <a:moveTo>
                  <a:pt x="13" y="13"/>
                </a:moveTo>
                <a:lnTo>
                  <a:pt x="0" y="13"/>
                </a:lnTo>
                <a:lnTo>
                  <a:pt x="0" y="25"/>
                </a:lnTo>
                <a:lnTo>
                  <a:pt x="13" y="25"/>
                </a:lnTo>
                <a:lnTo>
                  <a:pt x="26" y="25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8" name="Freeform 88"/>
          <p:cNvSpPr>
            <a:spLocks/>
          </p:cNvSpPr>
          <p:nvPr/>
        </p:nvSpPr>
        <p:spPr bwMode="auto">
          <a:xfrm>
            <a:off x="5087938" y="3201988"/>
            <a:ext cx="2063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09" name="Freeform 89"/>
          <p:cNvSpPr>
            <a:spLocks/>
          </p:cNvSpPr>
          <p:nvPr/>
        </p:nvSpPr>
        <p:spPr bwMode="auto">
          <a:xfrm>
            <a:off x="5067300" y="3121025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0" name="Freeform 90"/>
          <p:cNvSpPr>
            <a:spLocks/>
          </p:cNvSpPr>
          <p:nvPr/>
        </p:nvSpPr>
        <p:spPr bwMode="auto">
          <a:xfrm>
            <a:off x="5087938" y="3121025"/>
            <a:ext cx="2063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1" name="Freeform 91"/>
          <p:cNvSpPr>
            <a:spLocks/>
          </p:cNvSpPr>
          <p:nvPr/>
        </p:nvSpPr>
        <p:spPr bwMode="auto">
          <a:xfrm>
            <a:off x="5067300" y="4287838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2" name="Freeform 92"/>
          <p:cNvSpPr>
            <a:spLocks/>
          </p:cNvSpPr>
          <p:nvPr/>
        </p:nvSpPr>
        <p:spPr bwMode="auto">
          <a:xfrm>
            <a:off x="5087938" y="4308475"/>
            <a:ext cx="2063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3" name="Freeform 93"/>
          <p:cNvSpPr>
            <a:spLocks/>
          </p:cNvSpPr>
          <p:nvPr/>
        </p:nvSpPr>
        <p:spPr bwMode="auto">
          <a:xfrm>
            <a:off x="5067300" y="4208463"/>
            <a:ext cx="41275" cy="39687"/>
          </a:xfrm>
          <a:custGeom>
            <a:avLst/>
            <a:gdLst/>
            <a:ahLst/>
            <a:cxnLst>
              <a:cxn ang="0">
                <a:pos x="13" y="12"/>
              </a:cxn>
              <a:cxn ang="0">
                <a:pos x="0" y="12"/>
              </a:cxn>
              <a:cxn ang="0">
                <a:pos x="0" y="25"/>
              </a:cxn>
              <a:cxn ang="0">
                <a:pos x="13" y="25"/>
              </a:cxn>
              <a:cxn ang="0">
                <a:pos x="26" y="25"/>
              </a:cxn>
              <a:cxn ang="0">
                <a:pos x="26" y="12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2"/>
              </a:cxn>
              <a:cxn ang="0">
                <a:pos x="13" y="12"/>
              </a:cxn>
            </a:cxnLst>
            <a:rect l="0" t="0" r="r" b="b"/>
            <a:pathLst>
              <a:path w="26" h="25">
                <a:moveTo>
                  <a:pt x="13" y="12"/>
                </a:moveTo>
                <a:lnTo>
                  <a:pt x="0" y="12"/>
                </a:lnTo>
                <a:lnTo>
                  <a:pt x="0" y="25"/>
                </a:lnTo>
                <a:lnTo>
                  <a:pt x="13" y="25"/>
                </a:lnTo>
                <a:lnTo>
                  <a:pt x="26" y="25"/>
                </a:lnTo>
                <a:lnTo>
                  <a:pt x="26" y="12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2"/>
                </a:lnTo>
                <a:lnTo>
                  <a:pt x="13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4" name="Freeform 94"/>
          <p:cNvSpPr>
            <a:spLocks/>
          </p:cNvSpPr>
          <p:nvPr/>
        </p:nvSpPr>
        <p:spPr bwMode="auto">
          <a:xfrm>
            <a:off x="5087938" y="4227513"/>
            <a:ext cx="20637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5" name="Freeform 95"/>
          <p:cNvSpPr>
            <a:spLocks/>
          </p:cNvSpPr>
          <p:nvPr/>
        </p:nvSpPr>
        <p:spPr bwMode="auto">
          <a:xfrm>
            <a:off x="5067300" y="4127500"/>
            <a:ext cx="41275" cy="39688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0" y="13"/>
              </a:cxn>
              <a:cxn ang="0">
                <a:pos x="0" y="25"/>
              </a:cxn>
              <a:cxn ang="0">
                <a:pos x="13" y="25"/>
              </a:cxn>
              <a:cxn ang="0">
                <a:pos x="26" y="25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13" y="13"/>
              </a:cxn>
            </a:cxnLst>
            <a:rect l="0" t="0" r="r" b="b"/>
            <a:pathLst>
              <a:path w="26" h="25">
                <a:moveTo>
                  <a:pt x="13" y="13"/>
                </a:moveTo>
                <a:lnTo>
                  <a:pt x="0" y="13"/>
                </a:lnTo>
                <a:lnTo>
                  <a:pt x="0" y="25"/>
                </a:lnTo>
                <a:lnTo>
                  <a:pt x="13" y="25"/>
                </a:lnTo>
                <a:lnTo>
                  <a:pt x="26" y="25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6" name="Freeform 96"/>
          <p:cNvSpPr>
            <a:spLocks/>
          </p:cNvSpPr>
          <p:nvPr/>
        </p:nvSpPr>
        <p:spPr bwMode="auto">
          <a:xfrm>
            <a:off x="5087938" y="4148138"/>
            <a:ext cx="2063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7" name="Freeform 97"/>
          <p:cNvSpPr>
            <a:spLocks/>
          </p:cNvSpPr>
          <p:nvPr/>
        </p:nvSpPr>
        <p:spPr bwMode="auto">
          <a:xfrm>
            <a:off x="3821113" y="5113338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6"/>
              </a:cxn>
              <a:cxn ang="0">
                <a:pos x="3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8" name="Freeform 98"/>
          <p:cNvSpPr>
            <a:spLocks/>
          </p:cNvSpPr>
          <p:nvPr/>
        </p:nvSpPr>
        <p:spPr bwMode="auto">
          <a:xfrm>
            <a:off x="3821113" y="5113338"/>
            <a:ext cx="6032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76"/>
              </a:cxn>
              <a:cxn ang="0">
                <a:pos x="38" y="0"/>
              </a:cxn>
              <a:cxn ang="0">
                <a:pos x="13" y="0"/>
              </a:cxn>
              <a:cxn ang="0">
                <a:pos x="0" y="0"/>
              </a:cxn>
            </a:cxnLst>
            <a:rect l="0" t="0" r="r" b="b"/>
            <a:pathLst>
              <a:path w="38" h="76">
                <a:moveTo>
                  <a:pt x="0" y="0"/>
                </a:moveTo>
                <a:lnTo>
                  <a:pt x="13" y="76"/>
                </a:lnTo>
                <a:lnTo>
                  <a:pt x="38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19" name="Line 99"/>
          <p:cNvSpPr>
            <a:spLocks noChangeShapeType="1"/>
          </p:cNvSpPr>
          <p:nvPr/>
        </p:nvSpPr>
        <p:spPr bwMode="auto">
          <a:xfrm flipV="1">
            <a:off x="3841750" y="4610100"/>
            <a:ext cx="1588" cy="482600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20" name="Freeform 100"/>
          <p:cNvSpPr>
            <a:spLocks/>
          </p:cNvSpPr>
          <p:nvPr/>
        </p:nvSpPr>
        <p:spPr bwMode="auto">
          <a:xfrm>
            <a:off x="4122738" y="5375275"/>
            <a:ext cx="563562" cy="1000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8" y="1"/>
              </a:cxn>
              <a:cxn ang="0">
                <a:pos x="27" y="1"/>
              </a:cxn>
              <a:cxn ang="0">
                <a:pos x="26" y="1"/>
              </a:cxn>
              <a:cxn ang="0">
                <a:pos x="26" y="1"/>
              </a:cxn>
              <a:cxn ang="0">
                <a:pos x="18" y="1"/>
              </a:cxn>
              <a:cxn ang="0">
                <a:pos x="14" y="1"/>
              </a:cxn>
              <a:cxn ang="0">
                <a:pos x="10" y="1"/>
              </a:cxn>
              <a:cxn ang="0">
                <a:pos x="2" y="1"/>
              </a:cxn>
              <a:cxn ang="0">
                <a:pos x="2" y="1"/>
              </a:cxn>
              <a:cxn ang="0">
                <a:pos x="2" y="1"/>
              </a:cxn>
              <a:cxn ang="0">
                <a:pos x="1" y="2"/>
              </a:cxn>
              <a:cxn ang="0">
                <a:pos x="1" y="3"/>
              </a:cxn>
              <a:cxn ang="0">
                <a:pos x="0" y="5"/>
              </a:cxn>
            </a:cxnLst>
            <a:rect l="0" t="0" r="r" b="b"/>
            <a:pathLst>
              <a:path w="28" h="5">
                <a:moveTo>
                  <a:pt x="28" y="0"/>
                </a:moveTo>
                <a:lnTo>
                  <a:pt x="28" y="1"/>
                </a:lnTo>
                <a:lnTo>
                  <a:pt x="27" y="1"/>
                </a:lnTo>
                <a:lnTo>
                  <a:pt x="26" y="1"/>
                </a:lnTo>
                <a:lnTo>
                  <a:pt x="26" y="1"/>
                </a:lnTo>
                <a:lnTo>
                  <a:pt x="18" y="1"/>
                </a:lnTo>
                <a:lnTo>
                  <a:pt x="14" y="1"/>
                </a:lnTo>
                <a:lnTo>
                  <a:pt x="10" y="1"/>
                </a:lnTo>
                <a:lnTo>
                  <a:pt x="2" y="1"/>
                </a:lnTo>
                <a:lnTo>
                  <a:pt x="2" y="1"/>
                </a:lnTo>
                <a:lnTo>
                  <a:pt x="2" y="1"/>
                </a:lnTo>
                <a:lnTo>
                  <a:pt x="1" y="2"/>
                </a:lnTo>
                <a:lnTo>
                  <a:pt x="1" y="3"/>
                </a:lnTo>
                <a:lnTo>
                  <a:pt x="0" y="5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21" name="Freeform 101"/>
          <p:cNvSpPr>
            <a:spLocks/>
          </p:cNvSpPr>
          <p:nvPr/>
        </p:nvSpPr>
        <p:spPr bwMode="auto">
          <a:xfrm>
            <a:off x="3540125" y="5375275"/>
            <a:ext cx="582613" cy="10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"/>
              </a:cxn>
              <a:cxn ang="0">
                <a:pos x="2" y="1"/>
              </a:cxn>
              <a:cxn ang="0">
                <a:pos x="2" y="1"/>
              </a:cxn>
              <a:cxn ang="0">
                <a:pos x="3" y="1"/>
              </a:cxn>
              <a:cxn ang="0">
                <a:pos x="11" y="1"/>
              </a:cxn>
              <a:cxn ang="0">
                <a:pos x="14" y="1"/>
              </a:cxn>
              <a:cxn ang="0">
                <a:pos x="18" y="1"/>
              </a:cxn>
              <a:cxn ang="0">
                <a:pos x="26" y="1"/>
              </a:cxn>
              <a:cxn ang="0">
                <a:pos x="26" y="1"/>
              </a:cxn>
              <a:cxn ang="0">
                <a:pos x="27" y="1"/>
              </a:cxn>
              <a:cxn ang="0">
                <a:pos x="27" y="2"/>
              </a:cxn>
              <a:cxn ang="0">
                <a:pos x="28" y="3"/>
              </a:cxn>
              <a:cxn ang="0">
                <a:pos x="29" y="5"/>
              </a:cxn>
            </a:cxnLst>
            <a:rect l="0" t="0" r="r" b="b"/>
            <a:pathLst>
              <a:path w="29" h="5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2" y="1"/>
                </a:lnTo>
                <a:lnTo>
                  <a:pt x="3" y="1"/>
                </a:lnTo>
                <a:lnTo>
                  <a:pt x="11" y="1"/>
                </a:lnTo>
                <a:lnTo>
                  <a:pt x="14" y="1"/>
                </a:lnTo>
                <a:lnTo>
                  <a:pt x="18" y="1"/>
                </a:lnTo>
                <a:lnTo>
                  <a:pt x="26" y="1"/>
                </a:lnTo>
                <a:lnTo>
                  <a:pt x="26" y="1"/>
                </a:lnTo>
                <a:lnTo>
                  <a:pt x="27" y="1"/>
                </a:lnTo>
                <a:lnTo>
                  <a:pt x="27" y="2"/>
                </a:lnTo>
                <a:lnTo>
                  <a:pt x="28" y="3"/>
                </a:lnTo>
                <a:lnTo>
                  <a:pt x="29" y="5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22" name="Rectangle 102"/>
          <p:cNvSpPr>
            <a:spLocks noChangeArrowheads="1"/>
          </p:cNvSpPr>
          <p:nvPr/>
        </p:nvSpPr>
        <p:spPr bwMode="auto">
          <a:xfrm>
            <a:off x="3459163" y="2698750"/>
            <a:ext cx="1306512" cy="191135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r>
              <a:rPr lang="en-US" dirty="0" smtClean="0"/>
              <a:t>Decoding and Encoding Functions</a:t>
            </a:r>
            <a:endParaRPr lang="en-US" dirty="0"/>
          </a:p>
        </p:txBody>
      </p:sp>
      <p:pic>
        <p:nvPicPr>
          <p:cNvPr id="31748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84300"/>
            <a:ext cx="6096000" cy="54737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Z</a:t>
            </a:r>
            <a:r>
              <a:rPr lang="en-US" baseline="-25000" dirty="0"/>
              <a:t>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600" dirty="0"/>
              <a:t>Z</a:t>
            </a:r>
            <a:r>
              <a:rPr lang="en-US" sz="2600" baseline="-25000" dirty="0"/>
              <a:t>in</a:t>
            </a:r>
            <a:r>
              <a:rPr lang="en-US" sz="2600" dirty="0"/>
              <a:t> = T</a:t>
            </a:r>
            <a:r>
              <a:rPr lang="en-US" sz="2600" baseline="-25000" dirty="0"/>
              <a:t>1</a:t>
            </a:r>
            <a:r>
              <a:rPr lang="en-US" sz="2600" dirty="0"/>
              <a:t> + T</a:t>
            </a:r>
            <a:r>
              <a:rPr lang="en-US" sz="2600" baseline="-25000" dirty="0"/>
              <a:t>6</a:t>
            </a:r>
            <a:r>
              <a:rPr lang="en-US" sz="2600" dirty="0"/>
              <a:t> </a:t>
            </a:r>
            <a:r>
              <a:rPr lang="en-US" sz="2600" dirty="0">
                <a:cs typeface="Arial" pitchFamily="34" charset="0"/>
              </a:rPr>
              <a:t>• ADD + T</a:t>
            </a:r>
            <a:r>
              <a:rPr lang="en-US" sz="2600" baseline="-25000" dirty="0">
                <a:cs typeface="Arial" pitchFamily="34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cs typeface="Arial" pitchFamily="34" charset="0"/>
              </a:rPr>
              <a:t>• BR + …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0" y="6019800"/>
            <a:ext cx="661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Nimbus Roman No9 L" charset="0"/>
              </a:rPr>
              <a:t>Figure 7.12. Generation of the Z</a:t>
            </a:r>
            <a:r>
              <a:rPr lang="en-US" sz="1400" i="1" baseline="-25000" dirty="0">
                <a:solidFill>
                  <a:srgbClr val="000000"/>
                </a:solidFill>
                <a:latin typeface="Nimbus Roman No9 L" charset="0"/>
              </a:rPr>
              <a:t>i</a:t>
            </a:r>
            <a:r>
              <a:rPr lang="en-US" sz="1200" i="1" baseline="-25000" dirty="0">
                <a:solidFill>
                  <a:srgbClr val="000000"/>
                </a:solidFill>
                <a:latin typeface="Nimbus Roman No9 L" charset="0"/>
              </a:rPr>
              <a:t>n</a:t>
            </a:r>
            <a:r>
              <a:rPr lang="en-US" sz="1200" i="1" dirty="0">
                <a:solidFill>
                  <a:srgbClr val="000000"/>
                </a:solidFill>
                <a:latin typeface="Nimbus Roman No9 L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Nimbus Roman No9 L" charset="0"/>
              </a:rPr>
              <a:t>control signal for the processor in Figure 7.1.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Nimbus Roman No9 L" charset="0"/>
              </a:rPr>
              <a:t> </a:t>
            </a:r>
          </a:p>
        </p:txBody>
      </p:sp>
      <p:sp>
        <p:nvSpPr>
          <p:cNvPr id="32773" name="Freeform 5"/>
          <p:cNvSpPr>
            <a:spLocks/>
          </p:cNvSpPr>
          <p:nvPr/>
        </p:nvSpPr>
        <p:spPr bwMode="auto">
          <a:xfrm>
            <a:off x="4303713" y="4972050"/>
            <a:ext cx="223837" cy="354013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5" y="15"/>
              </a:cxn>
              <a:cxn ang="0">
                <a:pos x="9" y="10"/>
              </a:cxn>
              <a:cxn ang="0">
                <a:pos x="11" y="5"/>
              </a:cxn>
              <a:cxn ang="0">
                <a:pos x="12" y="0"/>
              </a:cxn>
            </a:cxnLst>
            <a:rect l="0" t="0" r="r" b="b"/>
            <a:pathLst>
              <a:path w="12" h="19">
                <a:moveTo>
                  <a:pt x="0" y="19"/>
                </a:moveTo>
                <a:lnTo>
                  <a:pt x="5" y="15"/>
                </a:lnTo>
                <a:lnTo>
                  <a:pt x="9" y="10"/>
                </a:lnTo>
                <a:lnTo>
                  <a:pt x="11" y="5"/>
                </a:lnTo>
                <a:lnTo>
                  <a:pt x="12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74" name="Freeform 6"/>
          <p:cNvSpPr>
            <a:spLocks/>
          </p:cNvSpPr>
          <p:nvPr/>
        </p:nvSpPr>
        <p:spPr bwMode="auto">
          <a:xfrm>
            <a:off x="4079875" y="4972050"/>
            <a:ext cx="223838" cy="354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5"/>
              </a:cxn>
              <a:cxn ang="0">
                <a:pos x="3" y="10"/>
              </a:cxn>
              <a:cxn ang="0">
                <a:pos x="7" y="15"/>
              </a:cxn>
              <a:cxn ang="0">
                <a:pos x="12" y="19"/>
              </a:cxn>
            </a:cxnLst>
            <a:rect l="0" t="0" r="r" b="b"/>
            <a:pathLst>
              <a:path w="12" h="19">
                <a:moveTo>
                  <a:pt x="0" y="0"/>
                </a:moveTo>
                <a:lnTo>
                  <a:pt x="1" y="5"/>
                </a:lnTo>
                <a:lnTo>
                  <a:pt x="3" y="10"/>
                </a:lnTo>
                <a:lnTo>
                  <a:pt x="7" y="15"/>
                </a:lnTo>
                <a:lnTo>
                  <a:pt x="12" y="19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75" name="Freeform 7"/>
          <p:cNvSpPr>
            <a:spLocks/>
          </p:cNvSpPr>
          <p:nvPr/>
        </p:nvSpPr>
        <p:spPr bwMode="auto">
          <a:xfrm>
            <a:off x="4284663" y="4803775"/>
            <a:ext cx="223837" cy="571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7" y="2"/>
              </a:cxn>
              <a:cxn ang="0">
                <a:pos x="12" y="0"/>
              </a:cxn>
            </a:cxnLst>
            <a:rect l="0" t="0" r="r" b="b"/>
            <a:pathLst>
              <a:path w="12" h="3">
                <a:moveTo>
                  <a:pt x="0" y="3"/>
                </a:moveTo>
                <a:lnTo>
                  <a:pt x="7" y="2"/>
                </a:lnTo>
                <a:lnTo>
                  <a:pt x="12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76" name="Freeform 8"/>
          <p:cNvSpPr>
            <a:spLocks/>
          </p:cNvSpPr>
          <p:nvPr/>
        </p:nvSpPr>
        <p:spPr bwMode="auto">
          <a:xfrm>
            <a:off x="4079875" y="4803775"/>
            <a:ext cx="204788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2"/>
              </a:cxn>
              <a:cxn ang="0">
                <a:pos x="11" y="3"/>
              </a:cxn>
            </a:cxnLst>
            <a:rect l="0" t="0" r="r" b="b"/>
            <a:pathLst>
              <a:path w="11" h="3">
                <a:moveTo>
                  <a:pt x="0" y="0"/>
                </a:moveTo>
                <a:lnTo>
                  <a:pt x="5" y="2"/>
                </a:lnTo>
                <a:lnTo>
                  <a:pt x="11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518025" y="4803775"/>
            <a:ext cx="1588" cy="168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079875" y="4803775"/>
            <a:ext cx="1588" cy="168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79" name="Freeform 11"/>
          <p:cNvSpPr>
            <a:spLocks/>
          </p:cNvSpPr>
          <p:nvPr/>
        </p:nvSpPr>
        <p:spPr bwMode="auto">
          <a:xfrm>
            <a:off x="5403850" y="3554413"/>
            <a:ext cx="446088" cy="447675"/>
          </a:xfrm>
          <a:custGeom>
            <a:avLst/>
            <a:gdLst/>
            <a:ahLst/>
            <a:cxnLst>
              <a:cxn ang="0">
                <a:pos x="140" y="141"/>
              </a:cxn>
              <a:cxn ang="0">
                <a:pos x="281" y="141"/>
              </a:cxn>
              <a:cxn ang="0">
                <a:pos x="281" y="118"/>
              </a:cxn>
              <a:cxn ang="0">
                <a:pos x="270" y="83"/>
              </a:cxn>
              <a:cxn ang="0">
                <a:pos x="258" y="59"/>
              </a:cxn>
              <a:cxn ang="0">
                <a:pos x="234" y="47"/>
              </a:cxn>
              <a:cxn ang="0">
                <a:pos x="223" y="24"/>
              </a:cxn>
              <a:cxn ang="0">
                <a:pos x="199" y="12"/>
              </a:cxn>
              <a:cxn ang="0">
                <a:pos x="164" y="0"/>
              </a:cxn>
              <a:cxn ang="0">
                <a:pos x="140" y="0"/>
              </a:cxn>
              <a:cxn ang="0">
                <a:pos x="117" y="0"/>
              </a:cxn>
              <a:cxn ang="0">
                <a:pos x="82" y="12"/>
              </a:cxn>
              <a:cxn ang="0">
                <a:pos x="58" y="24"/>
              </a:cxn>
              <a:cxn ang="0">
                <a:pos x="47" y="47"/>
              </a:cxn>
              <a:cxn ang="0">
                <a:pos x="23" y="59"/>
              </a:cxn>
              <a:cxn ang="0">
                <a:pos x="11" y="83"/>
              </a:cxn>
              <a:cxn ang="0">
                <a:pos x="0" y="118"/>
              </a:cxn>
              <a:cxn ang="0">
                <a:pos x="0" y="141"/>
              </a:cxn>
              <a:cxn ang="0">
                <a:pos x="0" y="165"/>
              </a:cxn>
              <a:cxn ang="0">
                <a:pos x="11" y="200"/>
              </a:cxn>
              <a:cxn ang="0">
                <a:pos x="23" y="224"/>
              </a:cxn>
              <a:cxn ang="0">
                <a:pos x="47" y="235"/>
              </a:cxn>
              <a:cxn ang="0">
                <a:pos x="58" y="259"/>
              </a:cxn>
              <a:cxn ang="0">
                <a:pos x="82" y="270"/>
              </a:cxn>
              <a:cxn ang="0">
                <a:pos x="117" y="282"/>
              </a:cxn>
              <a:cxn ang="0">
                <a:pos x="140" y="282"/>
              </a:cxn>
              <a:cxn ang="0">
                <a:pos x="164" y="282"/>
              </a:cxn>
              <a:cxn ang="0">
                <a:pos x="199" y="270"/>
              </a:cxn>
              <a:cxn ang="0">
                <a:pos x="223" y="259"/>
              </a:cxn>
              <a:cxn ang="0">
                <a:pos x="234" y="235"/>
              </a:cxn>
              <a:cxn ang="0">
                <a:pos x="258" y="224"/>
              </a:cxn>
              <a:cxn ang="0">
                <a:pos x="270" y="200"/>
              </a:cxn>
              <a:cxn ang="0">
                <a:pos x="281" y="165"/>
              </a:cxn>
              <a:cxn ang="0">
                <a:pos x="281" y="141"/>
              </a:cxn>
              <a:cxn ang="0">
                <a:pos x="140" y="141"/>
              </a:cxn>
            </a:cxnLst>
            <a:rect l="0" t="0" r="r" b="b"/>
            <a:pathLst>
              <a:path w="281" h="282">
                <a:moveTo>
                  <a:pt x="140" y="141"/>
                </a:moveTo>
                <a:lnTo>
                  <a:pt x="281" y="141"/>
                </a:lnTo>
                <a:lnTo>
                  <a:pt x="281" y="118"/>
                </a:lnTo>
                <a:lnTo>
                  <a:pt x="270" y="83"/>
                </a:lnTo>
                <a:lnTo>
                  <a:pt x="258" y="59"/>
                </a:lnTo>
                <a:lnTo>
                  <a:pt x="234" y="47"/>
                </a:lnTo>
                <a:lnTo>
                  <a:pt x="223" y="24"/>
                </a:lnTo>
                <a:lnTo>
                  <a:pt x="199" y="12"/>
                </a:lnTo>
                <a:lnTo>
                  <a:pt x="164" y="0"/>
                </a:lnTo>
                <a:lnTo>
                  <a:pt x="140" y="0"/>
                </a:lnTo>
                <a:lnTo>
                  <a:pt x="117" y="0"/>
                </a:lnTo>
                <a:lnTo>
                  <a:pt x="82" y="12"/>
                </a:lnTo>
                <a:lnTo>
                  <a:pt x="58" y="24"/>
                </a:lnTo>
                <a:lnTo>
                  <a:pt x="47" y="47"/>
                </a:lnTo>
                <a:lnTo>
                  <a:pt x="23" y="59"/>
                </a:lnTo>
                <a:lnTo>
                  <a:pt x="11" y="83"/>
                </a:lnTo>
                <a:lnTo>
                  <a:pt x="0" y="118"/>
                </a:lnTo>
                <a:lnTo>
                  <a:pt x="0" y="141"/>
                </a:lnTo>
                <a:lnTo>
                  <a:pt x="0" y="165"/>
                </a:lnTo>
                <a:lnTo>
                  <a:pt x="11" y="200"/>
                </a:lnTo>
                <a:lnTo>
                  <a:pt x="23" y="224"/>
                </a:lnTo>
                <a:lnTo>
                  <a:pt x="47" y="235"/>
                </a:lnTo>
                <a:lnTo>
                  <a:pt x="58" y="259"/>
                </a:lnTo>
                <a:lnTo>
                  <a:pt x="82" y="270"/>
                </a:lnTo>
                <a:lnTo>
                  <a:pt x="117" y="282"/>
                </a:lnTo>
                <a:lnTo>
                  <a:pt x="140" y="282"/>
                </a:lnTo>
                <a:lnTo>
                  <a:pt x="164" y="282"/>
                </a:lnTo>
                <a:lnTo>
                  <a:pt x="199" y="270"/>
                </a:lnTo>
                <a:lnTo>
                  <a:pt x="223" y="259"/>
                </a:lnTo>
                <a:lnTo>
                  <a:pt x="234" y="235"/>
                </a:lnTo>
                <a:lnTo>
                  <a:pt x="258" y="224"/>
                </a:lnTo>
                <a:lnTo>
                  <a:pt x="270" y="200"/>
                </a:lnTo>
                <a:lnTo>
                  <a:pt x="281" y="165"/>
                </a:lnTo>
                <a:lnTo>
                  <a:pt x="281" y="141"/>
                </a:lnTo>
                <a:lnTo>
                  <a:pt x="140" y="14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0" name="Freeform 12"/>
          <p:cNvSpPr>
            <a:spLocks/>
          </p:cNvSpPr>
          <p:nvPr/>
        </p:nvSpPr>
        <p:spPr bwMode="auto">
          <a:xfrm>
            <a:off x="5407025" y="3554413"/>
            <a:ext cx="428625" cy="428625"/>
          </a:xfrm>
          <a:custGeom>
            <a:avLst/>
            <a:gdLst/>
            <a:ahLst/>
            <a:cxnLst>
              <a:cxn ang="0">
                <a:pos x="23" y="12"/>
              </a:cxn>
              <a:cxn ang="0">
                <a:pos x="22" y="7"/>
              </a:cxn>
              <a:cxn ang="0">
                <a:pos x="20" y="4"/>
              </a:cxn>
              <a:cxn ang="0">
                <a:pos x="16" y="1"/>
              </a:cxn>
              <a:cxn ang="0">
                <a:pos x="12" y="0"/>
              </a:cxn>
              <a:cxn ang="0">
                <a:pos x="7" y="1"/>
              </a:cxn>
              <a:cxn ang="0">
                <a:pos x="4" y="4"/>
              </a:cxn>
              <a:cxn ang="0">
                <a:pos x="1" y="7"/>
              </a:cxn>
              <a:cxn ang="0">
                <a:pos x="0" y="12"/>
              </a:cxn>
              <a:cxn ang="0">
                <a:pos x="1" y="16"/>
              </a:cxn>
              <a:cxn ang="0">
                <a:pos x="4" y="20"/>
              </a:cxn>
              <a:cxn ang="0">
                <a:pos x="7" y="22"/>
              </a:cxn>
              <a:cxn ang="0">
                <a:pos x="12" y="23"/>
              </a:cxn>
              <a:cxn ang="0">
                <a:pos x="16" y="22"/>
              </a:cxn>
              <a:cxn ang="0">
                <a:pos x="20" y="20"/>
              </a:cxn>
              <a:cxn ang="0">
                <a:pos x="22" y="16"/>
              </a:cxn>
              <a:cxn ang="0">
                <a:pos x="23" y="12"/>
              </a:cxn>
            </a:cxnLst>
            <a:rect l="0" t="0" r="r" b="b"/>
            <a:pathLst>
              <a:path w="23" h="23">
                <a:moveTo>
                  <a:pt x="23" y="12"/>
                </a:moveTo>
                <a:lnTo>
                  <a:pt x="22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2"/>
                </a:lnTo>
                <a:lnTo>
                  <a:pt x="12" y="23"/>
                </a:lnTo>
                <a:lnTo>
                  <a:pt x="16" y="22"/>
                </a:lnTo>
                <a:lnTo>
                  <a:pt x="20" y="20"/>
                </a:lnTo>
                <a:lnTo>
                  <a:pt x="22" y="16"/>
                </a:lnTo>
                <a:lnTo>
                  <a:pt x="23" y="1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5403850" y="3479800"/>
            <a:ext cx="446088" cy="2984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403850" y="3479800"/>
            <a:ext cx="446088" cy="28733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3" name="Freeform 15"/>
          <p:cNvSpPr>
            <a:spLocks/>
          </p:cNvSpPr>
          <p:nvPr/>
        </p:nvSpPr>
        <p:spPr bwMode="auto">
          <a:xfrm>
            <a:off x="5403850" y="3479800"/>
            <a:ext cx="425450" cy="2984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0" y="0"/>
              </a:cxn>
              <a:cxn ang="0">
                <a:pos x="24" y="0"/>
              </a:cxn>
              <a:cxn ang="0">
                <a:pos x="24" y="16"/>
              </a:cxn>
            </a:cxnLst>
            <a:rect l="0" t="0" r="r" b="b"/>
            <a:pathLst>
              <a:path w="24" h="16">
                <a:moveTo>
                  <a:pt x="0" y="16"/>
                </a:moveTo>
                <a:lnTo>
                  <a:pt x="0" y="0"/>
                </a:lnTo>
                <a:lnTo>
                  <a:pt x="24" y="0"/>
                </a:lnTo>
                <a:lnTo>
                  <a:pt x="24" y="1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4" name="Freeform 16"/>
          <p:cNvSpPr>
            <a:spLocks/>
          </p:cNvSpPr>
          <p:nvPr/>
        </p:nvSpPr>
        <p:spPr bwMode="auto">
          <a:xfrm>
            <a:off x="4732338" y="4803775"/>
            <a:ext cx="223837" cy="571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7" y="2"/>
              </a:cxn>
              <a:cxn ang="0">
                <a:pos x="12" y="0"/>
              </a:cxn>
            </a:cxnLst>
            <a:rect l="0" t="0" r="r" b="b"/>
            <a:pathLst>
              <a:path w="12" h="3">
                <a:moveTo>
                  <a:pt x="0" y="3"/>
                </a:moveTo>
                <a:lnTo>
                  <a:pt x="7" y="2"/>
                </a:lnTo>
                <a:lnTo>
                  <a:pt x="12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5" name="Freeform 17"/>
          <p:cNvSpPr>
            <a:spLocks/>
          </p:cNvSpPr>
          <p:nvPr/>
        </p:nvSpPr>
        <p:spPr bwMode="auto">
          <a:xfrm>
            <a:off x="4527550" y="4803775"/>
            <a:ext cx="204788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2"/>
              </a:cxn>
              <a:cxn ang="0">
                <a:pos x="11" y="3"/>
              </a:cxn>
            </a:cxnLst>
            <a:rect l="0" t="0" r="r" b="b"/>
            <a:pathLst>
              <a:path w="11" h="3">
                <a:moveTo>
                  <a:pt x="0" y="0"/>
                </a:moveTo>
                <a:lnTo>
                  <a:pt x="5" y="2"/>
                </a:lnTo>
                <a:lnTo>
                  <a:pt x="11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6" name="Freeform 18"/>
          <p:cNvSpPr>
            <a:spLocks/>
          </p:cNvSpPr>
          <p:nvPr/>
        </p:nvSpPr>
        <p:spPr bwMode="auto">
          <a:xfrm>
            <a:off x="3851275" y="4803775"/>
            <a:ext cx="223838" cy="571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7" y="2"/>
              </a:cxn>
              <a:cxn ang="0">
                <a:pos x="12" y="0"/>
              </a:cxn>
            </a:cxnLst>
            <a:rect l="0" t="0" r="r" b="b"/>
            <a:pathLst>
              <a:path w="12" h="3">
                <a:moveTo>
                  <a:pt x="0" y="3"/>
                </a:moveTo>
                <a:lnTo>
                  <a:pt x="7" y="2"/>
                </a:lnTo>
                <a:lnTo>
                  <a:pt x="12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7" name="Freeform 19"/>
          <p:cNvSpPr>
            <a:spLocks/>
          </p:cNvSpPr>
          <p:nvPr/>
        </p:nvSpPr>
        <p:spPr bwMode="auto">
          <a:xfrm>
            <a:off x="3627438" y="4803775"/>
            <a:ext cx="227012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2"/>
              </a:cxn>
              <a:cxn ang="0">
                <a:pos x="11" y="3"/>
              </a:cxn>
            </a:cxnLst>
            <a:rect l="0" t="0" r="r" b="b"/>
            <a:pathLst>
              <a:path w="11" h="3">
                <a:moveTo>
                  <a:pt x="0" y="0"/>
                </a:moveTo>
                <a:lnTo>
                  <a:pt x="5" y="2"/>
                </a:lnTo>
                <a:lnTo>
                  <a:pt x="11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8" name="Freeform 20"/>
          <p:cNvSpPr>
            <a:spLocks/>
          </p:cNvSpPr>
          <p:nvPr/>
        </p:nvSpPr>
        <p:spPr bwMode="auto">
          <a:xfrm>
            <a:off x="4116388" y="3536950"/>
            <a:ext cx="447675" cy="446088"/>
          </a:xfrm>
          <a:custGeom>
            <a:avLst/>
            <a:gdLst/>
            <a:ahLst/>
            <a:cxnLst>
              <a:cxn ang="0">
                <a:pos x="141" y="141"/>
              </a:cxn>
              <a:cxn ang="0">
                <a:pos x="282" y="141"/>
              </a:cxn>
              <a:cxn ang="0">
                <a:pos x="282" y="117"/>
              </a:cxn>
              <a:cxn ang="0">
                <a:pos x="270" y="82"/>
              </a:cxn>
              <a:cxn ang="0">
                <a:pos x="259" y="58"/>
              </a:cxn>
              <a:cxn ang="0">
                <a:pos x="235" y="47"/>
              </a:cxn>
              <a:cxn ang="0">
                <a:pos x="223" y="23"/>
              </a:cxn>
              <a:cxn ang="0">
                <a:pos x="200" y="11"/>
              </a:cxn>
              <a:cxn ang="0">
                <a:pos x="165" y="0"/>
              </a:cxn>
              <a:cxn ang="0">
                <a:pos x="141" y="0"/>
              </a:cxn>
              <a:cxn ang="0">
                <a:pos x="118" y="0"/>
              </a:cxn>
              <a:cxn ang="0">
                <a:pos x="82" y="11"/>
              </a:cxn>
              <a:cxn ang="0">
                <a:pos x="59" y="23"/>
              </a:cxn>
              <a:cxn ang="0">
                <a:pos x="47" y="47"/>
              </a:cxn>
              <a:cxn ang="0">
                <a:pos x="24" y="58"/>
              </a:cxn>
              <a:cxn ang="0">
                <a:pos x="12" y="82"/>
              </a:cxn>
              <a:cxn ang="0">
                <a:pos x="0" y="117"/>
              </a:cxn>
              <a:cxn ang="0">
                <a:pos x="0" y="141"/>
              </a:cxn>
              <a:cxn ang="0">
                <a:pos x="0" y="164"/>
              </a:cxn>
              <a:cxn ang="0">
                <a:pos x="12" y="199"/>
              </a:cxn>
              <a:cxn ang="0">
                <a:pos x="24" y="223"/>
              </a:cxn>
              <a:cxn ang="0">
                <a:pos x="47" y="235"/>
              </a:cxn>
              <a:cxn ang="0">
                <a:pos x="59" y="258"/>
              </a:cxn>
              <a:cxn ang="0">
                <a:pos x="82" y="270"/>
              </a:cxn>
              <a:cxn ang="0">
                <a:pos x="118" y="281"/>
              </a:cxn>
              <a:cxn ang="0">
                <a:pos x="141" y="281"/>
              </a:cxn>
              <a:cxn ang="0">
                <a:pos x="165" y="281"/>
              </a:cxn>
              <a:cxn ang="0">
                <a:pos x="200" y="270"/>
              </a:cxn>
              <a:cxn ang="0">
                <a:pos x="223" y="258"/>
              </a:cxn>
              <a:cxn ang="0">
                <a:pos x="235" y="235"/>
              </a:cxn>
              <a:cxn ang="0">
                <a:pos x="259" y="223"/>
              </a:cxn>
              <a:cxn ang="0">
                <a:pos x="270" y="199"/>
              </a:cxn>
              <a:cxn ang="0">
                <a:pos x="282" y="164"/>
              </a:cxn>
              <a:cxn ang="0">
                <a:pos x="282" y="141"/>
              </a:cxn>
              <a:cxn ang="0">
                <a:pos x="141" y="141"/>
              </a:cxn>
            </a:cxnLst>
            <a:rect l="0" t="0" r="r" b="b"/>
            <a:pathLst>
              <a:path w="282" h="281">
                <a:moveTo>
                  <a:pt x="141" y="141"/>
                </a:moveTo>
                <a:lnTo>
                  <a:pt x="282" y="141"/>
                </a:lnTo>
                <a:lnTo>
                  <a:pt x="282" y="117"/>
                </a:lnTo>
                <a:lnTo>
                  <a:pt x="270" y="82"/>
                </a:lnTo>
                <a:lnTo>
                  <a:pt x="259" y="58"/>
                </a:lnTo>
                <a:lnTo>
                  <a:pt x="235" y="47"/>
                </a:lnTo>
                <a:lnTo>
                  <a:pt x="223" y="23"/>
                </a:lnTo>
                <a:lnTo>
                  <a:pt x="200" y="11"/>
                </a:lnTo>
                <a:lnTo>
                  <a:pt x="165" y="0"/>
                </a:lnTo>
                <a:lnTo>
                  <a:pt x="141" y="0"/>
                </a:lnTo>
                <a:lnTo>
                  <a:pt x="118" y="0"/>
                </a:lnTo>
                <a:lnTo>
                  <a:pt x="82" y="11"/>
                </a:lnTo>
                <a:lnTo>
                  <a:pt x="59" y="23"/>
                </a:lnTo>
                <a:lnTo>
                  <a:pt x="47" y="47"/>
                </a:lnTo>
                <a:lnTo>
                  <a:pt x="24" y="58"/>
                </a:lnTo>
                <a:lnTo>
                  <a:pt x="12" y="82"/>
                </a:lnTo>
                <a:lnTo>
                  <a:pt x="0" y="117"/>
                </a:lnTo>
                <a:lnTo>
                  <a:pt x="0" y="141"/>
                </a:lnTo>
                <a:lnTo>
                  <a:pt x="0" y="164"/>
                </a:lnTo>
                <a:lnTo>
                  <a:pt x="12" y="199"/>
                </a:lnTo>
                <a:lnTo>
                  <a:pt x="24" y="223"/>
                </a:lnTo>
                <a:lnTo>
                  <a:pt x="47" y="235"/>
                </a:lnTo>
                <a:lnTo>
                  <a:pt x="59" y="258"/>
                </a:lnTo>
                <a:lnTo>
                  <a:pt x="82" y="270"/>
                </a:lnTo>
                <a:lnTo>
                  <a:pt x="118" y="281"/>
                </a:lnTo>
                <a:lnTo>
                  <a:pt x="141" y="281"/>
                </a:lnTo>
                <a:lnTo>
                  <a:pt x="165" y="281"/>
                </a:lnTo>
                <a:lnTo>
                  <a:pt x="200" y="270"/>
                </a:lnTo>
                <a:lnTo>
                  <a:pt x="223" y="258"/>
                </a:lnTo>
                <a:lnTo>
                  <a:pt x="235" y="235"/>
                </a:lnTo>
                <a:lnTo>
                  <a:pt x="259" y="223"/>
                </a:lnTo>
                <a:lnTo>
                  <a:pt x="270" y="199"/>
                </a:lnTo>
                <a:lnTo>
                  <a:pt x="282" y="164"/>
                </a:lnTo>
                <a:lnTo>
                  <a:pt x="282" y="141"/>
                </a:lnTo>
                <a:lnTo>
                  <a:pt x="141" y="14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89" name="Freeform 21"/>
          <p:cNvSpPr>
            <a:spLocks/>
          </p:cNvSpPr>
          <p:nvPr/>
        </p:nvSpPr>
        <p:spPr bwMode="auto">
          <a:xfrm>
            <a:off x="4119563" y="3554413"/>
            <a:ext cx="428625" cy="428625"/>
          </a:xfrm>
          <a:custGeom>
            <a:avLst/>
            <a:gdLst/>
            <a:ahLst/>
            <a:cxnLst>
              <a:cxn ang="0">
                <a:pos x="23" y="12"/>
              </a:cxn>
              <a:cxn ang="0">
                <a:pos x="22" y="7"/>
              </a:cxn>
              <a:cxn ang="0">
                <a:pos x="20" y="4"/>
              </a:cxn>
              <a:cxn ang="0">
                <a:pos x="16" y="1"/>
              </a:cxn>
              <a:cxn ang="0">
                <a:pos x="12" y="0"/>
              </a:cxn>
              <a:cxn ang="0">
                <a:pos x="7" y="1"/>
              </a:cxn>
              <a:cxn ang="0">
                <a:pos x="4" y="4"/>
              </a:cxn>
              <a:cxn ang="0">
                <a:pos x="1" y="7"/>
              </a:cxn>
              <a:cxn ang="0">
                <a:pos x="0" y="12"/>
              </a:cxn>
              <a:cxn ang="0">
                <a:pos x="1" y="16"/>
              </a:cxn>
              <a:cxn ang="0">
                <a:pos x="4" y="20"/>
              </a:cxn>
              <a:cxn ang="0">
                <a:pos x="7" y="22"/>
              </a:cxn>
              <a:cxn ang="0">
                <a:pos x="12" y="23"/>
              </a:cxn>
              <a:cxn ang="0">
                <a:pos x="16" y="22"/>
              </a:cxn>
              <a:cxn ang="0">
                <a:pos x="20" y="20"/>
              </a:cxn>
              <a:cxn ang="0">
                <a:pos x="22" y="16"/>
              </a:cxn>
              <a:cxn ang="0">
                <a:pos x="23" y="12"/>
              </a:cxn>
            </a:cxnLst>
            <a:rect l="0" t="0" r="r" b="b"/>
            <a:pathLst>
              <a:path w="23" h="23">
                <a:moveTo>
                  <a:pt x="23" y="12"/>
                </a:moveTo>
                <a:lnTo>
                  <a:pt x="22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2"/>
                </a:lnTo>
                <a:lnTo>
                  <a:pt x="12" y="23"/>
                </a:lnTo>
                <a:lnTo>
                  <a:pt x="16" y="22"/>
                </a:lnTo>
                <a:lnTo>
                  <a:pt x="20" y="20"/>
                </a:lnTo>
                <a:lnTo>
                  <a:pt x="22" y="16"/>
                </a:lnTo>
                <a:lnTo>
                  <a:pt x="23" y="1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116388" y="3462338"/>
            <a:ext cx="447675" cy="2984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116388" y="3462338"/>
            <a:ext cx="447675" cy="2778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2" name="Freeform 24"/>
          <p:cNvSpPr>
            <a:spLocks/>
          </p:cNvSpPr>
          <p:nvPr/>
        </p:nvSpPr>
        <p:spPr bwMode="auto">
          <a:xfrm>
            <a:off x="4116388" y="3462338"/>
            <a:ext cx="438150" cy="2984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0" y="0"/>
              </a:cxn>
              <a:cxn ang="0">
                <a:pos x="24" y="0"/>
              </a:cxn>
              <a:cxn ang="0">
                <a:pos x="24" y="16"/>
              </a:cxn>
            </a:cxnLst>
            <a:rect l="0" t="0" r="r" b="b"/>
            <a:pathLst>
              <a:path w="24" h="16">
                <a:moveTo>
                  <a:pt x="0" y="16"/>
                </a:moveTo>
                <a:lnTo>
                  <a:pt x="0" y="0"/>
                </a:lnTo>
                <a:lnTo>
                  <a:pt x="24" y="0"/>
                </a:lnTo>
                <a:lnTo>
                  <a:pt x="24" y="1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5626100" y="3983038"/>
            <a:ext cx="1588" cy="336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4340225" y="3983038"/>
            <a:ext cx="1588" cy="877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5" name="Freeform 27"/>
          <p:cNvSpPr>
            <a:spLocks/>
          </p:cNvSpPr>
          <p:nvPr/>
        </p:nvSpPr>
        <p:spPr bwMode="auto">
          <a:xfrm>
            <a:off x="4787900" y="4319588"/>
            <a:ext cx="838200" cy="541337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0" y="0"/>
              </a:cxn>
              <a:cxn ang="0">
                <a:pos x="45" y="0"/>
              </a:cxn>
            </a:cxnLst>
            <a:rect l="0" t="0" r="r" b="b"/>
            <a:pathLst>
              <a:path w="45" h="29">
                <a:moveTo>
                  <a:pt x="0" y="29"/>
                </a:moveTo>
                <a:lnTo>
                  <a:pt x="0" y="0"/>
                </a:lnTo>
                <a:lnTo>
                  <a:pt x="45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6" name="Freeform 28"/>
          <p:cNvSpPr>
            <a:spLocks/>
          </p:cNvSpPr>
          <p:nvPr/>
        </p:nvSpPr>
        <p:spPr bwMode="auto">
          <a:xfrm>
            <a:off x="2606675" y="4319588"/>
            <a:ext cx="1174750" cy="541337"/>
          </a:xfrm>
          <a:custGeom>
            <a:avLst/>
            <a:gdLst/>
            <a:ahLst/>
            <a:cxnLst>
              <a:cxn ang="0">
                <a:pos x="63" y="29"/>
              </a:cxn>
              <a:cxn ang="0">
                <a:pos x="63" y="0"/>
              </a:cxn>
              <a:cxn ang="0">
                <a:pos x="0" y="0"/>
              </a:cxn>
            </a:cxnLst>
            <a:rect l="0" t="0" r="r" b="b"/>
            <a:pathLst>
              <a:path w="63" h="29">
                <a:moveTo>
                  <a:pt x="63" y="29"/>
                </a:moveTo>
                <a:lnTo>
                  <a:pt x="6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363788" y="4187825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 charset="0"/>
              </a:rPr>
              <a:t>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2476500" y="4283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5495925" y="2808288"/>
            <a:ext cx="1588" cy="671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5757863" y="3144838"/>
            <a:ext cx="1587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H="1">
            <a:off x="3624263" y="3125788"/>
            <a:ext cx="5969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4229100" y="3125788"/>
            <a:ext cx="1588" cy="336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V="1">
            <a:off x="4433888" y="2790825"/>
            <a:ext cx="1587" cy="671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5346700" y="2416175"/>
            <a:ext cx="2936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 charset="0"/>
              </a:rPr>
              <a:t>Add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4191000" y="2398713"/>
            <a:ext cx="523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3278188" y="2957513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 charset="0"/>
              </a:rPr>
              <a:t>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3371850" y="30527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6465888" y="2957513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 charset="0"/>
              </a:rPr>
              <a:t>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6577013" y="3070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V="1">
            <a:off x="4295775" y="5326063"/>
            <a:ext cx="1588" cy="5032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11" name="Freeform 43"/>
          <p:cNvSpPr>
            <a:spLocks/>
          </p:cNvSpPr>
          <p:nvPr/>
        </p:nvSpPr>
        <p:spPr bwMode="auto">
          <a:xfrm>
            <a:off x="4489450" y="46926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12" name="Freeform 44"/>
          <p:cNvSpPr>
            <a:spLocks/>
          </p:cNvSpPr>
          <p:nvPr/>
        </p:nvSpPr>
        <p:spPr bwMode="auto">
          <a:xfrm>
            <a:off x="4564063" y="46926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13" name="Freeform 45"/>
          <p:cNvSpPr>
            <a:spLocks/>
          </p:cNvSpPr>
          <p:nvPr/>
        </p:nvSpPr>
        <p:spPr bwMode="auto">
          <a:xfrm>
            <a:off x="4638675" y="46926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14" name="Freeform 46"/>
          <p:cNvSpPr>
            <a:spLocks/>
          </p:cNvSpPr>
          <p:nvPr/>
        </p:nvSpPr>
        <p:spPr bwMode="auto">
          <a:xfrm>
            <a:off x="3930650" y="46926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15" name="Freeform 47"/>
          <p:cNvSpPr>
            <a:spLocks/>
          </p:cNvSpPr>
          <p:nvPr/>
        </p:nvSpPr>
        <p:spPr bwMode="auto">
          <a:xfrm>
            <a:off x="4005263" y="46926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16" name="Freeform 48"/>
          <p:cNvSpPr>
            <a:spLocks/>
          </p:cNvSpPr>
          <p:nvPr/>
        </p:nvSpPr>
        <p:spPr bwMode="auto">
          <a:xfrm>
            <a:off x="4079875" y="46926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 flipH="1">
            <a:off x="5753100" y="3144838"/>
            <a:ext cx="5413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End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14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End = T</a:t>
            </a:r>
            <a:r>
              <a:rPr lang="en-US" sz="2100" baseline="-25000"/>
              <a:t>7</a:t>
            </a:r>
            <a:r>
              <a:rPr lang="en-US" sz="2100"/>
              <a:t> </a:t>
            </a:r>
            <a:r>
              <a:rPr lang="en-US" sz="2100">
                <a:cs typeface="Arial" pitchFamily="34" charset="0"/>
              </a:rPr>
              <a:t>• ADD + T</a:t>
            </a:r>
            <a:r>
              <a:rPr lang="en-US" sz="2100" baseline="-25000">
                <a:cs typeface="Arial" pitchFamily="34" charset="0"/>
              </a:rPr>
              <a:t>5</a:t>
            </a:r>
            <a:r>
              <a:rPr lang="en-US" sz="2100">
                <a:cs typeface="Arial" pitchFamily="34" charset="0"/>
              </a:rPr>
              <a:t> • BR + (T</a:t>
            </a:r>
            <a:r>
              <a:rPr lang="en-US" sz="2100" baseline="-25000">
                <a:cs typeface="Arial" pitchFamily="34" charset="0"/>
              </a:rPr>
              <a:t>5</a:t>
            </a:r>
            <a:r>
              <a:rPr lang="en-US" sz="2100">
                <a:cs typeface="Arial" pitchFamily="34" charset="0"/>
              </a:rPr>
              <a:t> • N + T</a:t>
            </a:r>
            <a:r>
              <a:rPr lang="en-US" sz="2100" baseline="-25000">
                <a:cs typeface="Arial" pitchFamily="34" charset="0"/>
              </a:rPr>
              <a:t>4</a:t>
            </a:r>
            <a:r>
              <a:rPr lang="en-US" sz="2100">
                <a:cs typeface="Arial" pitchFamily="34" charset="0"/>
              </a:rPr>
              <a:t> • N) • BRN +…</a:t>
            </a:r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5791200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33843" name="Picture 51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09800"/>
            <a:ext cx="4633913" cy="456723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Complete Processor</a:t>
            </a:r>
          </a:p>
        </p:txBody>
      </p:sp>
      <p:pic>
        <p:nvPicPr>
          <p:cNvPr id="34820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2338" y="1371600"/>
            <a:ext cx="4360862" cy="549116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514599"/>
          </a:xfrm>
        </p:spPr>
        <p:txBody>
          <a:bodyPr/>
          <a:lstStyle/>
          <a:p>
            <a:r>
              <a:rPr lang="en-US" sz="3200" dirty="0" smtClean="0"/>
              <a:t>Some Fundamental Concepts</a:t>
            </a:r>
          </a:p>
          <a:p>
            <a:r>
              <a:rPr lang="en-US" sz="3200" dirty="0" smtClean="0"/>
              <a:t>Execution of a Complete Instruction</a:t>
            </a:r>
          </a:p>
          <a:p>
            <a:r>
              <a:rPr lang="en-US" sz="3200" dirty="0" smtClean="0"/>
              <a:t>Hardwired Control</a:t>
            </a:r>
          </a:p>
          <a:p>
            <a:r>
              <a:rPr lang="en-US" sz="3200" dirty="0" err="1" smtClean="0">
                <a:solidFill>
                  <a:srgbClr val="FF0000"/>
                </a:solidFill>
              </a:rPr>
              <a:t>Microprogrammed</a:t>
            </a:r>
            <a:r>
              <a:rPr lang="en-US" sz="3200" dirty="0" smtClean="0">
                <a:solidFill>
                  <a:srgbClr val="FF0000"/>
                </a:solidFill>
              </a:rPr>
              <a:t> Control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ure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6477000" cy="3654425"/>
          </a:xfrm>
          <a:prstGeom prst="rect">
            <a:avLst/>
          </a:prstGeom>
          <a:noFill/>
        </p:spPr>
      </p:pic>
      <p:pic>
        <p:nvPicPr>
          <p:cNvPr id="5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6553200" cy="395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2553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467600" cy="624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Control signals are generated by a program similar to machine language programs.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Control Word (CW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– word whose individual bit represents the various control signals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Microroutine</a:t>
            </a:r>
            <a:r>
              <a:rPr lang="en-US" sz="2400" dirty="0" smtClean="0"/>
              <a:t>- Sequence of control words corresponding to the control sequence of a machine instruction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Microinstruction</a:t>
            </a:r>
            <a:r>
              <a:rPr lang="en-US" sz="2400" dirty="0" smtClean="0"/>
              <a:t> – individual control words in this </a:t>
            </a:r>
            <a:r>
              <a:rPr lang="en-US" sz="2400" dirty="0" err="1" smtClean="0"/>
              <a:t>microroutine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Control store </a:t>
            </a:r>
            <a:r>
              <a:rPr lang="en-US" sz="2400" dirty="0" smtClean="0"/>
              <a:t>– </a:t>
            </a:r>
            <a:r>
              <a:rPr lang="en-US" sz="2400" dirty="0" err="1" smtClean="0"/>
              <a:t>Microroutine</a:t>
            </a:r>
            <a:r>
              <a:rPr lang="en-US" sz="2400" dirty="0" smtClean="0"/>
              <a:t> for all in the instruction set are stored in special memory called control store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Micro Program Counter(µPC) -</a:t>
            </a:r>
            <a:r>
              <a:rPr lang="en-US" sz="2400" dirty="0" smtClean="0"/>
              <a:t> to read a control word sequentially from the control store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Every time a new instruction is loaded into the IR, output of the block “</a:t>
            </a:r>
            <a:r>
              <a:rPr lang="en-US" sz="2400" dirty="0" smtClean="0">
                <a:solidFill>
                  <a:srgbClr val="FF0000"/>
                </a:solidFill>
              </a:rPr>
              <a:t>starting address generator</a:t>
            </a:r>
            <a:r>
              <a:rPr lang="en-US" sz="2400" dirty="0" smtClean="0"/>
              <a:t>” is loaded into the µPC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µPC is automatically incremented by the </a:t>
            </a:r>
            <a:r>
              <a:rPr lang="en-US" sz="2400" dirty="0" smtClean="0">
                <a:solidFill>
                  <a:srgbClr val="FF0000"/>
                </a:solidFill>
              </a:rPr>
              <a:t>clock</a:t>
            </a:r>
            <a:r>
              <a:rPr lang="en-US" sz="2400" dirty="0" smtClean="0"/>
              <a:t>, causing successive microinstructions to be read from the control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3692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3299"/>
            <a:ext cx="7010400" cy="5708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4024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590799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Some Fundamental Concepts</a:t>
            </a:r>
          </a:p>
          <a:p>
            <a:r>
              <a:rPr lang="en-US" sz="3200" dirty="0" smtClean="0"/>
              <a:t>Execution of a Complete Instruction</a:t>
            </a:r>
          </a:p>
          <a:p>
            <a:r>
              <a:rPr lang="en-US" sz="3200" dirty="0" smtClean="0"/>
              <a:t>Hardwired Control</a:t>
            </a:r>
          </a:p>
          <a:p>
            <a:r>
              <a:rPr lang="en-US" sz="3200" dirty="0" err="1" smtClean="0"/>
              <a:t>Microprogrammed</a:t>
            </a:r>
            <a:r>
              <a:rPr lang="en-US" sz="3200" dirty="0" smtClean="0"/>
              <a:t> Control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76962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previous organization cannot handle the situation when the control unit is required to check the </a:t>
            </a:r>
            <a:r>
              <a:rPr lang="en-US" sz="2400" dirty="0">
                <a:solidFill>
                  <a:srgbClr val="FF0000"/>
                </a:solidFill>
              </a:rPr>
              <a:t>status of the condition codes or external inputs</a:t>
            </a:r>
            <a:r>
              <a:rPr lang="en-US" sz="2400" dirty="0"/>
              <a:t> to choose between alternative courses of action.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FF0000"/>
                </a:solidFill>
              </a:rPr>
              <a:t>conditional branch microinstruction</a:t>
            </a:r>
            <a:r>
              <a:rPr lang="en-US" sz="2400" dirty="0"/>
              <a:t>.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09750" y="2805113"/>
            <a:ext cx="5791200" cy="158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924050" y="2971800"/>
            <a:ext cx="763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000000"/>
                </a:solidFill>
                <a:latin typeface="Computer Modern" charset="0"/>
              </a:rPr>
              <a:t>Address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686050" y="2971800"/>
            <a:ext cx="14906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Computer Modern" charset="0"/>
              </a:rPr>
              <a:t>Microinstruction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809750" y="3390900"/>
            <a:ext cx="5791200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924050" y="35052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914650" y="3505200"/>
            <a:ext cx="265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162300" y="3609975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409950" y="35052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524250" y="3505200"/>
            <a:ext cx="423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MAR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971925" y="3600450"/>
            <a:ext cx="107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152900" y="35052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267200" y="3505200"/>
            <a:ext cx="509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Read,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800600" y="3505200"/>
            <a:ext cx="688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Select4,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5505450" y="3505200"/>
            <a:ext cx="392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Add,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5962650" y="3505200"/>
            <a:ext cx="115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086475" y="3600450"/>
            <a:ext cx="107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1924050" y="38481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2914650" y="3848100"/>
            <a:ext cx="115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3028950" y="3943350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3276600" y="38481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3390900" y="3848100"/>
            <a:ext cx="265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3657600" y="3943350"/>
            <a:ext cx="109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3810000" y="38481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924300" y="38481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4057650" y="3943350"/>
            <a:ext cx="109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229100" y="38481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4343400" y="3848100"/>
            <a:ext cx="454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mputer Modern" charset="0"/>
              </a:rPr>
              <a:t>WMF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4819650" y="3848100"/>
            <a:ext cx="138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1924050" y="417195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2914650" y="4171950"/>
            <a:ext cx="434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MDR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3352800" y="4276725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3619500" y="41719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3733800" y="417195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IR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3933825" y="4276725"/>
            <a:ext cx="107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1924050" y="451485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2914650" y="4514850"/>
            <a:ext cx="604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3552825" y="4514850"/>
            <a:ext cx="158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to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3781425" y="4514850"/>
            <a:ext cx="62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starting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4429125" y="4514850"/>
            <a:ext cx="679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address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5057775" y="4514850"/>
            <a:ext cx="158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of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295900" y="4514850"/>
            <a:ext cx="9667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appropriate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6248400" y="4514850"/>
            <a:ext cx="1050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microroutine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19621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20574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21336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22098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3050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23812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24765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25527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0" name="Rectangle 54"/>
          <p:cNvSpPr>
            <a:spLocks noChangeArrowheads="1"/>
          </p:cNvSpPr>
          <p:nvPr/>
        </p:nvSpPr>
        <p:spPr bwMode="auto">
          <a:xfrm>
            <a:off x="26289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27241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28003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3" name="Rectangle 57"/>
          <p:cNvSpPr>
            <a:spLocks noChangeArrowheads="1"/>
          </p:cNvSpPr>
          <p:nvPr/>
        </p:nvSpPr>
        <p:spPr bwMode="auto">
          <a:xfrm>
            <a:off x="28765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4" name="Rectangle 58"/>
          <p:cNvSpPr>
            <a:spLocks noChangeArrowheads="1"/>
          </p:cNvSpPr>
          <p:nvPr/>
        </p:nvSpPr>
        <p:spPr bwMode="auto">
          <a:xfrm>
            <a:off x="29718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5" name="Rectangle 59"/>
          <p:cNvSpPr>
            <a:spLocks noChangeArrowheads="1"/>
          </p:cNvSpPr>
          <p:nvPr/>
        </p:nvSpPr>
        <p:spPr bwMode="auto">
          <a:xfrm>
            <a:off x="30480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6" name="Rectangle 60"/>
          <p:cNvSpPr>
            <a:spLocks noChangeArrowheads="1"/>
          </p:cNvSpPr>
          <p:nvPr/>
        </p:nvSpPr>
        <p:spPr bwMode="auto">
          <a:xfrm>
            <a:off x="31432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7" name="Rectangle 61"/>
          <p:cNvSpPr>
            <a:spLocks noChangeArrowheads="1"/>
          </p:cNvSpPr>
          <p:nvPr/>
        </p:nvSpPr>
        <p:spPr bwMode="auto">
          <a:xfrm>
            <a:off x="32194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8" name="Rectangle 62"/>
          <p:cNvSpPr>
            <a:spLocks noChangeArrowheads="1"/>
          </p:cNvSpPr>
          <p:nvPr/>
        </p:nvSpPr>
        <p:spPr bwMode="auto">
          <a:xfrm>
            <a:off x="32956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99" name="Rectangle 63"/>
          <p:cNvSpPr>
            <a:spLocks noChangeArrowheads="1"/>
          </p:cNvSpPr>
          <p:nvPr/>
        </p:nvSpPr>
        <p:spPr bwMode="auto">
          <a:xfrm>
            <a:off x="33909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0" name="Rectangle 64"/>
          <p:cNvSpPr>
            <a:spLocks noChangeArrowheads="1"/>
          </p:cNvSpPr>
          <p:nvPr/>
        </p:nvSpPr>
        <p:spPr bwMode="auto">
          <a:xfrm>
            <a:off x="34671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1" name="Rectangle 65"/>
          <p:cNvSpPr>
            <a:spLocks noChangeArrowheads="1"/>
          </p:cNvSpPr>
          <p:nvPr/>
        </p:nvSpPr>
        <p:spPr bwMode="auto">
          <a:xfrm>
            <a:off x="35623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2" name="Rectangle 66"/>
          <p:cNvSpPr>
            <a:spLocks noChangeArrowheads="1"/>
          </p:cNvSpPr>
          <p:nvPr/>
        </p:nvSpPr>
        <p:spPr bwMode="auto">
          <a:xfrm>
            <a:off x="36385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37147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38100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38862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39624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7" name="Rectangle 71"/>
          <p:cNvSpPr>
            <a:spLocks noChangeArrowheads="1"/>
          </p:cNvSpPr>
          <p:nvPr/>
        </p:nvSpPr>
        <p:spPr bwMode="auto">
          <a:xfrm>
            <a:off x="40576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8" name="Rectangle 72"/>
          <p:cNvSpPr>
            <a:spLocks noChangeArrowheads="1"/>
          </p:cNvSpPr>
          <p:nvPr/>
        </p:nvSpPr>
        <p:spPr bwMode="auto">
          <a:xfrm>
            <a:off x="41338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09" name="Rectangle 73"/>
          <p:cNvSpPr>
            <a:spLocks noChangeArrowheads="1"/>
          </p:cNvSpPr>
          <p:nvPr/>
        </p:nvSpPr>
        <p:spPr bwMode="auto">
          <a:xfrm>
            <a:off x="42291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0" name="Rectangle 74"/>
          <p:cNvSpPr>
            <a:spLocks noChangeArrowheads="1"/>
          </p:cNvSpPr>
          <p:nvPr/>
        </p:nvSpPr>
        <p:spPr bwMode="auto">
          <a:xfrm>
            <a:off x="43053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1" name="Rectangle 75"/>
          <p:cNvSpPr>
            <a:spLocks noChangeArrowheads="1"/>
          </p:cNvSpPr>
          <p:nvPr/>
        </p:nvSpPr>
        <p:spPr bwMode="auto">
          <a:xfrm>
            <a:off x="43815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2" name="Rectangle 76"/>
          <p:cNvSpPr>
            <a:spLocks noChangeArrowheads="1"/>
          </p:cNvSpPr>
          <p:nvPr/>
        </p:nvSpPr>
        <p:spPr bwMode="auto">
          <a:xfrm>
            <a:off x="44767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3" name="Rectangle 77"/>
          <p:cNvSpPr>
            <a:spLocks noChangeArrowheads="1"/>
          </p:cNvSpPr>
          <p:nvPr/>
        </p:nvSpPr>
        <p:spPr bwMode="auto">
          <a:xfrm>
            <a:off x="45529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4" name="Rectangle 78"/>
          <p:cNvSpPr>
            <a:spLocks noChangeArrowheads="1"/>
          </p:cNvSpPr>
          <p:nvPr/>
        </p:nvSpPr>
        <p:spPr bwMode="auto">
          <a:xfrm>
            <a:off x="46291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47244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6" name="Rectangle 80"/>
          <p:cNvSpPr>
            <a:spLocks noChangeArrowheads="1"/>
          </p:cNvSpPr>
          <p:nvPr/>
        </p:nvSpPr>
        <p:spPr bwMode="auto">
          <a:xfrm>
            <a:off x="48006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7" name="Rectangle 81"/>
          <p:cNvSpPr>
            <a:spLocks noChangeArrowheads="1"/>
          </p:cNvSpPr>
          <p:nvPr/>
        </p:nvSpPr>
        <p:spPr bwMode="auto">
          <a:xfrm>
            <a:off x="48958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8" name="Rectangle 82"/>
          <p:cNvSpPr>
            <a:spLocks noChangeArrowheads="1"/>
          </p:cNvSpPr>
          <p:nvPr/>
        </p:nvSpPr>
        <p:spPr bwMode="auto">
          <a:xfrm>
            <a:off x="49720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19" name="Rectangle 83"/>
          <p:cNvSpPr>
            <a:spLocks noChangeArrowheads="1"/>
          </p:cNvSpPr>
          <p:nvPr/>
        </p:nvSpPr>
        <p:spPr bwMode="auto">
          <a:xfrm>
            <a:off x="50482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0" name="Rectangle 84"/>
          <p:cNvSpPr>
            <a:spLocks noChangeArrowheads="1"/>
          </p:cNvSpPr>
          <p:nvPr/>
        </p:nvSpPr>
        <p:spPr bwMode="auto">
          <a:xfrm>
            <a:off x="51435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1" name="Rectangle 85"/>
          <p:cNvSpPr>
            <a:spLocks noChangeArrowheads="1"/>
          </p:cNvSpPr>
          <p:nvPr/>
        </p:nvSpPr>
        <p:spPr bwMode="auto">
          <a:xfrm>
            <a:off x="52197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53149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3" name="Rectangle 87"/>
          <p:cNvSpPr>
            <a:spLocks noChangeArrowheads="1"/>
          </p:cNvSpPr>
          <p:nvPr/>
        </p:nvSpPr>
        <p:spPr bwMode="auto">
          <a:xfrm>
            <a:off x="53911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4" name="Rectangle 88"/>
          <p:cNvSpPr>
            <a:spLocks noChangeArrowheads="1"/>
          </p:cNvSpPr>
          <p:nvPr/>
        </p:nvSpPr>
        <p:spPr bwMode="auto">
          <a:xfrm>
            <a:off x="54673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5" name="Rectangle 89"/>
          <p:cNvSpPr>
            <a:spLocks noChangeArrowheads="1"/>
          </p:cNvSpPr>
          <p:nvPr/>
        </p:nvSpPr>
        <p:spPr bwMode="auto">
          <a:xfrm>
            <a:off x="55626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6" name="Rectangle 90"/>
          <p:cNvSpPr>
            <a:spLocks noChangeArrowheads="1"/>
          </p:cNvSpPr>
          <p:nvPr/>
        </p:nvSpPr>
        <p:spPr bwMode="auto">
          <a:xfrm>
            <a:off x="56388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7" name="Rectangle 91"/>
          <p:cNvSpPr>
            <a:spLocks noChangeArrowheads="1"/>
          </p:cNvSpPr>
          <p:nvPr/>
        </p:nvSpPr>
        <p:spPr bwMode="auto">
          <a:xfrm>
            <a:off x="57150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8" name="Rectangle 92"/>
          <p:cNvSpPr>
            <a:spLocks noChangeArrowheads="1"/>
          </p:cNvSpPr>
          <p:nvPr/>
        </p:nvSpPr>
        <p:spPr bwMode="auto">
          <a:xfrm>
            <a:off x="58102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29" name="Rectangle 93"/>
          <p:cNvSpPr>
            <a:spLocks noChangeArrowheads="1"/>
          </p:cNvSpPr>
          <p:nvPr/>
        </p:nvSpPr>
        <p:spPr bwMode="auto">
          <a:xfrm>
            <a:off x="58864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0" name="Rectangle 94"/>
          <p:cNvSpPr>
            <a:spLocks noChangeArrowheads="1"/>
          </p:cNvSpPr>
          <p:nvPr/>
        </p:nvSpPr>
        <p:spPr bwMode="auto">
          <a:xfrm>
            <a:off x="59817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1" name="Rectangle 95"/>
          <p:cNvSpPr>
            <a:spLocks noChangeArrowheads="1"/>
          </p:cNvSpPr>
          <p:nvPr/>
        </p:nvSpPr>
        <p:spPr bwMode="auto">
          <a:xfrm>
            <a:off x="60579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2" name="Rectangle 96"/>
          <p:cNvSpPr>
            <a:spLocks noChangeArrowheads="1"/>
          </p:cNvSpPr>
          <p:nvPr/>
        </p:nvSpPr>
        <p:spPr bwMode="auto">
          <a:xfrm>
            <a:off x="61341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3" name="Rectangle 97"/>
          <p:cNvSpPr>
            <a:spLocks noChangeArrowheads="1"/>
          </p:cNvSpPr>
          <p:nvPr/>
        </p:nvSpPr>
        <p:spPr bwMode="auto">
          <a:xfrm>
            <a:off x="62293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4" name="Rectangle 98"/>
          <p:cNvSpPr>
            <a:spLocks noChangeArrowheads="1"/>
          </p:cNvSpPr>
          <p:nvPr/>
        </p:nvSpPr>
        <p:spPr bwMode="auto">
          <a:xfrm>
            <a:off x="63055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5" name="Rectangle 99"/>
          <p:cNvSpPr>
            <a:spLocks noChangeArrowheads="1"/>
          </p:cNvSpPr>
          <p:nvPr/>
        </p:nvSpPr>
        <p:spPr bwMode="auto">
          <a:xfrm>
            <a:off x="64008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6" name="Rectangle 100"/>
          <p:cNvSpPr>
            <a:spLocks noChangeArrowheads="1"/>
          </p:cNvSpPr>
          <p:nvPr/>
        </p:nvSpPr>
        <p:spPr bwMode="auto">
          <a:xfrm>
            <a:off x="64770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7" name="Rectangle 101"/>
          <p:cNvSpPr>
            <a:spLocks noChangeArrowheads="1"/>
          </p:cNvSpPr>
          <p:nvPr/>
        </p:nvSpPr>
        <p:spPr bwMode="auto">
          <a:xfrm>
            <a:off x="65532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8" name="Rectangle 102"/>
          <p:cNvSpPr>
            <a:spLocks noChangeArrowheads="1"/>
          </p:cNvSpPr>
          <p:nvPr/>
        </p:nvSpPr>
        <p:spPr bwMode="auto">
          <a:xfrm>
            <a:off x="66484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39" name="Rectangle 103"/>
          <p:cNvSpPr>
            <a:spLocks noChangeArrowheads="1"/>
          </p:cNvSpPr>
          <p:nvPr/>
        </p:nvSpPr>
        <p:spPr bwMode="auto">
          <a:xfrm>
            <a:off x="67246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0" name="Rectangle 104"/>
          <p:cNvSpPr>
            <a:spLocks noChangeArrowheads="1"/>
          </p:cNvSpPr>
          <p:nvPr/>
        </p:nvSpPr>
        <p:spPr bwMode="auto">
          <a:xfrm>
            <a:off x="68008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1" name="Rectangle 105"/>
          <p:cNvSpPr>
            <a:spLocks noChangeArrowheads="1"/>
          </p:cNvSpPr>
          <p:nvPr/>
        </p:nvSpPr>
        <p:spPr bwMode="auto">
          <a:xfrm>
            <a:off x="68961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2" name="Rectangle 106"/>
          <p:cNvSpPr>
            <a:spLocks noChangeArrowheads="1"/>
          </p:cNvSpPr>
          <p:nvPr/>
        </p:nvSpPr>
        <p:spPr bwMode="auto">
          <a:xfrm>
            <a:off x="69723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3" name="Rectangle 107"/>
          <p:cNvSpPr>
            <a:spLocks noChangeArrowheads="1"/>
          </p:cNvSpPr>
          <p:nvPr/>
        </p:nvSpPr>
        <p:spPr bwMode="auto">
          <a:xfrm>
            <a:off x="70675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4" name="Rectangle 108"/>
          <p:cNvSpPr>
            <a:spLocks noChangeArrowheads="1"/>
          </p:cNvSpPr>
          <p:nvPr/>
        </p:nvSpPr>
        <p:spPr bwMode="auto">
          <a:xfrm>
            <a:off x="71437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5" name="Rectangle 109"/>
          <p:cNvSpPr>
            <a:spLocks noChangeArrowheads="1"/>
          </p:cNvSpPr>
          <p:nvPr/>
        </p:nvSpPr>
        <p:spPr bwMode="auto">
          <a:xfrm>
            <a:off x="721995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6" name="Rectangle 110"/>
          <p:cNvSpPr>
            <a:spLocks noChangeArrowheads="1"/>
          </p:cNvSpPr>
          <p:nvPr/>
        </p:nvSpPr>
        <p:spPr bwMode="auto">
          <a:xfrm>
            <a:off x="73152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7" name="Rectangle 111"/>
          <p:cNvSpPr>
            <a:spLocks noChangeArrowheads="1"/>
          </p:cNvSpPr>
          <p:nvPr/>
        </p:nvSpPr>
        <p:spPr bwMode="auto">
          <a:xfrm>
            <a:off x="7391400" y="474345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8" name="Rectangle 112"/>
          <p:cNvSpPr>
            <a:spLocks noChangeArrowheads="1"/>
          </p:cNvSpPr>
          <p:nvPr/>
        </p:nvSpPr>
        <p:spPr bwMode="auto">
          <a:xfrm>
            <a:off x="1924050" y="5086350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25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49" name="Rectangle 113"/>
          <p:cNvSpPr>
            <a:spLocks noChangeArrowheads="1"/>
          </p:cNvSpPr>
          <p:nvPr/>
        </p:nvSpPr>
        <p:spPr bwMode="auto">
          <a:xfrm>
            <a:off x="2914650" y="5086350"/>
            <a:ext cx="104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If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0" name="Rectangle 114"/>
          <p:cNvSpPr>
            <a:spLocks noChangeArrowheads="1"/>
          </p:cNvSpPr>
          <p:nvPr/>
        </p:nvSpPr>
        <p:spPr bwMode="auto">
          <a:xfrm>
            <a:off x="3105150" y="5086350"/>
            <a:ext cx="4079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N=0,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1" name="Rectangle 115"/>
          <p:cNvSpPr>
            <a:spLocks noChangeArrowheads="1"/>
          </p:cNvSpPr>
          <p:nvPr/>
        </p:nvSpPr>
        <p:spPr bwMode="auto">
          <a:xfrm>
            <a:off x="3619500" y="5086350"/>
            <a:ext cx="371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then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2" name="Rectangle 116"/>
          <p:cNvSpPr>
            <a:spLocks noChangeArrowheads="1"/>
          </p:cNvSpPr>
          <p:nvPr/>
        </p:nvSpPr>
        <p:spPr bwMode="auto">
          <a:xfrm>
            <a:off x="4038600" y="5086350"/>
            <a:ext cx="584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3" name="Rectangle 117"/>
          <p:cNvSpPr>
            <a:spLocks noChangeArrowheads="1"/>
          </p:cNvSpPr>
          <p:nvPr/>
        </p:nvSpPr>
        <p:spPr bwMode="auto">
          <a:xfrm>
            <a:off x="4648200" y="5086350"/>
            <a:ext cx="158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to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4" name="Rectangle 118"/>
          <p:cNvSpPr>
            <a:spLocks noChangeArrowheads="1"/>
          </p:cNvSpPr>
          <p:nvPr/>
        </p:nvSpPr>
        <p:spPr bwMode="auto">
          <a:xfrm>
            <a:off x="4876800" y="5086350"/>
            <a:ext cx="1336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microinstruction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5" name="Rectangle 119"/>
          <p:cNvSpPr>
            <a:spLocks noChangeArrowheads="1"/>
          </p:cNvSpPr>
          <p:nvPr/>
        </p:nvSpPr>
        <p:spPr bwMode="auto">
          <a:xfrm>
            <a:off x="6219825" y="508635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6" name="Rectangle 120"/>
          <p:cNvSpPr>
            <a:spLocks noChangeArrowheads="1"/>
          </p:cNvSpPr>
          <p:nvPr/>
        </p:nvSpPr>
        <p:spPr bwMode="auto">
          <a:xfrm>
            <a:off x="1924050" y="5410200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26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7" name="Rectangle 121"/>
          <p:cNvSpPr>
            <a:spLocks noChangeArrowheads="1"/>
          </p:cNvSpPr>
          <p:nvPr/>
        </p:nvSpPr>
        <p:spPr bwMode="auto">
          <a:xfrm>
            <a:off x="2914650" y="5410200"/>
            <a:ext cx="139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Offset-field-of-IR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8" name="Rectangle 122"/>
          <p:cNvSpPr>
            <a:spLocks noChangeArrowheads="1"/>
          </p:cNvSpPr>
          <p:nvPr/>
        </p:nvSpPr>
        <p:spPr bwMode="auto">
          <a:xfrm>
            <a:off x="4295775" y="5514975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59" name="Rectangle 123"/>
          <p:cNvSpPr>
            <a:spLocks noChangeArrowheads="1"/>
          </p:cNvSpPr>
          <p:nvPr/>
        </p:nvSpPr>
        <p:spPr bwMode="auto">
          <a:xfrm>
            <a:off x="4533900" y="54102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0" name="Rectangle 124"/>
          <p:cNvSpPr>
            <a:spLocks noChangeArrowheads="1"/>
          </p:cNvSpPr>
          <p:nvPr/>
        </p:nvSpPr>
        <p:spPr bwMode="auto">
          <a:xfrm>
            <a:off x="4648200" y="5410200"/>
            <a:ext cx="709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SelectY,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1" name="Rectangle 125"/>
          <p:cNvSpPr>
            <a:spLocks noChangeArrowheads="1"/>
          </p:cNvSpPr>
          <p:nvPr/>
        </p:nvSpPr>
        <p:spPr bwMode="auto">
          <a:xfrm>
            <a:off x="5391150" y="5410200"/>
            <a:ext cx="392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Add,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2" name="Rectangle 126"/>
          <p:cNvSpPr>
            <a:spLocks noChangeArrowheads="1"/>
          </p:cNvSpPr>
          <p:nvPr/>
        </p:nvSpPr>
        <p:spPr bwMode="auto">
          <a:xfrm>
            <a:off x="5867400" y="5410200"/>
            <a:ext cx="115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3" name="Rectangle 127"/>
          <p:cNvSpPr>
            <a:spLocks noChangeArrowheads="1"/>
          </p:cNvSpPr>
          <p:nvPr/>
        </p:nvSpPr>
        <p:spPr bwMode="auto">
          <a:xfrm>
            <a:off x="5991225" y="5514975"/>
            <a:ext cx="107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4" name="Rectangle 128"/>
          <p:cNvSpPr>
            <a:spLocks noChangeArrowheads="1"/>
          </p:cNvSpPr>
          <p:nvPr/>
        </p:nvSpPr>
        <p:spPr bwMode="auto">
          <a:xfrm>
            <a:off x="1924050" y="5753100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27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5" name="Rectangle 129"/>
          <p:cNvSpPr>
            <a:spLocks noChangeArrowheads="1"/>
          </p:cNvSpPr>
          <p:nvPr/>
        </p:nvSpPr>
        <p:spPr bwMode="auto">
          <a:xfrm>
            <a:off x="2914650" y="5753100"/>
            <a:ext cx="115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6" name="Rectangle 130"/>
          <p:cNvSpPr>
            <a:spLocks noChangeArrowheads="1"/>
          </p:cNvSpPr>
          <p:nvPr/>
        </p:nvSpPr>
        <p:spPr bwMode="auto">
          <a:xfrm>
            <a:off x="3028950" y="5848350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7" name="Rectangle 131"/>
          <p:cNvSpPr>
            <a:spLocks noChangeArrowheads="1"/>
          </p:cNvSpPr>
          <p:nvPr/>
        </p:nvSpPr>
        <p:spPr bwMode="auto">
          <a:xfrm>
            <a:off x="3276600" y="57531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8" name="Rectangle 132"/>
          <p:cNvSpPr>
            <a:spLocks noChangeArrowheads="1"/>
          </p:cNvSpPr>
          <p:nvPr/>
        </p:nvSpPr>
        <p:spPr bwMode="auto">
          <a:xfrm>
            <a:off x="3390900" y="5753100"/>
            <a:ext cx="265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69" name="Rectangle 133"/>
          <p:cNvSpPr>
            <a:spLocks noChangeArrowheads="1"/>
          </p:cNvSpPr>
          <p:nvPr/>
        </p:nvSpPr>
        <p:spPr bwMode="auto">
          <a:xfrm>
            <a:off x="3657600" y="5848350"/>
            <a:ext cx="109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70" name="Rectangle 134"/>
          <p:cNvSpPr>
            <a:spLocks noChangeArrowheads="1"/>
          </p:cNvSpPr>
          <p:nvPr/>
        </p:nvSpPr>
        <p:spPr bwMode="auto">
          <a:xfrm>
            <a:off x="3810000" y="57531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71" name="Rectangle 135"/>
          <p:cNvSpPr>
            <a:spLocks noChangeArrowheads="1"/>
          </p:cNvSpPr>
          <p:nvPr/>
        </p:nvSpPr>
        <p:spPr bwMode="auto">
          <a:xfrm>
            <a:off x="3924300" y="5753100"/>
            <a:ext cx="339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mputer Modern" charset="0"/>
              </a:rPr>
              <a:t>End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072" name="Rectangle 136"/>
          <p:cNvSpPr>
            <a:spLocks noChangeArrowheads="1"/>
          </p:cNvSpPr>
          <p:nvPr/>
        </p:nvSpPr>
        <p:spPr bwMode="auto">
          <a:xfrm>
            <a:off x="1809750" y="6153150"/>
            <a:ext cx="5791200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073" name="Rectangle 137"/>
          <p:cNvSpPr>
            <a:spLocks noChangeArrowheads="1"/>
          </p:cNvSpPr>
          <p:nvPr/>
        </p:nvSpPr>
        <p:spPr bwMode="auto">
          <a:xfrm>
            <a:off x="2362200" y="6400800"/>
            <a:ext cx="4614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mputer Modern" charset="0"/>
              </a:rPr>
              <a:t>Figure 7.17.  </a:t>
            </a:r>
            <a:r>
              <a:rPr lang="en-US" sz="1500" dirty="0" err="1">
                <a:solidFill>
                  <a:srgbClr val="000000"/>
                </a:solidFill>
                <a:latin typeface="Computer Modern" charset="0"/>
              </a:rPr>
              <a:t>Microroutine</a:t>
            </a:r>
            <a:r>
              <a:rPr lang="en-US" sz="1500" dirty="0">
                <a:solidFill>
                  <a:srgbClr val="000000"/>
                </a:solidFill>
                <a:latin typeface="Computer Modern" charset="0"/>
              </a:rPr>
              <a:t> for the instruction Branch&lt;0.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519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514600" y="6232525"/>
            <a:ext cx="640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CA">
                <a:solidFill>
                  <a:srgbClr val="000000"/>
                </a:solidFill>
                <a:latin typeface="Nimbus Roman No9 L" charset="0"/>
              </a:rPr>
              <a:t>Figure 7.18.</a:t>
            </a:r>
            <a:r>
              <a:rPr lang="en-US">
                <a:solidFill>
                  <a:srgbClr val="000000"/>
                </a:solidFill>
                <a:latin typeface="Nimbus Roman No9 L" charset="0"/>
              </a:rPr>
              <a:t>	Organization of the control unit to allow	</a:t>
            </a:r>
          </a:p>
          <a:p>
            <a:pPr>
              <a:tabLst>
                <a:tab pos="1485900" algn="l"/>
              </a:tabLst>
            </a:pPr>
            <a:r>
              <a:rPr lang="en-US">
                <a:solidFill>
                  <a:srgbClr val="000000"/>
                </a:solidFill>
                <a:latin typeface="Nimbus Roman No9 L" charset="0"/>
              </a:rPr>
              <a:t>	conditional branching in the microprogram.	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584700" y="4964113"/>
            <a:ext cx="654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Control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697413" y="5167313"/>
            <a:ext cx="4524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store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913063" y="3857625"/>
            <a:ext cx="506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Clock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4019550" y="3971925"/>
            <a:ext cx="136525" cy="4445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2"/>
              </a:cxn>
            </a:cxnLst>
            <a:rect l="0" t="0" r="r" b="b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4019550" y="3971925"/>
            <a:ext cx="136525" cy="44450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86" y="14"/>
              </a:cxn>
              <a:cxn ang="0">
                <a:pos x="0" y="0"/>
              </a:cxn>
              <a:cxn ang="0">
                <a:pos x="0" y="14"/>
              </a:cxn>
              <a:cxn ang="0">
                <a:pos x="0" y="28"/>
              </a:cxn>
            </a:cxnLst>
            <a:rect l="0" t="0" r="r" b="b"/>
            <a:pathLst>
              <a:path w="86" h="28">
                <a:moveTo>
                  <a:pt x="0" y="28"/>
                </a:moveTo>
                <a:lnTo>
                  <a:pt x="86" y="14"/>
                </a:lnTo>
                <a:lnTo>
                  <a:pt x="0" y="0"/>
                </a:lnTo>
                <a:lnTo>
                  <a:pt x="0" y="14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3546475" y="3994150"/>
            <a:ext cx="4730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516438" y="2097088"/>
            <a:ext cx="869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generator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403725" y="1646238"/>
            <a:ext cx="1095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latin typeface="Nimbus Roman No9 L" charset="0"/>
              </a:rPr>
              <a:t>Starting and</a:t>
            </a:r>
            <a:endParaRPr lang="en-CA" sz="2400" dirty="0">
              <a:latin typeface="Times New Roman" pitchFamily="18" charset="0"/>
            </a:endParaRP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291013" y="1871663"/>
            <a:ext cx="1400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branch address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572250" y="1781175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Condition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6751638" y="1962150"/>
            <a:ext cx="541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codes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6729413" y="1239838"/>
            <a:ext cx="541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inputs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6638925" y="1036638"/>
            <a:ext cx="744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External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78" name="Freeform 18"/>
          <p:cNvSpPr>
            <a:spLocks/>
          </p:cNvSpPr>
          <p:nvPr/>
        </p:nvSpPr>
        <p:spPr bwMode="auto">
          <a:xfrm>
            <a:off x="5645150" y="1893888"/>
            <a:ext cx="633413" cy="271462"/>
          </a:xfrm>
          <a:custGeom>
            <a:avLst/>
            <a:gdLst/>
            <a:ahLst/>
            <a:cxnLst>
              <a:cxn ang="0">
                <a:pos x="28" y="9"/>
              </a:cxn>
              <a:cxn ang="0">
                <a:pos x="8" y="9"/>
              </a:cxn>
              <a:cxn ang="0">
                <a:pos x="8" y="12"/>
              </a:cxn>
              <a:cxn ang="0">
                <a:pos x="0" y="6"/>
              </a:cxn>
              <a:cxn ang="0">
                <a:pos x="8" y="0"/>
              </a:cxn>
              <a:cxn ang="0">
                <a:pos x="8" y="3"/>
              </a:cxn>
              <a:cxn ang="0">
                <a:pos x="28" y="3"/>
              </a:cxn>
            </a:cxnLst>
            <a:rect l="0" t="0" r="r" b="b"/>
            <a:pathLst>
              <a:path w="28" h="12">
                <a:moveTo>
                  <a:pt x="28" y="9"/>
                </a:moveTo>
                <a:lnTo>
                  <a:pt x="8" y="9"/>
                </a:lnTo>
                <a:lnTo>
                  <a:pt x="8" y="12"/>
                </a:lnTo>
                <a:lnTo>
                  <a:pt x="0" y="6"/>
                </a:lnTo>
                <a:lnTo>
                  <a:pt x="8" y="0"/>
                </a:lnTo>
                <a:lnTo>
                  <a:pt x="8" y="3"/>
                </a:lnTo>
                <a:lnTo>
                  <a:pt x="28" y="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5645150" y="1149350"/>
            <a:ext cx="633413" cy="269875"/>
          </a:xfrm>
          <a:custGeom>
            <a:avLst/>
            <a:gdLst/>
            <a:ahLst/>
            <a:cxnLst>
              <a:cxn ang="0">
                <a:pos x="28" y="9"/>
              </a:cxn>
              <a:cxn ang="0">
                <a:pos x="8" y="9"/>
              </a:cxn>
              <a:cxn ang="0">
                <a:pos x="8" y="12"/>
              </a:cxn>
              <a:cxn ang="0">
                <a:pos x="0" y="6"/>
              </a:cxn>
              <a:cxn ang="0">
                <a:pos x="8" y="0"/>
              </a:cxn>
              <a:cxn ang="0">
                <a:pos x="8" y="3"/>
              </a:cxn>
              <a:cxn ang="0">
                <a:pos x="28" y="3"/>
              </a:cxn>
            </a:cxnLst>
            <a:rect l="0" t="0" r="r" b="b"/>
            <a:pathLst>
              <a:path w="28" h="12">
                <a:moveTo>
                  <a:pt x="28" y="9"/>
                </a:moveTo>
                <a:lnTo>
                  <a:pt x="8" y="9"/>
                </a:lnTo>
                <a:lnTo>
                  <a:pt x="8" y="12"/>
                </a:lnTo>
                <a:lnTo>
                  <a:pt x="0" y="6"/>
                </a:lnTo>
                <a:lnTo>
                  <a:pt x="8" y="0"/>
                </a:lnTo>
                <a:lnTo>
                  <a:pt x="8" y="3"/>
                </a:lnTo>
                <a:lnTo>
                  <a:pt x="28" y="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0" name="Freeform 20"/>
          <p:cNvSpPr>
            <a:spLocks/>
          </p:cNvSpPr>
          <p:nvPr/>
        </p:nvSpPr>
        <p:spPr bwMode="auto">
          <a:xfrm>
            <a:off x="3522663" y="1916113"/>
            <a:ext cx="655637" cy="24923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0" y="8"/>
              </a:cxn>
              <a:cxn ang="0">
                <a:pos x="20" y="11"/>
              </a:cxn>
              <a:cxn ang="0">
                <a:pos x="29" y="5"/>
              </a:cxn>
              <a:cxn ang="0">
                <a:pos x="20" y="0"/>
              </a:cxn>
              <a:cxn ang="0">
                <a:pos x="20" y="2"/>
              </a:cxn>
              <a:cxn ang="0">
                <a:pos x="0" y="2"/>
              </a:cxn>
            </a:cxnLst>
            <a:rect l="0" t="0" r="r" b="b"/>
            <a:pathLst>
              <a:path w="29" h="11">
                <a:moveTo>
                  <a:pt x="0" y="8"/>
                </a:moveTo>
                <a:lnTo>
                  <a:pt x="20" y="8"/>
                </a:lnTo>
                <a:lnTo>
                  <a:pt x="20" y="11"/>
                </a:lnTo>
                <a:lnTo>
                  <a:pt x="29" y="5"/>
                </a:lnTo>
                <a:lnTo>
                  <a:pt x="20" y="0"/>
                </a:lnTo>
                <a:lnTo>
                  <a:pt x="20" y="2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1" name="Freeform 21"/>
          <p:cNvSpPr>
            <a:spLocks/>
          </p:cNvSpPr>
          <p:nvPr/>
        </p:nvSpPr>
        <p:spPr bwMode="auto">
          <a:xfrm>
            <a:off x="4765675" y="4241800"/>
            <a:ext cx="269875" cy="65563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9" y="20"/>
              </a:cxn>
              <a:cxn ang="0">
                <a:pos x="12" y="20"/>
              </a:cxn>
              <a:cxn ang="0">
                <a:pos x="6" y="29"/>
              </a:cxn>
              <a:cxn ang="0">
                <a:pos x="0" y="20"/>
              </a:cxn>
              <a:cxn ang="0">
                <a:pos x="3" y="20"/>
              </a:cxn>
              <a:cxn ang="0">
                <a:pos x="3" y="0"/>
              </a:cxn>
            </a:cxnLst>
            <a:rect l="0" t="0" r="r" b="b"/>
            <a:pathLst>
              <a:path w="12" h="29">
                <a:moveTo>
                  <a:pt x="9" y="0"/>
                </a:moveTo>
                <a:lnTo>
                  <a:pt x="9" y="20"/>
                </a:lnTo>
                <a:lnTo>
                  <a:pt x="12" y="20"/>
                </a:lnTo>
                <a:lnTo>
                  <a:pt x="6" y="29"/>
                </a:lnTo>
                <a:lnTo>
                  <a:pt x="0" y="20"/>
                </a:lnTo>
                <a:lnTo>
                  <a:pt x="3" y="20"/>
                </a:lnTo>
                <a:lnTo>
                  <a:pt x="3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2" name="Freeform 22"/>
          <p:cNvSpPr>
            <a:spLocks/>
          </p:cNvSpPr>
          <p:nvPr/>
        </p:nvSpPr>
        <p:spPr bwMode="auto">
          <a:xfrm>
            <a:off x="4765675" y="3068638"/>
            <a:ext cx="269875" cy="6540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9" y="20"/>
              </a:cxn>
              <a:cxn ang="0">
                <a:pos x="12" y="20"/>
              </a:cxn>
              <a:cxn ang="0">
                <a:pos x="6" y="29"/>
              </a:cxn>
              <a:cxn ang="0">
                <a:pos x="0" y="20"/>
              </a:cxn>
              <a:cxn ang="0">
                <a:pos x="3" y="20"/>
              </a:cxn>
              <a:cxn ang="0">
                <a:pos x="3" y="0"/>
              </a:cxn>
            </a:cxnLst>
            <a:rect l="0" t="0" r="r" b="b"/>
            <a:pathLst>
              <a:path w="12" h="29">
                <a:moveTo>
                  <a:pt x="9" y="0"/>
                </a:moveTo>
                <a:lnTo>
                  <a:pt x="9" y="20"/>
                </a:lnTo>
                <a:lnTo>
                  <a:pt x="12" y="20"/>
                </a:lnTo>
                <a:lnTo>
                  <a:pt x="6" y="29"/>
                </a:lnTo>
                <a:lnTo>
                  <a:pt x="0" y="20"/>
                </a:lnTo>
                <a:lnTo>
                  <a:pt x="3" y="20"/>
                </a:lnTo>
                <a:lnTo>
                  <a:pt x="3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3" name="Freeform 23"/>
          <p:cNvSpPr>
            <a:spLocks/>
          </p:cNvSpPr>
          <p:nvPr/>
        </p:nvSpPr>
        <p:spPr bwMode="auto">
          <a:xfrm>
            <a:off x="5645150" y="2638425"/>
            <a:ext cx="452438" cy="2528888"/>
          </a:xfrm>
          <a:custGeom>
            <a:avLst/>
            <a:gdLst/>
            <a:ahLst/>
            <a:cxnLst>
              <a:cxn ang="0">
                <a:pos x="20" y="112"/>
              </a:cxn>
              <a:cxn ang="0">
                <a:pos x="20" y="3"/>
              </a:cxn>
              <a:cxn ang="0">
                <a:pos x="8" y="3"/>
              </a:cxn>
              <a:cxn ang="0">
                <a:pos x="8" y="0"/>
              </a:cxn>
              <a:cxn ang="0">
                <a:pos x="0" y="6"/>
              </a:cxn>
              <a:cxn ang="0">
                <a:pos x="8" y="12"/>
              </a:cxn>
              <a:cxn ang="0">
                <a:pos x="8" y="9"/>
              </a:cxn>
              <a:cxn ang="0">
                <a:pos x="14" y="9"/>
              </a:cxn>
            </a:cxnLst>
            <a:rect l="0" t="0" r="r" b="b"/>
            <a:pathLst>
              <a:path w="20" h="112">
                <a:moveTo>
                  <a:pt x="20" y="112"/>
                </a:moveTo>
                <a:lnTo>
                  <a:pt x="20" y="3"/>
                </a:lnTo>
                <a:lnTo>
                  <a:pt x="8" y="3"/>
                </a:lnTo>
                <a:lnTo>
                  <a:pt x="8" y="0"/>
                </a:lnTo>
                <a:lnTo>
                  <a:pt x="0" y="6"/>
                </a:lnTo>
                <a:lnTo>
                  <a:pt x="8" y="12"/>
                </a:lnTo>
                <a:lnTo>
                  <a:pt x="8" y="9"/>
                </a:lnTo>
                <a:lnTo>
                  <a:pt x="14" y="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4" name="Freeform 24"/>
          <p:cNvSpPr>
            <a:spLocks/>
          </p:cNvSpPr>
          <p:nvPr/>
        </p:nvSpPr>
        <p:spPr bwMode="auto">
          <a:xfrm>
            <a:off x="5622925" y="2841625"/>
            <a:ext cx="339725" cy="2325688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03"/>
              </a:cxn>
              <a:cxn ang="0">
                <a:pos x="0" y="103"/>
              </a:cxn>
            </a:cxnLst>
            <a:rect l="0" t="0" r="r" b="b"/>
            <a:pathLst>
              <a:path w="15" h="103">
                <a:moveTo>
                  <a:pt x="15" y="0"/>
                </a:moveTo>
                <a:lnTo>
                  <a:pt x="15" y="103"/>
                </a:lnTo>
                <a:lnTo>
                  <a:pt x="0" y="10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5" name="Freeform 25"/>
          <p:cNvSpPr>
            <a:spLocks/>
          </p:cNvSpPr>
          <p:nvPr/>
        </p:nvSpPr>
        <p:spPr bwMode="auto">
          <a:xfrm>
            <a:off x="5622925" y="5100638"/>
            <a:ext cx="1038225" cy="247650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38" y="9"/>
              </a:cxn>
              <a:cxn ang="0">
                <a:pos x="38" y="11"/>
              </a:cxn>
              <a:cxn ang="0">
                <a:pos x="46" y="6"/>
              </a:cxn>
              <a:cxn ang="0">
                <a:pos x="38" y="0"/>
              </a:cxn>
              <a:cxn ang="0">
                <a:pos x="38" y="3"/>
              </a:cxn>
              <a:cxn ang="0">
                <a:pos x="20" y="3"/>
              </a:cxn>
            </a:cxnLst>
            <a:rect l="0" t="0" r="r" b="b"/>
            <a:pathLst>
              <a:path w="46" h="11">
                <a:moveTo>
                  <a:pt x="0" y="9"/>
                </a:moveTo>
                <a:lnTo>
                  <a:pt x="38" y="9"/>
                </a:lnTo>
                <a:lnTo>
                  <a:pt x="38" y="11"/>
                </a:lnTo>
                <a:lnTo>
                  <a:pt x="46" y="6"/>
                </a:lnTo>
                <a:lnTo>
                  <a:pt x="38" y="0"/>
                </a:lnTo>
                <a:lnTo>
                  <a:pt x="38" y="3"/>
                </a:lnTo>
                <a:lnTo>
                  <a:pt x="20" y="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6819900" y="5100638"/>
            <a:ext cx="33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CW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4178300" y="4897438"/>
            <a:ext cx="1444625" cy="654050"/>
          </a:xfrm>
          <a:prstGeom prst="rect">
            <a:avLst/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6278563" y="1736725"/>
            <a:ext cx="1422400" cy="585788"/>
          </a:xfrm>
          <a:prstGeom prst="rect">
            <a:avLst/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2755900" y="3722688"/>
            <a:ext cx="790575" cy="519112"/>
          </a:xfrm>
          <a:prstGeom prst="rect">
            <a:avLst/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4178300" y="990600"/>
            <a:ext cx="1444625" cy="2100263"/>
          </a:xfrm>
          <a:prstGeom prst="rect">
            <a:avLst/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6278563" y="990600"/>
            <a:ext cx="1422400" cy="587375"/>
          </a:xfrm>
          <a:prstGeom prst="rect">
            <a:avLst/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2755900" y="1262063"/>
            <a:ext cx="790575" cy="155733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2755900" y="1262063"/>
            <a:ext cx="790575" cy="1557337"/>
          </a:xfrm>
          <a:prstGeom prst="rect">
            <a:avLst/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3049588" y="18938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IR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4178300" y="3722688"/>
            <a:ext cx="1444625" cy="519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4178300" y="3722688"/>
            <a:ext cx="1444625" cy="519112"/>
          </a:xfrm>
          <a:prstGeom prst="rect">
            <a:avLst/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4697413" y="3857625"/>
            <a:ext cx="117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4832350" y="3857625"/>
            <a:ext cx="134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P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4945063" y="385762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 charset="0"/>
              </a:rPr>
              <a:t>C</a:t>
            </a:r>
            <a:endParaRPr lang="en-CA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593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dirty="0"/>
              <a:t>Microinstructions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3914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straightforward way to structure microinstructions is to assign </a:t>
            </a:r>
            <a:r>
              <a:rPr lang="en-US" dirty="0">
                <a:solidFill>
                  <a:srgbClr val="FF0000"/>
                </a:solidFill>
              </a:rPr>
              <a:t>one bit position to each control signal.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this is very inefficient.</a:t>
            </a:r>
          </a:p>
          <a:p>
            <a:pPr>
              <a:lnSpc>
                <a:spcPct val="90000"/>
              </a:lnSpc>
            </a:pPr>
            <a:r>
              <a:rPr lang="en-US" dirty="0"/>
              <a:t>The length can be reduced: most signals are not needed simultaneously, and many signals are </a:t>
            </a:r>
            <a:r>
              <a:rPr lang="en-US" dirty="0">
                <a:solidFill>
                  <a:srgbClr val="FF0000"/>
                </a:solidFill>
              </a:rPr>
              <a:t>mutually exclusive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All mutually exclusive signals are placed in the same group in </a:t>
            </a:r>
            <a:r>
              <a:rPr lang="en-US" dirty="0">
                <a:solidFill>
                  <a:srgbClr val="FF0000"/>
                </a:solidFill>
              </a:rPr>
              <a:t>binary coding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 most one </a:t>
            </a:r>
            <a:r>
              <a:rPr lang="en-US" dirty="0" err="1" smtClean="0">
                <a:solidFill>
                  <a:srgbClr val="FF0000"/>
                </a:solidFill>
              </a:rPr>
              <a:t>microoperation</a:t>
            </a:r>
            <a:r>
              <a:rPr lang="en-US" dirty="0" smtClean="0"/>
              <a:t> per group is specified in one microinstruction.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098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4863"/>
            <a:ext cx="7162800" cy="6404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057844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dirty="0" err="1"/>
              <a:t>Microprogram</a:t>
            </a:r>
            <a:r>
              <a:rPr lang="en-US" dirty="0"/>
              <a:t> Sequencing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7848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If all </a:t>
            </a:r>
            <a:r>
              <a:rPr lang="en-US" sz="2600" dirty="0" err="1"/>
              <a:t>microprograms</a:t>
            </a:r>
            <a:r>
              <a:rPr lang="en-US" sz="2600" dirty="0"/>
              <a:t> require only straightforward sequential execution of microinstructions except for branches, letting a </a:t>
            </a:r>
            <a:r>
              <a:rPr lang="el-GR" sz="2600" dirty="0">
                <a:cs typeface="Arial" pitchFamily="34" charset="0"/>
              </a:rPr>
              <a:t>μ</a:t>
            </a:r>
            <a:r>
              <a:rPr lang="en-US" sz="2600" dirty="0"/>
              <a:t>PC governs the sequencing would be efficient.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However, two disadvantages: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Having a separate </a:t>
            </a:r>
            <a:r>
              <a:rPr lang="en-US" sz="2200" dirty="0" err="1"/>
              <a:t>microroutine</a:t>
            </a:r>
            <a:r>
              <a:rPr lang="en-US" sz="2200" dirty="0"/>
              <a:t> for each machine instruction results in a large total number of </a:t>
            </a:r>
            <a:r>
              <a:rPr lang="en-US" sz="2200" dirty="0" smtClean="0"/>
              <a:t>microinstructions </a:t>
            </a:r>
            <a:r>
              <a:rPr lang="en-US" sz="2200" dirty="0"/>
              <a:t>and a large control store.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Longer execution time because it takes more time to carry out the required branches.</a:t>
            </a:r>
          </a:p>
          <a:p>
            <a:pPr>
              <a:lnSpc>
                <a:spcPct val="90000"/>
              </a:lnSpc>
            </a:pPr>
            <a:r>
              <a:rPr lang="en-US" sz="2600" u="sng" dirty="0"/>
              <a:t>Example</a:t>
            </a:r>
            <a:r>
              <a:rPr lang="en-US" sz="2600" dirty="0"/>
              <a:t>: Add </a:t>
            </a:r>
            <a:r>
              <a:rPr lang="en-US" sz="2600" dirty="0" err="1"/>
              <a:t>src</a:t>
            </a:r>
            <a:r>
              <a:rPr lang="en-US" sz="2600" dirty="0"/>
              <a:t>, </a:t>
            </a:r>
            <a:r>
              <a:rPr lang="en-US" sz="2600" dirty="0" err="1"/>
              <a:t>Rdst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Four addressing modes: register, </a:t>
            </a:r>
            <a:r>
              <a:rPr lang="en-US" sz="2600" dirty="0" err="1"/>
              <a:t>autoincrement</a:t>
            </a:r>
            <a:r>
              <a:rPr lang="en-US" sz="2600" dirty="0"/>
              <a:t>, </a:t>
            </a:r>
            <a:r>
              <a:rPr lang="en-US" sz="2600" dirty="0" err="1"/>
              <a:t>autodecrement</a:t>
            </a:r>
            <a:r>
              <a:rPr lang="en-US" sz="2600" dirty="0"/>
              <a:t>, and indexed (with indirect forms).</a:t>
            </a:r>
          </a:p>
        </p:txBody>
      </p:sp>
    </p:spTree>
    <p:extLst>
      <p:ext uri="{BB962C8B-B14F-4D97-AF65-F5344CB8AC3E}">
        <p14:creationId xmlns:p14="http://schemas.microsoft.com/office/powerpoint/2010/main" val="19814930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4" name="Picture 1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6248400" cy="6858000"/>
          </a:xfrm>
          <a:prstGeom prst="rect">
            <a:avLst/>
          </a:prstGeom>
          <a:noFill/>
        </p:spPr>
      </p:pic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6292850" y="5942012"/>
            <a:ext cx="285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 Bit-</a:t>
            </a:r>
            <a:r>
              <a:rPr lang="en-US" dirty="0" err="1"/>
              <a:t>ORing</a:t>
            </a:r>
            <a:endParaRPr lang="en-US" dirty="0"/>
          </a:p>
          <a:p>
            <a:r>
              <a:rPr lang="en-US" dirty="0"/>
              <a:t>- Wide-Branch Addressing</a:t>
            </a:r>
          </a:p>
          <a:p>
            <a:r>
              <a:rPr lang="en-US" dirty="0"/>
              <a:t>- WMFC</a:t>
            </a:r>
          </a:p>
        </p:txBody>
      </p:sp>
    </p:spTree>
    <p:extLst>
      <p:ext uri="{BB962C8B-B14F-4D97-AF65-F5344CB8AC3E}">
        <p14:creationId xmlns:p14="http://schemas.microsoft.com/office/powerpoint/2010/main" val="10355436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467600" cy="5749925"/>
          </a:xfrm>
        </p:spPr>
        <p:txBody>
          <a:bodyPr/>
          <a:lstStyle/>
          <a:p>
            <a:r>
              <a:rPr lang="en-US" dirty="0" smtClean="0"/>
              <a:t>Branch Address Modification using     Bit-</a:t>
            </a:r>
            <a:r>
              <a:rPr lang="en-US" dirty="0" err="1" smtClean="0"/>
              <a:t>ORing</a:t>
            </a:r>
            <a:endParaRPr lang="en-US" dirty="0" smtClean="0"/>
          </a:p>
          <a:p>
            <a:pPr lvl="1"/>
            <a:r>
              <a:rPr lang="en-US" dirty="0" smtClean="0"/>
              <a:t>At point labeled ∞, it is necessary to choose between actions required by direct and indirect addressing modes</a:t>
            </a:r>
          </a:p>
          <a:p>
            <a:pPr lvl="1"/>
            <a:r>
              <a:rPr lang="en-US" dirty="0" smtClean="0"/>
              <a:t>Indirect mode – 171</a:t>
            </a:r>
          </a:p>
          <a:p>
            <a:pPr lvl="1"/>
            <a:r>
              <a:rPr lang="en-US" dirty="0" smtClean="0"/>
              <a:t>Direct mode – 170</a:t>
            </a:r>
          </a:p>
          <a:p>
            <a:pPr lvl="1"/>
            <a:r>
              <a:rPr lang="en-US" dirty="0" smtClean="0"/>
              <a:t>Branch micro instruction and specify the address 170 and use an OR gate to change the least significant bit of this address to 1 if the direct addressing mode is involved, known as </a:t>
            </a:r>
            <a:r>
              <a:rPr lang="en-US" dirty="0" smtClean="0">
                <a:solidFill>
                  <a:srgbClr val="FF0000"/>
                </a:solidFill>
              </a:rPr>
              <a:t>bit-</a:t>
            </a:r>
            <a:r>
              <a:rPr lang="en-US" dirty="0" err="1" smtClean="0">
                <a:solidFill>
                  <a:srgbClr val="FF0000"/>
                </a:solidFill>
              </a:rPr>
              <a:t>ORing</a:t>
            </a:r>
            <a:r>
              <a:rPr lang="en-US" dirty="0" smtClean="0">
                <a:solidFill>
                  <a:srgbClr val="FF0000"/>
                </a:solidFill>
              </a:rPr>
              <a:t> technique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709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229600" cy="1481137"/>
          </a:xfrm>
        </p:spPr>
        <p:txBody>
          <a:bodyPr/>
          <a:lstStyle/>
          <a:p>
            <a:pPr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9066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r>
              <a:rPr lang="en-US" sz="2600" dirty="0"/>
              <a:t>Processor fetches one instruction at a time and perform the operation specified.</a:t>
            </a:r>
          </a:p>
          <a:p>
            <a:r>
              <a:rPr lang="en-US" sz="2600" dirty="0"/>
              <a:t>Instructions are fetched from successive memory locations until a branch or a jump instruction is encountered.</a:t>
            </a:r>
          </a:p>
          <a:p>
            <a:r>
              <a:rPr lang="en-US" sz="2600" dirty="0"/>
              <a:t>Processor keeps track of the address of the memory location containing the next instruction to be fetched using </a:t>
            </a:r>
            <a:r>
              <a:rPr lang="en-US" sz="2600" dirty="0">
                <a:solidFill>
                  <a:srgbClr val="FF0000"/>
                </a:solidFill>
              </a:rPr>
              <a:t>Program Counter (PC).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Instruction Register (IR)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467600" cy="5943600"/>
          </a:xfrm>
        </p:spPr>
        <p:txBody>
          <a:bodyPr/>
          <a:lstStyle/>
          <a:p>
            <a:r>
              <a:rPr lang="en-US" sz="2600" dirty="0" smtClean="0">
                <a:solidFill>
                  <a:srgbClr val="FF0000"/>
                </a:solidFill>
              </a:rPr>
              <a:t>Three steps </a:t>
            </a:r>
            <a:r>
              <a:rPr lang="en-US" sz="2600" dirty="0" smtClean="0"/>
              <a:t>performed by the processor to </a:t>
            </a:r>
            <a:r>
              <a:rPr lang="en-US" sz="2600" dirty="0" smtClean="0">
                <a:solidFill>
                  <a:srgbClr val="FF0000"/>
                </a:solidFill>
              </a:rPr>
              <a:t>execute an instruction</a:t>
            </a:r>
          </a:p>
          <a:p>
            <a:pPr>
              <a:buNone/>
            </a:pPr>
            <a:r>
              <a:rPr lang="en-US" sz="2600" dirty="0" smtClean="0"/>
              <a:t>1) Fetch </a:t>
            </a:r>
            <a:r>
              <a:rPr lang="en-US" sz="2600" dirty="0"/>
              <a:t>the contents of the memory location pointed to by the PC. The contents of this location are loaded into the IR (</a:t>
            </a:r>
            <a:r>
              <a:rPr lang="en-US" sz="2600" dirty="0">
                <a:solidFill>
                  <a:srgbClr val="FF0000"/>
                </a:solidFill>
              </a:rPr>
              <a:t>fetch phase</a:t>
            </a:r>
            <a:r>
              <a:rPr lang="en-US" sz="2600" dirty="0"/>
              <a:t>).</a:t>
            </a:r>
          </a:p>
          <a:p>
            <a:pPr>
              <a:buFont typeface="Wingdings" pitchFamily="2" charset="2"/>
              <a:buNone/>
            </a:pPr>
            <a:r>
              <a:rPr lang="en-US" sz="2600" dirty="0"/>
              <a:t>				IR </a:t>
            </a:r>
            <a:r>
              <a:rPr lang="en-US" sz="2600" dirty="0">
                <a:cs typeface="Arial" pitchFamily="34" charset="0"/>
              </a:rPr>
              <a:t>← [[PC]]</a:t>
            </a:r>
          </a:p>
          <a:p>
            <a:pPr>
              <a:buNone/>
            </a:pPr>
            <a:r>
              <a:rPr lang="en-US" sz="2600" dirty="0" smtClean="0"/>
              <a:t>2) Assuming </a:t>
            </a:r>
            <a:r>
              <a:rPr lang="en-US" sz="2600" dirty="0"/>
              <a:t>that the memory is byte addressable, increment the contents of the PC by 4 (fetch phase).</a:t>
            </a:r>
          </a:p>
          <a:p>
            <a:pPr>
              <a:buFont typeface="Wingdings" pitchFamily="2" charset="2"/>
              <a:buNone/>
            </a:pPr>
            <a:r>
              <a:rPr lang="en-US" sz="2600" dirty="0"/>
              <a:t>				PC </a:t>
            </a:r>
            <a:r>
              <a:rPr lang="en-US" sz="2600" dirty="0">
                <a:cs typeface="Arial" pitchFamily="34" charset="0"/>
              </a:rPr>
              <a:t>← [PC] + 4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3) Carry </a:t>
            </a:r>
            <a:r>
              <a:rPr lang="en-US" sz="2600" dirty="0"/>
              <a:t>out the actions specified by the instruction in the IR (</a:t>
            </a:r>
            <a:r>
              <a:rPr lang="en-US" sz="2600" dirty="0">
                <a:solidFill>
                  <a:srgbClr val="FF0000"/>
                </a:solidFill>
              </a:rPr>
              <a:t>execution phase</a:t>
            </a:r>
            <a:r>
              <a:rPr lang="en-US" sz="2600" dirty="0"/>
              <a:t>).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figur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"/>
            <a:ext cx="5638800" cy="6629400"/>
          </a:xfrm>
          <a:prstGeom prst="rect">
            <a:avLst/>
          </a:prstGeom>
          <a:noFill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46924" y="3094672"/>
            <a:ext cx="17684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Registers, </a:t>
            </a:r>
          </a:p>
          <a:p>
            <a:r>
              <a:rPr lang="en-US" dirty="0" smtClean="0"/>
              <a:t>ALU and interconnecting bus -</a:t>
            </a:r>
            <a:r>
              <a:rPr lang="en-US" b="1" dirty="0" err="1" smtClean="0"/>
              <a:t>Datapath</a:t>
            </a:r>
            <a:endParaRPr lang="en-US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7620000" cy="58261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Executing an instruction </a:t>
            </a:r>
            <a:r>
              <a:rPr lang="en-US" dirty="0" smtClean="0"/>
              <a:t>has one or more of the following operations in sequence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Transfer </a:t>
            </a:r>
            <a:r>
              <a:rPr lang="en-US" dirty="0">
                <a:solidFill>
                  <a:srgbClr val="FF0000"/>
                </a:solidFill>
              </a:rPr>
              <a:t>a word </a:t>
            </a:r>
            <a:r>
              <a:rPr lang="en-US" dirty="0"/>
              <a:t>of data from one processor register to another or to the ALU.</a:t>
            </a:r>
          </a:p>
          <a:p>
            <a:pPr>
              <a:lnSpc>
                <a:spcPct val="90000"/>
              </a:lnSpc>
            </a:pPr>
            <a:r>
              <a:rPr lang="en-US" dirty="0"/>
              <a:t>Perform an </a:t>
            </a:r>
            <a:r>
              <a:rPr lang="en-US" dirty="0">
                <a:solidFill>
                  <a:srgbClr val="FF0000"/>
                </a:solidFill>
              </a:rPr>
              <a:t>arithmetic or a logic operation </a:t>
            </a:r>
            <a:r>
              <a:rPr lang="en-US" dirty="0"/>
              <a:t>and store the result in a </a:t>
            </a:r>
            <a:r>
              <a:rPr lang="en-US" dirty="0">
                <a:solidFill>
                  <a:srgbClr val="FF0000"/>
                </a:solidFill>
              </a:rPr>
              <a:t>processor register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Fetch</a:t>
            </a:r>
            <a:r>
              <a:rPr lang="en-US" dirty="0"/>
              <a:t> the contents of a given memory location and </a:t>
            </a:r>
            <a:r>
              <a:rPr lang="en-US" dirty="0">
                <a:solidFill>
                  <a:srgbClr val="FF0000"/>
                </a:solidFill>
              </a:rPr>
              <a:t>load</a:t>
            </a:r>
            <a:r>
              <a:rPr lang="en-US" dirty="0"/>
              <a:t> them into a processor register.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Store</a:t>
            </a:r>
            <a:r>
              <a:rPr lang="en-US" dirty="0"/>
              <a:t> a word of data from a processor register into a given memory location.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n-US" dirty="0"/>
              <a:t>Register Transfers</a:t>
            </a:r>
          </a:p>
        </p:txBody>
      </p:sp>
      <p:grpSp>
        <p:nvGrpSpPr>
          <p:cNvPr id="14448" name="Group 112"/>
          <p:cNvGrpSpPr>
            <a:grpSpLocks/>
          </p:cNvGrpSpPr>
          <p:nvPr/>
        </p:nvGrpSpPr>
        <p:grpSpPr bwMode="auto">
          <a:xfrm>
            <a:off x="457200" y="1017587"/>
            <a:ext cx="4397375" cy="5535613"/>
            <a:chOff x="2162" y="0"/>
            <a:chExt cx="2770" cy="4852"/>
          </a:xfrm>
        </p:grpSpPr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4132" y="4181"/>
              <a:ext cx="56" cy="1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1" name="Freeform 5"/>
            <p:cNvSpPr>
              <a:spLocks/>
            </p:cNvSpPr>
            <p:nvPr/>
          </p:nvSpPr>
          <p:spPr bwMode="auto">
            <a:xfrm>
              <a:off x="4132" y="4181"/>
              <a:ext cx="56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6" y="9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56" h="18">
                  <a:moveTo>
                    <a:pt x="0" y="18"/>
                  </a:moveTo>
                  <a:lnTo>
                    <a:pt x="56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H="1">
              <a:off x="3937" y="4190"/>
              <a:ext cx="19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59" y="3828"/>
              <a:ext cx="18" cy="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3259" y="3828"/>
              <a:ext cx="18" cy="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5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18" h="55">
                  <a:moveTo>
                    <a:pt x="0" y="0"/>
                  </a:moveTo>
                  <a:lnTo>
                    <a:pt x="9" y="5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V="1">
              <a:off x="3268" y="3735"/>
              <a:ext cx="1" cy="8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3482" y="2899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3482" y="2899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65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3491" y="2824"/>
              <a:ext cx="716" cy="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77" y="0"/>
                </a:cxn>
              </a:cxnLst>
              <a:rect l="0" t="0" r="r" b="b"/>
              <a:pathLst>
                <a:path w="77" h="8">
                  <a:moveTo>
                    <a:pt x="0" y="8"/>
                  </a:move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3259" y="1867"/>
              <a:ext cx="18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3259" y="1867"/>
              <a:ext cx="18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6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9" y="56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3268" y="1747"/>
              <a:ext cx="511" cy="12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0"/>
                </a:cxn>
                <a:cxn ang="0">
                  <a:pos x="55" y="0"/>
                </a:cxn>
              </a:cxnLst>
              <a:rect l="0" t="0" r="r" b="b"/>
              <a:pathLst>
                <a:path w="55" h="13">
                  <a:moveTo>
                    <a:pt x="0" y="13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4132" y="1068"/>
              <a:ext cx="56" cy="2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4132" y="1068"/>
              <a:ext cx="56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6" y="1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28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lnTo>
                    <a:pt x="56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3937" y="1078"/>
              <a:ext cx="19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3259" y="687"/>
              <a:ext cx="18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6" name="Freeform 20"/>
            <p:cNvSpPr>
              <a:spLocks/>
            </p:cNvSpPr>
            <p:nvPr/>
          </p:nvSpPr>
          <p:spPr bwMode="auto">
            <a:xfrm>
              <a:off x="3259" y="687"/>
              <a:ext cx="18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6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9" y="56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3268" y="632"/>
              <a:ext cx="511" cy="5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5" y="0"/>
                </a:cxn>
              </a:cxnLst>
              <a:rect l="0" t="0" r="r" b="b"/>
              <a:pathLst>
                <a:path w="55" h="6">
                  <a:moveTo>
                    <a:pt x="0" y="6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3575" y="4274"/>
              <a:ext cx="278" cy="13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0" y="14"/>
                </a:cxn>
                <a:cxn ang="0">
                  <a:pos x="30" y="0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30" y="14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3268" y="4060"/>
              <a:ext cx="511" cy="130"/>
            </a:xfrm>
            <a:custGeom>
              <a:avLst/>
              <a:gdLst/>
              <a:ahLst/>
              <a:cxnLst>
                <a:cxn ang="0">
                  <a:pos x="5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55" h="14">
                  <a:moveTo>
                    <a:pt x="55" y="14"/>
                  </a:move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3026" y="3651"/>
              <a:ext cx="158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3268" y="3391"/>
              <a:ext cx="1" cy="1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3259" y="2481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3259" y="2481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65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V="1">
              <a:off x="3268" y="2100"/>
              <a:ext cx="1" cy="3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H="1">
              <a:off x="3937" y="1747"/>
              <a:ext cx="27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3575" y="1533"/>
              <a:ext cx="278" cy="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30" y="15"/>
                </a:cxn>
              </a:cxnLst>
              <a:rect l="0" t="0" r="r" b="b"/>
              <a:pathLst>
                <a:path w="30" h="15">
                  <a:moveTo>
                    <a:pt x="0" y="0"/>
                  </a:moveTo>
                  <a:lnTo>
                    <a:pt x="30" y="0"/>
                  </a:lnTo>
                  <a:lnTo>
                    <a:pt x="30" y="15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3575" y="1161"/>
              <a:ext cx="278" cy="13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0" y="14"/>
                </a:cxn>
                <a:cxn ang="0">
                  <a:pos x="30" y="0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30" y="14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8" name="Freeform 32"/>
            <p:cNvSpPr>
              <a:spLocks/>
            </p:cNvSpPr>
            <p:nvPr/>
          </p:nvSpPr>
          <p:spPr bwMode="auto">
            <a:xfrm>
              <a:off x="3268" y="920"/>
              <a:ext cx="511" cy="158"/>
            </a:xfrm>
            <a:custGeom>
              <a:avLst/>
              <a:gdLst/>
              <a:ahLst/>
              <a:cxnLst>
                <a:cxn ang="0">
                  <a:pos x="55" y="17"/>
                </a:cxn>
                <a:cxn ang="0">
                  <a:pos x="0" y="17"/>
                </a:cxn>
                <a:cxn ang="0">
                  <a:pos x="0" y="0"/>
                </a:cxn>
              </a:cxnLst>
              <a:rect l="0" t="0" r="r" b="b"/>
              <a:pathLst>
                <a:path w="55" h="17">
                  <a:moveTo>
                    <a:pt x="55" y="17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69" name="Freeform 33"/>
            <p:cNvSpPr>
              <a:spLocks/>
            </p:cNvSpPr>
            <p:nvPr/>
          </p:nvSpPr>
          <p:spPr bwMode="auto">
            <a:xfrm>
              <a:off x="3575" y="390"/>
              <a:ext cx="278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30" y="17"/>
                </a:cxn>
              </a:cxnLst>
              <a:rect l="0" t="0" r="r" b="b"/>
              <a:pathLst>
                <a:path w="30" h="17">
                  <a:moveTo>
                    <a:pt x="0" y="0"/>
                  </a:moveTo>
                  <a:lnTo>
                    <a:pt x="30" y="0"/>
                  </a:lnTo>
                  <a:lnTo>
                    <a:pt x="30" y="17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H="1">
              <a:off x="3937" y="632"/>
              <a:ext cx="27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H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H="1" flipV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779" y="4106"/>
              <a:ext cx="158" cy="16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3779" y="4106"/>
              <a:ext cx="158" cy="16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H="1" flipV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H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 flipH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 flipH="1" flipV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3779" y="1003"/>
              <a:ext cx="158" cy="15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3779" y="1003"/>
              <a:ext cx="158" cy="15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81" name="Line 45"/>
            <p:cNvSpPr>
              <a:spLocks noChangeShapeType="1"/>
            </p:cNvSpPr>
            <p:nvPr/>
          </p:nvSpPr>
          <p:spPr bwMode="auto">
            <a:xfrm flipH="1" flipV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H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3853" y="4274"/>
              <a:ext cx="1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>
              <a:off x="3853" y="520"/>
              <a:ext cx="1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3472" y="2992"/>
              <a:ext cx="5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B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3008" y="2992"/>
              <a:ext cx="5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3240" y="3911"/>
              <a:ext cx="5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Z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3184" y="3177"/>
              <a:ext cx="17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ALU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2971" y="3893"/>
              <a:ext cx="594" cy="16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3853" y="1709"/>
              <a:ext cx="1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2971" y="762"/>
              <a:ext cx="594" cy="15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2971" y="1942"/>
              <a:ext cx="594" cy="15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 flipH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 flipH="1" flipV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3779" y="548"/>
              <a:ext cx="158" cy="167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3779" y="548"/>
              <a:ext cx="158" cy="167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 flipH="1" flipV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 flipH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 flipH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 flipH="1" flipV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3779" y="1672"/>
              <a:ext cx="158" cy="15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3779" y="1672"/>
              <a:ext cx="158" cy="15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 flipH="1" flipV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flipH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5" name="Line 69"/>
            <p:cNvSpPr>
              <a:spLocks noChangeShapeType="1"/>
            </p:cNvSpPr>
            <p:nvPr/>
          </p:nvSpPr>
          <p:spPr bwMode="auto">
            <a:xfrm flipH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6" name="Line 70"/>
            <p:cNvSpPr>
              <a:spLocks noChangeShapeType="1"/>
            </p:cNvSpPr>
            <p:nvPr/>
          </p:nvSpPr>
          <p:spPr bwMode="auto">
            <a:xfrm flipH="1" flipV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3184" y="3577"/>
              <a:ext cx="168" cy="15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184" y="3577"/>
              <a:ext cx="168" cy="15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9" name="Line 73"/>
            <p:cNvSpPr>
              <a:spLocks noChangeShapeType="1"/>
            </p:cNvSpPr>
            <p:nvPr/>
          </p:nvSpPr>
          <p:spPr bwMode="auto">
            <a:xfrm flipH="1" flipV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10" name="Line 74"/>
            <p:cNvSpPr>
              <a:spLocks noChangeShapeType="1"/>
            </p:cNvSpPr>
            <p:nvPr/>
          </p:nvSpPr>
          <p:spPr bwMode="auto">
            <a:xfrm flipH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3407" y="1476"/>
              <a:ext cx="5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latin typeface="Nimbus Roman No9 L" charset="0"/>
                </a:rPr>
                <a:t>Y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3463" y="1514"/>
              <a:ext cx="5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 i="1">
                  <a:latin typeface="Nimbus Roman No9 L" charset="0"/>
                </a:rPr>
                <a:t>in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240" y="1961"/>
              <a:ext cx="5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Y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2878" y="3596"/>
              <a:ext cx="5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latin typeface="Nimbus Roman No9 L" charset="0"/>
                </a:rPr>
                <a:t>Z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2933" y="3633"/>
              <a:ext cx="5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 i="1">
                  <a:latin typeface="Nimbus Roman No9 L" charset="0"/>
                </a:rPr>
                <a:t>in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3379" y="4339"/>
              <a:ext cx="5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latin typeface="Nimbus Roman No9 L" charset="0"/>
                </a:rPr>
                <a:t>Z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3435" y="4384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 i="1">
                  <a:latin typeface="Nimbus Roman No9 L" charset="0"/>
                </a:rPr>
                <a:t>out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3389" y="314"/>
              <a:ext cx="6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latin typeface="Nimbus Roman No9 L" charset="0"/>
                </a:rPr>
                <a:t>R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3445" y="314"/>
              <a:ext cx="20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 i="1">
                  <a:latin typeface="Nimbus Roman No9 L" charset="0"/>
                </a:rPr>
                <a:t>i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3463" y="362"/>
              <a:ext cx="5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 i="1">
                  <a:latin typeface="Nimbus Roman No9 L" charset="0"/>
                </a:rPr>
                <a:t>in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3231" y="789"/>
              <a:ext cx="6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R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3287" y="789"/>
              <a:ext cx="2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 i="1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3352" y="1226"/>
              <a:ext cx="6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latin typeface="Nimbus Roman No9 L" charset="0"/>
                </a:rPr>
                <a:t>R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3407" y="1226"/>
              <a:ext cx="2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 i="1">
                  <a:latin typeface="Nimbus Roman No9 L" charset="0"/>
                </a:rPr>
                <a:t>i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3426" y="1263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 i="1">
                  <a:latin typeface="Nimbus Roman No9 L" charset="0"/>
                </a:rPr>
                <a:t>out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26" name="Freeform 90"/>
            <p:cNvSpPr>
              <a:spLocks/>
            </p:cNvSpPr>
            <p:nvPr/>
          </p:nvSpPr>
          <p:spPr bwMode="auto">
            <a:xfrm>
              <a:off x="4179" y="279"/>
              <a:ext cx="121" cy="93"/>
            </a:xfrm>
            <a:custGeom>
              <a:avLst/>
              <a:gdLst/>
              <a:ahLst/>
              <a:cxnLst>
                <a:cxn ang="0">
                  <a:pos x="9" y="10"/>
                </a:cxn>
                <a:cxn ang="0">
                  <a:pos x="13" y="10"/>
                </a:cxn>
                <a:cxn ang="0">
                  <a:pos x="6" y="0"/>
                </a:cxn>
                <a:cxn ang="0">
                  <a:pos x="0" y="10"/>
                </a:cxn>
                <a:cxn ang="0">
                  <a:pos x="3" y="10"/>
                </a:cxn>
              </a:cxnLst>
              <a:rect l="0" t="0" r="r" b="b"/>
              <a:pathLst>
                <a:path w="13" h="10">
                  <a:moveTo>
                    <a:pt x="9" y="10"/>
                  </a:moveTo>
                  <a:lnTo>
                    <a:pt x="13" y="1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3" y="1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 flipV="1">
              <a:off x="4207" y="372"/>
              <a:ext cx="1" cy="40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 flipV="1">
              <a:off x="4272" y="372"/>
              <a:ext cx="1" cy="40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29" name="Freeform 93"/>
            <p:cNvSpPr>
              <a:spLocks/>
            </p:cNvSpPr>
            <p:nvPr/>
          </p:nvSpPr>
          <p:spPr bwMode="auto">
            <a:xfrm>
              <a:off x="4179" y="4376"/>
              <a:ext cx="121" cy="8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" y="0"/>
                </a:cxn>
                <a:cxn ang="0">
                  <a:pos x="6" y="9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3" h="9">
                  <a:moveTo>
                    <a:pt x="9" y="0"/>
                  </a:moveTo>
                  <a:lnTo>
                    <a:pt x="13" y="0"/>
                  </a:lnTo>
                  <a:lnTo>
                    <a:pt x="6" y="9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0" name="Freeform 94"/>
            <p:cNvSpPr>
              <a:spLocks/>
            </p:cNvSpPr>
            <p:nvPr/>
          </p:nvSpPr>
          <p:spPr bwMode="auto">
            <a:xfrm>
              <a:off x="2850" y="2973"/>
              <a:ext cx="836" cy="418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40" y="0"/>
                </a:cxn>
                <a:cxn ang="0">
                  <a:pos x="0" y="0"/>
                </a:cxn>
                <a:cxn ang="0">
                  <a:pos x="15" y="45"/>
                </a:cxn>
                <a:cxn ang="0">
                  <a:pos x="75" y="45"/>
                </a:cxn>
                <a:cxn ang="0">
                  <a:pos x="90" y="0"/>
                </a:cxn>
                <a:cxn ang="0">
                  <a:pos x="50" y="0"/>
                </a:cxn>
                <a:cxn ang="0">
                  <a:pos x="45" y="5"/>
                </a:cxn>
              </a:cxnLst>
              <a:rect l="0" t="0" r="r" b="b"/>
              <a:pathLst>
                <a:path w="90" h="45">
                  <a:moveTo>
                    <a:pt x="45" y="5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5" y="45"/>
                  </a:lnTo>
                  <a:lnTo>
                    <a:pt x="75" y="45"/>
                  </a:lnTo>
                  <a:lnTo>
                    <a:pt x="90" y="0"/>
                  </a:lnTo>
                  <a:lnTo>
                    <a:pt x="50" y="0"/>
                  </a:lnTo>
                  <a:lnTo>
                    <a:pt x="45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1" name="Rectangle 95"/>
            <p:cNvSpPr>
              <a:spLocks noChangeArrowheads="1"/>
            </p:cNvSpPr>
            <p:nvPr/>
          </p:nvSpPr>
          <p:spPr bwMode="auto">
            <a:xfrm>
              <a:off x="4188" y="102"/>
              <a:ext cx="4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b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32" name="Rectangle 96"/>
            <p:cNvSpPr>
              <a:spLocks noChangeArrowheads="1"/>
            </p:cNvSpPr>
            <p:nvPr/>
          </p:nvSpPr>
          <p:spPr bwMode="auto">
            <a:xfrm>
              <a:off x="4225" y="102"/>
              <a:ext cx="93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us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33" name="Rectangle 97"/>
            <p:cNvSpPr>
              <a:spLocks noChangeArrowheads="1"/>
            </p:cNvSpPr>
            <p:nvPr/>
          </p:nvSpPr>
          <p:spPr bwMode="auto">
            <a:xfrm>
              <a:off x="3937" y="0"/>
              <a:ext cx="703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Internal processor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34" name="Rectangle 98"/>
            <p:cNvSpPr>
              <a:spLocks noChangeArrowheads="1"/>
            </p:cNvSpPr>
            <p:nvPr/>
          </p:nvSpPr>
          <p:spPr bwMode="auto">
            <a:xfrm>
              <a:off x="2655" y="2219"/>
              <a:ext cx="425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Constant 4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2952" y="2583"/>
              <a:ext cx="19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 charset="0"/>
                </a:rPr>
                <a:t>MUX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2162" y="4692"/>
              <a:ext cx="277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 charset="0"/>
                </a:rPr>
                <a:t>Figure 7.2.</a:t>
              </a:r>
              <a:r>
                <a:rPr lang="en-US" sz="1200">
                  <a:solidFill>
                    <a:srgbClr val="000000"/>
                  </a:solidFill>
                  <a:latin typeface="Nimbus Roman No9 L" charset="0"/>
                </a:rPr>
                <a:t>  Input and output gating for the registers in Figure 7.1.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37" name="Line 101"/>
            <p:cNvSpPr>
              <a:spLocks noChangeShapeType="1"/>
            </p:cNvSpPr>
            <p:nvPr/>
          </p:nvSpPr>
          <p:spPr bwMode="auto">
            <a:xfrm>
              <a:off x="2543" y="2638"/>
              <a:ext cx="214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2301" y="2573"/>
              <a:ext cx="24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latin typeface="Nimbus Roman No9 L" charset="0"/>
                </a:rPr>
                <a:t>Select</a:t>
              </a:r>
              <a:endParaRPr lang="en-CA" sz="2400">
                <a:latin typeface="Times New Roman" pitchFamily="18" charset="0"/>
              </a:endParaRPr>
            </a:p>
          </p:txBody>
        </p:sp>
        <p:sp>
          <p:nvSpPr>
            <p:cNvPr id="14439" name="Freeform 103"/>
            <p:cNvSpPr>
              <a:spLocks/>
            </p:cNvSpPr>
            <p:nvPr/>
          </p:nvSpPr>
          <p:spPr bwMode="auto">
            <a:xfrm>
              <a:off x="3036" y="2899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" name="Freeform 104"/>
            <p:cNvSpPr>
              <a:spLocks/>
            </p:cNvSpPr>
            <p:nvPr/>
          </p:nvSpPr>
          <p:spPr bwMode="auto">
            <a:xfrm>
              <a:off x="3036" y="2899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65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" name="Line 105"/>
            <p:cNvSpPr>
              <a:spLocks noChangeShapeType="1"/>
            </p:cNvSpPr>
            <p:nvPr/>
          </p:nvSpPr>
          <p:spPr bwMode="auto">
            <a:xfrm flipV="1">
              <a:off x="3045" y="2722"/>
              <a:ext cx="1" cy="1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" name="Freeform 106"/>
            <p:cNvSpPr>
              <a:spLocks/>
            </p:cNvSpPr>
            <p:nvPr/>
          </p:nvSpPr>
          <p:spPr bwMode="auto">
            <a:xfrm>
              <a:off x="2710" y="2555"/>
              <a:ext cx="669" cy="167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63" y="18"/>
                </a:cxn>
                <a:cxn ang="0">
                  <a:pos x="72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72" h="18">
                  <a:moveTo>
                    <a:pt x="9" y="18"/>
                  </a:moveTo>
                  <a:lnTo>
                    <a:pt x="63" y="18"/>
                  </a:lnTo>
                  <a:lnTo>
                    <a:pt x="72" y="0"/>
                  </a:lnTo>
                  <a:lnTo>
                    <a:pt x="0" y="0"/>
                  </a:lnTo>
                  <a:lnTo>
                    <a:pt x="9" y="1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3" name="Freeform 107"/>
            <p:cNvSpPr>
              <a:spLocks/>
            </p:cNvSpPr>
            <p:nvPr/>
          </p:nvSpPr>
          <p:spPr bwMode="auto">
            <a:xfrm>
              <a:off x="2822" y="2481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" name="Freeform 108"/>
            <p:cNvSpPr>
              <a:spLocks/>
            </p:cNvSpPr>
            <p:nvPr/>
          </p:nvSpPr>
          <p:spPr bwMode="auto">
            <a:xfrm>
              <a:off x="2822" y="2481"/>
              <a:ext cx="1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65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5" name="Line 109"/>
            <p:cNvSpPr>
              <a:spLocks noChangeShapeType="1"/>
            </p:cNvSpPr>
            <p:nvPr/>
          </p:nvSpPr>
          <p:spPr bwMode="auto">
            <a:xfrm flipV="1">
              <a:off x="2831" y="2388"/>
              <a:ext cx="1" cy="9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648200" y="1371600"/>
            <a:ext cx="312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control Signals</a:t>
            </a:r>
          </a:p>
          <a:p>
            <a:r>
              <a:rPr lang="en-US" dirty="0" smtClean="0"/>
              <a:t>1)Place the content of register to bus,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Ri</a:t>
            </a:r>
            <a:r>
              <a:rPr lang="en-US" baseline="-25000" dirty="0" err="1" smtClean="0">
                <a:solidFill>
                  <a:srgbClr val="FF0000"/>
                </a:solidFill>
              </a:rPr>
              <a:t>out</a:t>
            </a:r>
            <a:r>
              <a:rPr lang="en-US" dirty="0" smtClean="0">
                <a:solidFill>
                  <a:srgbClr val="FF0000"/>
                </a:solidFill>
              </a:rPr>
              <a:t> is set to 1</a:t>
            </a:r>
          </a:p>
          <a:p>
            <a:r>
              <a:rPr lang="en-US" dirty="0" smtClean="0"/>
              <a:t>2)Load the data on bus to register ,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Ri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is set to 1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/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Transfer content of R1 to R4</a:t>
            </a:r>
          </a:p>
          <a:p>
            <a:r>
              <a:rPr lang="en-US" dirty="0" smtClean="0"/>
              <a:t>R1</a:t>
            </a:r>
            <a:r>
              <a:rPr lang="en-US" baseline="-25000" dirty="0" smtClean="0"/>
              <a:t>out</a:t>
            </a:r>
            <a:r>
              <a:rPr lang="en-US" dirty="0" smtClean="0"/>
              <a:t> is set to 1</a:t>
            </a:r>
          </a:p>
          <a:p>
            <a:r>
              <a:rPr lang="en-US" dirty="0" smtClean="0"/>
              <a:t>R4</a:t>
            </a:r>
            <a:r>
              <a:rPr lang="en-US" baseline="-25000" dirty="0" smtClean="0"/>
              <a:t>in</a:t>
            </a:r>
            <a:r>
              <a:rPr lang="en-US" dirty="0" smtClean="0"/>
              <a:t> is set to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001000" cy="6400800"/>
          </a:xfrm>
        </p:spPr>
        <p:txBody>
          <a:bodyPr/>
          <a:lstStyle/>
          <a:p>
            <a:r>
              <a:rPr lang="en-US" dirty="0" smtClean="0"/>
              <a:t>All operations and data transfer takes place within time period defined by </a:t>
            </a:r>
            <a:r>
              <a:rPr lang="en-US" dirty="0" smtClean="0">
                <a:solidFill>
                  <a:srgbClr val="FF0000"/>
                </a:solidFill>
              </a:rPr>
              <a:t>processor clock</a:t>
            </a:r>
          </a:p>
          <a:p>
            <a:r>
              <a:rPr lang="en-US" dirty="0" smtClean="0"/>
              <a:t>The control signals are asserted at the start of the clock cycle</a:t>
            </a:r>
          </a:p>
          <a:p>
            <a:r>
              <a:rPr lang="en-US" dirty="0" smtClean="0"/>
              <a:t>Registers consists of edge-triggered flip-flops</a:t>
            </a:r>
          </a:p>
          <a:p>
            <a:r>
              <a:rPr lang="en-US" dirty="0" smtClean="0"/>
              <a:t>In another scheme, data transfer may use both rising and falling edges of the clock</a:t>
            </a:r>
          </a:p>
          <a:p>
            <a:r>
              <a:rPr lang="en-US" dirty="0" smtClean="0"/>
              <a:t>When edge-triggered flip-flops are not used, two or more clock signals may be needed for proper transfer of data, which is known as </a:t>
            </a:r>
            <a:r>
              <a:rPr lang="en-US" dirty="0" smtClean="0">
                <a:solidFill>
                  <a:srgbClr val="FF0000"/>
                </a:solidFill>
              </a:rPr>
              <a:t>multiphase clocking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2415</TotalTime>
  <Words>1467</Words>
  <Application>Microsoft Office PowerPoint</Application>
  <PresentationFormat>On-screen Show (4:3)</PresentationFormat>
  <Paragraphs>418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Network</vt:lpstr>
      <vt:lpstr>Basic Processing Unit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 Transfers</vt:lpstr>
      <vt:lpstr>PowerPoint Presentation</vt:lpstr>
      <vt:lpstr>Performing an Arithmetic or Logic Operation</vt:lpstr>
      <vt:lpstr>Fetching a Word from Memory</vt:lpstr>
      <vt:lpstr>PowerPoint Presentation</vt:lpstr>
      <vt:lpstr>Storing a word in memory</vt:lpstr>
      <vt:lpstr>PowerPoint Presentation</vt:lpstr>
      <vt:lpstr>Execution of a Complete Instruction</vt:lpstr>
      <vt:lpstr>PowerPoint Presentation</vt:lpstr>
      <vt:lpstr>Branch Instructions</vt:lpstr>
      <vt:lpstr>PowerPoint Presentation</vt:lpstr>
      <vt:lpstr>PowerPoint Presentation</vt:lpstr>
      <vt:lpstr>Overview</vt:lpstr>
      <vt:lpstr>Control Unit Organization</vt:lpstr>
      <vt:lpstr>Decoding and Encoding Functions</vt:lpstr>
      <vt:lpstr>Generating Zin</vt:lpstr>
      <vt:lpstr>Generating End</vt:lpstr>
      <vt:lpstr>A Complete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Microinstructions</vt:lpstr>
      <vt:lpstr>PowerPoint Presentation</vt:lpstr>
      <vt:lpstr>Microprogram Sequencing</vt:lpstr>
      <vt:lpstr>PowerPoint Presentation</vt:lpstr>
      <vt:lpstr>PowerPoint Presentation</vt:lpstr>
      <vt:lpstr>PowerPoint Presentation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7. Basic Processing Unit</dc:title>
  <dc:creator>administrator</dc:creator>
  <cp:lastModifiedBy>user</cp:lastModifiedBy>
  <cp:revision>166</cp:revision>
  <dcterms:created xsi:type="dcterms:W3CDTF">2005-07-28T16:59:34Z</dcterms:created>
  <dcterms:modified xsi:type="dcterms:W3CDTF">2018-10-21T16:08:51Z</dcterms:modified>
</cp:coreProperties>
</file>