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56" r:id="rId2"/>
    <p:sldId id="372" r:id="rId3"/>
    <p:sldId id="257" r:id="rId4"/>
    <p:sldId id="370" r:id="rId5"/>
    <p:sldId id="371" r:id="rId6"/>
    <p:sldId id="373" r:id="rId7"/>
    <p:sldId id="258" r:id="rId8"/>
    <p:sldId id="424" r:id="rId9"/>
    <p:sldId id="374" r:id="rId10"/>
    <p:sldId id="259" r:id="rId11"/>
    <p:sldId id="262" r:id="rId12"/>
    <p:sldId id="263" r:id="rId13"/>
    <p:sldId id="375" r:id="rId14"/>
    <p:sldId id="376" r:id="rId15"/>
    <p:sldId id="261" r:id="rId16"/>
    <p:sldId id="377" r:id="rId17"/>
    <p:sldId id="378" r:id="rId18"/>
    <p:sldId id="379" r:id="rId19"/>
    <p:sldId id="383" r:id="rId20"/>
    <p:sldId id="380" r:id="rId21"/>
    <p:sldId id="381" r:id="rId22"/>
    <p:sldId id="270" r:id="rId23"/>
    <p:sldId id="384" r:id="rId24"/>
    <p:sldId id="277" r:id="rId25"/>
    <p:sldId id="278" r:id="rId26"/>
    <p:sldId id="346" r:id="rId27"/>
    <p:sldId id="3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ADAB015-124C-4278-8B23-0A625E9C50CB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471623-A95F-4BDE-A1FE-E93D8D557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94EFFC-5473-4F11-8E71-57C25019CF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5D5FA-44A5-4A3F-9E8D-176FBDAB4E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1A69-9D29-4322-80DB-1BB240BAD730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BECB-047F-431F-9A4A-3A8EB1A90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DA66-7161-4946-9576-47EB5A43ECC0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B7E6-541F-40F1-89F0-A1E1E54F8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F701-07B9-4505-8B76-84264B95A48B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72550-AAF5-48C9-BD26-F1680CF51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echcats.net/wp-content/uploads/2010/02/memor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105400"/>
            <a:ext cx="18415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6134A-E8F7-45E4-961D-91A8196A9E3B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0D00-7F2A-48BC-92DF-9B32BBAF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03E4D-9B3A-4FBE-9B6E-D47E3CB90BF8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DE9EE-F6DC-4B8E-85E1-6E2C1B2E9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162D8-D446-4D66-ACC8-7A1376FE4481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4C39-A139-4F09-99D0-431253B9D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2CD1B-92F8-4764-B79D-79E19CB15C3A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9BD5E-C540-4CDC-BDC5-53DF61CFE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4F2E-BBC2-42B6-8F0D-509B007CFEE5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97401-11A1-4858-99D4-42B9A52C2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3156A-EED1-4295-AAAD-E8E8B008C8D0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1FA3E-23A4-4188-B37E-4453753CC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46B7-64D8-480B-9CB7-5CBA3CC959DB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8A4D-EB1E-4DCD-82C1-5D14D8B0C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C2D19-CB2D-4D8F-95F5-166FF6BF8DF7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CE811-C4D1-4183-AA75-30D5D1DF7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653721D-004D-416E-98E1-E6181BDD4168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52797-7FE7-4B79-979D-8D1AACD30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36" r:id="rId4"/>
    <p:sldLayoutId id="2147483837" r:id="rId5"/>
    <p:sldLayoutId id="2147483838" r:id="rId6"/>
    <p:sldLayoutId id="2147483843" r:id="rId7"/>
    <p:sldLayoutId id="2147483844" r:id="rId8"/>
    <p:sldLayoutId id="2147483845" r:id="rId9"/>
    <p:sldLayoutId id="2147483839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8077200" cy="838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Memory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Internal organization of memory chips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244975"/>
          </a:xfrm>
        </p:spPr>
        <p:txBody>
          <a:bodyPr/>
          <a:lstStyle/>
          <a:p>
            <a:pPr eaLnBrk="1" hangingPunct="1"/>
            <a:r>
              <a:rPr lang="en-US" sz="2400" dirty="0"/>
              <a:t>Each memory cell can hold one bit of information.</a:t>
            </a:r>
          </a:p>
          <a:p>
            <a:pPr eaLnBrk="1" hangingPunct="1"/>
            <a:r>
              <a:rPr lang="en-US" sz="2400" dirty="0"/>
              <a:t>Memory cells are organized in the form of an array. </a:t>
            </a:r>
          </a:p>
          <a:p>
            <a:pPr eaLnBrk="1" hangingPunct="1"/>
            <a:r>
              <a:rPr lang="en-US" sz="2400" dirty="0"/>
              <a:t>One row is one memory word. </a:t>
            </a:r>
          </a:p>
          <a:p>
            <a:pPr eaLnBrk="1" hangingPunct="1"/>
            <a:r>
              <a:rPr lang="en-US" sz="2400" dirty="0"/>
              <a:t>All cells of a row are connected to a common line, known as the “</a:t>
            </a:r>
            <a:r>
              <a:rPr lang="en-US" sz="2400" dirty="0">
                <a:solidFill>
                  <a:srgbClr val="FF0000"/>
                </a:solidFill>
              </a:rPr>
              <a:t>word line</a:t>
            </a:r>
            <a:r>
              <a:rPr lang="en-US" sz="2400" dirty="0"/>
              <a:t>”. </a:t>
            </a:r>
          </a:p>
          <a:p>
            <a:pPr eaLnBrk="1" hangingPunct="1"/>
            <a:r>
              <a:rPr lang="en-US" sz="2400" dirty="0"/>
              <a:t>Word line is connected to the </a:t>
            </a:r>
            <a:r>
              <a:rPr lang="en-US" sz="2400" dirty="0">
                <a:solidFill>
                  <a:srgbClr val="FF0000"/>
                </a:solidFill>
              </a:rPr>
              <a:t>address decoder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Sense/write circuits </a:t>
            </a:r>
            <a:r>
              <a:rPr lang="en-US" sz="2400" dirty="0"/>
              <a:t>are connected to the data input/output lines of the memory chip.</a:t>
            </a:r>
          </a:p>
          <a:p>
            <a:pPr eaLnBrk="1" hangingPunct="1"/>
            <a:r>
              <a:rPr lang="en-US" sz="2400" dirty="0"/>
              <a:t>2 </a:t>
            </a:r>
            <a:r>
              <a:rPr lang="en-US" sz="2400" dirty="0">
                <a:solidFill>
                  <a:srgbClr val="FF0000"/>
                </a:solidFill>
              </a:rPr>
              <a:t>control lines </a:t>
            </a:r>
            <a:r>
              <a:rPr lang="en-US" sz="2400" dirty="0"/>
              <a:t>– R/W , CS</a:t>
            </a:r>
          </a:p>
          <a:p>
            <a:pPr eaLnBrk="1" hangingPunct="1"/>
            <a:r>
              <a:rPr lang="en-US" sz="2400" dirty="0"/>
              <a:t>Fig…</a:t>
            </a:r>
          </a:p>
          <a:p>
            <a:pPr eaLnBrk="1" hangingPunct="1"/>
            <a:r>
              <a:rPr lang="en-US" sz="2400" dirty="0"/>
              <a:t>16x8 organization </a:t>
            </a:r>
            <a:r>
              <a:rPr lang="en-US" sz="2400" dirty="0" err="1"/>
              <a:t>ie</a:t>
            </a:r>
            <a:r>
              <a:rPr lang="en-US" sz="2400" dirty="0"/>
              <a:t> 16words of 8 bit each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76600" y="4800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90" name="Rectangle 262"/>
          <p:cNvSpPr>
            <a:spLocks noChangeArrowheads="1"/>
          </p:cNvSpPr>
          <p:nvPr/>
        </p:nvSpPr>
        <p:spPr bwMode="auto">
          <a:xfrm>
            <a:off x="755650" y="1524000"/>
            <a:ext cx="7654925" cy="4727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010150" y="2368550"/>
            <a:ext cx="168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FF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flipH="1">
            <a:off x="6678613" y="39338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V="1">
            <a:off x="6848475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 flipV="1">
            <a:off x="3409950" y="2657475"/>
            <a:ext cx="1588" cy="169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4" name="Freeform 9"/>
          <p:cNvSpPr>
            <a:spLocks/>
          </p:cNvSpPr>
          <p:nvPr/>
        </p:nvSpPr>
        <p:spPr bwMode="auto">
          <a:xfrm>
            <a:off x="4567238" y="4103688"/>
            <a:ext cx="1941512" cy="169862"/>
          </a:xfrm>
          <a:custGeom>
            <a:avLst/>
            <a:gdLst>
              <a:gd name="T0" fmla="*/ 2147483647 w 114"/>
              <a:gd name="T1" fmla="*/ 0 h 10"/>
              <a:gd name="T2" fmla="*/ 2147483647 w 114"/>
              <a:gd name="T3" fmla="*/ 2147483647 h 10"/>
              <a:gd name="T4" fmla="*/ 0 w 114"/>
              <a:gd name="T5" fmla="*/ 2147483647 h 10"/>
              <a:gd name="T6" fmla="*/ 0 60000 65536"/>
              <a:gd name="T7" fmla="*/ 0 60000 65536"/>
              <a:gd name="T8" fmla="*/ 0 60000 65536"/>
              <a:gd name="T9" fmla="*/ 0 w 114"/>
              <a:gd name="T10" fmla="*/ 0 h 10"/>
              <a:gd name="T11" fmla="*/ 114 w 114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0">
                <a:moveTo>
                  <a:pt x="114" y="0"/>
                </a:moveTo>
                <a:lnTo>
                  <a:pt x="114" y="10"/>
                </a:lnTo>
                <a:lnTo>
                  <a:pt x="0" y="1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5" name="Freeform 10"/>
          <p:cNvSpPr>
            <a:spLocks/>
          </p:cNvSpPr>
          <p:nvPr/>
        </p:nvSpPr>
        <p:spPr bwMode="auto">
          <a:xfrm>
            <a:off x="4567238" y="2657475"/>
            <a:ext cx="1941512" cy="169863"/>
          </a:xfrm>
          <a:custGeom>
            <a:avLst/>
            <a:gdLst>
              <a:gd name="T0" fmla="*/ 2147483647 w 114"/>
              <a:gd name="T1" fmla="*/ 0 h 10"/>
              <a:gd name="T2" fmla="*/ 2147483647 w 114"/>
              <a:gd name="T3" fmla="*/ 2147483647 h 10"/>
              <a:gd name="T4" fmla="*/ 0 w 114"/>
              <a:gd name="T5" fmla="*/ 2147483647 h 10"/>
              <a:gd name="T6" fmla="*/ 0 60000 65536"/>
              <a:gd name="T7" fmla="*/ 0 60000 65536"/>
              <a:gd name="T8" fmla="*/ 0 60000 65536"/>
              <a:gd name="T9" fmla="*/ 0 w 114"/>
              <a:gd name="T10" fmla="*/ 0 h 10"/>
              <a:gd name="T11" fmla="*/ 114 w 114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0">
                <a:moveTo>
                  <a:pt x="114" y="0"/>
                </a:moveTo>
                <a:lnTo>
                  <a:pt x="114" y="10"/>
                </a:lnTo>
                <a:lnTo>
                  <a:pt x="0" y="1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6" name="Freeform 11"/>
          <p:cNvSpPr>
            <a:spLocks/>
          </p:cNvSpPr>
          <p:nvPr/>
        </p:nvSpPr>
        <p:spPr bwMode="auto">
          <a:xfrm>
            <a:off x="4567238" y="1941513"/>
            <a:ext cx="1941512" cy="187325"/>
          </a:xfrm>
          <a:custGeom>
            <a:avLst/>
            <a:gdLst>
              <a:gd name="T0" fmla="*/ 2147483647 w 114"/>
              <a:gd name="T1" fmla="*/ 0 h 11"/>
              <a:gd name="T2" fmla="*/ 2147483647 w 114"/>
              <a:gd name="T3" fmla="*/ 2147483647 h 11"/>
              <a:gd name="T4" fmla="*/ 0 w 114"/>
              <a:gd name="T5" fmla="*/ 2147483647 h 11"/>
              <a:gd name="T6" fmla="*/ 0 60000 65536"/>
              <a:gd name="T7" fmla="*/ 0 60000 65536"/>
              <a:gd name="T8" fmla="*/ 0 60000 65536"/>
              <a:gd name="T9" fmla="*/ 0 w 114"/>
              <a:gd name="T10" fmla="*/ 0 h 11"/>
              <a:gd name="T11" fmla="*/ 114 w 114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1">
                <a:moveTo>
                  <a:pt x="114" y="0"/>
                </a:moveTo>
                <a:lnTo>
                  <a:pt x="114" y="11"/>
                </a:lnTo>
                <a:lnTo>
                  <a:pt x="0" y="1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 flipH="1">
            <a:off x="5265738" y="1771650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 flipV="1">
            <a:off x="5435600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6149975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6149975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1" name="Freeform 16"/>
          <p:cNvSpPr>
            <a:spLocks/>
          </p:cNvSpPr>
          <p:nvPr/>
        </p:nvSpPr>
        <p:spPr bwMode="auto">
          <a:xfrm>
            <a:off x="1690688" y="3336925"/>
            <a:ext cx="101600" cy="52388"/>
          </a:xfrm>
          <a:custGeom>
            <a:avLst/>
            <a:gdLst>
              <a:gd name="T0" fmla="*/ 0 w 6"/>
              <a:gd name="T1" fmla="*/ 914834163 h 3"/>
              <a:gd name="T2" fmla="*/ 1720426649 w 6"/>
              <a:gd name="T3" fmla="*/ 609883712 h 3"/>
              <a:gd name="T4" fmla="*/ 0 w 6"/>
              <a:gd name="T5" fmla="*/ 0 h 3"/>
              <a:gd name="T6" fmla="*/ 0 w 6"/>
              <a:gd name="T7" fmla="*/ 609883712 h 3"/>
              <a:gd name="T8" fmla="*/ 0 w 6"/>
              <a:gd name="T9" fmla="*/ 91483416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2" name="Freeform 17"/>
          <p:cNvSpPr>
            <a:spLocks/>
          </p:cNvSpPr>
          <p:nvPr/>
        </p:nvSpPr>
        <p:spPr bwMode="auto">
          <a:xfrm>
            <a:off x="1690688" y="3336925"/>
            <a:ext cx="101600" cy="52388"/>
          </a:xfrm>
          <a:custGeom>
            <a:avLst/>
            <a:gdLst>
              <a:gd name="T0" fmla="*/ 0 w 64"/>
              <a:gd name="T1" fmla="*/ 83166730 h 33"/>
              <a:gd name="T2" fmla="*/ 161289973 w 64"/>
              <a:gd name="T3" fmla="*/ 55443966 h 33"/>
              <a:gd name="T4" fmla="*/ 0 w 64"/>
              <a:gd name="T5" fmla="*/ 0 h 33"/>
              <a:gd name="T6" fmla="*/ 0 w 64"/>
              <a:gd name="T7" fmla="*/ 55443966 h 33"/>
              <a:gd name="T8" fmla="*/ 0 w 64"/>
              <a:gd name="T9" fmla="*/ 83166730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3"/>
              <a:gd name="T17" fmla="*/ 64 w 6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3">
                <a:moveTo>
                  <a:pt x="0" y="33"/>
                </a:moveTo>
                <a:lnTo>
                  <a:pt x="64" y="22"/>
                </a:lnTo>
                <a:lnTo>
                  <a:pt x="0" y="0"/>
                </a:lnTo>
                <a:lnTo>
                  <a:pt x="0" y="22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 flipH="1">
            <a:off x="1554163" y="33718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4" name="Freeform 19"/>
          <p:cNvSpPr>
            <a:spLocks/>
          </p:cNvSpPr>
          <p:nvPr/>
        </p:nvSpPr>
        <p:spPr bwMode="auto">
          <a:xfrm>
            <a:off x="1690688" y="2640013"/>
            <a:ext cx="101600" cy="50800"/>
          </a:xfrm>
          <a:custGeom>
            <a:avLst/>
            <a:gdLst>
              <a:gd name="T0" fmla="*/ 0 w 6"/>
              <a:gd name="T1" fmla="*/ 860213324 h 3"/>
              <a:gd name="T2" fmla="*/ 1720426649 w 6"/>
              <a:gd name="T3" fmla="*/ 286732174 h 3"/>
              <a:gd name="T4" fmla="*/ 0 w 6"/>
              <a:gd name="T5" fmla="*/ 0 h 3"/>
              <a:gd name="T6" fmla="*/ 0 w 6"/>
              <a:gd name="T7" fmla="*/ 286732174 h 3"/>
              <a:gd name="T8" fmla="*/ 0 w 6"/>
              <a:gd name="T9" fmla="*/ 860213324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5" name="Freeform 20"/>
          <p:cNvSpPr>
            <a:spLocks/>
          </p:cNvSpPr>
          <p:nvPr/>
        </p:nvSpPr>
        <p:spPr bwMode="auto">
          <a:xfrm>
            <a:off x="1690688" y="2640013"/>
            <a:ext cx="101600" cy="50800"/>
          </a:xfrm>
          <a:custGeom>
            <a:avLst/>
            <a:gdLst>
              <a:gd name="T0" fmla="*/ 0 w 64"/>
              <a:gd name="T1" fmla="*/ 80644986 h 32"/>
              <a:gd name="T2" fmla="*/ 161289973 w 64"/>
              <a:gd name="T3" fmla="*/ 27720924 h 32"/>
              <a:gd name="T4" fmla="*/ 0 w 64"/>
              <a:gd name="T5" fmla="*/ 0 h 32"/>
              <a:gd name="T6" fmla="*/ 0 w 64"/>
              <a:gd name="T7" fmla="*/ 27720924 h 32"/>
              <a:gd name="T8" fmla="*/ 0 w 64"/>
              <a:gd name="T9" fmla="*/ 8064498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0" y="32"/>
                </a:moveTo>
                <a:lnTo>
                  <a:pt x="64" y="11"/>
                </a:lnTo>
                <a:lnTo>
                  <a:pt x="0" y="0"/>
                </a:lnTo>
                <a:lnTo>
                  <a:pt x="0" y="11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 flipH="1">
            <a:off x="1554163" y="2657475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7" name="Freeform 22"/>
          <p:cNvSpPr>
            <a:spLocks/>
          </p:cNvSpPr>
          <p:nvPr/>
        </p:nvSpPr>
        <p:spPr bwMode="auto">
          <a:xfrm>
            <a:off x="1690688" y="2997200"/>
            <a:ext cx="101600" cy="33338"/>
          </a:xfrm>
          <a:custGeom>
            <a:avLst/>
            <a:gdLst>
              <a:gd name="T0" fmla="*/ 0 w 6"/>
              <a:gd name="T1" fmla="*/ 555711117 h 2"/>
              <a:gd name="T2" fmla="*/ 1720426649 w 6"/>
              <a:gd name="T3" fmla="*/ 277855559 h 2"/>
              <a:gd name="T4" fmla="*/ 0 w 6"/>
              <a:gd name="T5" fmla="*/ 0 h 2"/>
              <a:gd name="T6" fmla="*/ 0 w 6"/>
              <a:gd name="T7" fmla="*/ 277855559 h 2"/>
              <a:gd name="T8" fmla="*/ 0 w 6"/>
              <a:gd name="T9" fmla="*/ 55571111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8" name="Freeform 23"/>
          <p:cNvSpPr>
            <a:spLocks/>
          </p:cNvSpPr>
          <p:nvPr/>
        </p:nvSpPr>
        <p:spPr bwMode="auto">
          <a:xfrm>
            <a:off x="1690688" y="2997200"/>
            <a:ext cx="101600" cy="33338"/>
          </a:xfrm>
          <a:custGeom>
            <a:avLst/>
            <a:gdLst>
              <a:gd name="T0" fmla="*/ 0 w 64"/>
              <a:gd name="T1" fmla="*/ 52924874 h 21"/>
              <a:gd name="T2" fmla="*/ 161289973 w 64"/>
              <a:gd name="T3" fmla="*/ 27722931 h 21"/>
              <a:gd name="T4" fmla="*/ 0 w 64"/>
              <a:gd name="T5" fmla="*/ 0 h 21"/>
              <a:gd name="T6" fmla="*/ 0 w 64"/>
              <a:gd name="T7" fmla="*/ 27722931 h 21"/>
              <a:gd name="T8" fmla="*/ 0 w 64"/>
              <a:gd name="T9" fmla="*/ 52924874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0" y="21"/>
                </a:moveTo>
                <a:lnTo>
                  <a:pt x="64" y="11"/>
                </a:lnTo>
                <a:lnTo>
                  <a:pt x="0" y="0"/>
                </a:lnTo>
                <a:lnTo>
                  <a:pt x="0" y="11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1554163" y="3014663"/>
            <a:ext cx="1365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0" name="Freeform 25"/>
          <p:cNvSpPr>
            <a:spLocks/>
          </p:cNvSpPr>
          <p:nvPr/>
        </p:nvSpPr>
        <p:spPr bwMode="auto">
          <a:xfrm>
            <a:off x="1690688" y="3695700"/>
            <a:ext cx="101600" cy="50800"/>
          </a:xfrm>
          <a:custGeom>
            <a:avLst/>
            <a:gdLst>
              <a:gd name="T0" fmla="*/ 0 w 6"/>
              <a:gd name="T1" fmla="*/ 860213324 h 3"/>
              <a:gd name="T2" fmla="*/ 1720426649 w 6"/>
              <a:gd name="T3" fmla="*/ 286732174 h 3"/>
              <a:gd name="T4" fmla="*/ 0 w 6"/>
              <a:gd name="T5" fmla="*/ 0 h 3"/>
              <a:gd name="T6" fmla="*/ 0 w 6"/>
              <a:gd name="T7" fmla="*/ 286732174 h 3"/>
              <a:gd name="T8" fmla="*/ 0 w 6"/>
              <a:gd name="T9" fmla="*/ 860213324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1" name="Freeform 26"/>
          <p:cNvSpPr>
            <a:spLocks/>
          </p:cNvSpPr>
          <p:nvPr/>
        </p:nvSpPr>
        <p:spPr bwMode="auto">
          <a:xfrm>
            <a:off x="1690688" y="3695700"/>
            <a:ext cx="101600" cy="50800"/>
          </a:xfrm>
          <a:custGeom>
            <a:avLst/>
            <a:gdLst>
              <a:gd name="T0" fmla="*/ 0 w 64"/>
              <a:gd name="T1" fmla="*/ 80644986 h 32"/>
              <a:gd name="T2" fmla="*/ 161289973 w 64"/>
              <a:gd name="T3" fmla="*/ 25201557 h 32"/>
              <a:gd name="T4" fmla="*/ 0 w 64"/>
              <a:gd name="T5" fmla="*/ 0 h 32"/>
              <a:gd name="T6" fmla="*/ 0 w 64"/>
              <a:gd name="T7" fmla="*/ 25201557 h 32"/>
              <a:gd name="T8" fmla="*/ 0 w 64"/>
              <a:gd name="T9" fmla="*/ 8064498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0" y="32"/>
                </a:moveTo>
                <a:lnTo>
                  <a:pt x="64" y="10"/>
                </a:lnTo>
                <a:lnTo>
                  <a:pt x="0" y="0"/>
                </a:lnTo>
                <a:lnTo>
                  <a:pt x="0" y="1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 flipH="1">
            <a:off x="1554163" y="3711575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 flipH="1">
            <a:off x="2524125" y="4273550"/>
            <a:ext cx="14128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 flipH="1">
            <a:off x="2524125" y="2827338"/>
            <a:ext cx="14128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 flipH="1">
            <a:off x="2524125" y="2128838"/>
            <a:ext cx="14128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6" name="Rectangle 31"/>
          <p:cNvSpPr>
            <a:spLocks noChangeArrowheads="1"/>
          </p:cNvSpPr>
          <p:nvPr/>
        </p:nvSpPr>
        <p:spPr bwMode="auto">
          <a:xfrm>
            <a:off x="3222625" y="4989513"/>
            <a:ext cx="3921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2882900" y="4818063"/>
            <a:ext cx="1054100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368" name="Rectangle 33"/>
          <p:cNvSpPr>
            <a:spLocks noChangeArrowheads="1"/>
          </p:cNvSpPr>
          <p:nvPr/>
        </p:nvSpPr>
        <p:spPr bwMode="auto">
          <a:xfrm>
            <a:off x="3001963" y="4852988"/>
            <a:ext cx="8239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 flipV="1">
            <a:off x="3767138" y="1771650"/>
            <a:ext cx="1587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 flipH="1">
            <a:off x="3579813" y="1771650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1" name="Line 36"/>
          <p:cNvSpPr>
            <a:spLocks noChangeShapeType="1"/>
          </p:cNvSpPr>
          <p:nvPr/>
        </p:nvSpPr>
        <p:spPr bwMode="auto">
          <a:xfrm>
            <a:off x="3052763" y="1771650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2" name="Rectangle 37"/>
          <p:cNvSpPr>
            <a:spLocks noChangeArrowheads="1"/>
          </p:cNvSpPr>
          <p:nvPr/>
        </p:nvSpPr>
        <p:spPr bwMode="auto">
          <a:xfrm>
            <a:off x="3240088" y="1601788"/>
            <a:ext cx="339725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 flipV="1">
            <a:off x="3409950" y="1941513"/>
            <a:ext cx="1588" cy="1873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4" name="Line 39"/>
          <p:cNvSpPr>
            <a:spLocks noChangeShapeType="1"/>
          </p:cNvSpPr>
          <p:nvPr/>
        </p:nvSpPr>
        <p:spPr bwMode="auto">
          <a:xfrm>
            <a:off x="3052763" y="24860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5" name="Line 40"/>
          <p:cNvSpPr>
            <a:spLocks noChangeShapeType="1"/>
          </p:cNvSpPr>
          <p:nvPr/>
        </p:nvSpPr>
        <p:spPr bwMode="auto">
          <a:xfrm flipV="1">
            <a:off x="3052763" y="1771650"/>
            <a:ext cx="1587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6" name="Line 41"/>
          <p:cNvSpPr>
            <a:spLocks noChangeShapeType="1"/>
          </p:cNvSpPr>
          <p:nvPr/>
        </p:nvSpPr>
        <p:spPr bwMode="auto">
          <a:xfrm flipH="1">
            <a:off x="3579813" y="24860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7" name="Line 42"/>
          <p:cNvSpPr>
            <a:spLocks noChangeShapeType="1"/>
          </p:cNvSpPr>
          <p:nvPr/>
        </p:nvSpPr>
        <p:spPr bwMode="auto">
          <a:xfrm flipV="1">
            <a:off x="3409950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8" name="Line 43"/>
          <p:cNvSpPr>
            <a:spLocks noChangeShapeType="1"/>
          </p:cNvSpPr>
          <p:nvPr/>
        </p:nvSpPr>
        <p:spPr bwMode="auto">
          <a:xfrm>
            <a:off x="3052763" y="39338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79" name="Line 44"/>
          <p:cNvSpPr>
            <a:spLocks noChangeShapeType="1"/>
          </p:cNvSpPr>
          <p:nvPr/>
        </p:nvSpPr>
        <p:spPr bwMode="auto">
          <a:xfrm flipH="1">
            <a:off x="3579813" y="39338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80" name="Freeform 45"/>
          <p:cNvSpPr>
            <a:spLocks/>
          </p:cNvSpPr>
          <p:nvPr/>
        </p:nvSpPr>
        <p:spPr bwMode="auto">
          <a:xfrm>
            <a:off x="3052763" y="4273550"/>
            <a:ext cx="187325" cy="544513"/>
          </a:xfrm>
          <a:custGeom>
            <a:avLst/>
            <a:gdLst>
              <a:gd name="T0" fmla="*/ 2147483647 w 11"/>
              <a:gd name="T1" fmla="*/ 2147483647 h 32"/>
              <a:gd name="T2" fmla="*/ 2147483647 w 11"/>
              <a:gd name="T3" fmla="*/ 2147483647 h 32"/>
              <a:gd name="T4" fmla="*/ 0 w 11"/>
              <a:gd name="T5" fmla="*/ 2147483647 h 32"/>
              <a:gd name="T6" fmla="*/ 0 w 11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32"/>
              <a:gd name="T14" fmla="*/ 11 w 11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32">
                <a:moveTo>
                  <a:pt x="11" y="32"/>
                </a:moveTo>
                <a:lnTo>
                  <a:pt x="11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81" name="Freeform 46"/>
          <p:cNvSpPr>
            <a:spLocks/>
          </p:cNvSpPr>
          <p:nvPr/>
        </p:nvSpPr>
        <p:spPr bwMode="auto">
          <a:xfrm>
            <a:off x="3579813" y="4273550"/>
            <a:ext cx="187325" cy="544513"/>
          </a:xfrm>
          <a:custGeom>
            <a:avLst/>
            <a:gdLst>
              <a:gd name="T0" fmla="*/ 0 w 11"/>
              <a:gd name="T1" fmla="*/ 2147483647 h 32"/>
              <a:gd name="T2" fmla="*/ 0 w 11"/>
              <a:gd name="T3" fmla="*/ 2147483647 h 32"/>
              <a:gd name="T4" fmla="*/ 2147483647 w 11"/>
              <a:gd name="T5" fmla="*/ 2147483647 h 32"/>
              <a:gd name="T6" fmla="*/ 2147483647 w 11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32"/>
              <a:gd name="T14" fmla="*/ 11 w 11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32">
                <a:moveTo>
                  <a:pt x="0" y="32"/>
                </a:moveTo>
                <a:lnTo>
                  <a:pt x="0" y="16"/>
                </a:lnTo>
                <a:lnTo>
                  <a:pt x="11" y="16"/>
                </a:lnTo>
                <a:lnTo>
                  <a:pt x="1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82" name="Freeform 47"/>
          <p:cNvSpPr>
            <a:spLocks/>
          </p:cNvSpPr>
          <p:nvPr/>
        </p:nvSpPr>
        <p:spPr bwMode="auto">
          <a:xfrm>
            <a:off x="3205163" y="5311775"/>
            <a:ext cx="34925" cy="103188"/>
          </a:xfrm>
          <a:custGeom>
            <a:avLst/>
            <a:gdLst>
              <a:gd name="T0" fmla="*/ 609877795 w 2"/>
              <a:gd name="T1" fmla="*/ 1774627197 h 6"/>
              <a:gd name="T2" fmla="*/ 304947629 w 2"/>
              <a:gd name="T3" fmla="*/ 0 h 6"/>
              <a:gd name="T4" fmla="*/ 0 w 2"/>
              <a:gd name="T5" fmla="*/ 1774627197 h 6"/>
              <a:gd name="T6" fmla="*/ 304947629 w 2"/>
              <a:gd name="T7" fmla="*/ 1774627197 h 6"/>
              <a:gd name="T8" fmla="*/ 609877795 w 2"/>
              <a:gd name="T9" fmla="*/ 177462719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83" name="Freeform 48"/>
          <p:cNvSpPr>
            <a:spLocks/>
          </p:cNvSpPr>
          <p:nvPr/>
        </p:nvSpPr>
        <p:spPr bwMode="auto">
          <a:xfrm>
            <a:off x="3205163" y="5311775"/>
            <a:ext cx="34925" cy="103188"/>
          </a:xfrm>
          <a:custGeom>
            <a:avLst/>
            <a:gdLst>
              <a:gd name="T0" fmla="*/ 55443443 w 22"/>
              <a:gd name="T1" fmla="*/ 163811716 h 65"/>
              <a:gd name="T2" fmla="*/ 27722515 w 22"/>
              <a:gd name="T3" fmla="*/ 0 h 65"/>
              <a:gd name="T4" fmla="*/ 0 w 22"/>
              <a:gd name="T5" fmla="*/ 163811716 h 65"/>
              <a:gd name="T6" fmla="*/ 27722515 w 22"/>
              <a:gd name="T7" fmla="*/ 163811716 h 65"/>
              <a:gd name="T8" fmla="*/ 55443443 w 22"/>
              <a:gd name="T9" fmla="*/ 16381171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5"/>
              <a:gd name="T17" fmla="*/ 22 w 2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5">
                <a:moveTo>
                  <a:pt x="22" y="65"/>
                </a:moveTo>
                <a:lnTo>
                  <a:pt x="11" y="0"/>
                </a:lnTo>
                <a:lnTo>
                  <a:pt x="0" y="65"/>
                </a:lnTo>
                <a:lnTo>
                  <a:pt x="11" y="65"/>
                </a:lnTo>
                <a:lnTo>
                  <a:pt x="2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84" name="Freeform 49"/>
          <p:cNvSpPr>
            <a:spLocks/>
          </p:cNvSpPr>
          <p:nvPr/>
        </p:nvSpPr>
        <p:spPr bwMode="auto">
          <a:xfrm>
            <a:off x="3222625" y="5278438"/>
            <a:ext cx="357188" cy="255587"/>
          </a:xfrm>
          <a:custGeom>
            <a:avLst/>
            <a:gdLst>
              <a:gd name="T0" fmla="*/ 0 w 21"/>
              <a:gd name="T1" fmla="*/ 2147483647 h 15"/>
              <a:gd name="T2" fmla="*/ 0 w 21"/>
              <a:gd name="T3" fmla="*/ 2147483647 h 15"/>
              <a:gd name="T4" fmla="*/ 2147483647 w 21"/>
              <a:gd name="T5" fmla="*/ 2147483647 h 15"/>
              <a:gd name="T6" fmla="*/ 2147483647 w 21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15"/>
              <a:gd name="T14" fmla="*/ 21 w 21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15">
                <a:moveTo>
                  <a:pt x="0" y="8"/>
                </a:moveTo>
                <a:lnTo>
                  <a:pt x="0" y="15"/>
                </a:lnTo>
                <a:lnTo>
                  <a:pt x="21" y="15"/>
                </a:lnTo>
                <a:lnTo>
                  <a:pt x="2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85" name="Rectangle 50"/>
          <p:cNvSpPr>
            <a:spLocks noChangeArrowheads="1"/>
          </p:cNvSpPr>
          <p:nvPr/>
        </p:nvSpPr>
        <p:spPr bwMode="auto">
          <a:xfrm>
            <a:off x="1928813" y="2981325"/>
            <a:ext cx="498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86" name="Rectangle 51"/>
          <p:cNvSpPr>
            <a:spLocks noChangeArrowheads="1"/>
          </p:cNvSpPr>
          <p:nvPr/>
        </p:nvSpPr>
        <p:spPr bwMode="auto">
          <a:xfrm>
            <a:off x="1928813" y="3168650"/>
            <a:ext cx="4841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87" name="Rectangle 52"/>
          <p:cNvSpPr>
            <a:spLocks noChangeArrowheads="1"/>
          </p:cNvSpPr>
          <p:nvPr/>
        </p:nvSpPr>
        <p:spPr bwMode="auto">
          <a:xfrm>
            <a:off x="1827213" y="1941513"/>
            <a:ext cx="696912" cy="2519362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388" name="Rectangle 53"/>
          <p:cNvSpPr>
            <a:spLocks noChangeArrowheads="1"/>
          </p:cNvSpPr>
          <p:nvPr/>
        </p:nvSpPr>
        <p:spPr bwMode="auto">
          <a:xfrm>
            <a:off x="6423025" y="2368550"/>
            <a:ext cx="168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FF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89" name="Rectangle 54"/>
          <p:cNvSpPr>
            <a:spLocks noChangeArrowheads="1"/>
          </p:cNvSpPr>
          <p:nvPr/>
        </p:nvSpPr>
        <p:spPr bwMode="auto">
          <a:xfrm>
            <a:off x="7342188" y="5075238"/>
            <a:ext cx="185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90" name="Freeform 55"/>
          <p:cNvSpPr>
            <a:spLocks/>
          </p:cNvSpPr>
          <p:nvPr/>
        </p:nvSpPr>
        <p:spPr bwMode="auto">
          <a:xfrm>
            <a:off x="7053263" y="5159375"/>
            <a:ext cx="101600" cy="33338"/>
          </a:xfrm>
          <a:custGeom>
            <a:avLst/>
            <a:gdLst>
              <a:gd name="T0" fmla="*/ 1720426649 w 6"/>
              <a:gd name="T1" fmla="*/ 0 h 2"/>
              <a:gd name="T2" fmla="*/ 0 w 6"/>
              <a:gd name="T3" fmla="*/ 277855559 h 2"/>
              <a:gd name="T4" fmla="*/ 1720426649 w 6"/>
              <a:gd name="T5" fmla="*/ 555711117 h 2"/>
              <a:gd name="T6" fmla="*/ 1720426649 w 6"/>
              <a:gd name="T7" fmla="*/ 277855559 h 2"/>
              <a:gd name="T8" fmla="*/ 1720426649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91" name="Freeform 56"/>
          <p:cNvSpPr>
            <a:spLocks/>
          </p:cNvSpPr>
          <p:nvPr/>
        </p:nvSpPr>
        <p:spPr bwMode="auto">
          <a:xfrm>
            <a:off x="7053263" y="5159375"/>
            <a:ext cx="101600" cy="33338"/>
          </a:xfrm>
          <a:custGeom>
            <a:avLst/>
            <a:gdLst>
              <a:gd name="T0" fmla="*/ 161289973 w 64"/>
              <a:gd name="T1" fmla="*/ 0 h 21"/>
              <a:gd name="T2" fmla="*/ 0 w 64"/>
              <a:gd name="T3" fmla="*/ 25201938 h 21"/>
              <a:gd name="T4" fmla="*/ 161289973 w 64"/>
              <a:gd name="T5" fmla="*/ 52924874 h 21"/>
              <a:gd name="T6" fmla="*/ 161289973 w 64"/>
              <a:gd name="T7" fmla="*/ 25201938 h 21"/>
              <a:gd name="T8" fmla="*/ 161289973 w 64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64" y="0"/>
                </a:moveTo>
                <a:lnTo>
                  <a:pt x="0" y="10"/>
                </a:lnTo>
                <a:lnTo>
                  <a:pt x="64" y="21"/>
                </a:lnTo>
                <a:lnTo>
                  <a:pt x="64" y="1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92" name="Line 57"/>
          <p:cNvSpPr>
            <a:spLocks noChangeShapeType="1"/>
          </p:cNvSpPr>
          <p:nvPr/>
        </p:nvSpPr>
        <p:spPr bwMode="auto">
          <a:xfrm>
            <a:off x="7154863" y="51752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93" name="Freeform 58"/>
          <p:cNvSpPr>
            <a:spLocks/>
          </p:cNvSpPr>
          <p:nvPr/>
        </p:nvSpPr>
        <p:spPr bwMode="auto">
          <a:xfrm>
            <a:off x="7053263" y="4886325"/>
            <a:ext cx="101600" cy="50800"/>
          </a:xfrm>
          <a:custGeom>
            <a:avLst/>
            <a:gdLst>
              <a:gd name="T0" fmla="*/ 1720426649 w 6"/>
              <a:gd name="T1" fmla="*/ 0 h 3"/>
              <a:gd name="T2" fmla="*/ 0 w 6"/>
              <a:gd name="T3" fmla="*/ 573481282 h 3"/>
              <a:gd name="T4" fmla="*/ 1720426649 w 6"/>
              <a:gd name="T5" fmla="*/ 860213324 h 3"/>
              <a:gd name="T6" fmla="*/ 1720426649 w 6"/>
              <a:gd name="T7" fmla="*/ 573481282 h 3"/>
              <a:gd name="T8" fmla="*/ 1720426649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94" name="Freeform 59"/>
          <p:cNvSpPr>
            <a:spLocks/>
          </p:cNvSpPr>
          <p:nvPr/>
        </p:nvSpPr>
        <p:spPr bwMode="auto">
          <a:xfrm>
            <a:off x="7053263" y="4886325"/>
            <a:ext cx="101600" cy="50800"/>
          </a:xfrm>
          <a:custGeom>
            <a:avLst/>
            <a:gdLst>
              <a:gd name="T0" fmla="*/ 161289973 w 64"/>
              <a:gd name="T1" fmla="*/ 0 h 32"/>
              <a:gd name="T2" fmla="*/ 0 w 64"/>
              <a:gd name="T3" fmla="*/ 55443436 h 32"/>
              <a:gd name="T4" fmla="*/ 161289973 w 64"/>
              <a:gd name="T5" fmla="*/ 80644986 h 32"/>
              <a:gd name="T6" fmla="*/ 161289973 w 64"/>
              <a:gd name="T7" fmla="*/ 55443436 h 32"/>
              <a:gd name="T8" fmla="*/ 161289973 w 64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64" y="0"/>
                </a:moveTo>
                <a:lnTo>
                  <a:pt x="0" y="22"/>
                </a:lnTo>
                <a:lnTo>
                  <a:pt x="64" y="32"/>
                </a:lnTo>
                <a:lnTo>
                  <a:pt x="64" y="22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95" name="Line 60"/>
          <p:cNvSpPr>
            <a:spLocks noChangeShapeType="1"/>
          </p:cNvSpPr>
          <p:nvPr/>
        </p:nvSpPr>
        <p:spPr bwMode="auto">
          <a:xfrm>
            <a:off x="7154863" y="49212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96" name="Rectangle 61"/>
          <p:cNvSpPr>
            <a:spLocks noChangeArrowheads="1"/>
          </p:cNvSpPr>
          <p:nvPr/>
        </p:nvSpPr>
        <p:spPr bwMode="auto">
          <a:xfrm>
            <a:off x="7308850" y="3151188"/>
            <a:ext cx="2809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cells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97" name="Rectangle 62"/>
          <p:cNvSpPr>
            <a:spLocks noChangeArrowheads="1"/>
          </p:cNvSpPr>
          <p:nvPr/>
        </p:nvSpPr>
        <p:spPr bwMode="auto">
          <a:xfrm>
            <a:off x="7189788" y="3014663"/>
            <a:ext cx="5254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Memory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398" name="Freeform 63"/>
          <p:cNvSpPr>
            <a:spLocks/>
          </p:cNvSpPr>
          <p:nvPr/>
        </p:nvSpPr>
        <p:spPr bwMode="auto">
          <a:xfrm>
            <a:off x="6286500" y="5311775"/>
            <a:ext cx="50800" cy="103188"/>
          </a:xfrm>
          <a:custGeom>
            <a:avLst/>
            <a:gdLst>
              <a:gd name="T0" fmla="*/ 860213324 w 3"/>
              <a:gd name="T1" fmla="*/ 1774627197 h 6"/>
              <a:gd name="T2" fmla="*/ 286732174 w 3"/>
              <a:gd name="T3" fmla="*/ 0 h 6"/>
              <a:gd name="T4" fmla="*/ 0 w 3"/>
              <a:gd name="T5" fmla="*/ 1774627197 h 6"/>
              <a:gd name="T6" fmla="*/ 286732174 w 3"/>
              <a:gd name="T7" fmla="*/ 1774627197 h 6"/>
              <a:gd name="T8" fmla="*/ 860213324 w 3"/>
              <a:gd name="T9" fmla="*/ 177462719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99" name="Freeform 64"/>
          <p:cNvSpPr>
            <a:spLocks/>
          </p:cNvSpPr>
          <p:nvPr/>
        </p:nvSpPr>
        <p:spPr bwMode="auto">
          <a:xfrm>
            <a:off x="6286500" y="5311775"/>
            <a:ext cx="50800" cy="103188"/>
          </a:xfrm>
          <a:custGeom>
            <a:avLst/>
            <a:gdLst>
              <a:gd name="T0" fmla="*/ 80644986 w 32"/>
              <a:gd name="T1" fmla="*/ 163811716 h 65"/>
              <a:gd name="T2" fmla="*/ 27720924 w 32"/>
              <a:gd name="T3" fmla="*/ 0 h 65"/>
              <a:gd name="T4" fmla="*/ 0 w 32"/>
              <a:gd name="T5" fmla="*/ 163811716 h 65"/>
              <a:gd name="T6" fmla="*/ 27720924 w 32"/>
              <a:gd name="T7" fmla="*/ 163811716 h 65"/>
              <a:gd name="T8" fmla="*/ 80644986 w 32"/>
              <a:gd name="T9" fmla="*/ 16381171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5"/>
              <a:gd name="T17" fmla="*/ 32 w 3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5">
                <a:moveTo>
                  <a:pt x="32" y="65"/>
                </a:moveTo>
                <a:lnTo>
                  <a:pt x="11" y="0"/>
                </a:lnTo>
                <a:lnTo>
                  <a:pt x="0" y="65"/>
                </a:lnTo>
                <a:lnTo>
                  <a:pt x="11" y="65"/>
                </a:lnTo>
                <a:lnTo>
                  <a:pt x="3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0" name="Freeform 65"/>
          <p:cNvSpPr>
            <a:spLocks/>
          </p:cNvSpPr>
          <p:nvPr/>
        </p:nvSpPr>
        <p:spPr bwMode="auto">
          <a:xfrm>
            <a:off x="6303963" y="5278438"/>
            <a:ext cx="357187" cy="255587"/>
          </a:xfrm>
          <a:custGeom>
            <a:avLst/>
            <a:gdLst>
              <a:gd name="T0" fmla="*/ 0 w 21"/>
              <a:gd name="T1" fmla="*/ 2147483647 h 15"/>
              <a:gd name="T2" fmla="*/ 0 w 21"/>
              <a:gd name="T3" fmla="*/ 2147483647 h 15"/>
              <a:gd name="T4" fmla="*/ 2147483647 w 21"/>
              <a:gd name="T5" fmla="*/ 2147483647 h 15"/>
              <a:gd name="T6" fmla="*/ 2147483647 w 21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15"/>
              <a:gd name="T14" fmla="*/ 21 w 21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15">
                <a:moveTo>
                  <a:pt x="0" y="8"/>
                </a:moveTo>
                <a:lnTo>
                  <a:pt x="0" y="15"/>
                </a:lnTo>
                <a:lnTo>
                  <a:pt x="21" y="15"/>
                </a:lnTo>
                <a:lnTo>
                  <a:pt x="2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1" name="Freeform 66"/>
          <p:cNvSpPr>
            <a:spLocks/>
          </p:cNvSpPr>
          <p:nvPr/>
        </p:nvSpPr>
        <p:spPr bwMode="auto">
          <a:xfrm>
            <a:off x="4873625" y="5311775"/>
            <a:ext cx="50800" cy="103188"/>
          </a:xfrm>
          <a:custGeom>
            <a:avLst/>
            <a:gdLst>
              <a:gd name="T0" fmla="*/ 860213324 w 3"/>
              <a:gd name="T1" fmla="*/ 1774627197 h 6"/>
              <a:gd name="T2" fmla="*/ 573481282 w 3"/>
              <a:gd name="T3" fmla="*/ 0 h 6"/>
              <a:gd name="T4" fmla="*/ 0 w 3"/>
              <a:gd name="T5" fmla="*/ 1774627197 h 6"/>
              <a:gd name="T6" fmla="*/ 573481282 w 3"/>
              <a:gd name="T7" fmla="*/ 1774627197 h 6"/>
              <a:gd name="T8" fmla="*/ 860213324 w 3"/>
              <a:gd name="T9" fmla="*/ 177462719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lnTo>
                  <a:pt x="3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2" name="Freeform 67"/>
          <p:cNvSpPr>
            <a:spLocks/>
          </p:cNvSpPr>
          <p:nvPr/>
        </p:nvSpPr>
        <p:spPr bwMode="auto">
          <a:xfrm>
            <a:off x="4873625" y="5311775"/>
            <a:ext cx="50800" cy="103188"/>
          </a:xfrm>
          <a:custGeom>
            <a:avLst/>
            <a:gdLst>
              <a:gd name="T0" fmla="*/ 80644986 w 32"/>
              <a:gd name="T1" fmla="*/ 163811716 h 65"/>
              <a:gd name="T2" fmla="*/ 55443436 w 32"/>
              <a:gd name="T3" fmla="*/ 0 h 65"/>
              <a:gd name="T4" fmla="*/ 0 w 32"/>
              <a:gd name="T5" fmla="*/ 163811716 h 65"/>
              <a:gd name="T6" fmla="*/ 55443436 w 32"/>
              <a:gd name="T7" fmla="*/ 163811716 h 65"/>
              <a:gd name="T8" fmla="*/ 80644986 w 32"/>
              <a:gd name="T9" fmla="*/ 16381171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5"/>
              <a:gd name="T17" fmla="*/ 32 w 3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5">
                <a:moveTo>
                  <a:pt x="32" y="65"/>
                </a:moveTo>
                <a:lnTo>
                  <a:pt x="22" y="0"/>
                </a:lnTo>
                <a:lnTo>
                  <a:pt x="0" y="65"/>
                </a:lnTo>
                <a:lnTo>
                  <a:pt x="22" y="65"/>
                </a:lnTo>
                <a:lnTo>
                  <a:pt x="3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3" name="Freeform 68"/>
          <p:cNvSpPr>
            <a:spLocks/>
          </p:cNvSpPr>
          <p:nvPr/>
        </p:nvSpPr>
        <p:spPr bwMode="auto">
          <a:xfrm>
            <a:off x="4908550" y="5278438"/>
            <a:ext cx="339725" cy="255587"/>
          </a:xfrm>
          <a:custGeom>
            <a:avLst/>
            <a:gdLst>
              <a:gd name="T0" fmla="*/ 0 w 20"/>
              <a:gd name="T1" fmla="*/ 2147483647 h 15"/>
              <a:gd name="T2" fmla="*/ 0 w 20"/>
              <a:gd name="T3" fmla="*/ 2147483647 h 15"/>
              <a:gd name="T4" fmla="*/ 2147483647 w 20"/>
              <a:gd name="T5" fmla="*/ 2147483647 h 15"/>
              <a:gd name="T6" fmla="*/ 2147483647 w 20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0"/>
              <a:gd name="T13" fmla="*/ 0 h 15"/>
              <a:gd name="T14" fmla="*/ 20 w 20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" h="15">
                <a:moveTo>
                  <a:pt x="0" y="8"/>
                </a:moveTo>
                <a:lnTo>
                  <a:pt x="0" y="15"/>
                </a:lnTo>
                <a:lnTo>
                  <a:pt x="20" y="15"/>
                </a:lnTo>
                <a:lnTo>
                  <a:pt x="2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4" name="Line 69"/>
          <p:cNvSpPr>
            <a:spLocks noChangeShapeType="1"/>
          </p:cNvSpPr>
          <p:nvPr/>
        </p:nvSpPr>
        <p:spPr bwMode="auto">
          <a:xfrm>
            <a:off x="6149975" y="24860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5" name="Line 70"/>
          <p:cNvSpPr>
            <a:spLocks noChangeShapeType="1"/>
          </p:cNvSpPr>
          <p:nvPr/>
        </p:nvSpPr>
        <p:spPr bwMode="auto">
          <a:xfrm flipV="1">
            <a:off x="5095875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6" name="Line 71"/>
          <p:cNvSpPr>
            <a:spLocks noChangeShapeType="1"/>
          </p:cNvSpPr>
          <p:nvPr/>
        </p:nvSpPr>
        <p:spPr bwMode="auto">
          <a:xfrm flipV="1">
            <a:off x="5095875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7" name="Line 72"/>
          <p:cNvSpPr>
            <a:spLocks noChangeShapeType="1"/>
          </p:cNvSpPr>
          <p:nvPr/>
        </p:nvSpPr>
        <p:spPr bwMode="auto">
          <a:xfrm>
            <a:off x="4737100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8" name="Line 73"/>
          <p:cNvSpPr>
            <a:spLocks noChangeShapeType="1"/>
          </p:cNvSpPr>
          <p:nvPr/>
        </p:nvSpPr>
        <p:spPr bwMode="auto">
          <a:xfrm flipH="1">
            <a:off x="5265738" y="24860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09" name="Line 74"/>
          <p:cNvSpPr>
            <a:spLocks noChangeShapeType="1"/>
          </p:cNvSpPr>
          <p:nvPr/>
        </p:nvSpPr>
        <p:spPr bwMode="auto">
          <a:xfrm>
            <a:off x="4737100" y="24860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0" name="Line 75"/>
          <p:cNvSpPr>
            <a:spLocks noChangeShapeType="1"/>
          </p:cNvSpPr>
          <p:nvPr/>
        </p:nvSpPr>
        <p:spPr bwMode="auto">
          <a:xfrm flipV="1">
            <a:off x="5095875" y="2657475"/>
            <a:ext cx="1588" cy="169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1" name="Line 76"/>
          <p:cNvSpPr>
            <a:spLocks noChangeShapeType="1"/>
          </p:cNvSpPr>
          <p:nvPr/>
        </p:nvSpPr>
        <p:spPr bwMode="auto">
          <a:xfrm>
            <a:off x="6149975" y="39338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2" name="Line 77"/>
          <p:cNvSpPr>
            <a:spLocks noChangeShapeType="1"/>
          </p:cNvSpPr>
          <p:nvPr/>
        </p:nvSpPr>
        <p:spPr bwMode="auto">
          <a:xfrm flipH="1">
            <a:off x="6678613" y="1771650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3" name="Line 78"/>
          <p:cNvSpPr>
            <a:spLocks noChangeShapeType="1"/>
          </p:cNvSpPr>
          <p:nvPr/>
        </p:nvSpPr>
        <p:spPr bwMode="auto">
          <a:xfrm flipV="1">
            <a:off x="6149975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4" name="Line 79"/>
          <p:cNvSpPr>
            <a:spLocks noChangeShapeType="1"/>
          </p:cNvSpPr>
          <p:nvPr/>
        </p:nvSpPr>
        <p:spPr bwMode="auto">
          <a:xfrm flipV="1">
            <a:off x="5095875" y="1941513"/>
            <a:ext cx="1588" cy="1873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5" name="Line 80"/>
          <p:cNvSpPr>
            <a:spLocks noChangeShapeType="1"/>
          </p:cNvSpPr>
          <p:nvPr/>
        </p:nvSpPr>
        <p:spPr bwMode="auto">
          <a:xfrm flipV="1">
            <a:off x="4737100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6" name="Line 81"/>
          <p:cNvSpPr>
            <a:spLocks noChangeShapeType="1"/>
          </p:cNvSpPr>
          <p:nvPr/>
        </p:nvSpPr>
        <p:spPr bwMode="auto">
          <a:xfrm>
            <a:off x="4737100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17" name="Rectangle 82"/>
          <p:cNvSpPr>
            <a:spLocks noChangeArrowheads="1"/>
          </p:cNvSpPr>
          <p:nvPr/>
        </p:nvSpPr>
        <p:spPr bwMode="auto">
          <a:xfrm>
            <a:off x="4908550" y="1601788"/>
            <a:ext cx="357188" cy="3397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418" name="Rectangle 83"/>
          <p:cNvSpPr>
            <a:spLocks noChangeArrowheads="1"/>
          </p:cNvSpPr>
          <p:nvPr/>
        </p:nvSpPr>
        <p:spPr bwMode="auto">
          <a:xfrm>
            <a:off x="4908550" y="1601788"/>
            <a:ext cx="357188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419" name="Rectangle 84"/>
          <p:cNvSpPr>
            <a:spLocks noChangeArrowheads="1"/>
          </p:cNvSpPr>
          <p:nvPr/>
        </p:nvSpPr>
        <p:spPr bwMode="auto">
          <a:xfrm>
            <a:off x="4908550" y="2298700"/>
            <a:ext cx="357188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420" name="Line 85"/>
          <p:cNvSpPr>
            <a:spLocks noChangeShapeType="1"/>
          </p:cNvSpPr>
          <p:nvPr/>
        </p:nvSpPr>
        <p:spPr bwMode="auto">
          <a:xfrm flipH="1">
            <a:off x="6678613" y="24860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21" name="Line 86"/>
          <p:cNvSpPr>
            <a:spLocks noChangeShapeType="1"/>
          </p:cNvSpPr>
          <p:nvPr/>
        </p:nvSpPr>
        <p:spPr bwMode="auto">
          <a:xfrm>
            <a:off x="4737100" y="39338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22" name="Line 87"/>
          <p:cNvSpPr>
            <a:spLocks noChangeShapeType="1"/>
          </p:cNvSpPr>
          <p:nvPr/>
        </p:nvSpPr>
        <p:spPr bwMode="auto">
          <a:xfrm flipH="1">
            <a:off x="5265738" y="39338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23" name="Rectangle 88"/>
          <p:cNvSpPr>
            <a:spLocks noChangeArrowheads="1"/>
          </p:cNvSpPr>
          <p:nvPr/>
        </p:nvSpPr>
        <p:spPr bwMode="auto">
          <a:xfrm>
            <a:off x="6321425" y="1601788"/>
            <a:ext cx="357188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424" name="Line 89"/>
          <p:cNvSpPr>
            <a:spLocks noChangeShapeType="1"/>
          </p:cNvSpPr>
          <p:nvPr/>
        </p:nvSpPr>
        <p:spPr bwMode="auto">
          <a:xfrm flipV="1">
            <a:off x="6848475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25" name="Freeform 90"/>
          <p:cNvSpPr>
            <a:spLocks/>
          </p:cNvSpPr>
          <p:nvPr/>
        </p:nvSpPr>
        <p:spPr bwMode="auto">
          <a:xfrm>
            <a:off x="4737100" y="4273550"/>
            <a:ext cx="171450" cy="544513"/>
          </a:xfrm>
          <a:custGeom>
            <a:avLst/>
            <a:gdLst>
              <a:gd name="T0" fmla="*/ 2147483647 w 10"/>
              <a:gd name="T1" fmla="*/ 2147483647 h 32"/>
              <a:gd name="T2" fmla="*/ 2147483647 w 10"/>
              <a:gd name="T3" fmla="*/ 2147483647 h 32"/>
              <a:gd name="T4" fmla="*/ 0 w 10"/>
              <a:gd name="T5" fmla="*/ 2147483647 h 32"/>
              <a:gd name="T6" fmla="*/ 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10" y="32"/>
                </a:moveTo>
                <a:lnTo>
                  <a:pt x="10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26" name="Rectangle 91"/>
          <p:cNvSpPr>
            <a:spLocks noChangeArrowheads="1"/>
          </p:cNvSpPr>
          <p:nvPr/>
        </p:nvSpPr>
        <p:spPr bwMode="auto">
          <a:xfrm>
            <a:off x="4891088" y="4989513"/>
            <a:ext cx="3921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27" name="Rectangle 92"/>
          <p:cNvSpPr>
            <a:spLocks noChangeArrowheads="1"/>
          </p:cNvSpPr>
          <p:nvPr/>
        </p:nvSpPr>
        <p:spPr bwMode="auto">
          <a:xfrm>
            <a:off x="4567238" y="4818063"/>
            <a:ext cx="1055687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428" name="Rectangle 93"/>
          <p:cNvSpPr>
            <a:spLocks noChangeArrowheads="1"/>
          </p:cNvSpPr>
          <p:nvPr/>
        </p:nvSpPr>
        <p:spPr bwMode="auto">
          <a:xfrm>
            <a:off x="4670425" y="4852988"/>
            <a:ext cx="8239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29" name="Freeform 94"/>
          <p:cNvSpPr>
            <a:spLocks/>
          </p:cNvSpPr>
          <p:nvPr/>
        </p:nvSpPr>
        <p:spPr bwMode="auto">
          <a:xfrm>
            <a:off x="5265738" y="4273550"/>
            <a:ext cx="169862" cy="544513"/>
          </a:xfrm>
          <a:custGeom>
            <a:avLst/>
            <a:gdLst>
              <a:gd name="T0" fmla="*/ 0 w 10"/>
              <a:gd name="T1" fmla="*/ 2147483647 h 32"/>
              <a:gd name="T2" fmla="*/ 0 w 10"/>
              <a:gd name="T3" fmla="*/ 2147483647 h 32"/>
              <a:gd name="T4" fmla="*/ 2147483647 w 10"/>
              <a:gd name="T5" fmla="*/ 2147483647 h 32"/>
              <a:gd name="T6" fmla="*/ 2147483647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0" y="32"/>
                </a:moveTo>
                <a:lnTo>
                  <a:pt x="0" y="16"/>
                </a:lnTo>
                <a:lnTo>
                  <a:pt x="10" y="16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30" name="Freeform 95"/>
          <p:cNvSpPr>
            <a:spLocks/>
          </p:cNvSpPr>
          <p:nvPr/>
        </p:nvSpPr>
        <p:spPr bwMode="auto">
          <a:xfrm>
            <a:off x="6149975" y="4273550"/>
            <a:ext cx="171450" cy="544513"/>
          </a:xfrm>
          <a:custGeom>
            <a:avLst/>
            <a:gdLst>
              <a:gd name="T0" fmla="*/ 2147483647 w 10"/>
              <a:gd name="T1" fmla="*/ 2147483647 h 32"/>
              <a:gd name="T2" fmla="*/ 2147483647 w 10"/>
              <a:gd name="T3" fmla="*/ 2147483647 h 32"/>
              <a:gd name="T4" fmla="*/ 0 w 10"/>
              <a:gd name="T5" fmla="*/ 2147483647 h 32"/>
              <a:gd name="T6" fmla="*/ 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10" y="32"/>
                </a:moveTo>
                <a:lnTo>
                  <a:pt x="10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31" name="Freeform 96"/>
          <p:cNvSpPr>
            <a:spLocks/>
          </p:cNvSpPr>
          <p:nvPr/>
        </p:nvSpPr>
        <p:spPr bwMode="auto">
          <a:xfrm>
            <a:off x="6678613" y="4273550"/>
            <a:ext cx="169862" cy="544513"/>
          </a:xfrm>
          <a:custGeom>
            <a:avLst/>
            <a:gdLst>
              <a:gd name="T0" fmla="*/ 0 w 10"/>
              <a:gd name="T1" fmla="*/ 2147483647 h 32"/>
              <a:gd name="T2" fmla="*/ 0 w 10"/>
              <a:gd name="T3" fmla="*/ 2147483647 h 32"/>
              <a:gd name="T4" fmla="*/ 2147483647 w 10"/>
              <a:gd name="T5" fmla="*/ 2147483647 h 32"/>
              <a:gd name="T6" fmla="*/ 2147483647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0" y="32"/>
                </a:moveTo>
                <a:lnTo>
                  <a:pt x="0" y="16"/>
                </a:lnTo>
                <a:lnTo>
                  <a:pt x="10" y="16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32" name="Rectangle 97"/>
          <p:cNvSpPr>
            <a:spLocks noChangeArrowheads="1"/>
          </p:cNvSpPr>
          <p:nvPr/>
        </p:nvSpPr>
        <p:spPr bwMode="auto">
          <a:xfrm>
            <a:off x="6083300" y="4852988"/>
            <a:ext cx="8239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33" name="Rectangle 98"/>
          <p:cNvSpPr>
            <a:spLocks noChangeArrowheads="1"/>
          </p:cNvSpPr>
          <p:nvPr/>
        </p:nvSpPr>
        <p:spPr bwMode="auto">
          <a:xfrm>
            <a:off x="5962650" y="4818063"/>
            <a:ext cx="1073150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434" name="Rectangle 99"/>
          <p:cNvSpPr>
            <a:spLocks noChangeArrowheads="1"/>
          </p:cNvSpPr>
          <p:nvPr/>
        </p:nvSpPr>
        <p:spPr bwMode="auto">
          <a:xfrm>
            <a:off x="6303963" y="4989513"/>
            <a:ext cx="3921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35" name="Line 100"/>
          <p:cNvSpPr>
            <a:spLocks noChangeShapeType="1"/>
          </p:cNvSpPr>
          <p:nvPr/>
        </p:nvSpPr>
        <p:spPr bwMode="auto">
          <a:xfrm flipV="1">
            <a:off x="3767138" y="3592513"/>
            <a:ext cx="1587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36" name="Line 101"/>
          <p:cNvSpPr>
            <a:spLocks noChangeShapeType="1"/>
          </p:cNvSpPr>
          <p:nvPr/>
        </p:nvSpPr>
        <p:spPr bwMode="auto">
          <a:xfrm flipV="1">
            <a:off x="3052763" y="3592513"/>
            <a:ext cx="1587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37" name="Line 102"/>
          <p:cNvSpPr>
            <a:spLocks noChangeShapeType="1"/>
          </p:cNvSpPr>
          <p:nvPr/>
        </p:nvSpPr>
        <p:spPr bwMode="auto">
          <a:xfrm flipV="1">
            <a:off x="4737100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38" name="Line 103"/>
          <p:cNvSpPr>
            <a:spLocks noChangeShapeType="1"/>
          </p:cNvSpPr>
          <p:nvPr/>
        </p:nvSpPr>
        <p:spPr bwMode="auto">
          <a:xfrm flipV="1">
            <a:off x="5435600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39" name="Line 104"/>
          <p:cNvSpPr>
            <a:spLocks noChangeShapeType="1"/>
          </p:cNvSpPr>
          <p:nvPr/>
        </p:nvSpPr>
        <p:spPr bwMode="auto">
          <a:xfrm flipV="1">
            <a:off x="6149975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0" name="Line 105"/>
          <p:cNvSpPr>
            <a:spLocks noChangeShapeType="1"/>
          </p:cNvSpPr>
          <p:nvPr/>
        </p:nvSpPr>
        <p:spPr bwMode="auto">
          <a:xfrm flipV="1">
            <a:off x="6848475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1" name="Line 106"/>
          <p:cNvSpPr>
            <a:spLocks noChangeShapeType="1"/>
          </p:cNvSpPr>
          <p:nvPr/>
        </p:nvSpPr>
        <p:spPr bwMode="auto">
          <a:xfrm flipV="1">
            <a:off x="6149975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2" name="Line 107"/>
          <p:cNvSpPr>
            <a:spLocks noChangeShapeType="1"/>
          </p:cNvSpPr>
          <p:nvPr/>
        </p:nvSpPr>
        <p:spPr bwMode="auto">
          <a:xfrm flipV="1">
            <a:off x="5435600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3" name="Line 108"/>
          <p:cNvSpPr>
            <a:spLocks noChangeShapeType="1"/>
          </p:cNvSpPr>
          <p:nvPr/>
        </p:nvSpPr>
        <p:spPr bwMode="auto">
          <a:xfrm flipV="1">
            <a:off x="4737100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4" name="Line 109"/>
          <p:cNvSpPr>
            <a:spLocks noChangeShapeType="1"/>
          </p:cNvSpPr>
          <p:nvPr/>
        </p:nvSpPr>
        <p:spPr bwMode="auto">
          <a:xfrm flipV="1">
            <a:off x="3767138" y="2128838"/>
            <a:ext cx="1587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5" name="Line 110"/>
          <p:cNvSpPr>
            <a:spLocks noChangeShapeType="1"/>
          </p:cNvSpPr>
          <p:nvPr/>
        </p:nvSpPr>
        <p:spPr bwMode="auto">
          <a:xfrm flipV="1">
            <a:off x="3052763" y="2085975"/>
            <a:ext cx="1587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6" name="Freeform 111"/>
          <p:cNvSpPr>
            <a:spLocks/>
          </p:cNvSpPr>
          <p:nvPr/>
        </p:nvSpPr>
        <p:spPr bwMode="auto">
          <a:xfrm>
            <a:off x="3376613" y="5686425"/>
            <a:ext cx="50800" cy="101600"/>
          </a:xfrm>
          <a:custGeom>
            <a:avLst/>
            <a:gdLst>
              <a:gd name="T0" fmla="*/ 0 w 3"/>
              <a:gd name="T1" fmla="*/ 0 h 6"/>
              <a:gd name="T2" fmla="*/ 286732174 w 3"/>
              <a:gd name="T3" fmla="*/ 1720426649 h 6"/>
              <a:gd name="T4" fmla="*/ 860213324 w 3"/>
              <a:gd name="T5" fmla="*/ 0 h 6"/>
              <a:gd name="T6" fmla="*/ 286732174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7" name="Freeform 112"/>
          <p:cNvSpPr>
            <a:spLocks/>
          </p:cNvSpPr>
          <p:nvPr/>
        </p:nvSpPr>
        <p:spPr bwMode="auto">
          <a:xfrm>
            <a:off x="3376613" y="5686425"/>
            <a:ext cx="50800" cy="101600"/>
          </a:xfrm>
          <a:custGeom>
            <a:avLst/>
            <a:gdLst>
              <a:gd name="T0" fmla="*/ 0 w 32"/>
              <a:gd name="T1" fmla="*/ 0 h 64"/>
              <a:gd name="T2" fmla="*/ 25201557 w 32"/>
              <a:gd name="T3" fmla="*/ 161289973 h 64"/>
              <a:gd name="T4" fmla="*/ 80644986 w 32"/>
              <a:gd name="T5" fmla="*/ 0 h 64"/>
              <a:gd name="T6" fmla="*/ 25201557 w 32"/>
              <a:gd name="T7" fmla="*/ 0 h 64"/>
              <a:gd name="T8" fmla="*/ 0 w 3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4"/>
              <a:gd name="T17" fmla="*/ 32 w 3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4">
                <a:moveTo>
                  <a:pt x="0" y="0"/>
                </a:moveTo>
                <a:lnTo>
                  <a:pt x="10" y="64"/>
                </a:lnTo>
                <a:lnTo>
                  <a:pt x="32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8" name="Line 113"/>
          <p:cNvSpPr>
            <a:spLocks noChangeShapeType="1"/>
          </p:cNvSpPr>
          <p:nvPr/>
        </p:nvSpPr>
        <p:spPr bwMode="auto">
          <a:xfrm flipV="1">
            <a:off x="3392488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49" name="Freeform 114"/>
          <p:cNvSpPr>
            <a:spLocks/>
          </p:cNvSpPr>
          <p:nvPr/>
        </p:nvSpPr>
        <p:spPr bwMode="auto">
          <a:xfrm>
            <a:off x="6473825" y="5686425"/>
            <a:ext cx="34925" cy="101600"/>
          </a:xfrm>
          <a:custGeom>
            <a:avLst/>
            <a:gdLst>
              <a:gd name="T0" fmla="*/ 0 w 2"/>
              <a:gd name="T1" fmla="*/ 0 h 6"/>
              <a:gd name="T2" fmla="*/ 304947629 w 2"/>
              <a:gd name="T3" fmla="*/ 1720426649 h 6"/>
              <a:gd name="T4" fmla="*/ 609877795 w 2"/>
              <a:gd name="T5" fmla="*/ 0 h 6"/>
              <a:gd name="T6" fmla="*/ 304947629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50" name="Freeform 115"/>
          <p:cNvSpPr>
            <a:spLocks/>
          </p:cNvSpPr>
          <p:nvPr/>
        </p:nvSpPr>
        <p:spPr bwMode="auto">
          <a:xfrm>
            <a:off x="6473825" y="5686425"/>
            <a:ext cx="34925" cy="101600"/>
          </a:xfrm>
          <a:custGeom>
            <a:avLst/>
            <a:gdLst>
              <a:gd name="T0" fmla="*/ 0 w 22"/>
              <a:gd name="T1" fmla="*/ 0 h 64"/>
              <a:gd name="T2" fmla="*/ 27722515 w 22"/>
              <a:gd name="T3" fmla="*/ 161289973 h 64"/>
              <a:gd name="T4" fmla="*/ 55443443 w 22"/>
              <a:gd name="T5" fmla="*/ 0 h 64"/>
              <a:gd name="T6" fmla="*/ 27722515 w 22"/>
              <a:gd name="T7" fmla="*/ 0 h 64"/>
              <a:gd name="T8" fmla="*/ 0 w 2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4"/>
              <a:gd name="T17" fmla="*/ 22 w 2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4">
                <a:moveTo>
                  <a:pt x="0" y="0"/>
                </a:moveTo>
                <a:lnTo>
                  <a:pt x="11" y="6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51" name="Line 116"/>
          <p:cNvSpPr>
            <a:spLocks noChangeShapeType="1"/>
          </p:cNvSpPr>
          <p:nvPr/>
        </p:nvSpPr>
        <p:spPr bwMode="auto">
          <a:xfrm flipV="1">
            <a:off x="6491288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52" name="Freeform 117"/>
          <p:cNvSpPr>
            <a:spLocks/>
          </p:cNvSpPr>
          <p:nvPr/>
        </p:nvSpPr>
        <p:spPr bwMode="auto">
          <a:xfrm>
            <a:off x="5060950" y="5686425"/>
            <a:ext cx="34925" cy="101600"/>
          </a:xfrm>
          <a:custGeom>
            <a:avLst/>
            <a:gdLst>
              <a:gd name="T0" fmla="*/ 0 w 2"/>
              <a:gd name="T1" fmla="*/ 0 h 6"/>
              <a:gd name="T2" fmla="*/ 304947629 w 2"/>
              <a:gd name="T3" fmla="*/ 1720426649 h 6"/>
              <a:gd name="T4" fmla="*/ 609877795 w 2"/>
              <a:gd name="T5" fmla="*/ 0 h 6"/>
              <a:gd name="T6" fmla="*/ 304947629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53" name="Freeform 118"/>
          <p:cNvSpPr>
            <a:spLocks/>
          </p:cNvSpPr>
          <p:nvPr/>
        </p:nvSpPr>
        <p:spPr bwMode="auto">
          <a:xfrm>
            <a:off x="5060950" y="5686425"/>
            <a:ext cx="34925" cy="101600"/>
          </a:xfrm>
          <a:custGeom>
            <a:avLst/>
            <a:gdLst>
              <a:gd name="T0" fmla="*/ 0 w 22"/>
              <a:gd name="T1" fmla="*/ 0 h 64"/>
              <a:gd name="T2" fmla="*/ 27722515 w 22"/>
              <a:gd name="T3" fmla="*/ 161289973 h 64"/>
              <a:gd name="T4" fmla="*/ 55443443 w 22"/>
              <a:gd name="T5" fmla="*/ 0 h 64"/>
              <a:gd name="T6" fmla="*/ 27722515 w 22"/>
              <a:gd name="T7" fmla="*/ 0 h 64"/>
              <a:gd name="T8" fmla="*/ 0 w 2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4"/>
              <a:gd name="T17" fmla="*/ 22 w 2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4">
                <a:moveTo>
                  <a:pt x="0" y="0"/>
                </a:moveTo>
                <a:lnTo>
                  <a:pt x="11" y="6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54" name="Line 119"/>
          <p:cNvSpPr>
            <a:spLocks noChangeShapeType="1"/>
          </p:cNvSpPr>
          <p:nvPr/>
        </p:nvSpPr>
        <p:spPr bwMode="auto">
          <a:xfrm flipV="1">
            <a:off x="5078413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55" name="Rectangle 120"/>
          <p:cNvSpPr>
            <a:spLocks noChangeArrowheads="1"/>
          </p:cNvSpPr>
          <p:nvPr/>
        </p:nvSpPr>
        <p:spPr bwMode="auto">
          <a:xfrm>
            <a:off x="1600200" y="5840413"/>
            <a:ext cx="6413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Data input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56" name="Rectangle 121"/>
          <p:cNvSpPr>
            <a:spLocks noChangeArrowheads="1"/>
          </p:cNvSpPr>
          <p:nvPr/>
        </p:nvSpPr>
        <p:spPr bwMode="auto">
          <a:xfrm>
            <a:off x="2354263" y="5840413"/>
            <a:ext cx="803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/output lines: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57" name="Rectangle 122"/>
          <p:cNvSpPr>
            <a:spLocks noChangeArrowheads="1"/>
          </p:cNvSpPr>
          <p:nvPr/>
        </p:nvSpPr>
        <p:spPr bwMode="auto">
          <a:xfrm>
            <a:off x="1316038" y="2555875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58" name="Rectangle 123"/>
          <p:cNvSpPr>
            <a:spLocks noChangeArrowheads="1"/>
          </p:cNvSpPr>
          <p:nvPr/>
        </p:nvSpPr>
        <p:spPr bwMode="auto">
          <a:xfrm>
            <a:off x="1435100" y="26241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59" name="Rectangle 124"/>
          <p:cNvSpPr>
            <a:spLocks noChangeArrowheads="1"/>
          </p:cNvSpPr>
          <p:nvPr/>
        </p:nvSpPr>
        <p:spPr bwMode="auto">
          <a:xfrm>
            <a:off x="1316038" y="2895600"/>
            <a:ext cx="1095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0" name="Rectangle 125"/>
          <p:cNvSpPr>
            <a:spLocks noChangeArrowheads="1"/>
          </p:cNvSpPr>
          <p:nvPr/>
        </p:nvSpPr>
        <p:spPr bwMode="auto">
          <a:xfrm>
            <a:off x="1435100" y="2981325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1" name="Rectangle 126"/>
          <p:cNvSpPr>
            <a:spLocks noChangeArrowheads="1"/>
          </p:cNvSpPr>
          <p:nvPr/>
        </p:nvSpPr>
        <p:spPr bwMode="auto">
          <a:xfrm>
            <a:off x="1316038" y="3252788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2" name="Rectangle 127"/>
          <p:cNvSpPr>
            <a:spLocks noChangeArrowheads="1"/>
          </p:cNvSpPr>
          <p:nvPr/>
        </p:nvSpPr>
        <p:spPr bwMode="auto">
          <a:xfrm>
            <a:off x="1435100" y="3338513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2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3" name="Rectangle 128"/>
          <p:cNvSpPr>
            <a:spLocks noChangeArrowheads="1"/>
          </p:cNvSpPr>
          <p:nvPr/>
        </p:nvSpPr>
        <p:spPr bwMode="auto">
          <a:xfrm>
            <a:off x="1316038" y="3611563"/>
            <a:ext cx="1095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4" name="Rectangle 129"/>
          <p:cNvSpPr>
            <a:spLocks noChangeArrowheads="1"/>
          </p:cNvSpPr>
          <p:nvPr/>
        </p:nvSpPr>
        <p:spPr bwMode="auto">
          <a:xfrm>
            <a:off x="1435100" y="369570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3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5" name="Rectangle 130"/>
          <p:cNvSpPr>
            <a:spLocks noChangeArrowheads="1"/>
          </p:cNvSpPr>
          <p:nvPr/>
        </p:nvSpPr>
        <p:spPr bwMode="auto">
          <a:xfrm>
            <a:off x="2695575" y="1908175"/>
            <a:ext cx="144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6" name="Rectangle 131"/>
          <p:cNvSpPr>
            <a:spLocks noChangeArrowheads="1"/>
          </p:cNvSpPr>
          <p:nvPr/>
        </p:nvSpPr>
        <p:spPr bwMode="auto">
          <a:xfrm>
            <a:off x="2830513" y="199390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7" name="Rectangle 132"/>
          <p:cNvSpPr>
            <a:spLocks noChangeArrowheads="1"/>
          </p:cNvSpPr>
          <p:nvPr/>
        </p:nvSpPr>
        <p:spPr bwMode="auto">
          <a:xfrm>
            <a:off x="2695575" y="2624138"/>
            <a:ext cx="1444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8" name="Rectangle 133"/>
          <p:cNvSpPr>
            <a:spLocks noChangeArrowheads="1"/>
          </p:cNvSpPr>
          <p:nvPr/>
        </p:nvSpPr>
        <p:spPr bwMode="auto">
          <a:xfrm>
            <a:off x="2830513" y="2690813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69" name="Rectangle 134"/>
          <p:cNvSpPr>
            <a:spLocks noChangeArrowheads="1"/>
          </p:cNvSpPr>
          <p:nvPr/>
        </p:nvSpPr>
        <p:spPr bwMode="auto">
          <a:xfrm>
            <a:off x="2695575" y="4070350"/>
            <a:ext cx="144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70" name="Rectangle 135"/>
          <p:cNvSpPr>
            <a:spLocks noChangeArrowheads="1"/>
          </p:cNvSpPr>
          <p:nvPr/>
        </p:nvSpPr>
        <p:spPr bwMode="auto">
          <a:xfrm>
            <a:off x="2830513" y="4138613"/>
            <a:ext cx="1016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15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471" name="Rectangle 136"/>
          <p:cNvSpPr>
            <a:spLocks noChangeArrowheads="1"/>
          </p:cNvSpPr>
          <p:nvPr/>
        </p:nvSpPr>
        <p:spPr bwMode="auto">
          <a:xfrm>
            <a:off x="2743200" y="160020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7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4472" name="Rectangle 137"/>
          <p:cNvSpPr>
            <a:spLocks noChangeArrowheads="1"/>
          </p:cNvSpPr>
          <p:nvPr/>
        </p:nvSpPr>
        <p:spPr bwMode="auto">
          <a:xfrm>
            <a:off x="4587875" y="160020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4473" name="Rectangle 138"/>
          <p:cNvSpPr>
            <a:spLocks noChangeArrowheads="1"/>
          </p:cNvSpPr>
          <p:nvPr/>
        </p:nvSpPr>
        <p:spPr bwMode="auto">
          <a:xfrm>
            <a:off x="6065838" y="161925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4474" name="Freeform 139"/>
          <p:cNvSpPr>
            <a:spLocks/>
          </p:cNvSpPr>
          <p:nvPr/>
        </p:nvSpPr>
        <p:spPr bwMode="auto">
          <a:xfrm>
            <a:off x="4244975" y="2112963"/>
            <a:ext cx="34925" cy="33337"/>
          </a:xfrm>
          <a:custGeom>
            <a:avLst/>
            <a:gdLst>
              <a:gd name="T0" fmla="*/ 27722515 w 22"/>
              <a:gd name="T1" fmla="*/ 25201182 h 21"/>
              <a:gd name="T2" fmla="*/ 27722515 w 22"/>
              <a:gd name="T3" fmla="*/ 0 h 21"/>
              <a:gd name="T4" fmla="*/ 0 w 22"/>
              <a:gd name="T5" fmla="*/ 0 h 21"/>
              <a:gd name="T6" fmla="*/ 0 w 22"/>
              <a:gd name="T7" fmla="*/ 25201182 h 21"/>
              <a:gd name="T8" fmla="*/ 0 w 22"/>
              <a:gd name="T9" fmla="*/ 52921699 h 21"/>
              <a:gd name="T10" fmla="*/ 27722515 w 22"/>
              <a:gd name="T11" fmla="*/ 52921699 h 21"/>
              <a:gd name="T12" fmla="*/ 55443443 w 22"/>
              <a:gd name="T13" fmla="*/ 52921699 h 21"/>
              <a:gd name="T14" fmla="*/ 55443443 w 22"/>
              <a:gd name="T15" fmla="*/ 25201182 h 21"/>
              <a:gd name="T16" fmla="*/ 55443443 w 22"/>
              <a:gd name="T17" fmla="*/ 0 h 21"/>
              <a:gd name="T18" fmla="*/ 27722515 w 22"/>
              <a:gd name="T19" fmla="*/ 0 h 21"/>
              <a:gd name="T20" fmla="*/ 27722515 w 22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75" name="Freeform 140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76" name="Freeform 141"/>
          <p:cNvSpPr>
            <a:spLocks/>
          </p:cNvSpPr>
          <p:nvPr/>
        </p:nvSpPr>
        <p:spPr bwMode="auto">
          <a:xfrm>
            <a:off x="4246563" y="2112963"/>
            <a:ext cx="33337" cy="33337"/>
          </a:xfrm>
          <a:custGeom>
            <a:avLst/>
            <a:gdLst>
              <a:gd name="T0" fmla="*/ 25201182 w 21"/>
              <a:gd name="T1" fmla="*/ 25201182 h 21"/>
              <a:gd name="T2" fmla="*/ 25201182 w 21"/>
              <a:gd name="T3" fmla="*/ 0 h 21"/>
              <a:gd name="T4" fmla="*/ 0 w 21"/>
              <a:gd name="T5" fmla="*/ 0 h 21"/>
              <a:gd name="T6" fmla="*/ 0 w 21"/>
              <a:gd name="T7" fmla="*/ 25201182 h 21"/>
              <a:gd name="T8" fmla="*/ 0 w 21"/>
              <a:gd name="T9" fmla="*/ 52921699 h 21"/>
              <a:gd name="T10" fmla="*/ 25201182 w 21"/>
              <a:gd name="T11" fmla="*/ 52921699 h 21"/>
              <a:gd name="T12" fmla="*/ 52921699 w 21"/>
              <a:gd name="T13" fmla="*/ 52921699 h 21"/>
              <a:gd name="T14" fmla="*/ 52921699 w 21"/>
              <a:gd name="T15" fmla="*/ 25201182 h 21"/>
              <a:gd name="T16" fmla="*/ 52921699 w 21"/>
              <a:gd name="T17" fmla="*/ 0 h 21"/>
              <a:gd name="T18" fmla="*/ 25201182 w 21"/>
              <a:gd name="T19" fmla="*/ 0 h 21"/>
              <a:gd name="T20" fmla="*/ 25201182 w 21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77" name="Freeform 142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78" name="Freeform 143"/>
          <p:cNvSpPr>
            <a:spLocks/>
          </p:cNvSpPr>
          <p:nvPr/>
        </p:nvSpPr>
        <p:spPr bwMode="auto">
          <a:xfrm>
            <a:off x="4246563" y="2112963"/>
            <a:ext cx="33337" cy="33337"/>
          </a:xfrm>
          <a:custGeom>
            <a:avLst/>
            <a:gdLst>
              <a:gd name="T0" fmla="*/ 27720512 w 21"/>
              <a:gd name="T1" fmla="*/ 25201182 h 21"/>
              <a:gd name="T2" fmla="*/ 27720512 w 21"/>
              <a:gd name="T3" fmla="*/ 0 h 21"/>
              <a:gd name="T4" fmla="*/ 0 w 21"/>
              <a:gd name="T5" fmla="*/ 0 h 21"/>
              <a:gd name="T6" fmla="*/ 0 w 21"/>
              <a:gd name="T7" fmla="*/ 25201182 h 21"/>
              <a:gd name="T8" fmla="*/ 0 w 21"/>
              <a:gd name="T9" fmla="*/ 52921699 h 21"/>
              <a:gd name="T10" fmla="*/ 27720512 w 21"/>
              <a:gd name="T11" fmla="*/ 52921699 h 21"/>
              <a:gd name="T12" fmla="*/ 52921699 w 21"/>
              <a:gd name="T13" fmla="*/ 52921699 h 21"/>
              <a:gd name="T14" fmla="*/ 52921699 w 21"/>
              <a:gd name="T15" fmla="*/ 25201182 h 21"/>
              <a:gd name="T16" fmla="*/ 52921699 w 21"/>
              <a:gd name="T17" fmla="*/ 0 h 21"/>
              <a:gd name="T18" fmla="*/ 27720512 w 21"/>
              <a:gd name="T19" fmla="*/ 0 h 21"/>
              <a:gd name="T20" fmla="*/ 27720512 w 21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1" y="10"/>
                </a:move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1" y="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79" name="Freeform 144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0" name="Freeform 145"/>
          <p:cNvSpPr>
            <a:spLocks/>
          </p:cNvSpPr>
          <p:nvPr/>
        </p:nvSpPr>
        <p:spPr bwMode="auto">
          <a:xfrm>
            <a:off x="4244975" y="2809875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27722515 w 22"/>
              <a:gd name="T3" fmla="*/ 0 h 22"/>
              <a:gd name="T4" fmla="*/ 0 w 22"/>
              <a:gd name="T5" fmla="*/ 0 h 22"/>
              <a:gd name="T6" fmla="*/ 0 w 22"/>
              <a:gd name="T7" fmla="*/ 27722515 h 22"/>
              <a:gd name="T8" fmla="*/ 0 w 22"/>
              <a:gd name="T9" fmla="*/ 55443443 h 22"/>
              <a:gd name="T10" fmla="*/ 27722515 w 22"/>
              <a:gd name="T11" fmla="*/ 55443443 h 22"/>
              <a:gd name="T12" fmla="*/ 55443443 w 22"/>
              <a:gd name="T13" fmla="*/ 55443443 h 22"/>
              <a:gd name="T14" fmla="*/ 55443443 w 22"/>
              <a:gd name="T15" fmla="*/ 27722515 h 22"/>
              <a:gd name="T16" fmla="*/ 55443443 w 22"/>
              <a:gd name="T17" fmla="*/ 0 h 22"/>
              <a:gd name="T18" fmla="*/ 27722515 w 22"/>
              <a:gd name="T19" fmla="*/ 0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1" name="Freeform 146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2" name="Freeform 147"/>
          <p:cNvSpPr>
            <a:spLocks/>
          </p:cNvSpPr>
          <p:nvPr/>
        </p:nvSpPr>
        <p:spPr bwMode="auto">
          <a:xfrm>
            <a:off x="4246563" y="2809875"/>
            <a:ext cx="33337" cy="34925"/>
          </a:xfrm>
          <a:custGeom>
            <a:avLst/>
            <a:gdLst>
              <a:gd name="T0" fmla="*/ 25201182 w 21"/>
              <a:gd name="T1" fmla="*/ 27722515 h 22"/>
              <a:gd name="T2" fmla="*/ 2520118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520118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5201182 w 21"/>
              <a:gd name="T19" fmla="*/ 0 h 22"/>
              <a:gd name="T20" fmla="*/ 2520118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3" name="Freeform 148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4" name="Freeform 149"/>
          <p:cNvSpPr>
            <a:spLocks/>
          </p:cNvSpPr>
          <p:nvPr/>
        </p:nvSpPr>
        <p:spPr bwMode="auto">
          <a:xfrm>
            <a:off x="4246563" y="2809875"/>
            <a:ext cx="33337" cy="34925"/>
          </a:xfrm>
          <a:custGeom>
            <a:avLst/>
            <a:gdLst>
              <a:gd name="T0" fmla="*/ 27720512 w 21"/>
              <a:gd name="T1" fmla="*/ 27722515 h 22"/>
              <a:gd name="T2" fmla="*/ 2772051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772051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7720512 w 21"/>
              <a:gd name="T19" fmla="*/ 0 h 22"/>
              <a:gd name="T20" fmla="*/ 2772051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5" name="Freeform 150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6" name="Freeform 151"/>
          <p:cNvSpPr>
            <a:spLocks/>
          </p:cNvSpPr>
          <p:nvPr/>
        </p:nvSpPr>
        <p:spPr bwMode="auto">
          <a:xfrm>
            <a:off x="4244975" y="4256088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27722515 w 22"/>
              <a:gd name="T3" fmla="*/ 0 h 22"/>
              <a:gd name="T4" fmla="*/ 0 w 22"/>
              <a:gd name="T5" fmla="*/ 0 h 22"/>
              <a:gd name="T6" fmla="*/ 0 w 22"/>
              <a:gd name="T7" fmla="*/ 27722515 h 22"/>
              <a:gd name="T8" fmla="*/ 0 w 22"/>
              <a:gd name="T9" fmla="*/ 55443443 h 22"/>
              <a:gd name="T10" fmla="*/ 27722515 w 22"/>
              <a:gd name="T11" fmla="*/ 55443443 h 22"/>
              <a:gd name="T12" fmla="*/ 55443443 w 22"/>
              <a:gd name="T13" fmla="*/ 55443443 h 22"/>
              <a:gd name="T14" fmla="*/ 55443443 w 22"/>
              <a:gd name="T15" fmla="*/ 27722515 h 22"/>
              <a:gd name="T16" fmla="*/ 55443443 w 22"/>
              <a:gd name="T17" fmla="*/ 0 h 22"/>
              <a:gd name="T18" fmla="*/ 27722515 w 22"/>
              <a:gd name="T19" fmla="*/ 0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7" name="Freeform 152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0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8" name="Freeform 153"/>
          <p:cNvSpPr>
            <a:spLocks/>
          </p:cNvSpPr>
          <p:nvPr/>
        </p:nvSpPr>
        <p:spPr bwMode="auto">
          <a:xfrm>
            <a:off x="4246563" y="4256088"/>
            <a:ext cx="33337" cy="34925"/>
          </a:xfrm>
          <a:custGeom>
            <a:avLst/>
            <a:gdLst>
              <a:gd name="T0" fmla="*/ 25201182 w 21"/>
              <a:gd name="T1" fmla="*/ 27722515 h 22"/>
              <a:gd name="T2" fmla="*/ 2520118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520118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5201182 w 21"/>
              <a:gd name="T19" fmla="*/ 0 h 22"/>
              <a:gd name="T20" fmla="*/ 2520118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89" name="Freeform 154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0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0" name="Freeform 155"/>
          <p:cNvSpPr>
            <a:spLocks/>
          </p:cNvSpPr>
          <p:nvPr/>
        </p:nvSpPr>
        <p:spPr bwMode="auto">
          <a:xfrm>
            <a:off x="4246563" y="4256088"/>
            <a:ext cx="33337" cy="34925"/>
          </a:xfrm>
          <a:custGeom>
            <a:avLst/>
            <a:gdLst>
              <a:gd name="T0" fmla="*/ 27720512 w 21"/>
              <a:gd name="T1" fmla="*/ 27722515 h 22"/>
              <a:gd name="T2" fmla="*/ 2772051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772051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7720512 w 21"/>
              <a:gd name="T19" fmla="*/ 0 h 22"/>
              <a:gd name="T20" fmla="*/ 2772051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1" name="Freeform 156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0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2" name="Freeform 157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3" name="Freeform 158"/>
          <p:cNvSpPr>
            <a:spLocks/>
          </p:cNvSpPr>
          <p:nvPr/>
        </p:nvSpPr>
        <p:spPr bwMode="auto">
          <a:xfrm>
            <a:off x="3052763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4" name="Freeform 159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5" name="Freeform 160"/>
          <p:cNvSpPr>
            <a:spLocks/>
          </p:cNvSpPr>
          <p:nvPr/>
        </p:nvSpPr>
        <p:spPr bwMode="auto">
          <a:xfrm>
            <a:off x="3052763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6" name="Freeform 161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7" name="Freeform 162"/>
          <p:cNvSpPr>
            <a:spLocks/>
          </p:cNvSpPr>
          <p:nvPr/>
        </p:nvSpPr>
        <p:spPr bwMode="auto">
          <a:xfrm>
            <a:off x="3052763" y="3297238"/>
            <a:ext cx="17462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8" name="Freeform 163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499" name="Freeform 164"/>
          <p:cNvSpPr>
            <a:spLocks/>
          </p:cNvSpPr>
          <p:nvPr/>
        </p:nvSpPr>
        <p:spPr bwMode="auto">
          <a:xfrm>
            <a:off x="3767138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0" name="Freeform 165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1" name="Freeform 166"/>
          <p:cNvSpPr>
            <a:spLocks/>
          </p:cNvSpPr>
          <p:nvPr/>
        </p:nvSpPr>
        <p:spPr bwMode="auto">
          <a:xfrm>
            <a:off x="3767138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2" name="Freeform 167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3" name="Freeform 168"/>
          <p:cNvSpPr>
            <a:spLocks/>
          </p:cNvSpPr>
          <p:nvPr/>
        </p:nvSpPr>
        <p:spPr bwMode="auto">
          <a:xfrm>
            <a:off x="3767138" y="3297238"/>
            <a:ext cx="17462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4" name="Freeform 169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5" name="Freeform 170"/>
          <p:cNvSpPr>
            <a:spLocks/>
          </p:cNvSpPr>
          <p:nvPr/>
        </p:nvSpPr>
        <p:spPr bwMode="auto">
          <a:xfrm>
            <a:off x="47371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6" name="Freeform 171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7" name="Freeform 172"/>
          <p:cNvSpPr>
            <a:spLocks/>
          </p:cNvSpPr>
          <p:nvPr/>
        </p:nvSpPr>
        <p:spPr bwMode="auto">
          <a:xfrm>
            <a:off x="47371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8" name="Freeform 173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09" name="Freeform 174"/>
          <p:cNvSpPr>
            <a:spLocks/>
          </p:cNvSpPr>
          <p:nvPr/>
        </p:nvSpPr>
        <p:spPr bwMode="auto">
          <a:xfrm>
            <a:off x="4737100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0" name="Freeform 175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1" name="Freeform 176"/>
          <p:cNvSpPr>
            <a:spLocks/>
          </p:cNvSpPr>
          <p:nvPr/>
        </p:nvSpPr>
        <p:spPr bwMode="auto">
          <a:xfrm>
            <a:off x="54356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2" name="Freeform 177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3" name="Freeform 178"/>
          <p:cNvSpPr>
            <a:spLocks/>
          </p:cNvSpPr>
          <p:nvPr/>
        </p:nvSpPr>
        <p:spPr bwMode="auto">
          <a:xfrm>
            <a:off x="54356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4" name="Freeform 179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5" name="Freeform 180"/>
          <p:cNvSpPr>
            <a:spLocks/>
          </p:cNvSpPr>
          <p:nvPr/>
        </p:nvSpPr>
        <p:spPr bwMode="auto">
          <a:xfrm>
            <a:off x="5435600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6" name="Freeform 181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7" name="Freeform 182"/>
          <p:cNvSpPr>
            <a:spLocks/>
          </p:cNvSpPr>
          <p:nvPr/>
        </p:nvSpPr>
        <p:spPr bwMode="auto">
          <a:xfrm>
            <a:off x="61499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8" name="Freeform 183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19" name="Freeform 184"/>
          <p:cNvSpPr>
            <a:spLocks/>
          </p:cNvSpPr>
          <p:nvPr/>
        </p:nvSpPr>
        <p:spPr bwMode="auto">
          <a:xfrm>
            <a:off x="61499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0" name="Freeform 185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1" name="Freeform 186"/>
          <p:cNvSpPr>
            <a:spLocks/>
          </p:cNvSpPr>
          <p:nvPr/>
        </p:nvSpPr>
        <p:spPr bwMode="auto">
          <a:xfrm>
            <a:off x="6149975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2" name="Freeform 187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3" name="Freeform 188"/>
          <p:cNvSpPr>
            <a:spLocks/>
          </p:cNvSpPr>
          <p:nvPr/>
        </p:nvSpPr>
        <p:spPr bwMode="auto">
          <a:xfrm>
            <a:off x="68484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4" name="Freeform 189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5" name="Freeform 190"/>
          <p:cNvSpPr>
            <a:spLocks/>
          </p:cNvSpPr>
          <p:nvPr/>
        </p:nvSpPr>
        <p:spPr bwMode="auto">
          <a:xfrm>
            <a:off x="68484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6" name="Freeform 191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7" name="Freeform 192"/>
          <p:cNvSpPr>
            <a:spLocks/>
          </p:cNvSpPr>
          <p:nvPr/>
        </p:nvSpPr>
        <p:spPr bwMode="auto">
          <a:xfrm>
            <a:off x="6848475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8" name="Freeform 193"/>
          <p:cNvSpPr>
            <a:spLocks/>
          </p:cNvSpPr>
          <p:nvPr/>
        </p:nvSpPr>
        <p:spPr bwMode="auto">
          <a:xfrm>
            <a:off x="6831013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29" name="Freeform 194"/>
          <p:cNvSpPr>
            <a:spLocks/>
          </p:cNvSpPr>
          <p:nvPr/>
        </p:nvSpPr>
        <p:spPr bwMode="auto">
          <a:xfrm>
            <a:off x="6831013" y="3898900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0" name="Freeform 195"/>
          <p:cNvSpPr>
            <a:spLocks/>
          </p:cNvSpPr>
          <p:nvPr/>
        </p:nvSpPr>
        <p:spPr bwMode="auto">
          <a:xfrm>
            <a:off x="6134100" y="3898900"/>
            <a:ext cx="33338" cy="34925"/>
          </a:xfrm>
          <a:custGeom>
            <a:avLst/>
            <a:gdLst>
              <a:gd name="T0" fmla="*/ 25201938 w 21"/>
              <a:gd name="T1" fmla="*/ 27722515 h 22"/>
              <a:gd name="T2" fmla="*/ 0 w 21"/>
              <a:gd name="T3" fmla="*/ 27722515 h 22"/>
              <a:gd name="T4" fmla="*/ 0 w 21"/>
              <a:gd name="T5" fmla="*/ 55443443 h 22"/>
              <a:gd name="T6" fmla="*/ 25201938 w 21"/>
              <a:gd name="T7" fmla="*/ 55443443 h 22"/>
              <a:gd name="T8" fmla="*/ 52924874 w 21"/>
              <a:gd name="T9" fmla="*/ 55443443 h 22"/>
              <a:gd name="T10" fmla="*/ 52924874 w 21"/>
              <a:gd name="T11" fmla="*/ 27722515 h 22"/>
              <a:gd name="T12" fmla="*/ 52924874 w 21"/>
              <a:gd name="T13" fmla="*/ 0 h 22"/>
              <a:gd name="T14" fmla="*/ 25201938 w 21"/>
              <a:gd name="T15" fmla="*/ 0 h 22"/>
              <a:gd name="T16" fmla="*/ 0 w 21"/>
              <a:gd name="T17" fmla="*/ 0 h 22"/>
              <a:gd name="T18" fmla="*/ 0 w 21"/>
              <a:gd name="T19" fmla="*/ 27722515 h 22"/>
              <a:gd name="T20" fmla="*/ 25201938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1" name="Freeform 196"/>
          <p:cNvSpPr>
            <a:spLocks/>
          </p:cNvSpPr>
          <p:nvPr/>
        </p:nvSpPr>
        <p:spPr bwMode="auto">
          <a:xfrm>
            <a:off x="6116638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2" name="Freeform 197"/>
          <p:cNvSpPr>
            <a:spLocks/>
          </p:cNvSpPr>
          <p:nvPr/>
        </p:nvSpPr>
        <p:spPr bwMode="auto">
          <a:xfrm>
            <a:off x="5060950" y="4256088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3" name="Freeform 198"/>
          <p:cNvSpPr>
            <a:spLocks/>
          </p:cNvSpPr>
          <p:nvPr/>
        </p:nvSpPr>
        <p:spPr bwMode="auto">
          <a:xfrm>
            <a:off x="5060950" y="4240213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4" name="Freeform 199"/>
          <p:cNvSpPr>
            <a:spLocks/>
          </p:cNvSpPr>
          <p:nvPr/>
        </p:nvSpPr>
        <p:spPr bwMode="auto">
          <a:xfrm>
            <a:off x="5418138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5" name="Freeform 200"/>
          <p:cNvSpPr>
            <a:spLocks/>
          </p:cNvSpPr>
          <p:nvPr/>
        </p:nvSpPr>
        <p:spPr bwMode="auto">
          <a:xfrm>
            <a:off x="5418138" y="3898900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6" name="Freeform 201"/>
          <p:cNvSpPr>
            <a:spLocks/>
          </p:cNvSpPr>
          <p:nvPr/>
        </p:nvSpPr>
        <p:spPr bwMode="auto">
          <a:xfrm>
            <a:off x="4721225" y="3898900"/>
            <a:ext cx="33338" cy="34925"/>
          </a:xfrm>
          <a:custGeom>
            <a:avLst/>
            <a:gdLst>
              <a:gd name="T0" fmla="*/ 25201938 w 21"/>
              <a:gd name="T1" fmla="*/ 27722515 h 22"/>
              <a:gd name="T2" fmla="*/ 0 w 21"/>
              <a:gd name="T3" fmla="*/ 27722515 h 22"/>
              <a:gd name="T4" fmla="*/ 0 w 21"/>
              <a:gd name="T5" fmla="*/ 55443443 h 22"/>
              <a:gd name="T6" fmla="*/ 25201938 w 21"/>
              <a:gd name="T7" fmla="*/ 55443443 h 22"/>
              <a:gd name="T8" fmla="*/ 52924874 w 21"/>
              <a:gd name="T9" fmla="*/ 55443443 h 22"/>
              <a:gd name="T10" fmla="*/ 52924874 w 21"/>
              <a:gd name="T11" fmla="*/ 27722515 h 22"/>
              <a:gd name="T12" fmla="*/ 52924874 w 21"/>
              <a:gd name="T13" fmla="*/ 0 h 22"/>
              <a:gd name="T14" fmla="*/ 25201938 w 21"/>
              <a:gd name="T15" fmla="*/ 0 h 22"/>
              <a:gd name="T16" fmla="*/ 0 w 21"/>
              <a:gd name="T17" fmla="*/ 0 h 22"/>
              <a:gd name="T18" fmla="*/ 0 w 21"/>
              <a:gd name="T19" fmla="*/ 27722515 h 22"/>
              <a:gd name="T20" fmla="*/ 25201938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7" name="Freeform 202"/>
          <p:cNvSpPr>
            <a:spLocks/>
          </p:cNvSpPr>
          <p:nvPr/>
        </p:nvSpPr>
        <p:spPr bwMode="auto">
          <a:xfrm>
            <a:off x="4703763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8" name="Freeform 203"/>
          <p:cNvSpPr>
            <a:spLocks/>
          </p:cNvSpPr>
          <p:nvPr/>
        </p:nvSpPr>
        <p:spPr bwMode="auto">
          <a:xfrm>
            <a:off x="3392488" y="4256088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39" name="Freeform 204"/>
          <p:cNvSpPr>
            <a:spLocks/>
          </p:cNvSpPr>
          <p:nvPr/>
        </p:nvSpPr>
        <p:spPr bwMode="auto">
          <a:xfrm>
            <a:off x="3376613" y="4240213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0" name="Freeform 205"/>
          <p:cNvSpPr>
            <a:spLocks/>
          </p:cNvSpPr>
          <p:nvPr/>
        </p:nvSpPr>
        <p:spPr bwMode="auto">
          <a:xfrm>
            <a:off x="3749675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1" name="Freeform 206"/>
          <p:cNvSpPr>
            <a:spLocks/>
          </p:cNvSpPr>
          <p:nvPr/>
        </p:nvSpPr>
        <p:spPr bwMode="auto">
          <a:xfrm>
            <a:off x="3733800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2" name="Freeform 207"/>
          <p:cNvSpPr>
            <a:spLocks/>
          </p:cNvSpPr>
          <p:nvPr/>
        </p:nvSpPr>
        <p:spPr bwMode="auto">
          <a:xfrm>
            <a:off x="3035300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3" name="Freeform 208"/>
          <p:cNvSpPr>
            <a:spLocks/>
          </p:cNvSpPr>
          <p:nvPr/>
        </p:nvSpPr>
        <p:spPr bwMode="auto">
          <a:xfrm>
            <a:off x="3035300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4" name="Freeform 209"/>
          <p:cNvSpPr>
            <a:spLocks/>
          </p:cNvSpPr>
          <p:nvPr/>
        </p:nvSpPr>
        <p:spPr bwMode="auto">
          <a:xfrm>
            <a:off x="3035300" y="247015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5" name="Freeform 210"/>
          <p:cNvSpPr>
            <a:spLocks/>
          </p:cNvSpPr>
          <p:nvPr/>
        </p:nvSpPr>
        <p:spPr bwMode="auto">
          <a:xfrm>
            <a:off x="3035300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6" name="Freeform 211"/>
          <p:cNvSpPr>
            <a:spLocks/>
          </p:cNvSpPr>
          <p:nvPr/>
        </p:nvSpPr>
        <p:spPr bwMode="auto">
          <a:xfrm>
            <a:off x="3392488" y="2809875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7" name="Freeform 212"/>
          <p:cNvSpPr>
            <a:spLocks/>
          </p:cNvSpPr>
          <p:nvPr/>
        </p:nvSpPr>
        <p:spPr bwMode="auto">
          <a:xfrm>
            <a:off x="3376613" y="2792413"/>
            <a:ext cx="50800" cy="52387"/>
          </a:xfrm>
          <a:custGeom>
            <a:avLst/>
            <a:gdLst>
              <a:gd name="T0" fmla="*/ 0 w 3"/>
              <a:gd name="T1" fmla="*/ 609872071 h 3"/>
              <a:gd name="T2" fmla="*/ 286732174 w 3"/>
              <a:gd name="T3" fmla="*/ 609872071 h 3"/>
              <a:gd name="T4" fmla="*/ 573481282 w 3"/>
              <a:gd name="T5" fmla="*/ 914799238 h 3"/>
              <a:gd name="T6" fmla="*/ 573481282 w 3"/>
              <a:gd name="T7" fmla="*/ 609872071 h 3"/>
              <a:gd name="T8" fmla="*/ 860213324 w 3"/>
              <a:gd name="T9" fmla="*/ 609872071 h 3"/>
              <a:gd name="T10" fmla="*/ 573481282 w 3"/>
              <a:gd name="T11" fmla="*/ 304927304 h 3"/>
              <a:gd name="T12" fmla="*/ 573481282 w 3"/>
              <a:gd name="T13" fmla="*/ 0 h 3"/>
              <a:gd name="T14" fmla="*/ 286732174 w 3"/>
              <a:gd name="T15" fmla="*/ 304927304 h 3"/>
              <a:gd name="T16" fmla="*/ 0 w 3"/>
              <a:gd name="T17" fmla="*/ 609872071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8" name="Freeform 213"/>
          <p:cNvSpPr>
            <a:spLocks/>
          </p:cNvSpPr>
          <p:nvPr/>
        </p:nvSpPr>
        <p:spPr bwMode="auto">
          <a:xfrm>
            <a:off x="3749675" y="2452688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49" name="Freeform 214"/>
          <p:cNvSpPr>
            <a:spLocks/>
          </p:cNvSpPr>
          <p:nvPr/>
        </p:nvSpPr>
        <p:spPr bwMode="auto">
          <a:xfrm>
            <a:off x="3733800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0" name="Freeform 215"/>
          <p:cNvSpPr>
            <a:spLocks/>
          </p:cNvSpPr>
          <p:nvPr/>
        </p:nvSpPr>
        <p:spPr bwMode="auto">
          <a:xfrm>
            <a:off x="4721225" y="247015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1" name="Freeform 216"/>
          <p:cNvSpPr>
            <a:spLocks/>
          </p:cNvSpPr>
          <p:nvPr/>
        </p:nvSpPr>
        <p:spPr bwMode="auto">
          <a:xfrm>
            <a:off x="4703763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2" name="Freeform 217"/>
          <p:cNvSpPr>
            <a:spLocks/>
          </p:cNvSpPr>
          <p:nvPr/>
        </p:nvSpPr>
        <p:spPr bwMode="auto">
          <a:xfrm>
            <a:off x="5060950" y="2809875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3" name="Freeform 218"/>
          <p:cNvSpPr>
            <a:spLocks/>
          </p:cNvSpPr>
          <p:nvPr/>
        </p:nvSpPr>
        <p:spPr bwMode="auto">
          <a:xfrm>
            <a:off x="5060950" y="2792413"/>
            <a:ext cx="50800" cy="52387"/>
          </a:xfrm>
          <a:custGeom>
            <a:avLst/>
            <a:gdLst>
              <a:gd name="T0" fmla="*/ 0 w 3"/>
              <a:gd name="T1" fmla="*/ 609872071 h 3"/>
              <a:gd name="T2" fmla="*/ 286732174 w 3"/>
              <a:gd name="T3" fmla="*/ 609872071 h 3"/>
              <a:gd name="T4" fmla="*/ 573481282 w 3"/>
              <a:gd name="T5" fmla="*/ 914799238 h 3"/>
              <a:gd name="T6" fmla="*/ 573481282 w 3"/>
              <a:gd name="T7" fmla="*/ 609872071 h 3"/>
              <a:gd name="T8" fmla="*/ 860213324 w 3"/>
              <a:gd name="T9" fmla="*/ 609872071 h 3"/>
              <a:gd name="T10" fmla="*/ 573481282 w 3"/>
              <a:gd name="T11" fmla="*/ 304927304 h 3"/>
              <a:gd name="T12" fmla="*/ 573481282 w 3"/>
              <a:gd name="T13" fmla="*/ 0 h 3"/>
              <a:gd name="T14" fmla="*/ 286732174 w 3"/>
              <a:gd name="T15" fmla="*/ 304927304 h 3"/>
              <a:gd name="T16" fmla="*/ 0 w 3"/>
              <a:gd name="T17" fmla="*/ 609872071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4" name="Freeform 219"/>
          <p:cNvSpPr>
            <a:spLocks/>
          </p:cNvSpPr>
          <p:nvPr/>
        </p:nvSpPr>
        <p:spPr bwMode="auto">
          <a:xfrm>
            <a:off x="5418138" y="2452688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5" name="Freeform 220"/>
          <p:cNvSpPr>
            <a:spLocks/>
          </p:cNvSpPr>
          <p:nvPr/>
        </p:nvSpPr>
        <p:spPr bwMode="auto">
          <a:xfrm>
            <a:off x="5418138" y="2452688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6" name="Freeform 221"/>
          <p:cNvSpPr>
            <a:spLocks/>
          </p:cNvSpPr>
          <p:nvPr/>
        </p:nvSpPr>
        <p:spPr bwMode="auto">
          <a:xfrm>
            <a:off x="6134100" y="247015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7" name="Freeform 222"/>
          <p:cNvSpPr>
            <a:spLocks/>
          </p:cNvSpPr>
          <p:nvPr/>
        </p:nvSpPr>
        <p:spPr bwMode="auto">
          <a:xfrm>
            <a:off x="6116638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8" name="Freeform 223"/>
          <p:cNvSpPr>
            <a:spLocks/>
          </p:cNvSpPr>
          <p:nvPr/>
        </p:nvSpPr>
        <p:spPr bwMode="auto">
          <a:xfrm>
            <a:off x="6831013" y="247015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59" name="Freeform 224"/>
          <p:cNvSpPr>
            <a:spLocks/>
          </p:cNvSpPr>
          <p:nvPr/>
        </p:nvSpPr>
        <p:spPr bwMode="auto">
          <a:xfrm>
            <a:off x="6831013" y="2452688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0" name="Freeform 225"/>
          <p:cNvSpPr>
            <a:spLocks/>
          </p:cNvSpPr>
          <p:nvPr/>
        </p:nvSpPr>
        <p:spPr bwMode="auto">
          <a:xfrm>
            <a:off x="5060950" y="2112963"/>
            <a:ext cx="34925" cy="33337"/>
          </a:xfrm>
          <a:custGeom>
            <a:avLst/>
            <a:gdLst>
              <a:gd name="T0" fmla="*/ 27722515 w 22"/>
              <a:gd name="T1" fmla="*/ 25201182 h 21"/>
              <a:gd name="T2" fmla="*/ 0 w 22"/>
              <a:gd name="T3" fmla="*/ 2520118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520118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182 h 21"/>
              <a:gd name="T20" fmla="*/ 27722515 w 22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1" name="Freeform 226"/>
          <p:cNvSpPr>
            <a:spLocks/>
          </p:cNvSpPr>
          <p:nvPr/>
        </p:nvSpPr>
        <p:spPr bwMode="auto">
          <a:xfrm>
            <a:off x="5060950" y="20955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2" name="Freeform 227"/>
          <p:cNvSpPr>
            <a:spLocks/>
          </p:cNvSpPr>
          <p:nvPr/>
        </p:nvSpPr>
        <p:spPr bwMode="auto">
          <a:xfrm>
            <a:off x="3392488" y="2112963"/>
            <a:ext cx="34925" cy="33337"/>
          </a:xfrm>
          <a:custGeom>
            <a:avLst/>
            <a:gdLst>
              <a:gd name="T0" fmla="*/ 27722515 w 22"/>
              <a:gd name="T1" fmla="*/ 25201182 h 21"/>
              <a:gd name="T2" fmla="*/ 0 w 22"/>
              <a:gd name="T3" fmla="*/ 2520118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520118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182 h 21"/>
              <a:gd name="T20" fmla="*/ 27722515 w 22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3" name="Freeform 228"/>
          <p:cNvSpPr>
            <a:spLocks/>
          </p:cNvSpPr>
          <p:nvPr/>
        </p:nvSpPr>
        <p:spPr bwMode="auto">
          <a:xfrm>
            <a:off x="3376613" y="20955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4" name="Freeform 229"/>
          <p:cNvSpPr>
            <a:spLocks/>
          </p:cNvSpPr>
          <p:nvPr/>
        </p:nvSpPr>
        <p:spPr bwMode="auto">
          <a:xfrm>
            <a:off x="6985000" y="3678238"/>
            <a:ext cx="85725" cy="101600"/>
          </a:xfrm>
          <a:custGeom>
            <a:avLst/>
            <a:gdLst>
              <a:gd name="T0" fmla="*/ 881853006 w 5"/>
              <a:gd name="T1" fmla="*/ 0 h 6"/>
              <a:gd name="T2" fmla="*/ 0 w 5"/>
              <a:gd name="T3" fmla="*/ 1720426649 h 6"/>
              <a:gd name="T4" fmla="*/ 1469755100 w 5"/>
              <a:gd name="T5" fmla="*/ 573481282 h 6"/>
              <a:gd name="T6" fmla="*/ 1175804187 w 5"/>
              <a:gd name="T7" fmla="*/ 286732174 h 6"/>
              <a:gd name="T8" fmla="*/ 881853006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3" y="0"/>
                </a:moveTo>
                <a:lnTo>
                  <a:pt x="0" y="6"/>
                </a:lnTo>
                <a:lnTo>
                  <a:pt x="5" y="2"/>
                </a:lnTo>
                <a:lnTo>
                  <a:pt x="4" y="1"/>
                </a:lnTo>
                <a:lnTo>
                  <a:pt x="3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5" name="Freeform 230"/>
          <p:cNvSpPr>
            <a:spLocks/>
          </p:cNvSpPr>
          <p:nvPr/>
        </p:nvSpPr>
        <p:spPr bwMode="auto">
          <a:xfrm>
            <a:off x="6985000" y="3678238"/>
            <a:ext cx="85725" cy="101600"/>
          </a:xfrm>
          <a:custGeom>
            <a:avLst/>
            <a:gdLst>
              <a:gd name="T0" fmla="*/ 80645002 w 54"/>
              <a:gd name="T1" fmla="*/ 0 h 64"/>
              <a:gd name="T2" fmla="*/ 0 w 54"/>
              <a:gd name="T3" fmla="*/ 161289973 h 64"/>
              <a:gd name="T4" fmla="*/ 136088449 w 54"/>
              <a:gd name="T5" fmla="*/ 52922487 h 64"/>
              <a:gd name="T6" fmla="*/ 108367531 w 54"/>
              <a:gd name="T7" fmla="*/ 27720924 h 64"/>
              <a:gd name="T8" fmla="*/ 80645002 w 54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64"/>
              <a:gd name="T17" fmla="*/ 54 w 54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64">
                <a:moveTo>
                  <a:pt x="32" y="0"/>
                </a:moveTo>
                <a:lnTo>
                  <a:pt x="0" y="64"/>
                </a:lnTo>
                <a:lnTo>
                  <a:pt x="54" y="21"/>
                </a:lnTo>
                <a:lnTo>
                  <a:pt x="43" y="11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6" name="Line 231"/>
          <p:cNvSpPr>
            <a:spLocks noChangeShapeType="1"/>
          </p:cNvSpPr>
          <p:nvPr/>
        </p:nvSpPr>
        <p:spPr bwMode="auto">
          <a:xfrm flipV="1">
            <a:off x="7053263" y="3371850"/>
            <a:ext cx="339725" cy="323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7" name="Freeform 232"/>
          <p:cNvSpPr>
            <a:spLocks/>
          </p:cNvSpPr>
          <p:nvPr/>
        </p:nvSpPr>
        <p:spPr bwMode="auto">
          <a:xfrm>
            <a:off x="6985000" y="2640013"/>
            <a:ext cx="85725" cy="85725"/>
          </a:xfrm>
          <a:custGeom>
            <a:avLst/>
            <a:gdLst>
              <a:gd name="T0" fmla="*/ 1469755100 w 5"/>
              <a:gd name="T1" fmla="*/ 881853006 h 5"/>
              <a:gd name="T2" fmla="*/ 0 w 5"/>
              <a:gd name="T3" fmla="*/ 0 h 5"/>
              <a:gd name="T4" fmla="*/ 881853006 w 5"/>
              <a:gd name="T5" fmla="*/ 1469755100 h 5"/>
              <a:gd name="T6" fmla="*/ 1175804187 w 5"/>
              <a:gd name="T7" fmla="*/ 1175804187 h 5"/>
              <a:gd name="T8" fmla="*/ 1469755100 w 5"/>
              <a:gd name="T9" fmla="*/ 881853006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5"/>
              <a:gd name="T17" fmla="*/ 5 w 5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5">
                <a:moveTo>
                  <a:pt x="5" y="3"/>
                </a:moveTo>
                <a:lnTo>
                  <a:pt x="0" y="0"/>
                </a:lnTo>
                <a:lnTo>
                  <a:pt x="3" y="5"/>
                </a:lnTo>
                <a:lnTo>
                  <a:pt x="4" y="4"/>
                </a:lnTo>
                <a:lnTo>
                  <a:pt x="5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8" name="Freeform 233"/>
          <p:cNvSpPr>
            <a:spLocks/>
          </p:cNvSpPr>
          <p:nvPr/>
        </p:nvSpPr>
        <p:spPr bwMode="auto">
          <a:xfrm>
            <a:off x="6985000" y="2640013"/>
            <a:ext cx="85725" cy="85725"/>
          </a:xfrm>
          <a:custGeom>
            <a:avLst/>
            <a:gdLst>
              <a:gd name="T0" fmla="*/ 136088449 w 54"/>
              <a:gd name="T1" fmla="*/ 80645002 h 54"/>
              <a:gd name="T2" fmla="*/ 0 w 54"/>
              <a:gd name="T3" fmla="*/ 0 h 54"/>
              <a:gd name="T4" fmla="*/ 80645002 w 54"/>
              <a:gd name="T5" fmla="*/ 136088449 h 54"/>
              <a:gd name="T6" fmla="*/ 108367531 w 54"/>
              <a:gd name="T7" fmla="*/ 108367531 h 54"/>
              <a:gd name="T8" fmla="*/ 136088449 w 54"/>
              <a:gd name="T9" fmla="*/ 80645002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54"/>
              <a:gd name="T17" fmla="*/ 54 w 54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54">
                <a:moveTo>
                  <a:pt x="54" y="32"/>
                </a:moveTo>
                <a:lnTo>
                  <a:pt x="0" y="0"/>
                </a:lnTo>
                <a:lnTo>
                  <a:pt x="32" y="54"/>
                </a:lnTo>
                <a:lnTo>
                  <a:pt x="43" y="43"/>
                </a:lnTo>
                <a:lnTo>
                  <a:pt x="54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69" name="Line 234"/>
          <p:cNvSpPr>
            <a:spLocks noChangeShapeType="1"/>
          </p:cNvSpPr>
          <p:nvPr/>
        </p:nvSpPr>
        <p:spPr bwMode="auto">
          <a:xfrm>
            <a:off x="7053263" y="2708275"/>
            <a:ext cx="339725" cy="322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70" name="Rectangle 235"/>
          <p:cNvSpPr>
            <a:spLocks noChangeArrowheads="1"/>
          </p:cNvSpPr>
          <p:nvPr/>
        </p:nvSpPr>
        <p:spPr bwMode="auto">
          <a:xfrm>
            <a:off x="7546975" y="4802188"/>
            <a:ext cx="1444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71" name="Line 236"/>
          <p:cNvSpPr>
            <a:spLocks noChangeShapeType="1"/>
          </p:cNvSpPr>
          <p:nvPr/>
        </p:nvSpPr>
        <p:spPr bwMode="auto">
          <a:xfrm flipH="1">
            <a:off x="7562850" y="4800600"/>
            <a:ext cx="1206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572" name="Rectangle 237"/>
          <p:cNvSpPr>
            <a:spLocks noChangeArrowheads="1"/>
          </p:cNvSpPr>
          <p:nvPr/>
        </p:nvSpPr>
        <p:spPr bwMode="auto">
          <a:xfrm>
            <a:off x="7342188" y="4802188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73" name="Rectangle 238"/>
          <p:cNvSpPr>
            <a:spLocks noChangeArrowheads="1"/>
          </p:cNvSpPr>
          <p:nvPr/>
        </p:nvSpPr>
        <p:spPr bwMode="auto">
          <a:xfrm>
            <a:off x="7478713" y="4802188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/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74" name="Rectangle 239"/>
          <p:cNvSpPr>
            <a:spLocks noChangeArrowheads="1"/>
          </p:cNvSpPr>
          <p:nvPr/>
        </p:nvSpPr>
        <p:spPr bwMode="auto">
          <a:xfrm>
            <a:off x="3856038" y="160020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7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4575" name="Rectangle 240"/>
          <p:cNvSpPr>
            <a:spLocks noChangeArrowheads="1"/>
          </p:cNvSpPr>
          <p:nvPr/>
        </p:nvSpPr>
        <p:spPr bwMode="auto">
          <a:xfrm>
            <a:off x="5572125" y="161925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4576" name="Rectangle 241"/>
          <p:cNvSpPr>
            <a:spLocks noChangeArrowheads="1"/>
          </p:cNvSpPr>
          <p:nvPr/>
        </p:nvSpPr>
        <p:spPr bwMode="auto">
          <a:xfrm>
            <a:off x="7002463" y="161925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4577" name="Rectangle 242"/>
          <p:cNvSpPr>
            <a:spLocks noChangeArrowheads="1"/>
          </p:cNvSpPr>
          <p:nvPr/>
        </p:nvSpPr>
        <p:spPr bwMode="auto">
          <a:xfrm>
            <a:off x="3341688" y="58404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b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78" name="Rectangle 243"/>
          <p:cNvSpPr>
            <a:spLocks noChangeArrowheads="1"/>
          </p:cNvSpPr>
          <p:nvPr/>
        </p:nvSpPr>
        <p:spPr bwMode="auto">
          <a:xfrm>
            <a:off x="3427413" y="59245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7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79" name="Rectangle 244"/>
          <p:cNvSpPr>
            <a:spLocks noChangeArrowheads="1"/>
          </p:cNvSpPr>
          <p:nvPr/>
        </p:nvSpPr>
        <p:spPr bwMode="auto">
          <a:xfrm>
            <a:off x="5010150" y="58404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b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80" name="Rectangle 245"/>
          <p:cNvSpPr>
            <a:spLocks noChangeArrowheads="1"/>
          </p:cNvSpPr>
          <p:nvPr/>
        </p:nvSpPr>
        <p:spPr bwMode="auto">
          <a:xfrm>
            <a:off x="5095875" y="59245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81" name="Rectangle 246"/>
          <p:cNvSpPr>
            <a:spLocks noChangeArrowheads="1"/>
          </p:cNvSpPr>
          <p:nvPr/>
        </p:nvSpPr>
        <p:spPr bwMode="auto">
          <a:xfrm>
            <a:off x="6423025" y="58404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b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82" name="Rectangle 247"/>
          <p:cNvSpPr>
            <a:spLocks noChangeArrowheads="1"/>
          </p:cNvSpPr>
          <p:nvPr/>
        </p:nvSpPr>
        <p:spPr bwMode="auto">
          <a:xfrm>
            <a:off x="6508750" y="59245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4583" name="Rectangle 248"/>
          <p:cNvSpPr>
            <a:spLocks noChangeArrowheads="1"/>
          </p:cNvSpPr>
          <p:nvPr/>
        </p:nvSpPr>
        <p:spPr bwMode="auto">
          <a:xfrm>
            <a:off x="6321425" y="2298700"/>
            <a:ext cx="357188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584" name="Rectangle 249"/>
          <p:cNvSpPr>
            <a:spLocks noChangeArrowheads="1"/>
          </p:cNvSpPr>
          <p:nvPr/>
        </p:nvSpPr>
        <p:spPr bwMode="auto">
          <a:xfrm>
            <a:off x="6321425" y="3746500"/>
            <a:ext cx="357188" cy="357188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585" name="Rectangle 250"/>
          <p:cNvSpPr>
            <a:spLocks noChangeArrowheads="1"/>
          </p:cNvSpPr>
          <p:nvPr/>
        </p:nvSpPr>
        <p:spPr bwMode="auto">
          <a:xfrm>
            <a:off x="4908550" y="3722688"/>
            <a:ext cx="357188" cy="357187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586" name="Rectangle 251"/>
          <p:cNvSpPr>
            <a:spLocks noChangeArrowheads="1"/>
          </p:cNvSpPr>
          <p:nvPr/>
        </p:nvSpPr>
        <p:spPr bwMode="auto">
          <a:xfrm>
            <a:off x="3240088" y="3746500"/>
            <a:ext cx="339725" cy="357188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587" name="Rectangle 252"/>
          <p:cNvSpPr>
            <a:spLocks noChangeArrowheads="1"/>
          </p:cNvSpPr>
          <p:nvPr/>
        </p:nvSpPr>
        <p:spPr bwMode="auto">
          <a:xfrm>
            <a:off x="3240088" y="2298700"/>
            <a:ext cx="339725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4588" name="Text Box 253"/>
          <p:cNvSpPr txBox="1">
            <a:spLocks noChangeArrowheads="1"/>
          </p:cNvSpPr>
          <p:nvPr/>
        </p:nvSpPr>
        <p:spPr bwMode="auto">
          <a:xfrm>
            <a:off x="2938463" y="3065463"/>
            <a:ext cx="2222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4589" name="Text Box 254"/>
          <p:cNvSpPr txBox="1">
            <a:spLocks noChangeArrowheads="1"/>
          </p:cNvSpPr>
          <p:nvPr/>
        </p:nvSpPr>
        <p:spPr bwMode="auto">
          <a:xfrm>
            <a:off x="3643313" y="3065463"/>
            <a:ext cx="2222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4590" name="Text Box 255"/>
          <p:cNvSpPr txBox="1">
            <a:spLocks noChangeArrowheads="1"/>
          </p:cNvSpPr>
          <p:nvPr/>
        </p:nvSpPr>
        <p:spPr bwMode="auto">
          <a:xfrm>
            <a:off x="4627563" y="3065463"/>
            <a:ext cx="2222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4591" name="Text Box 256"/>
          <p:cNvSpPr txBox="1">
            <a:spLocks noChangeArrowheads="1"/>
          </p:cNvSpPr>
          <p:nvPr/>
        </p:nvSpPr>
        <p:spPr bwMode="auto">
          <a:xfrm>
            <a:off x="5326063" y="3065463"/>
            <a:ext cx="2222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 dirty="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 dirty="0">
                <a:latin typeface="Nimbus Roman No9 L"/>
              </a:rPr>
              <a:t>•</a:t>
            </a:r>
            <a:endParaRPr lang="en-US" sz="1200" dirty="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 dirty="0">
                <a:latin typeface="Nimbus Roman No9 L"/>
              </a:rPr>
              <a:t>•</a:t>
            </a:r>
            <a:endParaRPr lang="en-US" sz="1200" dirty="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 dirty="0">
                <a:latin typeface="Nimbus Roman No9 L"/>
              </a:rPr>
              <a:t>•</a:t>
            </a:r>
          </a:p>
        </p:txBody>
      </p:sp>
      <p:sp>
        <p:nvSpPr>
          <p:cNvPr id="14592" name="Text Box 257"/>
          <p:cNvSpPr txBox="1">
            <a:spLocks noChangeArrowheads="1"/>
          </p:cNvSpPr>
          <p:nvPr/>
        </p:nvSpPr>
        <p:spPr bwMode="auto">
          <a:xfrm>
            <a:off x="6030913" y="3065463"/>
            <a:ext cx="2222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4593" name="Text Box 258"/>
          <p:cNvSpPr txBox="1">
            <a:spLocks noChangeArrowheads="1"/>
          </p:cNvSpPr>
          <p:nvPr/>
        </p:nvSpPr>
        <p:spPr bwMode="auto">
          <a:xfrm>
            <a:off x="6735763" y="3065463"/>
            <a:ext cx="2222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4594" name="Text Box 259"/>
          <p:cNvSpPr txBox="1">
            <a:spLocks noChangeArrowheads="1"/>
          </p:cNvSpPr>
          <p:nvPr/>
        </p:nvSpPr>
        <p:spPr bwMode="auto">
          <a:xfrm rot="5400000">
            <a:off x="4152107" y="2583656"/>
            <a:ext cx="222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4595" name="Text Box 260"/>
          <p:cNvSpPr txBox="1">
            <a:spLocks noChangeArrowheads="1"/>
          </p:cNvSpPr>
          <p:nvPr/>
        </p:nvSpPr>
        <p:spPr bwMode="auto">
          <a:xfrm rot="5400000">
            <a:off x="4152107" y="4028281"/>
            <a:ext cx="222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4596" name="Text Box 261"/>
          <p:cNvSpPr txBox="1">
            <a:spLocks noChangeArrowheads="1"/>
          </p:cNvSpPr>
          <p:nvPr/>
        </p:nvSpPr>
        <p:spPr bwMode="auto">
          <a:xfrm rot="5400000">
            <a:off x="4152107" y="1897856"/>
            <a:ext cx="222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Static memories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52599"/>
            <a:ext cx="8077200" cy="4267201"/>
          </a:xfrm>
        </p:spPr>
        <p:txBody>
          <a:bodyPr/>
          <a:lstStyle/>
          <a:p>
            <a:pPr eaLnBrk="1" hangingPunct="1"/>
            <a:r>
              <a:rPr lang="en-US" sz="2400" dirty="0"/>
              <a:t>“Memories that consists of circuits capable of retaining</a:t>
            </a:r>
          </a:p>
          <a:p>
            <a:pPr eaLnBrk="1" hangingPunct="1"/>
            <a:r>
              <a:rPr lang="en-US" sz="2400" dirty="0"/>
              <a:t> their state as long as power is applied ” – </a:t>
            </a:r>
            <a:r>
              <a:rPr lang="en-US" sz="2400" dirty="0">
                <a:solidFill>
                  <a:srgbClr val="FF0000"/>
                </a:solidFill>
              </a:rPr>
              <a:t>static memories</a:t>
            </a:r>
          </a:p>
          <a:p>
            <a:pPr marL="119062" indent="0" eaLnBrk="1" hangingPunct="1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Fig… Static RAM(SRAM)</a:t>
            </a:r>
          </a:p>
          <a:p>
            <a:pPr eaLnBrk="1" hangingPunct="1"/>
            <a:r>
              <a:rPr lang="en-US" sz="2400" dirty="0"/>
              <a:t>Two transistor inverters are cross connected to implement a basic flip-flop.</a:t>
            </a:r>
          </a:p>
          <a:p>
            <a:pPr eaLnBrk="1" hangingPunct="1"/>
            <a:r>
              <a:rPr lang="en-US" sz="2400" dirty="0"/>
              <a:t>The cell is connected to one word line and two bits lines by transistors T1 and T2</a:t>
            </a:r>
          </a:p>
          <a:p>
            <a:pPr eaLnBrk="1" hangingPunct="1"/>
            <a:r>
              <a:rPr lang="en-US" sz="2400" dirty="0"/>
              <a:t>When word line is at ground level, the transistors are turned off and the latch retains its state</a:t>
            </a:r>
          </a:p>
          <a:p>
            <a:pPr eaLnBrk="1" hangingPunct="1"/>
            <a:r>
              <a:rPr lang="en-US" sz="2400" dirty="0" err="1"/>
              <a:t>Eg</a:t>
            </a:r>
            <a:r>
              <a:rPr lang="en-US" sz="2400" dirty="0"/>
              <a:t>. If the cell is in state 1, X is 1 and Y is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1828800" y="2438400"/>
            <a:ext cx="4572000" cy="3276600"/>
            <a:chOff x="1697038" y="1893490"/>
            <a:chExt cx="5875337" cy="4237832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H="1">
              <a:off x="5167519" y="3615110"/>
              <a:ext cx="480011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H="1">
              <a:off x="1989845" y="3615110"/>
              <a:ext cx="376810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916488" y="3489325"/>
              <a:ext cx="355600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390900" y="3489325"/>
              <a:ext cx="355600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912290" y="2841426"/>
              <a:ext cx="482410" cy="376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9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23" h="18">
                  <a:moveTo>
                    <a:pt x="0" y="0"/>
                  </a:moveTo>
                  <a:lnTo>
                    <a:pt x="23" y="9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3245075" y="3029620"/>
              <a:ext cx="667216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97904" y="3029620"/>
              <a:ext cx="669615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715125" y="5016103"/>
              <a:ext cx="857250" cy="27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dirty="0">
                  <a:solidFill>
                    <a:srgbClr val="000000"/>
                  </a:solidFill>
                  <a:latin typeface="Nimbus Roman No9 L"/>
                </a:rPr>
                <a:t>Word line</a:t>
              </a:r>
              <a:endParaRPr lang="en-CA" dirty="0">
                <a:latin typeface="Corbe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1697038" y="5435600"/>
              <a:ext cx="5581650" cy="1746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073275" y="5789612"/>
              <a:ext cx="125413" cy="63500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896048546 h 3"/>
                <a:gd name="T4" fmla="*/ 2147483647 w 6"/>
                <a:gd name="T5" fmla="*/ 1344083237 h 3"/>
                <a:gd name="T6" fmla="*/ 2147483647 w 6"/>
                <a:gd name="T7" fmla="*/ 896048546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73275" y="5789612"/>
              <a:ext cx="125413" cy="63500"/>
            </a:xfrm>
            <a:custGeom>
              <a:avLst/>
              <a:gdLst>
                <a:gd name="T0" fmla="*/ 199093904 w 79"/>
                <a:gd name="T1" fmla="*/ 0 h 40"/>
                <a:gd name="T2" fmla="*/ 0 w 79"/>
                <a:gd name="T3" fmla="*/ 68043424 h 40"/>
                <a:gd name="T4" fmla="*/ 199093904 w 79"/>
                <a:gd name="T5" fmla="*/ 100806236 h 40"/>
                <a:gd name="T6" fmla="*/ 199093904 w 79"/>
                <a:gd name="T7" fmla="*/ 68043424 h 40"/>
                <a:gd name="T8" fmla="*/ 199093904 w 79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79" y="0"/>
                  </a:moveTo>
                  <a:lnTo>
                    <a:pt x="0" y="27"/>
                  </a:lnTo>
                  <a:lnTo>
                    <a:pt x="79" y="40"/>
                  </a:lnTo>
                  <a:lnTo>
                    <a:pt x="79" y="2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198688" y="5832475"/>
              <a:ext cx="15271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70686" y="5859860"/>
              <a:ext cx="773113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dirty="0">
                  <a:solidFill>
                    <a:srgbClr val="000000"/>
                  </a:solidFill>
                  <a:latin typeface="Nimbus Roman No9 L"/>
                </a:rPr>
                <a:t>Bit lines</a:t>
              </a:r>
              <a:endParaRPr lang="en-CA" dirty="0">
                <a:latin typeface="Corbel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213475" y="5789612"/>
              <a:ext cx="125413" cy="63500"/>
            </a:xfrm>
            <a:custGeom>
              <a:avLst/>
              <a:gdLst>
                <a:gd name="T0" fmla="*/ 0 w 6"/>
                <a:gd name="T1" fmla="*/ 1344083237 h 3"/>
                <a:gd name="T2" fmla="*/ 2147483647 w 6"/>
                <a:gd name="T3" fmla="*/ 896048546 h 3"/>
                <a:gd name="T4" fmla="*/ 0 w 6"/>
                <a:gd name="T5" fmla="*/ 0 h 3"/>
                <a:gd name="T6" fmla="*/ 0 w 6"/>
                <a:gd name="T7" fmla="*/ 896048546 h 3"/>
                <a:gd name="T8" fmla="*/ 0 w 6"/>
                <a:gd name="T9" fmla="*/ 134408323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213475" y="5789612"/>
              <a:ext cx="125413" cy="63500"/>
            </a:xfrm>
            <a:custGeom>
              <a:avLst/>
              <a:gdLst>
                <a:gd name="T0" fmla="*/ 0 w 79"/>
                <a:gd name="T1" fmla="*/ 100806236 h 40"/>
                <a:gd name="T2" fmla="*/ 199093904 w 79"/>
                <a:gd name="T3" fmla="*/ 68043424 h 40"/>
                <a:gd name="T4" fmla="*/ 0 w 79"/>
                <a:gd name="T5" fmla="*/ 0 h 40"/>
                <a:gd name="T6" fmla="*/ 0 w 79"/>
                <a:gd name="T7" fmla="*/ 68043424 h 40"/>
                <a:gd name="T8" fmla="*/ 0 w 79"/>
                <a:gd name="T9" fmla="*/ 100806236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0" y="40"/>
                  </a:moveTo>
                  <a:lnTo>
                    <a:pt x="7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4686300" y="5832475"/>
              <a:ext cx="15271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5837135" y="3803302"/>
              <a:ext cx="2399" cy="1631008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575458" y="3803302"/>
              <a:ext cx="0" cy="1631008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497904" y="4179689"/>
              <a:ext cx="669615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245075" y="4179689"/>
              <a:ext cx="667216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017893" y="3991496"/>
              <a:ext cx="480011" cy="39729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9"/>
                </a:cxn>
                <a:cxn ang="0">
                  <a:pos x="23" y="19"/>
                </a:cxn>
                <a:cxn ang="0">
                  <a:pos x="23" y="0"/>
                </a:cxn>
              </a:cxnLst>
              <a:rect l="0" t="0" r="r" b="b"/>
              <a:pathLst>
                <a:path w="23" h="19">
                  <a:moveTo>
                    <a:pt x="23" y="0"/>
                  </a:moveTo>
                  <a:lnTo>
                    <a:pt x="0" y="9"/>
                  </a:lnTo>
                  <a:lnTo>
                    <a:pt x="23" y="19"/>
                  </a:lnTo>
                  <a:lnTo>
                    <a:pt x="23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1990725" y="2255837"/>
              <a:ext cx="1588" cy="37639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6423025" y="2255837"/>
              <a:ext cx="1588" cy="37639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3245075" y="3029620"/>
              <a:ext cx="2399" cy="1150069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5167519" y="3029620"/>
              <a:ext cx="2401" cy="1150069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366654" y="3615110"/>
              <a:ext cx="396008" cy="83641"/>
            </a:xfrm>
            <a:prstGeom prst="rect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5647530" y="3803302"/>
              <a:ext cx="376810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366654" y="3803302"/>
              <a:ext cx="396008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812241" y="2005012"/>
              <a:ext cx="314325" cy="27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b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613929" y="3343275"/>
              <a:ext cx="314325" cy="27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T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857875" y="3468687"/>
              <a:ext cx="146050" cy="16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388254" y="3363912"/>
              <a:ext cx="314325" cy="27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T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595563" y="3468687"/>
              <a:ext cx="14605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414838" y="2987675"/>
              <a:ext cx="84137" cy="84137"/>
            </a:xfrm>
            <a:custGeom>
              <a:avLst/>
              <a:gdLst>
                <a:gd name="T0" fmla="*/ 68043026 w 53"/>
                <a:gd name="T1" fmla="*/ 68043026 h 53"/>
                <a:gd name="T2" fmla="*/ 68043026 w 53"/>
                <a:gd name="T3" fmla="*/ 0 h 53"/>
                <a:gd name="T4" fmla="*/ 32761046 w 53"/>
                <a:gd name="T5" fmla="*/ 32761046 h 53"/>
                <a:gd name="T6" fmla="*/ 0 w 53"/>
                <a:gd name="T7" fmla="*/ 68043026 h 53"/>
                <a:gd name="T8" fmla="*/ 32761046 w 53"/>
                <a:gd name="T9" fmla="*/ 100805647 h 53"/>
                <a:gd name="T10" fmla="*/ 68043026 w 53"/>
                <a:gd name="T11" fmla="*/ 133566705 h 53"/>
                <a:gd name="T12" fmla="*/ 100805647 w 53"/>
                <a:gd name="T13" fmla="*/ 100805647 h 53"/>
                <a:gd name="T14" fmla="*/ 133566705 w 53"/>
                <a:gd name="T15" fmla="*/ 68043026 h 53"/>
                <a:gd name="T16" fmla="*/ 100805647 w 53"/>
                <a:gd name="T17" fmla="*/ 32761046 h 53"/>
                <a:gd name="T18" fmla="*/ 68043026 w 53"/>
                <a:gd name="T19" fmla="*/ 0 h 53"/>
                <a:gd name="T20" fmla="*/ 68043026 w 53"/>
                <a:gd name="T21" fmla="*/ 68043026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53"/>
                <a:gd name="T35" fmla="*/ 53 w 53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53">
                  <a:moveTo>
                    <a:pt x="27" y="27"/>
                  </a:moveTo>
                  <a:lnTo>
                    <a:pt x="27" y="0"/>
                  </a:lnTo>
                  <a:lnTo>
                    <a:pt x="13" y="13"/>
                  </a:lnTo>
                  <a:lnTo>
                    <a:pt x="0" y="27"/>
                  </a:lnTo>
                  <a:lnTo>
                    <a:pt x="13" y="40"/>
                  </a:lnTo>
                  <a:lnTo>
                    <a:pt x="27" y="53"/>
                  </a:lnTo>
                  <a:lnTo>
                    <a:pt x="40" y="40"/>
                  </a:lnTo>
                  <a:lnTo>
                    <a:pt x="53" y="27"/>
                  </a:lnTo>
                  <a:lnTo>
                    <a:pt x="40" y="13"/>
                  </a:lnTo>
                  <a:lnTo>
                    <a:pt x="27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413901" y="2987799"/>
              <a:ext cx="84003" cy="8364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913188" y="4138612"/>
              <a:ext cx="84137" cy="82550"/>
            </a:xfrm>
            <a:custGeom>
              <a:avLst/>
              <a:gdLst>
                <a:gd name="T0" fmla="*/ 65523679 w 53"/>
                <a:gd name="T1" fmla="*/ 65524068 h 52"/>
                <a:gd name="T2" fmla="*/ 65523679 w 53"/>
                <a:gd name="T3" fmla="*/ 0 h 52"/>
                <a:gd name="T4" fmla="*/ 32761046 w 53"/>
                <a:gd name="T5" fmla="*/ 32762828 h 52"/>
                <a:gd name="T6" fmla="*/ 0 w 53"/>
                <a:gd name="T7" fmla="*/ 65524068 h 52"/>
                <a:gd name="T8" fmla="*/ 32761046 w 53"/>
                <a:gd name="T9" fmla="*/ 98286883 h 52"/>
                <a:gd name="T10" fmla="*/ 65523679 w 53"/>
                <a:gd name="T11" fmla="*/ 131048136 h 52"/>
                <a:gd name="T12" fmla="*/ 100805647 w 53"/>
                <a:gd name="T13" fmla="*/ 98286883 h 52"/>
                <a:gd name="T14" fmla="*/ 133566705 w 53"/>
                <a:gd name="T15" fmla="*/ 65524068 h 52"/>
                <a:gd name="T16" fmla="*/ 100805647 w 53"/>
                <a:gd name="T17" fmla="*/ 32762828 h 52"/>
                <a:gd name="T18" fmla="*/ 65523679 w 53"/>
                <a:gd name="T19" fmla="*/ 0 h 52"/>
                <a:gd name="T20" fmla="*/ 65523679 w 53"/>
                <a:gd name="T21" fmla="*/ 65524068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52"/>
                <a:gd name="T35" fmla="*/ 53 w 53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52">
                  <a:moveTo>
                    <a:pt x="26" y="26"/>
                  </a:move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13" y="39"/>
                  </a:lnTo>
                  <a:lnTo>
                    <a:pt x="26" y="52"/>
                  </a:lnTo>
                  <a:lnTo>
                    <a:pt x="40" y="39"/>
                  </a:lnTo>
                  <a:lnTo>
                    <a:pt x="53" y="26"/>
                  </a:lnTo>
                  <a:lnTo>
                    <a:pt x="40" y="13"/>
                  </a:lnTo>
                  <a:lnTo>
                    <a:pt x="26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912290" y="4137868"/>
              <a:ext cx="84001" cy="8364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6305145" y="2005012"/>
              <a:ext cx="314325" cy="27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b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535551" y="1893490"/>
              <a:ext cx="146050" cy="27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5146675" y="3594100"/>
              <a:ext cx="42863" cy="42862"/>
            </a:xfrm>
            <a:custGeom>
              <a:avLst/>
              <a:gdLst>
                <a:gd name="T0" fmla="*/ 32763210 w 27"/>
                <a:gd name="T1" fmla="*/ 32760858 h 27"/>
                <a:gd name="T2" fmla="*/ 32763210 w 27"/>
                <a:gd name="T3" fmla="*/ 0 h 27"/>
                <a:gd name="T4" fmla="*/ 0 w 27"/>
                <a:gd name="T5" fmla="*/ 0 h 27"/>
                <a:gd name="T6" fmla="*/ 0 w 27"/>
                <a:gd name="T7" fmla="*/ 32760858 h 27"/>
                <a:gd name="T8" fmla="*/ 0 w 27"/>
                <a:gd name="T9" fmla="*/ 68042637 h 27"/>
                <a:gd name="T10" fmla="*/ 32763210 w 27"/>
                <a:gd name="T11" fmla="*/ 68042637 h 27"/>
                <a:gd name="T12" fmla="*/ 68045812 w 27"/>
                <a:gd name="T13" fmla="*/ 68042637 h 27"/>
                <a:gd name="T14" fmla="*/ 68045812 w 27"/>
                <a:gd name="T15" fmla="*/ 32760858 h 27"/>
                <a:gd name="T16" fmla="*/ 68045812 w 27"/>
                <a:gd name="T17" fmla="*/ 0 h 27"/>
                <a:gd name="T18" fmla="*/ 32763210 w 27"/>
                <a:gd name="T19" fmla="*/ 0 h 27"/>
                <a:gd name="T20" fmla="*/ 32763210 w 27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126719" y="3573289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400800" y="3594100"/>
              <a:ext cx="42863" cy="42862"/>
            </a:xfrm>
            <a:custGeom>
              <a:avLst/>
              <a:gdLst>
                <a:gd name="T0" fmla="*/ 35282602 w 27"/>
                <a:gd name="T1" fmla="*/ 32760858 h 27"/>
                <a:gd name="T2" fmla="*/ 35282602 w 27"/>
                <a:gd name="T3" fmla="*/ 0 h 27"/>
                <a:gd name="T4" fmla="*/ 0 w 27"/>
                <a:gd name="T5" fmla="*/ 0 h 27"/>
                <a:gd name="T6" fmla="*/ 0 w 27"/>
                <a:gd name="T7" fmla="*/ 32760858 h 27"/>
                <a:gd name="T8" fmla="*/ 0 w 27"/>
                <a:gd name="T9" fmla="*/ 68042637 h 27"/>
                <a:gd name="T10" fmla="*/ 35282602 w 27"/>
                <a:gd name="T11" fmla="*/ 68042637 h 27"/>
                <a:gd name="T12" fmla="*/ 68045812 w 27"/>
                <a:gd name="T13" fmla="*/ 68042637 h 27"/>
                <a:gd name="T14" fmla="*/ 68045812 w 27"/>
                <a:gd name="T15" fmla="*/ 32760858 h 27"/>
                <a:gd name="T16" fmla="*/ 68045812 w 27"/>
                <a:gd name="T17" fmla="*/ 0 h 27"/>
                <a:gd name="T18" fmla="*/ 35282602 w 27"/>
                <a:gd name="T19" fmla="*/ 0 h 27"/>
                <a:gd name="T20" fmla="*/ 35282602 w 27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4" y="13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6379548" y="3573289"/>
              <a:ext cx="648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5816600" y="5413375"/>
              <a:ext cx="41275" cy="42862"/>
            </a:xfrm>
            <a:custGeom>
              <a:avLst/>
              <a:gdLst>
                <a:gd name="T0" fmla="*/ 32762828 w 26"/>
                <a:gd name="T1" fmla="*/ 32760858 h 27"/>
                <a:gd name="T2" fmla="*/ 32762828 w 26"/>
                <a:gd name="T3" fmla="*/ 0 h 27"/>
                <a:gd name="T4" fmla="*/ 0 w 26"/>
                <a:gd name="T5" fmla="*/ 0 h 27"/>
                <a:gd name="T6" fmla="*/ 0 w 26"/>
                <a:gd name="T7" fmla="*/ 32760858 h 27"/>
                <a:gd name="T8" fmla="*/ 0 w 26"/>
                <a:gd name="T9" fmla="*/ 68042637 h 27"/>
                <a:gd name="T10" fmla="*/ 32762828 w 26"/>
                <a:gd name="T11" fmla="*/ 68042637 h 27"/>
                <a:gd name="T12" fmla="*/ 65524068 w 26"/>
                <a:gd name="T13" fmla="*/ 68042637 h 27"/>
                <a:gd name="T14" fmla="*/ 65524068 w 26"/>
                <a:gd name="T15" fmla="*/ 32760858 h 27"/>
                <a:gd name="T16" fmla="*/ 65524068 w 26"/>
                <a:gd name="T17" fmla="*/ 0 h 27"/>
                <a:gd name="T18" fmla="*/ 32762828 w 26"/>
                <a:gd name="T19" fmla="*/ 0 h 27"/>
                <a:gd name="T20" fmla="*/ 32762828 w 26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815534" y="5413400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54288" y="5413375"/>
              <a:ext cx="41275" cy="42862"/>
            </a:xfrm>
            <a:custGeom>
              <a:avLst/>
              <a:gdLst>
                <a:gd name="T0" fmla="*/ 32762828 w 26"/>
                <a:gd name="T1" fmla="*/ 32760858 h 27"/>
                <a:gd name="T2" fmla="*/ 32762828 w 26"/>
                <a:gd name="T3" fmla="*/ 0 h 27"/>
                <a:gd name="T4" fmla="*/ 0 w 26"/>
                <a:gd name="T5" fmla="*/ 0 h 27"/>
                <a:gd name="T6" fmla="*/ 0 w 26"/>
                <a:gd name="T7" fmla="*/ 32760858 h 27"/>
                <a:gd name="T8" fmla="*/ 0 w 26"/>
                <a:gd name="T9" fmla="*/ 68042637 h 27"/>
                <a:gd name="T10" fmla="*/ 32762828 w 26"/>
                <a:gd name="T11" fmla="*/ 68042637 h 27"/>
                <a:gd name="T12" fmla="*/ 65524068 w 26"/>
                <a:gd name="T13" fmla="*/ 68042637 h 27"/>
                <a:gd name="T14" fmla="*/ 65524068 w 26"/>
                <a:gd name="T15" fmla="*/ 32760858 h 27"/>
                <a:gd name="T16" fmla="*/ 65524068 w 26"/>
                <a:gd name="T17" fmla="*/ 0 h 27"/>
                <a:gd name="T18" fmla="*/ 32762828 w 26"/>
                <a:gd name="T19" fmla="*/ 0 h 27"/>
                <a:gd name="T20" fmla="*/ 32762828 w 26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534658" y="5413400"/>
              <a:ext cx="600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224213" y="3594100"/>
              <a:ext cx="41275" cy="42862"/>
            </a:xfrm>
            <a:custGeom>
              <a:avLst/>
              <a:gdLst>
                <a:gd name="T0" fmla="*/ 32762828 w 26"/>
                <a:gd name="T1" fmla="*/ 32760858 h 27"/>
                <a:gd name="T2" fmla="*/ 32762828 w 26"/>
                <a:gd name="T3" fmla="*/ 0 h 27"/>
                <a:gd name="T4" fmla="*/ 0 w 26"/>
                <a:gd name="T5" fmla="*/ 0 h 27"/>
                <a:gd name="T6" fmla="*/ 0 w 26"/>
                <a:gd name="T7" fmla="*/ 32760858 h 27"/>
                <a:gd name="T8" fmla="*/ 0 w 26"/>
                <a:gd name="T9" fmla="*/ 68042637 h 27"/>
                <a:gd name="T10" fmla="*/ 32762828 w 26"/>
                <a:gd name="T11" fmla="*/ 68042637 h 27"/>
                <a:gd name="T12" fmla="*/ 65524068 w 26"/>
                <a:gd name="T13" fmla="*/ 68042637 h 27"/>
                <a:gd name="T14" fmla="*/ 65524068 w 26"/>
                <a:gd name="T15" fmla="*/ 32760858 h 27"/>
                <a:gd name="T16" fmla="*/ 65524068 w 26"/>
                <a:gd name="T17" fmla="*/ 0 h 27"/>
                <a:gd name="T18" fmla="*/ 32762828 w 26"/>
                <a:gd name="T19" fmla="*/ 0 h 27"/>
                <a:gd name="T20" fmla="*/ 32762828 w 26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201874" y="3573289"/>
              <a:ext cx="648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968500" y="3594100"/>
              <a:ext cx="42863" cy="42862"/>
            </a:xfrm>
            <a:custGeom>
              <a:avLst/>
              <a:gdLst>
                <a:gd name="T0" fmla="*/ 35282602 w 27"/>
                <a:gd name="T1" fmla="*/ 32760858 h 27"/>
                <a:gd name="T2" fmla="*/ 35282602 w 27"/>
                <a:gd name="T3" fmla="*/ 0 h 27"/>
                <a:gd name="T4" fmla="*/ 0 w 27"/>
                <a:gd name="T5" fmla="*/ 0 h 27"/>
                <a:gd name="T6" fmla="*/ 0 w 27"/>
                <a:gd name="T7" fmla="*/ 32760858 h 27"/>
                <a:gd name="T8" fmla="*/ 0 w 27"/>
                <a:gd name="T9" fmla="*/ 68042637 h 27"/>
                <a:gd name="T10" fmla="*/ 35282602 w 27"/>
                <a:gd name="T11" fmla="*/ 68042637 h 27"/>
                <a:gd name="T12" fmla="*/ 68045812 w 27"/>
                <a:gd name="T13" fmla="*/ 68042637 h 27"/>
                <a:gd name="T14" fmla="*/ 68045812 w 27"/>
                <a:gd name="T15" fmla="*/ 32760858 h 27"/>
                <a:gd name="T16" fmla="*/ 68045812 w 27"/>
                <a:gd name="T17" fmla="*/ 0 h 27"/>
                <a:gd name="T18" fmla="*/ 35282602 w 27"/>
                <a:gd name="T19" fmla="*/ 0 h 27"/>
                <a:gd name="T20" fmla="*/ 35282602 w 27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4" y="13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949045" y="3573289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V="1">
              <a:off x="2381250" y="3614737"/>
              <a:ext cx="4699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2762663" y="3615110"/>
              <a:ext cx="482412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5647530" y="3615110"/>
              <a:ext cx="376810" cy="83641"/>
            </a:xfrm>
            <a:prstGeom prst="rect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5664200" y="3614737"/>
              <a:ext cx="4699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6024340" y="3615110"/>
              <a:ext cx="398409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24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287337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Read operation</a:t>
            </a:r>
            <a:endParaRPr lang="en-US" sz="2400" dirty="0"/>
          </a:p>
          <a:p>
            <a:pPr lvl="1" eaLnBrk="1" hangingPunct="1"/>
            <a:r>
              <a:rPr lang="en-US" sz="2200" dirty="0"/>
              <a:t>Word line is activated to close switches T1 and T2</a:t>
            </a:r>
          </a:p>
          <a:p>
            <a:pPr lvl="1" eaLnBrk="1" hangingPunct="1"/>
            <a:r>
              <a:rPr lang="en-US" sz="2200" dirty="0"/>
              <a:t> Sense/Write circuits at the bottom monitor the state of b and b’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Write Operation</a:t>
            </a:r>
          </a:p>
          <a:p>
            <a:pPr lvl="1"/>
            <a:r>
              <a:rPr lang="en-US" sz="2200" dirty="0"/>
              <a:t>The state of the cell is set by placing the appropriate value on bit line b and its complement on b’ and the activate word line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8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Static RAMs (SRAMs):</a:t>
            </a:r>
          </a:p>
          <a:p>
            <a:pPr lvl="1" eaLnBrk="1" hangingPunct="1"/>
            <a:r>
              <a:rPr lang="en-US" sz="1800" dirty="0"/>
              <a:t>Consist of circuits that are capable of retaining their state as long as the power is applied. </a:t>
            </a:r>
          </a:p>
          <a:p>
            <a:pPr lvl="1" eaLnBrk="1" hangingPunct="1"/>
            <a:r>
              <a:rPr lang="en-US" sz="1800" dirty="0"/>
              <a:t>Volatile memories, because their contents are lost when power is interrupted. </a:t>
            </a:r>
          </a:p>
          <a:p>
            <a:pPr lvl="1" eaLnBrk="1" hangingPunct="1"/>
            <a:r>
              <a:rPr lang="en-US" sz="1800" dirty="0"/>
              <a:t>Access times of static RAMs are in the range of few nanoseconds.</a:t>
            </a:r>
          </a:p>
          <a:p>
            <a:pPr lvl="1" eaLnBrk="1" hangingPunct="1"/>
            <a:r>
              <a:rPr lang="en-US" sz="1800" dirty="0"/>
              <a:t>However, the cost is usually high. </a:t>
            </a:r>
          </a:p>
          <a:p>
            <a:pPr eaLnBrk="1" hangingPunct="1"/>
            <a:r>
              <a:rPr lang="en-US" sz="1800" dirty="0"/>
              <a:t> </a:t>
            </a:r>
            <a:r>
              <a:rPr lang="en-US" dirty="0">
                <a:solidFill>
                  <a:srgbClr val="FF0000"/>
                </a:solidFill>
              </a:rPr>
              <a:t>Dynamic RAMs (DRAMs):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/>
              <a:t>Do not retain their state indefinitely.</a:t>
            </a:r>
          </a:p>
          <a:p>
            <a:pPr lvl="1" eaLnBrk="1" hangingPunct="1"/>
            <a:r>
              <a:rPr lang="en-US" sz="1800" dirty="0"/>
              <a:t>Contents must be periodically refreshed. </a:t>
            </a:r>
          </a:p>
          <a:p>
            <a:pPr lvl="1" eaLnBrk="1" hangingPunct="1"/>
            <a:r>
              <a:rPr lang="en-US" sz="1800" dirty="0"/>
              <a:t>Contents may be refreshed while accessing them for reading. 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81200"/>
            <a:ext cx="3905250" cy="2901443"/>
          </a:xfrm>
        </p:spPr>
      </p:pic>
      <p:sp>
        <p:nvSpPr>
          <p:cNvPr id="5" name="TextBox 4"/>
          <p:cNvSpPr txBox="1"/>
          <p:nvPr/>
        </p:nvSpPr>
        <p:spPr>
          <a:xfrm>
            <a:off x="76200" y="1524000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Dynamic memory cell </a:t>
            </a:r>
            <a:r>
              <a:rPr lang="en-US" dirty="0"/>
              <a:t>– Information is stored in the form of a charge on a </a:t>
            </a:r>
            <a:r>
              <a:rPr lang="en-US" dirty="0">
                <a:solidFill>
                  <a:srgbClr val="FF0000"/>
                </a:solidFill>
              </a:rPr>
              <a:t>capacitor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Charge can be maintained for only tens of 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Contents are periodically refreshed by  restoring the capacitor charge to its full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Fig… Memory cell consists of capacitor, C and transistor,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store</a:t>
            </a:r>
            <a:r>
              <a:rPr lang="en-US" dirty="0"/>
              <a:t>, transistor T is turned on, and voltage is applied to the bit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transistor is turned off, the capacitor begins to discharge.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, the transistor is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sense amplifier </a:t>
            </a:r>
            <a:r>
              <a:rPr lang="en-US" dirty="0"/>
              <a:t>detects the charge. If it is above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threshold, it drives the bit line to full charge(1). If it is below threshold, it pulls the bit line to ground level(0)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will automatically refreshes its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200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3886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Asynchronous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DRAMs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9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16"/>
          <p:cNvGrpSpPr>
            <a:grpSpLocks/>
          </p:cNvGrpSpPr>
          <p:nvPr/>
        </p:nvGrpSpPr>
        <p:grpSpPr bwMode="auto">
          <a:xfrm>
            <a:off x="228600" y="1600200"/>
            <a:ext cx="7239000" cy="4953000"/>
            <a:chOff x="228600" y="1905000"/>
            <a:chExt cx="5867400" cy="4191000"/>
          </a:xfrm>
        </p:grpSpPr>
        <p:grpSp>
          <p:nvGrpSpPr>
            <p:cNvPr id="21509" name="Group 109"/>
            <p:cNvGrpSpPr>
              <a:grpSpLocks/>
            </p:cNvGrpSpPr>
            <p:nvPr/>
          </p:nvGrpSpPr>
          <p:grpSpPr bwMode="auto">
            <a:xfrm>
              <a:off x="228600" y="1905000"/>
              <a:ext cx="5867400" cy="4191000"/>
              <a:chOff x="228600" y="1676400"/>
              <a:chExt cx="6511925" cy="4419600"/>
            </a:xfrm>
          </p:grpSpPr>
          <p:sp>
            <p:nvSpPr>
              <p:cNvPr id="21512" name="Line 2"/>
              <p:cNvSpPr>
                <a:spLocks noChangeShapeType="1"/>
              </p:cNvSpPr>
              <p:nvPr/>
            </p:nvSpPr>
            <p:spPr bwMode="auto">
              <a:xfrm flipH="1">
                <a:off x="4286250" y="2444750"/>
                <a:ext cx="4254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3" name="Line 3"/>
              <p:cNvSpPr>
                <a:spLocks noChangeShapeType="1"/>
              </p:cNvSpPr>
              <p:nvPr/>
            </p:nvSpPr>
            <p:spPr bwMode="auto">
              <a:xfrm flipH="1">
                <a:off x="4286250" y="2333625"/>
                <a:ext cx="4254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4" name="Line 4"/>
              <p:cNvSpPr>
                <a:spLocks noChangeShapeType="1"/>
              </p:cNvSpPr>
              <p:nvPr/>
            </p:nvSpPr>
            <p:spPr bwMode="auto">
              <a:xfrm flipH="1">
                <a:off x="4286250" y="2960688"/>
                <a:ext cx="42545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5" name="Line 5"/>
              <p:cNvSpPr>
                <a:spLocks noChangeShapeType="1"/>
              </p:cNvSpPr>
              <p:nvPr/>
            </p:nvSpPr>
            <p:spPr bwMode="auto">
              <a:xfrm flipV="1">
                <a:off x="5670550" y="3294063"/>
                <a:ext cx="1588" cy="423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6" name="Line 6"/>
              <p:cNvSpPr>
                <a:spLocks noChangeShapeType="1"/>
              </p:cNvSpPr>
              <p:nvPr/>
            </p:nvSpPr>
            <p:spPr bwMode="auto">
              <a:xfrm flipV="1">
                <a:off x="5135563" y="3294063"/>
                <a:ext cx="1587" cy="423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7" name="Rectangle 7"/>
              <p:cNvSpPr>
                <a:spLocks noChangeArrowheads="1"/>
              </p:cNvSpPr>
              <p:nvPr/>
            </p:nvSpPr>
            <p:spPr bwMode="auto">
              <a:xfrm>
                <a:off x="5080000" y="4841875"/>
                <a:ext cx="7747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Column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18" name="Freeform 8"/>
              <p:cNvSpPr>
                <a:spLocks/>
              </p:cNvSpPr>
              <p:nvPr/>
            </p:nvSpPr>
            <p:spPr bwMode="auto">
              <a:xfrm>
                <a:off x="5651500" y="5340350"/>
                <a:ext cx="36513" cy="74613"/>
              </a:xfrm>
              <a:custGeom>
                <a:avLst/>
                <a:gdLst>
                  <a:gd name="T0" fmla="*/ 666599552 w 2"/>
                  <a:gd name="T1" fmla="*/ 1391774862 h 4"/>
                  <a:gd name="T2" fmla="*/ 333308904 w 2"/>
                  <a:gd name="T3" fmla="*/ 0 h 4"/>
                  <a:gd name="T4" fmla="*/ 0 w 2"/>
                  <a:gd name="T5" fmla="*/ 1391774862 h 4"/>
                  <a:gd name="T6" fmla="*/ 333308904 w 2"/>
                  <a:gd name="T7" fmla="*/ 1391774862 h 4"/>
                  <a:gd name="T8" fmla="*/ 666599552 w 2"/>
                  <a:gd name="T9" fmla="*/ 139177486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4"/>
                  <a:gd name="T17" fmla="*/ 2 w 2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4">
                    <a:moveTo>
                      <a:pt x="2" y="4"/>
                    </a:moveTo>
                    <a:lnTo>
                      <a:pt x="1" y="0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2" y="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19" name="Freeform 9"/>
              <p:cNvSpPr>
                <a:spLocks/>
              </p:cNvSpPr>
              <p:nvPr/>
            </p:nvSpPr>
            <p:spPr bwMode="auto">
              <a:xfrm>
                <a:off x="5651500" y="5340350"/>
                <a:ext cx="36513" cy="74613"/>
              </a:xfrm>
              <a:custGeom>
                <a:avLst/>
                <a:gdLst>
                  <a:gd name="T0" fmla="*/ 57965187 w 23"/>
                  <a:gd name="T1" fmla="*/ 118448942 h 47"/>
                  <a:gd name="T2" fmla="*/ 30242292 w 23"/>
                  <a:gd name="T3" fmla="*/ 0 h 47"/>
                  <a:gd name="T4" fmla="*/ 0 w 23"/>
                  <a:gd name="T5" fmla="*/ 118448942 h 47"/>
                  <a:gd name="T6" fmla="*/ 30242292 w 23"/>
                  <a:gd name="T7" fmla="*/ 118448942 h 47"/>
                  <a:gd name="T8" fmla="*/ 57965187 w 23"/>
                  <a:gd name="T9" fmla="*/ 118448942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47"/>
                  <a:gd name="T17" fmla="*/ 23 w 2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47">
                    <a:moveTo>
                      <a:pt x="23" y="47"/>
                    </a:moveTo>
                    <a:lnTo>
                      <a:pt x="12" y="0"/>
                    </a:lnTo>
                    <a:lnTo>
                      <a:pt x="0" y="47"/>
                    </a:lnTo>
                    <a:lnTo>
                      <a:pt x="12" y="47"/>
                    </a:lnTo>
                    <a:lnTo>
                      <a:pt x="2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0" name="Freeform 10"/>
              <p:cNvSpPr>
                <a:spLocks/>
              </p:cNvSpPr>
              <p:nvPr/>
            </p:nvSpPr>
            <p:spPr bwMode="auto">
              <a:xfrm>
                <a:off x="5651500" y="5635625"/>
                <a:ext cx="36513" cy="74613"/>
              </a:xfrm>
              <a:custGeom>
                <a:avLst/>
                <a:gdLst>
                  <a:gd name="T0" fmla="*/ 0 w 2"/>
                  <a:gd name="T1" fmla="*/ 0 h 4"/>
                  <a:gd name="T2" fmla="*/ 333308904 w 2"/>
                  <a:gd name="T3" fmla="*/ 1391774862 h 4"/>
                  <a:gd name="T4" fmla="*/ 666599552 w 2"/>
                  <a:gd name="T5" fmla="*/ 0 h 4"/>
                  <a:gd name="T6" fmla="*/ 333308904 w 2"/>
                  <a:gd name="T7" fmla="*/ 0 h 4"/>
                  <a:gd name="T8" fmla="*/ 0 w 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4"/>
                  <a:gd name="T17" fmla="*/ 2 w 2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4">
                    <a:moveTo>
                      <a:pt x="0" y="0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1" name="Freeform 11"/>
              <p:cNvSpPr>
                <a:spLocks/>
              </p:cNvSpPr>
              <p:nvPr/>
            </p:nvSpPr>
            <p:spPr bwMode="auto">
              <a:xfrm>
                <a:off x="5651500" y="5635625"/>
                <a:ext cx="36513" cy="74613"/>
              </a:xfrm>
              <a:custGeom>
                <a:avLst/>
                <a:gdLst>
                  <a:gd name="T0" fmla="*/ 0 w 23"/>
                  <a:gd name="T1" fmla="*/ 0 h 47"/>
                  <a:gd name="T2" fmla="*/ 30242292 w 23"/>
                  <a:gd name="T3" fmla="*/ 118448942 h 47"/>
                  <a:gd name="T4" fmla="*/ 57965187 w 23"/>
                  <a:gd name="T5" fmla="*/ 0 h 47"/>
                  <a:gd name="T6" fmla="*/ 30242292 w 23"/>
                  <a:gd name="T7" fmla="*/ 0 h 47"/>
                  <a:gd name="T8" fmla="*/ 0 w 2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47"/>
                  <a:gd name="T17" fmla="*/ 23 w 2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47">
                    <a:moveTo>
                      <a:pt x="0" y="0"/>
                    </a:moveTo>
                    <a:lnTo>
                      <a:pt x="12" y="47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2" name="Line 12"/>
              <p:cNvSpPr>
                <a:spLocks noChangeShapeType="1"/>
              </p:cNvSpPr>
              <p:nvPr/>
            </p:nvSpPr>
            <p:spPr bwMode="auto">
              <a:xfrm flipV="1">
                <a:off x="5670550" y="5414963"/>
                <a:ext cx="1588" cy="2016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3" name="Rectangle 16"/>
              <p:cNvSpPr>
                <a:spLocks noChangeArrowheads="1"/>
              </p:cNvSpPr>
              <p:nvPr/>
            </p:nvSpPr>
            <p:spPr bwMode="auto">
              <a:xfrm>
                <a:off x="6278563" y="3716338"/>
                <a:ext cx="33178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CS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24" name="Line 17"/>
              <p:cNvSpPr>
                <a:spLocks noChangeShapeType="1"/>
              </p:cNvSpPr>
              <p:nvPr/>
            </p:nvSpPr>
            <p:spPr bwMode="auto">
              <a:xfrm flipV="1">
                <a:off x="5670550" y="4252913"/>
                <a:ext cx="1588" cy="515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5" name="Line 18"/>
              <p:cNvSpPr>
                <a:spLocks noChangeShapeType="1"/>
              </p:cNvSpPr>
              <p:nvPr/>
            </p:nvSpPr>
            <p:spPr bwMode="auto">
              <a:xfrm flipV="1">
                <a:off x="5135563" y="4252913"/>
                <a:ext cx="1587" cy="515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6" name="Line 19"/>
              <p:cNvSpPr>
                <a:spLocks noChangeShapeType="1"/>
              </p:cNvSpPr>
              <p:nvPr/>
            </p:nvSpPr>
            <p:spPr bwMode="auto">
              <a:xfrm flipV="1">
                <a:off x="5024438" y="4252913"/>
                <a:ext cx="1587" cy="515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7" name="Line 20"/>
              <p:cNvSpPr>
                <a:spLocks noChangeShapeType="1"/>
              </p:cNvSpPr>
              <p:nvPr/>
            </p:nvSpPr>
            <p:spPr bwMode="auto">
              <a:xfrm flipV="1">
                <a:off x="5024438" y="3294063"/>
                <a:ext cx="1587" cy="423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8" name="Line 21"/>
              <p:cNvSpPr>
                <a:spLocks noChangeShapeType="1"/>
              </p:cNvSpPr>
              <p:nvPr/>
            </p:nvSpPr>
            <p:spPr bwMode="auto">
              <a:xfrm flipH="1">
                <a:off x="3124200" y="5100638"/>
                <a:ext cx="127317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29" name="Line 22"/>
              <p:cNvSpPr>
                <a:spLocks noChangeShapeType="1"/>
              </p:cNvSpPr>
              <p:nvPr/>
            </p:nvSpPr>
            <p:spPr bwMode="auto">
              <a:xfrm flipH="1">
                <a:off x="3124200" y="4989513"/>
                <a:ext cx="132873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0" name="Freeform 23"/>
              <p:cNvSpPr>
                <a:spLocks/>
              </p:cNvSpPr>
              <p:nvPr/>
            </p:nvSpPr>
            <p:spPr bwMode="auto">
              <a:xfrm>
                <a:off x="4397375" y="4935538"/>
                <a:ext cx="423863" cy="220662"/>
              </a:xfrm>
              <a:custGeom>
                <a:avLst/>
                <a:gdLst>
                  <a:gd name="T0" fmla="*/ 0 w 23"/>
                  <a:gd name="T1" fmla="*/ 2147483647 h 12"/>
                  <a:gd name="T2" fmla="*/ 2147483647 w 23"/>
                  <a:gd name="T3" fmla="*/ 2147483647 h 12"/>
                  <a:gd name="T4" fmla="*/ 2147483647 w 23"/>
                  <a:gd name="T5" fmla="*/ 2147483647 h 12"/>
                  <a:gd name="T6" fmla="*/ 2147483647 w 23"/>
                  <a:gd name="T7" fmla="*/ 2028821523 h 12"/>
                  <a:gd name="T8" fmla="*/ 2147483647 w 23"/>
                  <a:gd name="T9" fmla="*/ 0 h 12"/>
                  <a:gd name="T10" fmla="*/ 2147483647 w 23"/>
                  <a:gd name="T11" fmla="*/ 1014419956 h 12"/>
                  <a:gd name="T12" fmla="*/ 0 w 23"/>
                  <a:gd name="T13" fmla="*/ 1014419956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1" y="9"/>
                    </a:lnTo>
                    <a:lnTo>
                      <a:pt x="11" y="12"/>
                    </a:lnTo>
                    <a:lnTo>
                      <a:pt x="23" y="6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1" name="Rectangle 24"/>
              <p:cNvSpPr>
                <a:spLocks noChangeArrowheads="1"/>
              </p:cNvSpPr>
              <p:nvPr/>
            </p:nvSpPr>
            <p:spPr bwMode="auto">
              <a:xfrm>
                <a:off x="4879975" y="3771900"/>
                <a:ext cx="1183986" cy="21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Sense / Write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32" name="Rectangle 25"/>
              <p:cNvSpPr>
                <a:spLocks noChangeArrowheads="1"/>
              </p:cNvSpPr>
              <p:nvPr/>
            </p:nvSpPr>
            <p:spPr bwMode="auto">
              <a:xfrm>
                <a:off x="5099050" y="3938588"/>
                <a:ext cx="738188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circuits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33" name="Rectangle 26"/>
              <p:cNvSpPr>
                <a:spLocks noChangeArrowheads="1"/>
              </p:cNvSpPr>
              <p:nvPr/>
            </p:nvSpPr>
            <p:spPr bwMode="auto">
              <a:xfrm>
                <a:off x="5043488" y="2609850"/>
                <a:ext cx="90328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cell array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34" name="Freeform 27"/>
              <p:cNvSpPr>
                <a:spLocks/>
              </p:cNvSpPr>
              <p:nvPr/>
            </p:nvSpPr>
            <p:spPr bwMode="auto">
              <a:xfrm>
                <a:off x="2719388" y="5432425"/>
                <a:ext cx="55562" cy="111125"/>
              </a:xfrm>
              <a:custGeom>
                <a:avLst/>
                <a:gdLst>
                  <a:gd name="T0" fmla="*/ 1029045244 w 3"/>
                  <a:gd name="T1" fmla="*/ 2058127529 h 6"/>
                  <a:gd name="T2" fmla="*/ 686024085 w 3"/>
                  <a:gd name="T3" fmla="*/ 0 h 6"/>
                  <a:gd name="T4" fmla="*/ 0 w 3"/>
                  <a:gd name="T5" fmla="*/ 2058127529 h 6"/>
                  <a:gd name="T6" fmla="*/ 686024085 w 3"/>
                  <a:gd name="T7" fmla="*/ 2058127529 h 6"/>
                  <a:gd name="T8" fmla="*/ 1029045244 w 3"/>
                  <a:gd name="T9" fmla="*/ 2058127529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3" y="6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5" name="Freeform 28"/>
              <p:cNvSpPr>
                <a:spLocks/>
              </p:cNvSpPr>
              <p:nvPr/>
            </p:nvSpPr>
            <p:spPr bwMode="auto">
              <a:xfrm>
                <a:off x="2719388" y="5432425"/>
                <a:ext cx="55562" cy="111125"/>
              </a:xfrm>
              <a:custGeom>
                <a:avLst/>
                <a:gdLst>
                  <a:gd name="T0" fmla="*/ 88203868 w 35"/>
                  <a:gd name="T1" fmla="*/ 176410910 h 70"/>
                  <a:gd name="T2" fmla="*/ 57962278 w 35"/>
                  <a:gd name="T3" fmla="*/ 0 h 70"/>
                  <a:gd name="T4" fmla="*/ 0 w 35"/>
                  <a:gd name="T5" fmla="*/ 176410910 h 70"/>
                  <a:gd name="T6" fmla="*/ 57962278 w 35"/>
                  <a:gd name="T7" fmla="*/ 176410910 h 70"/>
                  <a:gd name="T8" fmla="*/ 88203868 w 35"/>
                  <a:gd name="T9" fmla="*/ 17641091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70"/>
                  <a:gd name="T17" fmla="*/ 35 w 3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70">
                    <a:moveTo>
                      <a:pt x="35" y="70"/>
                    </a:moveTo>
                    <a:lnTo>
                      <a:pt x="23" y="0"/>
                    </a:lnTo>
                    <a:lnTo>
                      <a:pt x="0" y="70"/>
                    </a:lnTo>
                    <a:lnTo>
                      <a:pt x="23" y="70"/>
                    </a:lnTo>
                    <a:lnTo>
                      <a:pt x="3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6" name="Freeform 29"/>
              <p:cNvSpPr>
                <a:spLocks/>
              </p:cNvSpPr>
              <p:nvPr/>
            </p:nvSpPr>
            <p:spPr bwMode="auto">
              <a:xfrm>
                <a:off x="1741488" y="5562600"/>
                <a:ext cx="1014412" cy="276225"/>
              </a:xfrm>
              <a:custGeom>
                <a:avLst/>
                <a:gdLst>
                  <a:gd name="T0" fmla="*/ 2147483647 w 55"/>
                  <a:gd name="T1" fmla="*/ 0 h 15"/>
                  <a:gd name="T2" fmla="*/ 2147483647 w 55"/>
                  <a:gd name="T3" fmla="*/ 2147483647 h 15"/>
                  <a:gd name="T4" fmla="*/ 0 w 55"/>
                  <a:gd name="T5" fmla="*/ 2147483647 h 1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5"/>
                  <a:gd name="T11" fmla="*/ 55 w 55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5">
                    <a:moveTo>
                      <a:pt x="55" y="0"/>
                    </a:moveTo>
                    <a:lnTo>
                      <a:pt x="55" y="15"/>
                    </a:lnTo>
                    <a:lnTo>
                      <a:pt x="0" y="1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7" name="Rectangle 30"/>
              <p:cNvSpPr>
                <a:spLocks noChangeArrowheads="1"/>
              </p:cNvSpPr>
              <p:nvPr/>
            </p:nvSpPr>
            <p:spPr bwMode="auto">
              <a:xfrm>
                <a:off x="2512002" y="2684463"/>
                <a:ext cx="53498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latch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38" name="Rectangle 31"/>
              <p:cNvSpPr>
                <a:spLocks noChangeArrowheads="1"/>
              </p:cNvSpPr>
              <p:nvPr/>
            </p:nvSpPr>
            <p:spPr bwMode="auto">
              <a:xfrm>
                <a:off x="2427432" y="2517775"/>
                <a:ext cx="81121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address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39" name="Rectangle 32"/>
              <p:cNvSpPr>
                <a:spLocks noChangeArrowheads="1"/>
              </p:cNvSpPr>
              <p:nvPr/>
            </p:nvSpPr>
            <p:spPr bwMode="auto">
              <a:xfrm>
                <a:off x="2427432" y="2370138"/>
                <a:ext cx="46037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Row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40" name="Freeform 33"/>
              <p:cNvSpPr>
                <a:spLocks/>
              </p:cNvSpPr>
              <p:nvPr/>
            </p:nvSpPr>
            <p:spPr bwMode="auto">
              <a:xfrm>
                <a:off x="3124200" y="2536825"/>
                <a:ext cx="425450" cy="222250"/>
              </a:xfrm>
              <a:custGeom>
                <a:avLst/>
                <a:gdLst>
                  <a:gd name="T0" fmla="*/ 0 w 23"/>
                  <a:gd name="T1" fmla="*/ 2147483647 h 12"/>
                  <a:gd name="T2" fmla="*/ 2147483647 w 23"/>
                  <a:gd name="T3" fmla="*/ 2147483647 h 12"/>
                  <a:gd name="T4" fmla="*/ 2147483647 w 23"/>
                  <a:gd name="T5" fmla="*/ 2147483647 h 12"/>
                  <a:gd name="T6" fmla="*/ 2147483647 w 23"/>
                  <a:gd name="T7" fmla="*/ 2058127529 h 12"/>
                  <a:gd name="T8" fmla="*/ 2147483647 w 23"/>
                  <a:gd name="T9" fmla="*/ 0 h 12"/>
                  <a:gd name="T10" fmla="*/ 2147483647 w 23"/>
                  <a:gd name="T11" fmla="*/ 1029054504 h 12"/>
                  <a:gd name="T12" fmla="*/ 0 w 23"/>
                  <a:gd name="T13" fmla="*/ 1029054504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1" y="9"/>
                    </a:lnTo>
                    <a:lnTo>
                      <a:pt x="11" y="12"/>
                    </a:lnTo>
                    <a:lnTo>
                      <a:pt x="23" y="6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1" name="Rectangle 34"/>
              <p:cNvSpPr>
                <a:spLocks noChangeArrowheads="1"/>
              </p:cNvSpPr>
              <p:nvPr/>
            </p:nvSpPr>
            <p:spPr bwMode="auto">
              <a:xfrm>
                <a:off x="2427432" y="4749800"/>
                <a:ext cx="7747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Column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42" name="Rectangle 35"/>
              <p:cNvSpPr>
                <a:spLocks noChangeArrowheads="1"/>
              </p:cNvSpPr>
              <p:nvPr/>
            </p:nvSpPr>
            <p:spPr bwMode="auto">
              <a:xfrm>
                <a:off x="2589213" y="5118100"/>
                <a:ext cx="53498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latch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43" name="Rectangle 36"/>
              <p:cNvSpPr>
                <a:spLocks noChangeArrowheads="1"/>
              </p:cNvSpPr>
              <p:nvPr/>
            </p:nvSpPr>
            <p:spPr bwMode="auto">
              <a:xfrm>
                <a:off x="1649413" y="2703513"/>
                <a:ext cx="312737" cy="22860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rbel" pitchFamily="34" charset="0"/>
                </a:endParaRPr>
              </a:p>
            </p:txBody>
          </p:sp>
          <p:sp>
            <p:nvSpPr>
              <p:cNvPr id="21544" name="Freeform 37"/>
              <p:cNvSpPr>
                <a:spLocks/>
              </p:cNvSpPr>
              <p:nvPr/>
            </p:nvSpPr>
            <p:spPr bwMode="auto">
              <a:xfrm>
                <a:off x="1317625" y="3902075"/>
                <a:ext cx="627063" cy="1198563"/>
              </a:xfrm>
              <a:custGeom>
                <a:avLst/>
                <a:gdLst>
                  <a:gd name="T0" fmla="*/ 2147483647 w 34"/>
                  <a:gd name="T1" fmla="*/ 2147483647 h 65"/>
                  <a:gd name="T2" fmla="*/ 2147483647 w 34"/>
                  <a:gd name="T3" fmla="*/ 2147483647 h 65"/>
                  <a:gd name="T4" fmla="*/ 2147483647 w 34"/>
                  <a:gd name="T5" fmla="*/ 0 h 65"/>
                  <a:gd name="T6" fmla="*/ 0 w 34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"/>
                  <a:gd name="T13" fmla="*/ 0 h 65"/>
                  <a:gd name="T14" fmla="*/ 34 w 34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" h="65">
                    <a:moveTo>
                      <a:pt x="34" y="65"/>
                    </a:moveTo>
                    <a:lnTo>
                      <a:pt x="11" y="65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5" name="Freeform 38"/>
              <p:cNvSpPr>
                <a:spLocks/>
              </p:cNvSpPr>
              <p:nvPr/>
            </p:nvSpPr>
            <p:spPr bwMode="auto">
              <a:xfrm>
                <a:off x="1317625" y="2592388"/>
                <a:ext cx="627063" cy="1198562"/>
              </a:xfrm>
              <a:custGeom>
                <a:avLst/>
                <a:gdLst>
                  <a:gd name="T0" fmla="*/ 0 w 34"/>
                  <a:gd name="T1" fmla="*/ 2147483647 h 65"/>
                  <a:gd name="T2" fmla="*/ 2147483647 w 34"/>
                  <a:gd name="T3" fmla="*/ 2147483647 h 65"/>
                  <a:gd name="T4" fmla="*/ 2147483647 w 34"/>
                  <a:gd name="T5" fmla="*/ 0 h 65"/>
                  <a:gd name="T6" fmla="*/ 2147483647 w 34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"/>
                  <a:gd name="T13" fmla="*/ 0 h 65"/>
                  <a:gd name="T14" fmla="*/ 34 w 34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" h="65">
                    <a:moveTo>
                      <a:pt x="0" y="65"/>
                    </a:moveTo>
                    <a:lnTo>
                      <a:pt x="11" y="65"/>
                    </a:lnTo>
                    <a:lnTo>
                      <a:pt x="11" y="0"/>
                    </a:lnTo>
                    <a:lnTo>
                      <a:pt x="3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6" name="Freeform 39"/>
              <p:cNvSpPr>
                <a:spLocks/>
              </p:cNvSpPr>
              <p:nvPr/>
            </p:nvSpPr>
            <p:spPr bwMode="auto">
              <a:xfrm>
                <a:off x="2719388" y="2132013"/>
                <a:ext cx="55562" cy="128587"/>
              </a:xfrm>
              <a:custGeom>
                <a:avLst/>
                <a:gdLst>
                  <a:gd name="T0" fmla="*/ 0 w 3"/>
                  <a:gd name="T1" fmla="*/ 0 h 7"/>
                  <a:gd name="T2" fmla="*/ 686024085 w 3"/>
                  <a:gd name="T3" fmla="*/ 2147483647 h 7"/>
                  <a:gd name="T4" fmla="*/ 1029045244 w 3"/>
                  <a:gd name="T5" fmla="*/ 0 h 7"/>
                  <a:gd name="T6" fmla="*/ 686024085 w 3"/>
                  <a:gd name="T7" fmla="*/ 0 h 7"/>
                  <a:gd name="T8" fmla="*/ 0 w 3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7"/>
                  <a:gd name="T17" fmla="*/ 3 w 3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7">
                    <a:moveTo>
                      <a:pt x="0" y="0"/>
                    </a:moveTo>
                    <a:lnTo>
                      <a:pt x="2" y="7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7" name="Freeform 40"/>
              <p:cNvSpPr>
                <a:spLocks/>
              </p:cNvSpPr>
              <p:nvPr/>
            </p:nvSpPr>
            <p:spPr bwMode="auto">
              <a:xfrm>
                <a:off x="2719388" y="2132013"/>
                <a:ext cx="55562" cy="128587"/>
              </a:xfrm>
              <a:custGeom>
                <a:avLst/>
                <a:gdLst>
                  <a:gd name="T0" fmla="*/ 0 w 35"/>
                  <a:gd name="T1" fmla="*/ 0 h 81"/>
                  <a:gd name="T2" fmla="*/ 57962278 w 35"/>
                  <a:gd name="T3" fmla="*/ 204131041 h 81"/>
                  <a:gd name="T4" fmla="*/ 88203868 w 35"/>
                  <a:gd name="T5" fmla="*/ 0 h 81"/>
                  <a:gd name="T6" fmla="*/ 57962278 w 35"/>
                  <a:gd name="T7" fmla="*/ 0 h 81"/>
                  <a:gd name="T8" fmla="*/ 0 w 35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81"/>
                  <a:gd name="T17" fmla="*/ 35 w 35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81">
                    <a:moveTo>
                      <a:pt x="0" y="0"/>
                    </a:moveTo>
                    <a:lnTo>
                      <a:pt x="23" y="81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8" name="Freeform 41"/>
              <p:cNvSpPr>
                <a:spLocks/>
              </p:cNvSpPr>
              <p:nvPr/>
            </p:nvSpPr>
            <p:spPr bwMode="auto">
              <a:xfrm>
                <a:off x="1741488" y="1854200"/>
                <a:ext cx="1014412" cy="277813"/>
              </a:xfrm>
              <a:custGeom>
                <a:avLst/>
                <a:gdLst>
                  <a:gd name="T0" fmla="*/ 2147483647 w 55"/>
                  <a:gd name="T1" fmla="*/ 2147483647 h 15"/>
                  <a:gd name="T2" fmla="*/ 2147483647 w 55"/>
                  <a:gd name="T3" fmla="*/ 0 h 15"/>
                  <a:gd name="T4" fmla="*/ 0 w 55"/>
                  <a:gd name="T5" fmla="*/ 0 h 1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5"/>
                  <a:gd name="T11" fmla="*/ 55 w 55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5">
                    <a:moveTo>
                      <a:pt x="55" y="15"/>
                    </a:moveTo>
                    <a:lnTo>
                      <a:pt x="55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9" name="Rectangle 42"/>
              <p:cNvSpPr>
                <a:spLocks noChangeArrowheads="1"/>
              </p:cNvSpPr>
              <p:nvPr/>
            </p:nvSpPr>
            <p:spPr bwMode="auto">
              <a:xfrm>
                <a:off x="3561341" y="2609850"/>
                <a:ext cx="81121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decoder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50" name="Rectangle 43"/>
              <p:cNvSpPr>
                <a:spLocks noChangeArrowheads="1"/>
              </p:cNvSpPr>
              <p:nvPr/>
            </p:nvSpPr>
            <p:spPr bwMode="auto">
              <a:xfrm>
                <a:off x="3695989" y="2444750"/>
                <a:ext cx="46037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Row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51" name="Freeform 47"/>
              <p:cNvSpPr>
                <a:spLocks/>
              </p:cNvSpPr>
              <p:nvPr/>
            </p:nvSpPr>
            <p:spPr bwMode="auto">
              <a:xfrm>
                <a:off x="5024438" y="5635625"/>
                <a:ext cx="19050" cy="74613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1391774862 h 4"/>
                  <a:gd name="T4" fmla="*/ 362902476 w 1"/>
                  <a:gd name="T5" fmla="*/ 0 h 4"/>
                  <a:gd name="T6" fmla="*/ 0 w 1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4"/>
                  <a:gd name="T14" fmla="*/ 1 w 1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4">
                    <a:moveTo>
                      <a:pt x="0" y="0"/>
                    </a:moveTo>
                    <a:lnTo>
                      <a:pt x="0" y="4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2" name="Freeform 48"/>
              <p:cNvSpPr>
                <a:spLocks/>
              </p:cNvSpPr>
              <p:nvPr/>
            </p:nvSpPr>
            <p:spPr bwMode="auto">
              <a:xfrm>
                <a:off x="5024438" y="5635625"/>
                <a:ext cx="19050" cy="74613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118448942 h 47"/>
                  <a:gd name="T4" fmla="*/ 30241878 w 12"/>
                  <a:gd name="T5" fmla="*/ 0 h 47"/>
                  <a:gd name="T6" fmla="*/ 0 w 12"/>
                  <a:gd name="T7" fmla="*/ 0 h 47"/>
                  <a:gd name="T8" fmla="*/ 0 w 12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7"/>
                  <a:gd name="T17" fmla="*/ 12 w 1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7">
                    <a:moveTo>
                      <a:pt x="0" y="0"/>
                    </a:moveTo>
                    <a:lnTo>
                      <a:pt x="0" y="47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3" name="Freeform 49"/>
              <p:cNvSpPr>
                <a:spLocks/>
              </p:cNvSpPr>
              <p:nvPr/>
            </p:nvSpPr>
            <p:spPr bwMode="auto">
              <a:xfrm>
                <a:off x="5024438" y="5340350"/>
                <a:ext cx="19050" cy="74613"/>
              </a:xfrm>
              <a:custGeom>
                <a:avLst/>
                <a:gdLst>
                  <a:gd name="T0" fmla="*/ 362902476 w 1"/>
                  <a:gd name="T1" fmla="*/ 1391774862 h 4"/>
                  <a:gd name="T2" fmla="*/ 0 w 1"/>
                  <a:gd name="T3" fmla="*/ 0 h 4"/>
                  <a:gd name="T4" fmla="*/ 0 w 1"/>
                  <a:gd name="T5" fmla="*/ 1391774862 h 4"/>
                  <a:gd name="T6" fmla="*/ 0 w 1"/>
                  <a:gd name="T7" fmla="*/ 1391774862 h 4"/>
                  <a:gd name="T8" fmla="*/ 362902476 w 1"/>
                  <a:gd name="T9" fmla="*/ 139177486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4"/>
                  <a:gd name="T17" fmla="*/ 1 w 1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4">
                    <a:moveTo>
                      <a:pt x="1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" y="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4" name="Freeform 50"/>
              <p:cNvSpPr>
                <a:spLocks/>
              </p:cNvSpPr>
              <p:nvPr/>
            </p:nvSpPr>
            <p:spPr bwMode="auto">
              <a:xfrm>
                <a:off x="5024438" y="5340350"/>
                <a:ext cx="19050" cy="74613"/>
              </a:xfrm>
              <a:custGeom>
                <a:avLst/>
                <a:gdLst>
                  <a:gd name="T0" fmla="*/ 30241878 w 12"/>
                  <a:gd name="T1" fmla="*/ 118448942 h 47"/>
                  <a:gd name="T2" fmla="*/ 0 w 12"/>
                  <a:gd name="T3" fmla="*/ 0 h 47"/>
                  <a:gd name="T4" fmla="*/ 0 w 12"/>
                  <a:gd name="T5" fmla="*/ 118448942 h 47"/>
                  <a:gd name="T6" fmla="*/ 0 w 12"/>
                  <a:gd name="T7" fmla="*/ 118448942 h 47"/>
                  <a:gd name="T8" fmla="*/ 30241878 w 12"/>
                  <a:gd name="T9" fmla="*/ 118448942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7"/>
                  <a:gd name="T17" fmla="*/ 12 w 1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7">
                    <a:moveTo>
                      <a:pt x="12" y="47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12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>
                <a:off x="5024438" y="5414963"/>
                <a:ext cx="1587" cy="2016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6" name="Rectangle 52"/>
              <p:cNvSpPr>
                <a:spLocks noChangeArrowheads="1"/>
              </p:cNvSpPr>
              <p:nvPr/>
            </p:nvSpPr>
            <p:spPr bwMode="auto">
              <a:xfrm>
                <a:off x="5080000" y="4989513"/>
                <a:ext cx="8112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decoder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57" name="Rectangle 53"/>
              <p:cNvSpPr>
                <a:spLocks noChangeArrowheads="1"/>
              </p:cNvSpPr>
              <p:nvPr/>
            </p:nvSpPr>
            <p:spPr bwMode="auto">
              <a:xfrm>
                <a:off x="2427432" y="4914900"/>
                <a:ext cx="81121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address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58" name="Rectangle 54"/>
              <p:cNvSpPr>
                <a:spLocks noChangeArrowheads="1"/>
              </p:cNvSpPr>
              <p:nvPr/>
            </p:nvSpPr>
            <p:spPr bwMode="auto">
              <a:xfrm>
                <a:off x="4765675" y="2444750"/>
                <a:ext cx="534988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4096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59" name="Rectangle 55"/>
              <p:cNvSpPr>
                <a:spLocks noChangeArrowheads="1"/>
              </p:cNvSpPr>
              <p:nvPr/>
            </p:nvSpPr>
            <p:spPr bwMode="auto">
              <a:xfrm>
                <a:off x="5338763" y="2444750"/>
                <a:ext cx="42386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512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0" name="Rectangle 56"/>
              <p:cNvSpPr>
                <a:spLocks noChangeArrowheads="1"/>
              </p:cNvSpPr>
              <p:nvPr/>
            </p:nvSpPr>
            <p:spPr bwMode="auto">
              <a:xfrm>
                <a:off x="5762625" y="2444750"/>
                <a:ext cx="2032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8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1" name="Rectangle 57"/>
              <p:cNvSpPr>
                <a:spLocks noChangeArrowheads="1"/>
              </p:cNvSpPr>
              <p:nvPr/>
            </p:nvSpPr>
            <p:spPr bwMode="auto">
              <a:xfrm>
                <a:off x="5634038" y="2444750"/>
                <a:ext cx="203200" cy="258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Symbol" pitchFamily="18" charset="2"/>
                  </a:rPr>
                  <a:t>´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2" name="Rectangle 58"/>
              <p:cNvSpPr>
                <a:spLocks noChangeArrowheads="1"/>
              </p:cNvSpPr>
              <p:nvPr/>
            </p:nvSpPr>
            <p:spPr bwMode="auto">
              <a:xfrm>
                <a:off x="5283200" y="2444750"/>
                <a:ext cx="166688" cy="258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3" name="Rectangle 59"/>
              <p:cNvSpPr>
                <a:spLocks noChangeArrowheads="1"/>
              </p:cNvSpPr>
              <p:nvPr/>
            </p:nvSpPr>
            <p:spPr bwMode="auto">
              <a:xfrm>
                <a:off x="5854700" y="2444750"/>
                <a:ext cx="166688" cy="258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4" name="Rectangle 60"/>
              <p:cNvSpPr>
                <a:spLocks noChangeArrowheads="1"/>
              </p:cNvSpPr>
              <p:nvPr/>
            </p:nvSpPr>
            <p:spPr bwMode="auto">
              <a:xfrm>
                <a:off x="5135563" y="2444750"/>
                <a:ext cx="203200" cy="258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Symbol" pitchFamily="18" charset="2"/>
                  </a:rPr>
                  <a:t>´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5" name="Rectangle 61"/>
              <p:cNvSpPr>
                <a:spLocks noChangeArrowheads="1"/>
              </p:cNvSpPr>
              <p:nvPr/>
            </p:nvSpPr>
            <p:spPr bwMode="auto">
              <a:xfrm>
                <a:off x="6278563" y="4030663"/>
                <a:ext cx="22066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R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6408738" y="4030663"/>
                <a:ext cx="1841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/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7" name="Rectangle 63"/>
              <p:cNvSpPr>
                <a:spLocks noChangeArrowheads="1"/>
              </p:cNvSpPr>
              <p:nvPr/>
            </p:nvSpPr>
            <p:spPr bwMode="auto">
              <a:xfrm>
                <a:off x="6481763" y="4030663"/>
                <a:ext cx="25876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W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68" name="Line 64"/>
              <p:cNvSpPr>
                <a:spLocks noChangeShapeType="1"/>
              </p:cNvSpPr>
              <p:nvPr/>
            </p:nvSpPr>
            <p:spPr bwMode="auto">
              <a:xfrm flipH="1">
                <a:off x="6500813" y="4006735"/>
                <a:ext cx="109536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Rectangle 65"/>
              <p:cNvSpPr>
                <a:spLocks noChangeArrowheads="1"/>
              </p:cNvSpPr>
              <p:nvPr/>
            </p:nvSpPr>
            <p:spPr bwMode="auto">
              <a:xfrm>
                <a:off x="3549753" y="2113338"/>
                <a:ext cx="736468" cy="10697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8" name="Rectangle 66"/>
              <p:cNvSpPr>
                <a:spLocks noChangeArrowheads="1"/>
              </p:cNvSpPr>
              <p:nvPr/>
            </p:nvSpPr>
            <p:spPr bwMode="auto">
              <a:xfrm>
                <a:off x="4821833" y="3717117"/>
                <a:ext cx="1242128" cy="53570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9" name="Rectangle 67"/>
              <p:cNvSpPr>
                <a:spLocks noChangeArrowheads="1"/>
              </p:cNvSpPr>
              <p:nvPr/>
            </p:nvSpPr>
            <p:spPr bwMode="auto">
              <a:xfrm>
                <a:off x="4821833" y="4768446"/>
                <a:ext cx="1069463" cy="53570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0" name="Rectangle 68"/>
              <p:cNvSpPr>
                <a:spLocks noChangeArrowheads="1"/>
              </p:cNvSpPr>
              <p:nvPr/>
            </p:nvSpPr>
            <p:spPr bwMode="auto">
              <a:xfrm>
                <a:off x="4710834" y="2021263"/>
                <a:ext cx="1272081" cy="127230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1" name="Rectangle 69"/>
              <p:cNvSpPr>
                <a:spLocks noChangeArrowheads="1"/>
              </p:cNvSpPr>
              <p:nvPr/>
            </p:nvSpPr>
            <p:spPr bwMode="auto">
              <a:xfrm>
                <a:off x="2369290" y="2279073"/>
                <a:ext cx="754087" cy="7366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2" name="Rectangle 70"/>
              <p:cNvSpPr>
                <a:spLocks noChangeArrowheads="1"/>
              </p:cNvSpPr>
              <p:nvPr/>
            </p:nvSpPr>
            <p:spPr bwMode="auto">
              <a:xfrm>
                <a:off x="2369290" y="4676371"/>
                <a:ext cx="754087" cy="73827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575" name="Freeform 71"/>
              <p:cNvSpPr>
                <a:spLocks/>
              </p:cNvSpPr>
              <p:nvPr/>
            </p:nvSpPr>
            <p:spPr bwMode="auto">
              <a:xfrm>
                <a:off x="4489450" y="2795588"/>
                <a:ext cx="19050" cy="1746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304921435 h 1"/>
                  <a:gd name="T4" fmla="*/ 362902476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6" name="Freeform 72"/>
              <p:cNvSpPr>
                <a:spLocks/>
              </p:cNvSpPr>
              <p:nvPr/>
            </p:nvSpPr>
            <p:spPr bwMode="auto">
              <a:xfrm>
                <a:off x="4489450" y="2703513"/>
                <a:ext cx="19050" cy="1746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304921435 h 1"/>
                  <a:gd name="T4" fmla="*/ 362902476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7" name="Freeform 73"/>
              <p:cNvSpPr>
                <a:spLocks/>
              </p:cNvSpPr>
              <p:nvPr/>
            </p:nvSpPr>
            <p:spPr bwMode="auto">
              <a:xfrm>
                <a:off x="4489450" y="2611438"/>
                <a:ext cx="19050" cy="1746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304921435 h 1"/>
                  <a:gd name="T4" fmla="*/ 362902476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8" name="Freeform 74"/>
              <p:cNvSpPr>
                <a:spLocks/>
              </p:cNvSpPr>
              <p:nvPr/>
            </p:nvSpPr>
            <p:spPr bwMode="auto">
              <a:xfrm>
                <a:off x="5503863" y="3514725"/>
                <a:ext cx="19050" cy="19050"/>
              </a:xfrm>
              <a:custGeom>
                <a:avLst/>
                <a:gdLst>
                  <a:gd name="T0" fmla="*/ 0 w 1"/>
                  <a:gd name="T1" fmla="*/ 362902476 h 1"/>
                  <a:gd name="T2" fmla="*/ 362902476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9" name="Freeform 75"/>
              <p:cNvSpPr>
                <a:spLocks/>
              </p:cNvSpPr>
              <p:nvPr/>
            </p:nvSpPr>
            <p:spPr bwMode="auto">
              <a:xfrm>
                <a:off x="5392738" y="3514725"/>
                <a:ext cx="19050" cy="19050"/>
              </a:xfrm>
              <a:custGeom>
                <a:avLst/>
                <a:gdLst>
                  <a:gd name="T0" fmla="*/ 0 w 1"/>
                  <a:gd name="T1" fmla="*/ 362902476 h 1"/>
                  <a:gd name="T2" fmla="*/ 362902476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0" name="Freeform 76"/>
              <p:cNvSpPr>
                <a:spLocks/>
              </p:cNvSpPr>
              <p:nvPr/>
            </p:nvSpPr>
            <p:spPr bwMode="auto">
              <a:xfrm>
                <a:off x="5300663" y="3514725"/>
                <a:ext cx="19050" cy="19050"/>
              </a:xfrm>
              <a:custGeom>
                <a:avLst/>
                <a:gdLst>
                  <a:gd name="T0" fmla="*/ 0 w 1"/>
                  <a:gd name="T1" fmla="*/ 362902476 h 1"/>
                  <a:gd name="T2" fmla="*/ 362902476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1" name="Freeform 77"/>
              <p:cNvSpPr>
                <a:spLocks/>
              </p:cNvSpPr>
              <p:nvPr/>
            </p:nvSpPr>
            <p:spPr bwMode="auto">
              <a:xfrm>
                <a:off x="5503863" y="4510088"/>
                <a:ext cx="19050" cy="19050"/>
              </a:xfrm>
              <a:custGeom>
                <a:avLst/>
                <a:gdLst>
                  <a:gd name="T0" fmla="*/ 0 w 1"/>
                  <a:gd name="T1" fmla="*/ 362902476 h 1"/>
                  <a:gd name="T2" fmla="*/ 362902476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2" name="Freeform 78"/>
              <p:cNvSpPr>
                <a:spLocks/>
              </p:cNvSpPr>
              <p:nvPr/>
            </p:nvSpPr>
            <p:spPr bwMode="auto">
              <a:xfrm>
                <a:off x="5392738" y="4510088"/>
                <a:ext cx="19050" cy="19050"/>
              </a:xfrm>
              <a:custGeom>
                <a:avLst/>
                <a:gdLst>
                  <a:gd name="T0" fmla="*/ 0 w 1"/>
                  <a:gd name="T1" fmla="*/ 362902476 h 1"/>
                  <a:gd name="T2" fmla="*/ 362902476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3" name="Freeform 79"/>
              <p:cNvSpPr>
                <a:spLocks/>
              </p:cNvSpPr>
              <p:nvPr/>
            </p:nvSpPr>
            <p:spPr bwMode="auto">
              <a:xfrm>
                <a:off x="5300663" y="4510088"/>
                <a:ext cx="19050" cy="19050"/>
              </a:xfrm>
              <a:custGeom>
                <a:avLst/>
                <a:gdLst>
                  <a:gd name="T0" fmla="*/ 0 w 1"/>
                  <a:gd name="T1" fmla="*/ 362902476 h 1"/>
                  <a:gd name="T2" fmla="*/ 362902476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4" name="Freeform 80"/>
              <p:cNvSpPr>
                <a:spLocks/>
              </p:cNvSpPr>
              <p:nvPr/>
            </p:nvSpPr>
            <p:spPr bwMode="auto">
              <a:xfrm>
                <a:off x="5448300" y="5524500"/>
                <a:ext cx="19050" cy="19050"/>
              </a:xfrm>
              <a:custGeom>
                <a:avLst/>
                <a:gdLst>
                  <a:gd name="T0" fmla="*/ 0 w 1"/>
                  <a:gd name="T1" fmla="*/ 362902476 h 1"/>
                  <a:gd name="T2" fmla="*/ 362902476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5" name="Freeform 81"/>
              <p:cNvSpPr>
                <a:spLocks/>
              </p:cNvSpPr>
              <p:nvPr/>
            </p:nvSpPr>
            <p:spPr bwMode="auto">
              <a:xfrm>
                <a:off x="5348288" y="5524500"/>
                <a:ext cx="17462" cy="19050"/>
              </a:xfrm>
              <a:custGeom>
                <a:avLst/>
                <a:gdLst>
                  <a:gd name="T0" fmla="*/ 0 w 1"/>
                  <a:gd name="T1" fmla="*/ 362902476 h 1"/>
                  <a:gd name="T2" fmla="*/ 304921435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6" name="Freeform 82"/>
              <p:cNvSpPr>
                <a:spLocks/>
              </p:cNvSpPr>
              <p:nvPr/>
            </p:nvSpPr>
            <p:spPr bwMode="auto">
              <a:xfrm>
                <a:off x="5246688" y="5524500"/>
                <a:ext cx="17462" cy="19050"/>
              </a:xfrm>
              <a:custGeom>
                <a:avLst/>
                <a:gdLst>
                  <a:gd name="T0" fmla="*/ 0 w 1"/>
                  <a:gd name="T1" fmla="*/ 362902476 h 1"/>
                  <a:gd name="T2" fmla="*/ 304921435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362902476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7" name="Rectangle 83"/>
              <p:cNvSpPr>
                <a:spLocks noChangeArrowheads="1"/>
              </p:cNvSpPr>
              <p:nvPr/>
            </p:nvSpPr>
            <p:spPr bwMode="auto">
              <a:xfrm>
                <a:off x="228600" y="3716338"/>
                <a:ext cx="2206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88" name="Rectangle 84"/>
              <p:cNvSpPr>
                <a:spLocks noChangeArrowheads="1"/>
              </p:cNvSpPr>
              <p:nvPr/>
            </p:nvSpPr>
            <p:spPr bwMode="auto">
              <a:xfrm>
                <a:off x="339725" y="3810000"/>
                <a:ext cx="258763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20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89" name="Rectangle 85"/>
              <p:cNvSpPr>
                <a:spLocks noChangeArrowheads="1"/>
              </p:cNvSpPr>
              <p:nvPr/>
            </p:nvSpPr>
            <p:spPr bwMode="auto">
              <a:xfrm>
                <a:off x="596900" y="3810000"/>
                <a:ext cx="166688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9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0" name="Rectangle 86"/>
              <p:cNvSpPr>
                <a:spLocks noChangeArrowheads="1"/>
              </p:cNvSpPr>
              <p:nvPr/>
            </p:nvSpPr>
            <p:spPr bwMode="auto">
              <a:xfrm>
                <a:off x="504825" y="3810000"/>
                <a:ext cx="128588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-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1" name="Rectangle 87"/>
              <p:cNvSpPr>
                <a:spLocks noChangeArrowheads="1"/>
              </p:cNvSpPr>
              <p:nvPr/>
            </p:nvSpPr>
            <p:spPr bwMode="auto">
              <a:xfrm>
                <a:off x="782638" y="3716338"/>
                <a:ext cx="22066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2" name="Rectangle 88"/>
              <p:cNvSpPr>
                <a:spLocks noChangeArrowheads="1"/>
              </p:cNvSpPr>
              <p:nvPr/>
            </p:nvSpPr>
            <p:spPr bwMode="auto">
              <a:xfrm>
                <a:off x="911225" y="3810000"/>
                <a:ext cx="166688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8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3" name="Rectangle 89"/>
              <p:cNvSpPr>
                <a:spLocks noChangeArrowheads="1"/>
              </p:cNvSpPr>
              <p:nvPr/>
            </p:nvSpPr>
            <p:spPr bwMode="auto">
              <a:xfrm>
                <a:off x="1095375" y="3810000"/>
                <a:ext cx="166688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0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4" name="Rectangle 90"/>
              <p:cNvSpPr>
                <a:spLocks noChangeArrowheads="1"/>
              </p:cNvSpPr>
              <p:nvPr/>
            </p:nvSpPr>
            <p:spPr bwMode="auto">
              <a:xfrm>
                <a:off x="1003300" y="3810000"/>
                <a:ext cx="128588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-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5" name="Rectangle 91"/>
              <p:cNvSpPr>
                <a:spLocks noChangeArrowheads="1"/>
              </p:cNvSpPr>
              <p:nvPr/>
            </p:nvSpPr>
            <p:spPr bwMode="auto">
              <a:xfrm>
                <a:off x="708025" y="3716338"/>
                <a:ext cx="128588" cy="258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Symbol" pitchFamily="18" charset="2"/>
                  </a:rPr>
                  <a:t>¤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6" name="Rectangle 92"/>
              <p:cNvSpPr>
                <a:spLocks noChangeArrowheads="1"/>
              </p:cNvSpPr>
              <p:nvPr/>
            </p:nvSpPr>
            <p:spPr bwMode="auto">
              <a:xfrm>
                <a:off x="5578475" y="5727700"/>
                <a:ext cx="2397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D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7" name="Rectangle 93"/>
              <p:cNvSpPr>
                <a:spLocks noChangeArrowheads="1"/>
              </p:cNvSpPr>
              <p:nvPr/>
            </p:nvSpPr>
            <p:spPr bwMode="auto">
              <a:xfrm>
                <a:off x="5707063" y="5821363"/>
                <a:ext cx="166687" cy="220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0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8" name="Rectangle 94"/>
              <p:cNvSpPr>
                <a:spLocks noChangeArrowheads="1"/>
              </p:cNvSpPr>
              <p:nvPr/>
            </p:nvSpPr>
            <p:spPr bwMode="auto">
              <a:xfrm>
                <a:off x="4951413" y="5727700"/>
                <a:ext cx="23971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D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599" name="Rectangle 95"/>
              <p:cNvSpPr>
                <a:spLocks noChangeArrowheads="1"/>
              </p:cNvSpPr>
              <p:nvPr/>
            </p:nvSpPr>
            <p:spPr bwMode="auto">
              <a:xfrm>
                <a:off x="5080000" y="5821363"/>
                <a:ext cx="166688" cy="220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7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600" name="Rectangle 96"/>
              <p:cNvSpPr>
                <a:spLocks noChangeArrowheads="1"/>
              </p:cNvSpPr>
              <p:nvPr/>
            </p:nvSpPr>
            <p:spPr bwMode="auto">
              <a:xfrm>
                <a:off x="1262063" y="1725613"/>
                <a:ext cx="22066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R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601" name="Rectangle 97"/>
              <p:cNvSpPr>
                <a:spLocks noChangeArrowheads="1"/>
              </p:cNvSpPr>
              <p:nvPr/>
            </p:nvSpPr>
            <p:spPr bwMode="auto">
              <a:xfrm>
                <a:off x="1390650" y="1725613"/>
                <a:ext cx="2206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602" name="Rectangle 98"/>
              <p:cNvSpPr>
                <a:spLocks noChangeArrowheads="1"/>
              </p:cNvSpPr>
              <p:nvPr/>
            </p:nvSpPr>
            <p:spPr bwMode="auto">
              <a:xfrm>
                <a:off x="1519238" y="1725613"/>
                <a:ext cx="2032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S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603" name="Line 99"/>
              <p:cNvSpPr>
                <a:spLocks noChangeShapeType="1"/>
              </p:cNvSpPr>
              <p:nvPr/>
            </p:nvSpPr>
            <p:spPr bwMode="auto">
              <a:xfrm flipH="1">
                <a:off x="1279525" y="1676400"/>
                <a:ext cx="3143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604" name="Rectangle 100"/>
              <p:cNvSpPr>
                <a:spLocks noChangeArrowheads="1"/>
              </p:cNvSpPr>
              <p:nvPr/>
            </p:nvSpPr>
            <p:spPr bwMode="auto">
              <a:xfrm>
                <a:off x="1243013" y="5727700"/>
                <a:ext cx="220662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C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605" name="Rectangle 101"/>
              <p:cNvSpPr>
                <a:spLocks noChangeArrowheads="1"/>
              </p:cNvSpPr>
              <p:nvPr/>
            </p:nvSpPr>
            <p:spPr bwMode="auto">
              <a:xfrm>
                <a:off x="1371600" y="5727700"/>
                <a:ext cx="2206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606" name="Rectangle 102"/>
              <p:cNvSpPr>
                <a:spLocks noChangeArrowheads="1"/>
              </p:cNvSpPr>
              <p:nvPr/>
            </p:nvSpPr>
            <p:spPr bwMode="auto">
              <a:xfrm>
                <a:off x="1501775" y="5727700"/>
                <a:ext cx="20320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S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1607" name="Line 103"/>
              <p:cNvSpPr>
                <a:spLocks noChangeShapeType="1"/>
              </p:cNvSpPr>
              <p:nvPr/>
            </p:nvSpPr>
            <p:spPr bwMode="auto">
              <a:xfrm flipH="1">
                <a:off x="1262063" y="5715000"/>
                <a:ext cx="312737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608" name="Line 104"/>
              <p:cNvSpPr>
                <a:spLocks noChangeShapeType="1"/>
              </p:cNvSpPr>
              <p:nvPr/>
            </p:nvSpPr>
            <p:spPr bwMode="auto">
              <a:xfrm>
                <a:off x="1962150" y="2695575"/>
                <a:ext cx="0" cy="229552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609" name="Freeform 105"/>
              <p:cNvSpPr>
                <a:spLocks/>
              </p:cNvSpPr>
              <p:nvPr/>
            </p:nvSpPr>
            <p:spPr bwMode="auto">
              <a:xfrm>
                <a:off x="1944688" y="2536825"/>
                <a:ext cx="423862" cy="222250"/>
              </a:xfrm>
              <a:custGeom>
                <a:avLst/>
                <a:gdLst>
                  <a:gd name="T0" fmla="*/ 0 w 23"/>
                  <a:gd name="T1" fmla="*/ 2147483647 h 12"/>
                  <a:gd name="T2" fmla="*/ 2147483647 w 23"/>
                  <a:gd name="T3" fmla="*/ 2147483647 h 12"/>
                  <a:gd name="T4" fmla="*/ 2147483647 w 23"/>
                  <a:gd name="T5" fmla="*/ 2147483647 h 12"/>
                  <a:gd name="T6" fmla="*/ 2147483647 w 23"/>
                  <a:gd name="T7" fmla="*/ 2058127529 h 12"/>
                  <a:gd name="T8" fmla="*/ 2147483647 w 23"/>
                  <a:gd name="T9" fmla="*/ 0 h 12"/>
                  <a:gd name="T10" fmla="*/ 2147483647 w 23"/>
                  <a:gd name="T11" fmla="*/ 1029054504 h 12"/>
                  <a:gd name="T12" fmla="*/ 0 w 23"/>
                  <a:gd name="T13" fmla="*/ 1029054504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2" y="9"/>
                    </a:lnTo>
                    <a:lnTo>
                      <a:pt x="12" y="12"/>
                    </a:lnTo>
                    <a:lnTo>
                      <a:pt x="23" y="6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610" name="Freeform 106"/>
              <p:cNvSpPr>
                <a:spLocks/>
              </p:cNvSpPr>
              <p:nvPr/>
            </p:nvSpPr>
            <p:spPr bwMode="auto">
              <a:xfrm>
                <a:off x="1944688" y="4935538"/>
                <a:ext cx="423862" cy="220662"/>
              </a:xfrm>
              <a:custGeom>
                <a:avLst/>
                <a:gdLst>
                  <a:gd name="T0" fmla="*/ 0 w 23"/>
                  <a:gd name="T1" fmla="*/ 2147483647 h 12"/>
                  <a:gd name="T2" fmla="*/ 2147483647 w 23"/>
                  <a:gd name="T3" fmla="*/ 2147483647 h 12"/>
                  <a:gd name="T4" fmla="*/ 2147483647 w 23"/>
                  <a:gd name="T5" fmla="*/ 2147483647 h 12"/>
                  <a:gd name="T6" fmla="*/ 2147483647 w 23"/>
                  <a:gd name="T7" fmla="*/ 2028821523 h 12"/>
                  <a:gd name="T8" fmla="*/ 2147483647 w 23"/>
                  <a:gd name="T9" fmla="*/ 0 h 12"/>
                  <a:gd name="T10" fmla="*/ 2147483647 w 23"/>
                  <a:gd name="T11" fmla="*/ 1014419956 h 12"/>
                  <a:gd name="T12" fmla="*/ 0 w 23"/>
                  <a:gd name="T13" fmla="*/ 1014419956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2" y="9"/>
                    </a:lnTo>
                    <a:lnTo>
                      <a:pt x="12" y="12"/>
                    </a:lnTo>
                    <a:lnTo>
                      <a:pt x="23" y="6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611" name="Line 107"/>
              <p:cNvSpPr>
                <a:spLocks noChangeShapeType="1"/>
              </p:cNvSpPr>
              <p:nvPr/>
            </p:nvSpPr>
            <p:spPr bwMode="auto">
              <a:xfrm>
                <a:off x="1873250" y="2586038"/>
                <a:ext cx="174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cxnSp>
          <p:nvCxnSpPr>
            <p:cNvPr id="112" name="Straight Arrow Connector 111"/>
            <p:cNvCxnSpPr>
              <a:stCxn id="21523" idx="1"/>
            </p:cNvCxnSpPr>
            <p:nvPr/>
          </p:nvCxnSpPr>
          <p:spPr>
            <a:xfrm flipH="1">
              <a:off x="5445125" y="4014049"/>
              <a:ext cx="234636" cy="24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rot="10800000" flipV="1">
              <a:off x="5486400" y="4167188"/>
              <a:ext cx="269875" cy="238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8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7848600" cy="52578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16Mega bit </a:t>
            </a:r>
            <a:r>
              <a:rPr lang="en-US" sz="2400" dirty="0"/>
              <a:t>DRAM chip which is organized as </a:t>
            </a:r>
            <a:r>
              <a:rPr lang="en-US" sz="2400" dirty="0">
                <a:solidFill>
                  <a:srgbClr val="FF0000"/>
                </a:solidFill>
              </a:rPr>
              <a:t>4kx4k</a:t>
            </a:r>
            <a:r>
              <a:rPr lang="en-US" sz="2400" dirty="0"/>
              <a:t> array</a:t>
            </a:r>
          </a:p>
          <a:p>
            <a:pPr eaLnBrk="1" hangingPunct="1"/>
            <a:r>
              <a:rPr lang="en-US" sz="2400" dirty="0"/>
              <a:t> Each row can store 512 bytes(512x8). 12 bits to select a row, and 9 bits to select a group in a row. Total of 21 bits. 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First apply the row address</a:t>
            </a:r>
            <a:r>
              <a:rPr lang="en-US" sz="2400" dirty="0">
                <a:solidFill>
                  <a:srgbClr val="FF0000"/>
                </a:solidFill>
              </a:rPr>
              <a:t>, RAS(Row Address Strobe) </a:t>
            </a:r>
            <a:r>
              <a:rPr lang="en-US" sz="2400" dirty="0"/>
              <a:t>signal latches the row address. 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Then apply the column address, </a:t>
            </a:r>
            <a:r>
              <a:rPr lang="en-US" sz="2400" dirty="0">
                <a:solidFill>
                  <a:srgbClr val="FF0000"/>
                </a:solidFill>
              </a:rPr>
              <a:t>CAS(Column Address Strobe)</a:t>
            </a:r>
            <a:r>
              <a:rPr lang="en-US" sz="2400" dirty="0"/>
              <a:t> signal latches the address.</a:t>
            </a:r>
          </a:p>
          <a:p>
            <a:pPr eaLnBrk="1" hangingPunct="1"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Read </a:t>
            </a:r>
            <a:r>
              <a:rPr lang="en-US" sz="2400" dirty="0"/>
              <a:t>– the output values of the selected circuits are transferred to D</a:t>
            </a:r>
            <a:r>
              <a:rPr lang="en-US" sz="2400" baseline="-25000" dirty="0"/>
              <a:t>7-0</a:t>
            </a:r>
          </a:p>
          <a:p>
            <a:pPr eaLnBrk="1" hangingPunct="1"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Write</a:t>
            </a:r>
            <a:r>
              <a:rPr lang="en-US" sz="2400" dirty="0"/>
              <a:t> – Information on D</a:t>
            </a:r>
            <a:r>
              <a:rPr lang="en-US" sz="2400" baseline="-25000" dirty="0"/>
              <a:t>7-0 </a:t>
            </a:r>
            <a:r>
              <a:rPr lang="en-US" sz="2400" dirty="0"/>
              <a:t> are transferred  to the selected circuits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refresh circuit </a:t>
            </a:r>
            <a:r>
              <a:rPr lang="en-US" sz="2400" dirty="0"/>
              <a:t>will do refreshing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Timing of the memory unit is  controlled asynchronously and hence it is asynchronous DRAM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5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Fast Page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Suppose if we want to access the consecutive bytes in the selected row.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This can be done without having to reselect the row.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Add a latch at the output of the sense circuits in each column.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All the latches are loaded when the row is selected.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Different column addresses can be applied to select and place different bytes on the data lines.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Consecutive sequence of column addresses can be applied under the control signal CAS, without reselecting the row.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Allows a block of data to be transferred at a much faster rate than random accesses.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 small collection/group of bytes is usually referred to as a block.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/>
              <a:t>This transfer capability is referred to as the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FF0000"/>
                </a:solidFill>
              </a:rPr>
              <a:t>fast page mode </a:t>
            </a:r>
            <a:r>
              <a:rPr lang="en-US" sz="2600" dirty="0"/>
              <a:t>feature. 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8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1781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Main Memory, Memory Hierarchy 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ROM </a:t>
            </a:r>
          </a:p>
          <a:p>
            <a:r>
              <a:rPr lang="en-US" dirty="0"/>
              <a:t>Cache Memory </a:t>
            </a:r>
          </a:p>
          <a:p>
            <a:r>
              <a:rPr lang="en-US" dirty="0"/>
              <a:t>Performance Considerations</a:t>
            </a:r>
          </a:p>
          <a:p>
            <a:r>
              <a:rPr lang="en-US" dirty="0"/>
              <a:t>Virtual Memory</a:t>
            </a:r>
          </a:p>
          <a:p>
            <a:endParaRPr lang="en-US" dirty="0"/>
          </a:p>
          <a:p>
            <a:pPr marL="11906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5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82" name="Rectangle 106"/>
          <p:cNvSpPr>
            <a:spLocks noChangeArrowheads="1"/>
          </p:cNvSpPr>
          <p:nvPr/>
        </p:nvSpPr>
        <p:spPr bwMode="auto">
          <a:xfrm>
            <a:off x="304800" y="1598613"/>
            <a:ext cx="6172200" cy="4937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Synchronous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DRAMs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1535113" y="4751388"/>
            <a:ext cx="95250" cy="46037"/>
          </a:xfrm>
          <a:custGeom>
            <a:avLst/>
            <a:gdLst>
              <a:gd name="T0" fmla="*/ 0 w 6"/>
              <a:gd name="T1" fmla="*/ 706468472 h 3"/>
              <a:gd name="T2" fmla="*/ 1512093765 w 6"/>
              <a:gd name="T3" fmla="*/ 235494586 h 3"/>
              <a:gd name="T4" fmla="*/ 0 w 6"/>
              <a:gd name="T5" fmla="*/ 0 h 3"/>
              <a:gd name="T6" fmla="*/ 0 w 6"/>
              <a:gd name="T7" fmla="*/ 235494586 h 3"/>
              <a:gd name="T8" fmla="*/ 0 w 6"/>
              <a:gd name="T9" fmla="*/ 706468472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57" name="Freeform 6"/>
          <p:cNvSpPr>
            <a:spLocks/>
          </p:cNvSpPr>
          <p:nvPr/>
        </p:nvSpPr>
        <p:spPr bwMode="auto">
          <a:xfrm>
            <a:off x="1535113" y="4751388"/>
            <a:ext cx="95250" cy="46037"/>
          </a:xfrm>
          <a:custGeom>
            <a:avLst/>
            <a:gdLst>
              <a:gd name="T0" fmla="*/ 0 w 60"/>
              <a:gd name="T1" fmla="*/ 73082949 h 29"/>
              <a:gd name="T2" fmla="*/ 151209386 w 60"/>
              <a:gd name="T3" fmla="*/ 25201288 h 29"/>
              <a:gd name="T4" fmla="*/ 0 w 60"/>
              <a:gd name="T5" fmla="*/ 0 h 29"/>
              <a:gd name="T6" fmla="*/ 0 w 60"/>
              <a:gd name="T7" fmla="*/ 25201288 h 29"/>
              <a:gd name="T8" fmla="*/ 0 w 60"/>
              <a:gd name="T9" fmla="*/ 73082949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9"/>
              <a:gd name="T17" fmla="*/ 60 w 60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9">
                <a:moveTo>
                  <a:pt x="0" y="29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1377950" y="4767263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968375" y="533558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077913" y="5335588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/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1157288" y="5335588"/>
            <a:ext cx="1317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>
            <a:off x="1157288" y="5349875"/>
            <a:ext cx="1095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998538" y="4894263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1109663" y="4894263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1220788" y="48942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1014413" y="4908550"/>
            <a:ext cx="2682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998538" y="5130800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1093788" y="51308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69" name="Rectangle 18"/>
          <p:cNvSpPr>
            <a:spLocks noChangeArrowheads="1"/>
          </p:cNvSpPr>
          <p:nvPr/>
        </p:nvSpPr>
        <p:spPr bwMode="auto">
          <a:xfrm>
            <a:off x="1204913" y="51308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70" name="Line 19"/>
          <p:cNvSpPr>
            <a:spLocks noChangeShapeType="1"/>
          </p:cNvSpPr>
          <p:nvPr/>
        </p:nvSpPr>
        <p:spPr bwMode="auto">
          <a:xfrm flipH="1">
            <a:off x="1014413" y="5145088"/>
            <a:ext cx="26828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71" name="Freeform 20"/>
          <p:cNvSpPr>
            <a:spLocks/>
          </p:cNvSpPr>
          <p:nvPr/>
        </p:nvSpPr>
        <p:spPr bwMode="auto">
          <a:xfrm>
            <a:off x="1535113" y="4972050"/>
            <a:ext cx="95250" cy="47625"/>
          </a:xfrm>
          <a:custGeom>
            <a:avLst/>
            <a:gdLst>
              <a:gd name="T0" fmla="*/ 0 w 6"/>
              <a:gd name="T1" fmla="*/ 756046883 h 3"/>
              <a:gd name="T2" fmla="*/ 1512093765 w 6"/>
              <a:gd name="T3" fmla="*/ 504031214 h 3"/>
              <a:gd name="T4" fmla="*/ 0 w 6"/>
              <a:gd name="T5" fmla="*/ 0 h 3"/>
              <a:gd name="T6" fmla="*/ 0 w 6"/>
              <a:gd name="T7" fmla="*/ 504031214 h 3"/>
              <a:gd name="T8" fmla="*/ 0 w 6"/>
              <a:gd name="T9" fmla="*/ 75604688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72" name="Freeform 21"/>
          <p:cNvSpPr>
            <a:spLocks/>
          </p:cNvSpPr>
          <p:nvPr/>
        </p:nvSpPr>
        <p:spPr bwMode="auto">
          <a:xfrm>
            <a:off x="1535113" y="4972050"/>
            <a:ext cx="95250" cy="47625"/>
          </a:xfrm>
          <a:custGeom>
            <a:avLst/>
            <a:gdLst>
              <a:gd name="T0" fmla="*/ 0 w 60"/>
              <a:gd name="T1" fmla="*/ 75604693 h 30"/>
              <a:gd name="T2" fmla="*/ 151209386 w 60"/>
              <a:gd name="T3" fmla="*/ 50403125 h 30"/>
              <a:gd name="T4" fmla="*/ 0 w 60"/>
              <a:gd name="T5" fmla="*/ 0 h 30"/>
              <a:gd name="T6" fmla="*/ 0 w 60"/>
              <a:gd name="T7" fmla="*/ 50403125 h 30"/>
              <a:gd name="T8" fmla="*/ 0 w 60"/>
              <a:gd name="T9" fmla="*/ 7560469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20"/>
                </a:lnTo>
                <a:lnTo>
                  <a:pt x="0" y="0"/>
                </a:lnTo>
                <a:lnTo>
                  <a:pt x="0" y="2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73" name="Line 22"/>
          <p:cNvSpPr>
            <a:spLocks noChangeShapeType="1"/>
          </p:cNvSpPr>
          <p:nvPr/>
        </p:nvSpPr>
        <p:spPr bwMode="auto">
          <a:xfrm flipH="1">
            <a:off x="1377950" y="5003800"/>
            <a:ext cx="1412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1109663" y="5572125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75" name="Rectangle 24"/>
          <p:cNvSpPr>
            <a:spLocks noChangeArrowheads="1"/>
          </p:cNvSpPr>
          <p:nvPr/>
        </p:nvSpPr>
        <p:spPr bwMode="auto">
          <a:xfrm>
            <a:off x="1204913" y="55721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 flipH="1">
            <a:off x="1125538" y="5578475"/>
            <a:ext cx="15716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77" name="Rectangle 26"/>
          <p:cNvSpPr>
            <a:spLocks noChangeArrowheads="1"/>
          </p:cNvSpPr>
          <p:nvPr/>
        </p:nvSpPr>
        <p:spPr bwMode="auto">
          <a:xfrm>
            <a:off x="968375" y="4672013"/>
            <a:ext cx="333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Clock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578" name="Freeform 27"/>
          <p:cNvSpPr>
            <a:spLocks/>
          </p:cNvSpPr>
          <p:nvPr/>
        </p:nvSpPr>
        <p:spPr bwMode="auto">
          <a:xfrm>
            <a:off x="1535113" y="5192713"/>
            <a:ext cx="95250" cy="47625"/>
          </a:xfrm>
          <a:custGeom>
            <a:avLst/>
            <a:gdLst>
              <a:gd name="T0" fmla="*/ 0 w 6"/>
              <a:gd name="T1" fmla="*/ 756046883 h 3"/>
              <a:gd name="T2" fmla="*/ 1512093765 w 6"/>
              <a:gd name="T3" fmla="*/ 504031214 h 3"/>
              <a:gd name="T4" fmla="*/ 0 w 6"/>
              <a:gd name="T5" fmla="*/ 0 h 3"/>
              <a:gd name="T6" fmla="*/ 0 w 6"/>
              <a:gd name="T7" fmla="*/ 504031214 h 3"/>
              <a:gd name="T8" fmla="*/ 0 w 6"/>
              <a:gd name="T9" fmla="*/ 75604688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79" name="Freeform 28"/>
          <p:cNvSpPr>
            <a:spLocks/>
          </p:cNvSpPr>
          <p:nvPr/>
        </p:nvSpPr>
        <p:spPr bwMode="auto">
          <a:xfrm>
            <a:off x="1535113" y="5192713"/>
            <a:ext cx="95250" cy="47625"/>
          </a:xfrm>
          <a:custGeom>
            <a:avLst/>
            <a:gdLst>
              <a:gd name="T0" fmla="*/ 0 w 60"/>
              <a:gd name="T1" fmla="*/ 75604693 h 30"/>
              <a:gd name="T2" fmla="*/ 151209386 w 60"/>
              <a:gd name="T3" fmla="*/ 50403125 h 30"/>
              <a:gd name="T4" fmla="*/ 0 w 60"/>
              <a:gd name="T5" fmla="*/ 0 h 30"/>
              <a:gd name="T6" fmla="*/ 0 w 60"/>
              <a:gd name="T7" fmla="*/ 50403125 h 30"/>
              <a:gd name="T8" fmla="*/ 0 w 60"/>
              <a:gd name="T9" fmla="*/ 7560469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20"/>
                </a:lnTo>
                <a:lnTo>
                  <a:pt x="0" y="0"/>
                </a:lnTo>
                <a:lnTo>
                  <a:pt x="0" y="2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0" name="Line 29"/>
          <p:cNvSpPr>
            <a:spLocks noChangeShapeType="1"/>
          </p:cNvSpPr>
          <p:nvPr/>
        </p:nvSpPr>
        <p:spPr bwMode="auto">
          <a:xfrm flipH="1">
            <a:off x="1377950" y="5224463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1" name="Freeform 30"/>
          <p:cNvSpPr>
            <a:spLocks/>
          </p:cNvSpPr>
          <p:nvPr/>
        </p:nvSpPr>
        <p:spPr bwMode="auto">
          <a:xfrm>
            <a:off x="1535113" y="5429250"/>
            <a:ext cx="95250" cy="31750"/>
          </a:xfrm>
          <a:custGeom>
            <a:avLst/>
            <a:gdLst>
              <a:gd name="T0" fmla="*/ 0 w 6"/>
              <a:gd name="T1" fmla="*/ 504031134 h 2"/>
              <a:gd name="T2" fmla="*/ 1512093765 w 6"/>
              <a:gd name="T3" fmla="*/ 252015567 h 2"/>
              <a:gd name="T4" fmla="*/ 0 w 6"/>
              <a:gd name="T5" fmla="*/ 0 h 2"/>
              <a:gd name="T6" fmla="*/ 0 w 6"/>
              <a:gd name="T7" fmla="*/ 252015567 h 2"/>
              <a:gd name="T8" fmla="*/ 0 w 6"/>
              <a:gd name="T9" fmla="*/ 504031134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2" name="Freeform 31"/>
          <p:cNvSpPr>
            <a:spLocks/>
          </p:cNvSpPr>
          <p:nvPr/>
        </p:nvSpPr>
        <p:spPr bwMode="auto">
          <a:xfrm>
            <a:off x="1535113" y="5429250"/>
            <a:ext cx="95250" cy="31750"/>
          </a:xfrm>
          <a:custGeom>
            <a:avLst/>
            <a:gdLst>
              <a:gd name="T0" fmla="*/ 0 w 60"/>
              <a:gd name="T1" fmla="*/ 50403118 h 20"/>
              <a:gd name="T2" fmla="*/ 151209386 w 60"/>
              <a:gd name="T3" fmla="*/ 25201559 h 20"/>
              <a:gd name="T4" fmla="*/ 0 w 60"/>
              <a:gd name="T5" fmla="*/ 0 h 20"/>
              <a:gd name="T6" fmla="*/ 0 w 60"/>
              <a:gd name="T7" fmla="*/ 25201559 h 20"/>
              <a:gd name="T8" fmla="*/ 0 w 60"/>
              <a:gd name="T9" fmla="*/ 50403118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0" y="20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3" name="Line 32"/>
          <p:cNvSpPr>
            <a:spLocks noChangeShapeType="1"/>
          </p:cNvSpPr>
          <p:nvPr/>
        </p:nvSpPr>
        <p:spPr bwMode="auto">
          <a:xfrm flipH="1">
            <a:off x="1377950" y="5445125"/>
            <a:ext cx="1412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4" name="Freeform 33"/>
          <p:cNvSpPr>
            <a:spLocks/>
          </p:cNvSpPr>
          <p:nvPr/>
        </p:nvSpPr>
        <p:spPr bwMode="auto">
          <a:xfrm>
            <a:off x="1535113" y="5649913"/>
            <a:ext cx="95250" cy="31750"/>
          </a:xfrm>
          <a:custGeom>
            <a:avLst/>
            <a:gdLst>
              <a:gd name="T0" fmla="*/ 0 w 6"/>
              <a:gd name="T1" fmla="*/ 504031134 h 2"/>
              <a:gd name="T2" fmla="*/ 1512093765 w 6"/>
              <a:gd name="T3" fmla="*/ 252015567 h 2"/>
              <a:gd name="T4" fmla="*/ 0 w 6"/>
              <a:gd name="T5" fmla="*/ 0 h 2"/>
              <a:gd name="T6" fmla="*/ 0 w 6"/>
              <a:gd name="T7" fmla="*/ 252015567 h 2"/>
              <a:gd name="T8" fmla="*/ 0 w 6"/>
              <a:gd name="T9" fmla="*/ 504031134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5" name="Freeform 34"/>
          <p:cNvSpPr>
            <a:spLocks/>
          </p:cNvSpPr>
          <p:nvPr/>
        </p:nvSpPr>
        <p:spPr bwMode="auto">
          <a:xfrm>
            <a:off x="1535113" y="5649913"/>
            <a:ext cx="95250" cy="31750"/>
          </a:xfrm>
          <a:custGeom>
            <a:avLst/>
            <a:gdLst>
              <a:gd name="T0" fmla="*/ 0 w 60"/>
              <a:gd name="T1" fmla="*/ 50403118 h 20"/>
              <a:gd name="T2" fmla="*/ 151209386 w 60"/>
              <a:gd name="T3" fmla="*/ 25201559 h 20"/>
              <a:gd name="T4" fmla="*/ 0 w 60"/>
              <a:gd name="T5" fmla="*/ 0 h 20"/>
              <a:gd name="T6" fmla="*/ 0 w 60"/>
              <a:gd name="T7" fmla="*/ 25201559 h 20"/>
              <a:gd name="T8" fmla="*/ 0 w 60"/>
              <a:gd name="T9" fmla="*/ 50403118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0" y="20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6" name="Line 35"/>
          <p:cNvSpPr>
            <a:spLocks noChangeShapeType="1"/>
          </p:cNvSpPr>
          <p:nvPr/>
        </p:nvSpPr>
        <p:spPr bwMode="auto">
          <a:xfrm flipH="1">
            <a:off x="1377950" y="5665788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7" name="Freeform 36"/>
          <p:cNvSpPr>
            <a:spLocks/>
          </p:cNvSpPr>
          <p:nvPr/>
        </p:nvSpPr>
        <p:spPr bwMode="auto">
          <a:xfrm>
            <a:off x="2103438" y="2209800"/>
            <a:ext cx="190500" cy="427038"/>
          </a:xfrm>
          <a:custGeom>
            <a:avLst/>
            <a:gdLst>
              <a:gd name="T0" fmla="*/ 756046883 w 12"/>
              <a:gd name="T1" fmla="*/ 0 h 27"/>
              <a:gd name="T2" fmla="*/ 756046883 w 12"/>
              <a:gd name="T3" fmla="*/ 2147483647 h 27"/>
              <a:gd name="T4" fmla="*/ 0 w 12"/>
              <a:gd name="T5" fmla="*/ 2147483647 h 27"/>
              <a:gd name="T6" fmla="*/ 1512093765 w 12"/>
              <a:gd name="T7" fmla="*/ 2147483647 h 27"/>
              <a:gd name="T8" fmla="*/ 2147483647 w 12"/>
              <a:gd name="T9" fmla="*/ 2147483647 h 27"/>
              <a:gd name="T10" fmla="*/ 2147483647 w 12"/>
              <a:gd name="T11" fmla="*/ 2147483647 h 27"/>
              <a:gd name="T12" fmla="*/ 2147483647 w 12"/>
              <a:gd name="T13" fmla="*/ 0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27"/>
              <a:gd name="T23" fmla="*/ 12 w 12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27">
                <a:moveTo>
                  <a:pt x="3" y="0"/>
                </a:moveTo>
                <a:lnTo>
                  <a:pt x="3" y="15"/>
                </a:lnTo>
                <a:lnTo>
                  <a:pt x="0" y="15"/>
                </a:lnTo>
                <a:lnTo>
                  <a:pt x="6" y="27"/>
                </a:lnTo>
                <a:lnTo>
                  <a:pt x="12" y="15"/>
                </a:lnTo>
                <a:lnTo>
                  <a:pt x="9" y="1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8" name="Freeform 37"/>
          <p:cNvSpPr>
            <a:spLocks/>
          </p:cNvSpPr>
          <p:nvPr/>
        </p:nvSpPr>
        <p:spPr bwMode="auto">
          <a:xfrm>
            <a:off x="1425575" y="2871788"/>
            <a:ext cx="409575" cy="173037"/>
          </a:xfrm>
          <a:custGeom>
            <a:avLst/>
            <a:gdLst>
              <a:gd name="T0" fmla="*/ 0 w 26"/>
              <a:gd name="T1" fmla="*/ 1979621738 h 11"/>
              <a:gd name="T2" fmla="*/ 2147483647 w 26"/>
              <a:gd name="T3" fmla="*/ 1979621738 h 11"/>
              <a:gd name="T4" fmla="*/ 2147483647 w 26"/>
              <a:gd name="T5" fmla="*/ 2147483647 h 11"/>
              <a:gd name="T6" fmla="*/ 2147483647 w 26"/>
              <a:gd name="T7" fmla="*/ 1237261804 h 11"/>
              <a:gd name="T8" fmla="*/ 2147483647 w 26"/>
              <a:gd name="T9" fmla="*/ 0 h 11"/>
              <a:gd name="T10" fmla="*/ 2147483647 w 26"/>
              <a:gd name="T11" fmla="*/ 742360180 h 11"/>
              <a:gd name="T12" fmla="*/ 0 w 26"/>
              <a:gd name="T13" fmla="*/ 74236018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11"/>
              <a:gd name="T23" fmla="*/ 26 w 26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89" name="Freeform 38"/>
          <p:cNvSpPr>
            <a:spLocks/>
          </p:cNvSpPr>
          <p:nvPr/>
        </p:nvSpPr>
        <p:spPr bwMode="auto">
          <a:xfrm>
            <a:off x="1425575" y="3787775"/>
            <a:ext cx="409575" cy="174625"/>
          </a:xfrm>
          <a:custGeom>
            <a:avLst/>
            <a:gdLst>
              <a:gd name="T0" fmla="*/ 0 w 26"/>
              <a:gd name="T1" fmla="*/ 2016124797 h 11"/>
              <a:gd name="T2" fmla="*/ 2147483647 w 26"/>
              <a:gd name="T3" fmla="*/ 2016124797 h 11"/>
              <a:gd name="T4" fmla="*/ 2147483647 w 26"/>
              <a:gd name="T5" fmla="*/ 2147483647 h 11"/>
              <a:gd name="T6" fmla="*/ 2147483647 w 26"/>
              <a:gd name="T7" fmla="*/ 1260078184 h 11"/>
              <a:gd name="T8" fmla="*/ 2147483647 w 26"/>
              <a:gd name="T9" fmla="*/ 0 h 11"/>
              <a:gd name="T10" fmla="*/ 2147483647 w 26"/>
              <a:gd name="T11" fmla="*/ 756046861 h 11"/>
              <a:gd name="T12" fmla="*/ 0 w 26"/>
              <a:gd name="T13" fmla="*/ 756046861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11"/>
              <a:gd name="T23" fmla="*/ 26 w 26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0" name="Line 39"/>
          <p:cNvSpPr>
            <a:spLocks noChangeShapeType="1"/>
          </p:cNvSpPr>
          <p:nvPr/>
        </p:nvSpPr>
        <p:spPr bwMode="auto">
          <a:xfrm flipH="1" flipV="1">
            <a:off x="1422400" y="2990850"/>
            <a:ext cx="3175" cy="8493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1" name="Freeform 40"/>
          <p:cNvSpPr>
            <a:spLocks/>
          </p:cNvSpPr>
          <p:nvPr/>
        </p:nvSpPr>
        <p:spPr bwMode="auto">
          <a:xfrm>
            <a:off x="1157288" y="3471863"/>
            <a:ext cx="268287" cy="442912"/>
          </a:xfrm>
          <a:custGeom>
            <a:avLst/>
            <a:gdLst>
              <a:gd name="T0" fmla="*/ 0 w 17"/>
              <a:gd name="T1" fmla="*/ 0 h 28"/>
              <a:gd name="T2" fmla="*/ 2147483647 w 17"/>
              <a:gd name="T3" fmla="*/ 0 h 28"/>
              <a:gd name="T4" fmla="*/ 2147483647 w 17"/>
              <a:gd name="T5" fmla="*/ 2147483647 h 28"/>
              <a:gd name="T6" fmla="*/ 2147483647 w 17"/>
              <a:gd name="T7" fmla="*/ 2147483647 h 28"/>
              <a:gd name="T8" fmla="*/ 0 60000 65536"/>
              <a:gd name="T9" fmla="*/ 0 60000 65536"/>
              <a:gd name="T10" fmla="*/ 0 60000 65536"/>
              <a:gd name="T11" fmla="*/ 0 60000 65536"/>
              <a:gd name="T12" fmla="*/ 0 w 17"/>
              <a:gd name="T13" fmla="*/ 0 h 28"/>
              <a:gd name="T14" fmla="*/ 17 w 17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" h="28">
                <a:moveTo>
                  <a:pt x="0" y="0"/>
                </a:moveTo>
                <a:lnTo>
                  <a:pt x="12" y="0"/>
                </a:lnTo>
                <a:lnTo>
                  <a:pt x="12" y="28"/>
                </a:lnTo>
                <a:lnTo>
                  <a:pt x="17" y="2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2" name="Freeform 41"/>
          <p:cNvSpPr>
            <a:spLocks/>
          </p:cNvSpPr>
          <p:nvPr/>
        </p:nvSpPr>
        <p:spPr bwMode="auto">
          <a:xfrm>
            <a:off x="1141413" y="2921000"/>
            <a:ext cx="284162" cy="457200"/>
          </a:xfrm>
          <a:custGeom>
            <a:avLst/>
            <a:gdLst>
              <a:gd name="T0" fmla="*/ 0 w 18"/>
              <a:gd name="T1" fmla="*/ 2147483647 h 29"/>
              <a:gd name="T2" fmla="*/ 2147483647 w 18"/>
              <a:gd name="T3" fmla="*/ 2147483647 h 29"/>
              <a:gd name="T4" fmla="*/ 2147483647 w 18"/>
              <a:gd name="T5" fmla="*/ 0 h 29"/>
              <a:gd name="T6" fmla="*/ 2147483647 w 18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18"/>
              <a:gd name="T13" fmla="*/ 0 h 29"/>
              <a:gd name="T14" fmla="*/ 18 w 18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" h="29">
                <a:moveTo>
                  <a:pt x="0" y="29"/>
                </a:moveTo>
                <a:lnTo>
                  <a:pt x="12" y="29"/>
                </a:lnTo>
                <a:lnTo>
                  <a:pt x="12" y="0"/>
                </a:lnTo>
                <a:lnTo>
                  <a:pt x="1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3" name="Line 42"/>
          <p:cNvSpPr>
            <a:spLocks noChangeShapeType="1"/>
          </p:cNvSpPr>
          <p:nvPr/>
        </p:nvSpPr>
        <p:spPr bwMode="auto">
          <a:xfrm flipH="1">
            <a:off x="3667125" y="3709988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4" name="Line 43"/>
          <p:cNvSpPr>
            <a:spLocks noChangeShapeType="1"/>
          </p:cNvSpPr>
          <p:nvPr/>
        </p:nvSpPr>
        <p:spPr bwMode="auto">
          <a:xfrm flipH="1">
            <a:off x="3667125" y="3630613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 flipH="1">
            <a:off x="3667125" y="4119563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6" name="Freeform 45"/>
          <p:cNvSpPr>
            <a:spLocks/>
          </p:cNvSpPr>
          <p:nvPr/>
        </p:nvSpPr>
        <p:spPr bwMode="auto">
          <a:xfrm>
            <a:off x="3887788" y="3994150"/>
            <a:ext cx="15875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204146902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7" name="Freeform 46"/>
          <p:cNvSpPr>
            <a:spLocks/>
          </p:cNvSpPr>
          <p:nvPr/>
        </p:nvSpPr>
        <p:spPr bwMode="auto">
          <a:xfrm>
            <a:off x="3887788" y="3914775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8" name="Freeform 47"/>
          <p:cNvSpPr>
            <a:spLocks/>
          </p:cNvSpPr>
          <p:nvPr/>
        </p:nvSpPr>
        <p:spPr bwMode="auto">
          <a:xfrm>
            <a:off x="3887788" y="3835400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99" name="Line 48"/>
          <p:cNvSpPr>
            <a:spLocks noChangeShapeType="1"/>
          </p:cNvSpPr>
          <p:nvPr/>
        </p:nvSpPr>
        <p:spPr bwMode="auto">
          <a:xfrm flipH="1">
            <a:off x="3651250" y="2809875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0" name="Line 49"/>
          <p:cNvSpPr>
            <a:spLocks noChangeShapeType="1"/>
          </p:cNvSpPr>
          <p:nvPr/>
        </p:nvSpPr>
        <p:spPr bwMode="auto">
          <a:xfrm flipH="1">
            <a:off x="3651250" y="2714625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1" name="Line 50"/>
          <p:cNvSpPr>
            <a:spLocks noChangeShapeType="1"/>
          </p:cNvSpPr>
          <p:nvPr/>
        </p:nvSpPr>
        <p:spPr bwMode="auto">
          <a:xfrm flipH="1">
            <a:off x="3651250" y="3219450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2" name="Rectangle 51"/>
          <p:cNvSpPr>
            <a:spLocks noChangeArrowheads="1"/>
          </p:cNvSpPr>
          <p:nvPr/>
        </p:nvSpPr>
        <p:spPr bwMode="auto">
          <a:xfrm>
            <a:off x="4376738" y="2889250"/>
            <a:ext cx="552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 dirty="0">
                <a:solidFill>
                  <a:srgbClr val="000000"/>
                </a:solidFill>
                <a:latin typeface="Nimbus Roman No9 L"/>
              </a:rPr>
              <a:t>Cell array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23603" name="Rectangle 52"/>
          <p:cNvSpPr>
            <a:spLocks noChangeArrowheads="1"/>
          </p:cNvSpPr>
          <p:nvPr/>
        </p:nvSpPr>
        <p:spPr bwMode="auto">
          <a:xfrm>
            <a:off x="2055813" y="3016250"/>
            <a:ext cx="269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latch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04" name="Rectangle 53"/>
          <p:cNvSpPr>
            <a:spLocks noChangeArrowheads="1"/>
          </p:cNvSpPr>
          <p:nvPr/>
        </p:nvSpPr>
        <p:spPr bwMode="auto">
          <a:xfrm>
            <a:off x="1978025" y="2873375"/>
            <a:ext cx="417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05" name="Rectangle 54"/>
          <p:cNvSpPr>
            <a:spLocks noChangeArrowheads="1"/>
          </p:cNvSpPr>
          <p:nvPr/>
        </p:nvSpPr>
        <p:spPr bwMode="auto">
          <a:xfrm>
            <a:off x="2055813" y="2716213"/>
            <a:ext cx="2651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Row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06" name="Rectangle 55"/>
          <p:cNvSpPr>
            <a:spLocks noChangeArrowheads="1"/>
          </p:cNvSpPr>
          <p:nvPr/>
        </p:nvSpPr>
        <p:spPr bwMode="auto">
          <a:xfrm>
            <a:off x="3098800" y="2936875"/>
            <a:ext cx="441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07" name="Rectangle 56"/>
          <p:cNvSpPr>
            <a:spLocks noChangeArrowheads="1"/>
          </p:cNvSpPr>
          <p:nvPr/>
        </p:nvSpPr>
        <p:spPr bwMode="auto">
          <a:xfrm>
            <a:off x="3176588" y="2809875"/>
            <a:ext cx="1635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Ro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08" name="Rectangle 57"/>
          <p:cNvSpPr>
            <a:spLocks noChangeArrowheads="1"/>
          </p:cNvSpPr>
          <p:nvPr/>
        </p:nvSpPr>
        <p:spPr bwMode="auto">
          <a:xfrm>
            <a:off x="3351213" y="280987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09" name="Rectangle 58"/>
          <p:cNvSpPr>
            <a:spLocks noChangeArrowheads="1"/>
          </p:cNvSpPr>
          <p:nvPr/>
        </p:nvSpPr>
        <p:spPr bwMode="auto">
          <a:xfrm>
            <a:off x="2987675" y="2652713"/>
            <a:ext cx="663575" cy="6619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10" name="Rectangle 59"/>
          <p:cNvSpPr>
            <a:spLocks noChangeArrowheads="1"/>
          </p:cNvSpPr>
          <p:nvPr/>
        </p:nvSpPr>
        <p:spPr bwMode="auto">
          <a:xfrm>
            <a:off x="4108450" y="2430463"/>
            <a:ext cx="1104900" cy="1104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11" name="Rectangle 60"/>
          <p:cNvSpPr>
            <a:spLocks noChangeArrowheads="1"/>
          </p:cNvSpPr>
          <p:nvPr/>
        </p:nvSpPr>
        <p:spPr bwMode="auto">
          <a:xfrm>
            <a:off x="1851025" y="2636838"/>
            <a:ext cx="695325" cy="6778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12" name="Freeform 61"/>
          <p:cNvSpPr>
            <a:spLocks/>
          </p:cNvSpPr>
          <p:nvPr/>
        </p:nvSpPr>
        <p:spPr bwMode="auto">
          <a:xfrm>
            <a:off x="3871913" y="3094038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13" name="Freeform 62"/>
          <p:cNvSpPr>
            <a:spLocks/>
          </p:cNvSpPr>
          <p:nvPr/>
        </p:nvSpPr>
        <p:spPr bwMode="auto">
          <a:xfrm>
            <a:off x="3871913" y="3014663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14" name="Freeform 63"/>
          <p:cNvSpPr>
            <a:spLocks/>
          </p:cNvSpPr>
          <p:nvPr/>
        </p:nvSpPr>
        <p:spPr bwMode="auto">
          <a:xfrm>
            <a:off x="3871913" y="2935288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15" name="Rectangle 64"/>
          <p:cNvSpPr>
            <a:spLocks noChangeArrowheads="1"/>
          </p:cNvSpPr>
          <p:nvPr/>
        </p:nvSpPr>
        <p:spPr bwMode="auto">
          <a:xfrm>
            <a:off x="3098800" y="3852863"/>
            <a:ext cx="441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16" name="Rectangle 65"/>
          <p:cNvSpPr>
            <a:spLocks noChangeArrowheads="1"/>
          </p:cNvSpPr>
          <p:nvPr/>
        </p:nvSpPr>
        <p:spPr bwMode="auto">
          <a:xfrm>
            <a:off x="3082925" y="3678238"/>
            <a:ext cx="163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17" name="Rectangle 66"/>
          <p:cNvSpPr>
            <a:spLocks noChangeArrowheads="1"/>
          </p:cNvSpPr>
          <p:nvPr/>
        </p:nvSpPr>
        <p:spPr bwMode="auto">
          <a:xfrm>
            <a:off x="3255963" y="3678238"/>
            <a:ext cx="285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lumn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18" name="Rectangle 67"/>
          <p:cNvSpPr>
            <a:spLocks noChangeArrowheads="1"/>
          </p:cNvSpPr>
          <p:nvPr/>
        </p:nvSpPr>
        <p:spPr bwMode="auto">
          <a:xfrm>
            <a:off x="2987675" y="3535363"/>
            <a:ext cx="663575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19" name="Rectangle 68"/>
          <p:cNvSpPr>
            <a:spLocks noChangeArrowheads="1"/>
          </p:cNvSpPr>
          <p:nvPr/>
        </p:nvSpPr>
        <p:spPr bwMode="auto">
          <a:xfrm>
            <a:off x="4108450" y="3535363"/>
            <a:ext cx="1104900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20" name="Rectangle 69"/>
          <p:cNvSpPr>
            <a:spLocks noChangeArrowheads="1"/>
          </p:cNvSpPr>
          <p:nvPr/>
        </p:nvSpPr>
        <p:spPr bwMode="auto">
          <a:xfrm>
            <a:off x="4297363" y="3694113"/>
            <a:ext cx="641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Read/Write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21" name="Rectangle 70"/>
          <p:cNvSpPr>
            <a:spLocks noChangeArrowheads="1"/>
          </p:cNvSpPr>
          <p:nvPr/>
        </p:nvSpPr>
        <p:spPr bwMode="auto">
          <a:xfrm>
            <a:off x="4156075" y="3836988"/>
            <a:ext cx="9715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 dirty="0">
                <a:solidFill>
                  <a:srgbClr val="000000"/>
                </a:solidFill>
                <a:latin typeface="Nimbus Roman No9 L"/>
              </a:rPr>
              <a:t>circuits &amp; latches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23622" name="Rectangle 71"/>
          <p:cNvSpPr>
            <a:spLocks noChangeArrowheads="1"/>
          </p:cNvSpPr>
          <p:nvPr/>
        </p:nvSpPr>
        <p:spPr bwMode="auto">
          <a:xfrm>
            <a:off x="1993900" y="3914775"/>
            <a:ext cx="417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counter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23" name="Rectangle 72"/>
          <p:cNvSpPr>
            <a:spLocks noChangeArrowheads="1"/>
          </p:cNvSpPr>
          <p:nvPr/>
        </p:nvSpPr>
        <p:spPr bwMode="auto">
          <a:xfrm>
            <a:off x="1993900" y="3757613"/>
            <a:ext cx="417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24" name="Rectangle 73"/>
          <p:cNvSpPr>
            <a:spLocks noChangeArrowheads="1"/>
          </p:cNvSpPr>
          <p:nvPr/>
        </p:nvSpPr>
        <p:spPr bwMode="auto">
          <a:xfrm>
            <a:off x="1978025" y="3614738"/>
            <a:ext cx="4492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Column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25" name="Rectangle 74"/>
          <p:cNvSpPr>
            <a:spLocks noChangeArrowheads="1"/>
          </p:cNvSpPr>
          <p:nvPr/>
        </p:nvSpPr>
        <p:spPr bwMode="auto">
          <a:xfrm>
            <a:off x="1851025" y="3535363"/>
            <a:ext cx="695325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26" name="Freeform 75"/>
          <p:cNvSpPr>
            <a:spLocks/>
          </p:cNvSpPr>
          <p:nvPr/>
        </p:nvSpPr>
        <p:spPr bwMode="auto">
          <a:xfrm>
            <a:off x="2546350" y="2889250"/>
            <a:ext cx="425450" cy="188913"/>
          </a:xfrm>
          <a:custGeom>
            <a:avLst/>
            <a:gdLst>
              <a:gd name="T0" fmla="*/ 0 w 27"/>
              <a:gd name="T1" fmla="*/ 2147483647 h 12"/>
              <a:gd name="T2" fmla="*/ 2147483647 w 27"/>
              <a:gd name="T3" fmla="*/ 2147483647 h 12"/>
              <a:gd name="T4" fmla="*/ 2147483647 w 27"/>
              <a:gd name="T5" fmla="*/ 2147483647 h 12"/>
              <a:gd name="T6" fmla="*/ 2147483647 w 27"/>
              <a:gd name="T7" fmla="*/ 1487012956 h 12"/>
              <a:gd name="T8" fmla="*/ 2147483647 w 27"/>
              <a:gd name="T9" fmla="*/ 0 h 12"/>
              <a:gd name="T10" fmla="*/ 2147483647 w 27"/>
              <a:gd name="T11" fmla="*/ 743498607 h 12"/>
              <a:gd name="T12" fmla="*/ 0 w 27"/>
              <a:gd name="T13" fmla="*/ 743498607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2"/>
              <a:gd name="T23" fmla="*/ 27 w 27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2">
                <a:moveTo>
                  <a:pt x="0" y="9"/>
                </a:moveTo>
                <a:lnTo>
                  <a:pt x="15" y="9"/>
                </a:lnTo>
                <a:lnTo>
                  <a:pt x="15" y="12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27" name="Freeform 76"/>
          <p:cNvSpPr>
            <a:spLocks/>
          </p:cNvSpPr>
          <p:nvPr/>
        </p:nvSpPr>
        <p:spPr bwMode="auto">
          <a:xfrm>
            <a:off x="2546350" y="3787775"/>
            <a:ext cx="425450" cy="174625"/>
          </a:xfrm>
          <a:custGeom>
            <a:avLst/>
            <a:gdLst>
              <a:gd name="T0" fmla="*/ 0 w 27"/>
              <a:gd name="T1" fmla="*/ 2016124797 h 11"/>
              <a:gd name="T2" fmla="*/ 2147483647 w 27"/>
              <a:gd name="T3" fmla="*/ 2016124797 h 11"/>
              <a:gd name="T4" fmla="*/ 2147483647 w 27"/>
              <a:gd name="T5" fmla="*/ 2147483647 h 11"/>
              <a:gd name="T6" fmla="*/ 2147483647 w 27"/>
              <a:gd name="T7" fmla="*/ 1512093722 h 11"/>
              <a:gd name="T8" fmla="*/ 2147483647 w 27"/>
              <a:gd name="T9" fmla="*/ 0 h 11"/>
              <a:gd name="T10" fmla="*/ 2147483647 w 27"/>
              <a:gd name="T11" fmla="*/ 756046861 h 11"/>
              <a:gd name="T12" fmla="*/ 0 w 27"/>
              <a:gd name="T13" fmla="*/ 756046861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1"/>
              <a:gd name="T23" fmla="*/ 27 w 27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28" name="Rectangle 77"/>
          <p:cNvSpPr>
            <a:spLocks noChangeArrowheads="1"/>
          </p:cNvSpPr>
          <p:nvPr/>
        </p:nvSpPr>
        <p:spPr bwMode="auto">
          <a:xfrm>
            <a:off x="4754563" y="5019675"/>
            <a:ext cx="915987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grpSp>
        <p:nvGrpSpPr>
          <p:cNvPr id="23629" name="Group 104"/>
          <p:cNvGrpSpPr>
            <a:grpSpLocks/>
          </p:cNvGrpSpPr>
          <p:nvPr/>
        </p:nvGrpSpPr>
        <p:grpSpPr bwMode="auto">
          <a:xfrm>
            <a:off x="457200" y="3200400"/>
            <a:ext cx="752475" cy="377825"/>
            <a:chOff x="94" y="1814"/>
            <a:chExt cx="474" cy="238"/>
          </a:xfrm>
        </p:grpSpPr>
        <p:sp>
          <p:nvSpPr>
            <p:cNvPr id="23655" name="Rectangle 78"/>
            <p:cNvSpPr>
              <a:spLocks noChangeArrowheads="1"/>
            </p:cNvSpPr>
            <p:nvPr/>
          </p:nvSpPr>
          <p:spPr bwMode="auto">
            <a:xfrm>
              <a:off x="94" y="1814"/>
              <a:ext cx="4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Row/Column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3656" name="Rectangle 79"/>
            <p:cNvSpPr>
              <a:spLocks noChangeArrowheads="1"/>
            </p:cNvSpPr>
            <p:nvPr/>
          </p:nvSpPr>
          <p:spPr bwMode="auto">
            <a:xfrm>
              <a:off x="190" y="1946"/>
              <a:ext cx="2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address</a:t>
              </a:r>
              <a:endParaRPr lang="en-CA" sz="2400">
                <a:latin typeface="Corbel" pitchFamily="34" charset="0"/>
              </a:endParaRPr>
            </a:p>
          </p:txBody>
        </p:sp>
      </p:grpSp>
      <p:sp>
        <p:nvSpPr>
          <p:cNvPr id="23630" name="Freeform 80"/>
          <p:cNvSpPr>
            <a:spLocks/>
          </p:cNvSpPr>
          <p:nvPr/>
        </p:nvSpPr>
        <p:spPr bwMode="auto">
          <a:xfrm>
            <a:off x="4502150" y="4214813"/>
            <a:ext cx="190500" cy="252412"/>
          </a:xfrm>
          <a:custGeom>
            <a:avLst/>
            <a:gdLst>
              <a:gd name="T0" fmla="*/ 2147483647 w 12"/>
              <a:gd name="T1" fmla="*/ 2147483647 h 16"/>
              <a:gd name="T2" fmla="*/ 2147483647 w 12"/>
              <a:gd name="T3" fmla="*/ 2147483647 h 16"/>
              <a:gd name="T4" fmla="*/ 2147483647 w 12"/>
              <a:gd name="T5" fmla="*/ 2147483647 h 16"/>
              <a:gd name="T6" fmla="*/ 1512093765 w 12"/>
              <a:gd name="T7" fmla="*/ 0 h 16"/>
              <a:gd name="T8" fmla="*/ 0 w 12"/>
              <a:gd name="T9" fmla="*/ 2147483647 h 16"/>
              <a:gd name="T10" fmla="*/ 756046883 w 12"/>
              <a:gd name="T11" fmla="*/ 2147483647 h 16"/>
              <a:gd name="T12" fmla="*/ 756046883 w 12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6"/>
              <a:gd name="T23" fmla="*/ 12 w 12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6">
                <a:moveTo>
                  <a:pt x="9" y="16"/>
                </a:moveTo>
                <a:lnTo>
                  <a:pt x="9" y="12"/>
                </a:lnTo>
                <a:lnTo>
                  <a:pt x="12" y="12"/>
                </a:lnTo>
                <a:lnTo>
                  <a:pt x="6" y="0"/>
                </a:lnTo>
                <a:lnTo>
                  <a:pt x="0" y="12"/>
                </a:lnTo>
                <a:lnTo>
                  <a:pt x="3" y="12"/>
                </a:lnTo>
                <a:lnTo>
                  <a:pt x="3" y="1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1" name="Freeform 81"/>
          <p:cNvSpPr>
            <a:spLocks/>
          </p:cNvSpPr>
          <p:nvPr/>
        </p:nvSpPr>
        <p:spPr bwMode="auto">
          <a:xfrm>
            <a:off x="5127625" y="4751388"/>
            <a:ext cx="188913" cy="252412"/>
          </a:xfrm>
          <a:custGeom>
            <a:avLst/>
            <a:gdLst>
              <a:gd name="T0" fmla="*/ 743498607 w 12"/>
              <a:gd name="T1" fmla="*/ 0 h 16"/>
              <a:gd name="T2" fmla="*/ 743498607 w 12"/>
              <a:gd name="T3" fmla="*/ 1244375284 h 16"/>
              <a:gd name="T4" fmla="*/ 0 w 12"/>
              <a:gd name="T5" fmla="*/ 1244375284 h 16"/>
              <a:gd name="T6" fmla="*/ 1487012956 w 12"/>
              <a:gd name="T7" fmla="*/ 2147483647 h 16"/>
              <a:gd name="T8" fmla="*/ 2147483647 w 12"/>
              <a:gd name="T9" fmla="*/ 1244375284 h 16"/>
              <a:gd name="T10" fmla="*/ 2147483647 w 12"/>
              <a:gd name="T11" fmla="*/ 1244375284 h 16"/>
              <a:gd name="T12" fmla="*/ 2147483647 w 12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6"/>
              <a:gd name="T23" fmla="*/ 12 w 12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6"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6" y="16"/>
                </a:lnTo>
                <a:lnTo>
                  <a:pt x="12" y="5"/>
                </a:lnTo>
                <a:lnTo>
                  <a:pt x="9" y="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2" name="Freeform 82"/>
          <p:cNvSpPr>
            <a:spLocks/>
          </p:cNvSpPr>
          <p:nvPr/>
        </p:nvSpPr>
        <p:spPr bwMode="auto">
          <a:xfrm>
            <a:off x="4502150" y="4419600"/>
            <a:ext cx="190500" cy="236538"/>
          </a:xfrm>
          <a:custGeom>
            <a:avLst/>
            <a:gdLst>
              <a:gd name="T0" fmla="*/ 2147483647 w 12"/>
              <a:gd name="T1" fmla="*/ 0 h 15"/>
              <a:gd name="T2" fmla="*/ 2147483647 w 12"/>
              <a:gd name="T3" fmla="*/ 746009370 h 15"/>
              <a:gd name="T4" fmla="*/ 2147483647 w 12"/>
              <a:gd name="T5" fmla="*/ 746009370 h 15"/>
              <a:gd name="T6" fmla="*/ 1512093765 w 12"/>
              <a:gd name="T7" fmla="*/ 2147483647 h 15"/>
              <a:gd name="T8" fmla="*/ 0 w 12"/>
              <a:gd name="T9" fmla="*/ 746009370 h 15"/>
              <a:gd name="T10" fmla="*/ 756046883 w 12"/>
              <a:gd name="T11" fmla="*/ 746009370 h 15"/>
              <a:gd name="T12" fmla="*/ 756046883 w 12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5"/>
              <a:gd name="T23" fmla="*/ 12 w 12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5">
                <a:moveTo>
                  <a:pt x="9" y="0"/>
                </a:moveTo>
                <a:lnTo>
                  <a:pt x="9" y="3"/>
                </a:lnTo>
                <a:lnTo>
                  <a:pt x="12" y="3"/>
                </a:lnTo>
                <a:lnTo>
                  <a:pt x="6" y="15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3" name="Freeform 83"/>
          <p:cNvSpPr>
            <a:spLocks/>
          </p:cNvSpPr>
          <p:nvPr/>
        </p:nvSpPr>
        <p:spPr bwMode="auto">
          <a:xfrm>
            <a:off x="4013200" y="5476875"/>
            <a:ext cx="174625" cy="268288"/>
          </a:xfrm>
          <a:custGeom>
            <a:avLst/>
            <a:gdLst>
              <a:gd name="T0" fmla="*/ 756046861 w 11"/>
              <a:gd name="T1" fmla="*/ 2147483647 h 17"/>
              <a:gd name="T2" fmla="*/ 756046861 w 11"/>
              <a:gd name="T3" fmla="*/ 2147483647 h 17"/>
              <a:gd name="T4" fmla="*/ 0 w 11"/>
              <a:gd name="T5" fmla="*/ 2147483647 h 17"/>
              <a:gd name="T6" fmla="*/ 1512093722 w 11"/>
              <a:gd name="T7" fmla="*/ 0 h 17"/>
              <a:gd name="T8" fmla="*/ 2147483647 w 11"/>
              <a:gd name="T9" fmla="*/ 2147483647 h 17"/>
              <a:gd name="T10" fmla="*/ 2147483647 w 11"/>
              <a:gd name="T11" fmla="*/ 2147483647 h 17"/>
              <a:gd name="T12" fmla="*/ 2147483647 w 11"/>
              <a:gd name="T13" fmla="*/ 214748364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"/>
              <a:gd name="T22" fmla="*/ 0 h 17"/>
              <a:gd name="T23" fmla="*/ 11 w 11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" h="17">
                <a:moveTo>
                  <a:pt x="3" y="17"/>
                </a:moveTo>
                <a:lnTo>
                  <a:pt x="3" y="12"/>
                </a:lnTo>
                <a:lnTo>
                  <a:pt x="0" y="12"/>
                </a:lnTo>
                <a:lnTo>
                  <a:pt x="6" y="0"/>
                </a:lnTo>
                <a:lnTo>
                  <a:pt x="11" y="12"/>
                </a:lnTo>
                <a:lnTo>
                  <a:pt x="9" y="12"/>
                </a:lnTo>
                <a:lnTo>
                  <a:pt x="9" y="1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4" name="Freeform 84"/>
          <p:cNvSpPr>
            <a:spLocks/>
          </p:cNvSpPr>
          <p:nvPr/>
        </p:nvSpPr>
        <p:spPr bwMode="auto">
          <a:xfrm>
            <a:off x="4581525" y="5840413"/>
            <a:ext cx="173038" cy="268287"/>
          </a:xfrm>
          <a:custGeom>
            <a:avLst/>
            <a:gdLst>
              <a:gd name="T0" fmla="*/ 494904362 w 11"/>
              <a:gd name="T1" fmla="*/ 0 h 17"/>
              <a:gd name="T2" fmla="*/ 494904362 w 11"/>
              <a:gd name="T3" fmla="*/ 1245293499 h 17"/>
              <a:gd name="T4" fmla="*/ 0 w 11"/>
              <a:gd name="T5" fmla="*/ 1245293499 h 17"/>
              <a:gd name="T6" fmla="*/ 1237284685 w 11"/>
              <a:gd name="T7" fmla="*/ 2147483647 h 17"/>
              <a:gd name="T8" fmla="*/ 2147483647 w 11"/>
              <a:gd name="T9" fmla="*/ 1245293499 h 17"/>
              <a:gd name="T10" fmla="*/ 1979648909 w 11"/>
              <a:gd name="T11" fmla="*/ 1245293499 h 17"/>
              <a:gd name="T12" fmla="*/ 1979648909 w 11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"/>
              <a:gd name="T22" fmla="*/ 0 h 17"/>
              <a:gd name="T23" fmla="*/ 11 w 11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" h="17">
                <a:moveTo>
                  <a:pt x="2" y="0"/>
                </a:moveTo>
                <a:lnTo>
                  <a:pt x="2" y="5"/>
                </a:lnTo>
                <a:lnTo>
                  <a:pt x="0" y="5"/>
                </a:lnTo>
                <a:lnTo>
                  <a:pt x="5" y="17"/>
                </a:lnTo>
                <a:lnTo>
                  <a:pt x="11" y="5"/>
                </a:lnTo>
                <a:lnTo>
                  <a:pt x="8" y="5"/>
                </a:lnTo>
                <a:lnTo>
                  <a:pt x="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5" name="Freeform 85"/>
          <p:cNvSpPr>
            <a:spLocks/>
          </p:cNvSpPr>
          <p:nvPr/>
        </p:nvSpPr>
        <p:spPr bwMode="auto">
          <a:xfrm>
            <a:off x="4156075" y="5476875"/>
            <a:ext cx="1025525" cy="268288"/>
          </a:xfrm>
          <a:custGeom>
            <a:avLst/>
            <a:gdLst>
              <a:gd name="T0" fmla="*/ 2147483647 w 65"/>
              <a:gd name="T1" fmla="*/ 0 h 17"/>
              <a:gd name="T2" fmla="*/ 2147483647 w 65"/>
              <a:gd name="T3" fmla="*/ 2147483647 h 17"/>
              <a:gd name="T4" fmla="*/ 0 w 65"/>
              <a:gd name="T5" fmla="*/ 2147483647 h 17"/>
              <a:gd name="T6" fmla="*/ 0 60000 65536"/>
              <a:gd name="T7" fmla="*/ 0 60000 65536"/>
              <a:gd name="T8" fmla="*/ 0 60000 65536"/>
              <a:gd name="T9" fmla="*/ 0 w 65"/>
              <a:gd name="T10" fmla="*/ 0 h 17"/>
              <a:gd name="T11" fmla="*/ 65 w 65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7">
                <a:moveTo>
                  <a:pt x="65" y="0"/>
                </a:moveTo>
                <a:lnTo>
                  <a:pt x="65" y="17"/>
                </a:lnTo>
                <a:lnTo>
                  <a:pt x="0" y="1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6" name="Freeform 86"/>
          <p:cNvSpPr>
            <a:spLocks/>
          </p:cNvSpPr>
          <p:nvPr/>
        </p:nvSpPr>
        <p:spPr bwMode="auto">
          <a:xfrm>
            <a:off x="4060825" y="5729288"/>
            <a:ext cx="552450" cy="127000"/>
          </a:xfrm>
          <a:custGeom>
            <a:avLst/>
            <a:gdLst>
              <a:gd name="T0" fmla="*/ 2147483647 w 35"/>
              <a:gd name="T1" fmla="*/ 2016124535 h 8"/>
              <a:gd name="T2" fmla="*/ 0 w 35"/>
              <a:gd name="T3" fmla="*/ 2016124535 h 8"/>
              <a:gd name="T4" fmla="*/ 0 w 35"/>
              <a:gd name="T5" fmla="*/ 0 h 8"/>
              <a:gd name="T6" fmla="*/ 0 60000 65536"/>
              <a:gd name="T7" fmla="*/ 0 60000 65536"/>
              <a:gd name="T8" fmla="*/ 0 60000 65536"/>
              <a:gd name="T9" fmla="*/ 0 w 35"/>
              <a:gd name="T10" fmla="*/ 0 h 8"/>
              <a:gd name="T11" fmla="*/ 35 w 35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8">
                <a:moveTo>
                  <a:pt x="35" y="8"/>
                </a:move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7" name="Freeform 87"/>
          <p:cNvSpPr>
            <a:spLocks/>
          </p:cNvSpPr>
          <p:nvPr/>
        </p:nvSpPr>
        <p:spPr bwMode="auto">
          <a:xfrm>
            <a:off x="4708525" y="5476875"/>
            <a:ext cx="552450" cy="379413"/>
          </a:xfrm>
          <a:custGeom>
            <a:avLst/>
            <a:gdLst>
              <a:gd name="T0" fmla="*/ 2147483647 w 35"/>
              <a:gd name="T1" fmla="*/ 0 h 24"/>
              <a:gd name="T2" fmla="*/ 2147483647 w 35"/>
              <a:gd name="T3" fmla="*/ 2147483647 h 24"/>
              <a:gd name="T4" fmla="*/ 0 w 35"/>
              <a:gd name="T5" fmla="*/ 2147483647 h 24"/>
              <a:gd name="T6" fmla="*/ 0 60000 65536"/>
              <a:gd name="T7" fmla="*/ 0 60000 65536"/>
              <a:gd name="T8" fmla="*/ 0 60000 65536"/>
              <a:gd name="T9" fmla="*/ 0 w 35"/>
              <a:gd name="T10" fmla="*/ 0 h 24"/>
              <a:gd name="T11" fmla="*/ 35 w 35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24">
                <a:moveTo>
                  <a:pt x="35" y="0"/>
                </a:moveTo>
                <a:lnTo>
                  <a:pt x="35" y="24"/>
                </a:lnTo>
                <a:lnTo>
                  <a:pt x="0" y="2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8" name="Freeform 88"/>
          <p:cNvSpPr>
            <a:spLocks/>
          </p:cNvSpPr>
          <p:nvPr/>
        </p:nvSpPr>
        <p:spPr bwMode="auto">
          <a:xfrm>
            <a:off x="4156075" y="4751388"/>
            <a:ext cx="1025525" cy="252412"/>
          </a:xfrm>
          <a:custGeom>
            <a:avLst/>
            <a:gdLst>
              <a:gd name="T0" fmla="*/ 0 w 65"/>
              <a:gd name="T1" fmla="*/ 2147483647 h 16"/>
              <a:gd name="T2" fmla="*/ 0 w 65"/>
              <a:gd name="T3" fmla="*/ 0 h 16"/>
              <a:gd name="T4" fmla="*/ 2147483647 w 65"/>
              <a:gd name="T5" fmla="*/ 0 h 16"/>
              <a:gd name="T6" fmla="*/ 0 60000 65536"/>
              <a:gd name="T7" fmla="*/ 0 60000 65536"/>
              <a:gd name="T8" fmla="*/ 0 60000 65536"/>
              <a:gd name="T9" fmla="*/ 0 w 65"/>
              <a:gd name="T10" fmla="*/ 0 h 16"/>
              <a:gd name="T11" fmla="*/ 65 w 65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6">
                <a:moveTo>
                  <a:pt x="0" y="16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9" name="Freeform 89"/>
          <p:cNvSpPr>
            <a:spLocks/>
          </p:cNvSpPr>
          <p:nvPr/>
        </p:nvSpPr>
        <p:spPr bwMode="auto">
          <a:xfrm>
            <a:off x="4060825" y="4656138"/>
            <a:ext cx="1200150" cy="363537"/>
          </a:xfrm>
          <a:custGeom>
            <a:avLst/>
            <a:gdLst>
              <a:gd name="T0" fmla="*/ 0 w 76"/>
              <a:gd name="T1" fmla="*/ 2147483647 h 23"/>
              <a:gd name="T2" fmla="*/ 0 w 76"/>
              <a:gd name="T3" fmla="*/ 0 h 23"/>
              <a:gd name="T4" fmla="*/ 2147483647 w 76"/>
              <a:gd name="T5" fmla="*/ 0 h 23"/>
              <a:gd name="T6" fmla="*/ 2147483647 w 76"/>
              <a:gd name="T7" fmla="*/ 1748802555 h 23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23"/>
              <a:gd name="T14" fmla="*/ 76 w 7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23">
                <a:moveTo>
                  <a:pt x="0" y="23"/>
                </a:moveTo>
                <a:lnTo>
                  <a:pt x="0" y="0"/>
                </a:lnTo>
                <a:lnTo>
                  <a:pt x="76" y="0"/>
                </a:lnTo>
                <a:lnTo>
                  <a:pt x="76" y="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40" name="Rectangle 90"/>
          <p:cNvSpPr>
            <a:spLocks noChangeArrowheads="1"/>
          </p:cNvSpPr>
          <p:nvPr/>
        </p:nvSpPr>
        <p:spPr bwMode="auto">
          <a:xfrm>
            <a:off x="3662363" y="5019675"/>
            <a:ext cx="898525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41" name="Rectangle 91"/>
          <p:cNvSpPr>
            <a:spLocks noChangeArrowheads="1"/>
          </p:cNvSpPr>
          <p:nvPr/>
        </p:nvSpPr>
        <p:spPr bwMode="auto">
          <a:xfrm>
            <a:off x="3808413" y="5067300"/>
            <a:ext cx="584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Data input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42" name="Rectangle 92"/>
          <p:cNvSpPr>
            <a:spLocks noChangeArrowheads="1"/>
          </p:cNvSpPr>
          <p:nvPr/>
        </p:nvSpPr>
        <p:spPr bwMode="auto">
          <a:xfrm>
            <a:off x="3887788" y="5208588"/>
            <a:ext cx="415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register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43" name="Rectangle 93"/>
          <p:cNvSpPr>
            <a:spLocks noChangeArrowheads="1"/>
          </p:cNvSpPr>
          <p:nvPr/>
        </p:nvSpPr>
        <p:spPr bwMode="auto">
          <a:xfrm>
            <a:off x="4881563" y="5067300"/>
            <a:ext cx="654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Data output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44" name="Rectangle 94"/>
          <p:cNvSpPr>
            <a:spLocks noChangeArrowheads="1"/>
          </p:cNvSpPr>
          <p:nvPr/>
        </p:nvSpPr>
        <p:spPr bwMode="auto">
          <a:xfrm>
            <a:off x="5008563" y="5208588"/>
            <a:ext cx="415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register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45" name="Rectangle 95"/>
          <p:cNvSpPr>
            <a:spLocks noChangeArrowheads="1"/>
          </p:cNvSpPr>
          <p:nvPr/>
        </p:nvSpPr>
        <p:spPr bwMode="auto">
          <a:xfrm>
            <a:off x="4533900" y="6172200"/>
            <a:ext cx="263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Data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46" name="Rectangle 96"/>
          <p:cNvSpPr>
            <a:spLocks noChangeArrowheads="1"/>
          </p:cNvSpPr>
          <p:nvPr/>
        </p:nvSpPr>
        <p:spPr bwMode="auto">
          <a:xfrm>
            <a:off x="1646238" y="4656138"/>
            <a:ext cx="1120775" cy="11207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47" name="Rectangle 97"/>
          <p:cNvSpPr>
            <a:spLocks noChangeArrowheads="1"/>
          </p:cNvSpPr>
          <p:nvPr/>
        </p:nvSpPr>
        <p:spPr bwMode="auto">
          <a:xfrm>
            <a:off x="1851025" y="1752600"/>
            <a:ext cx="695325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3648" name="Rectangle 98"/>
          <p:cNvSpPr>
            <a:spLocks noChangeArrowheads="1"/>
          </p:cNvSpPr>
          <p:nvPr/>
        </p:nvSpPr>
        <p:spPr bwMode="auto">
          <a:xfrm>
            <a:off x="1978025" y="1816100"/>
            <a:ext cx="4333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Refresh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49" name="Rectangle 99"/>
          <p:cNvSpPr>
            <a:spLocks noChangeArrowheads="1"/>
          </p:cNvSpPr>
          <p:nvPr/>
        </p:nvSpPr>
        <p:spPr bwMode="auto">
          <a:xfrm>
            <a:off x="1993900" y="1943100"/>
            <a:ext cx="417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counter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50" name="Rectangle 100"/>
          <p:cNvSpPr>
            <a:spLocks noChangeArrowheads="1"/>
          </p:cNvSpPr>
          <p:nvPr/>
        </p:nvSpPr>
        <p:spPr bwMode="auto">
          <a:xfrm>
            <a:off x="1803400" y="4956175"/>
            <a:ext cx="7762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Mode register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3651" name="Rectangle 101"/>
          <p:cNvSpPr>
            <a:spLocks noChangeArrowheads="1"/>
          </p:cNvSpPr>
          <p:nvPr/>
        </p:nvSpPr>
        <p:spPr bwMode="auto">
          <a:xfrm>
            <a:off x="2103438" y="5130800"/>
            <a:ext cx="2016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 dirty="0">
                <a:solidFill>
                  <a:srgbClr val="000000"/>
                </a:solidFill>
                <a:latin typeface="Nimbus Roman No9 L"/>
              </a:rPr>
              <a:t>and</a:t>
            </a:r>
            <a:endParaRPr lang="en-CA" sz="2400" dirty="0">
              <a:latin typeface="Corbel" pitchFamily="34" charset="0"/>
            </a:endParaRPr>
          </a:p>
        </p:txBody>
      </p:sp>
      <p:sp>
        <p:nvSpPr>
          <p:cNvPr id="23652" name="Rectangle 102"/>
          <p:cNvSpPr>
            <a:spLocks noChangeArrowheads="1"/>
          </p:cNvSpPr>
          <p:nvPr/>
        </p:nvSpPr>
        <p:spPr bwMode="auto">
          <a:xfrm>
            <a:off x="1803400" y="5287963"/>
            <a:ext cx="790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timing control</a:t>
            </a:r>
            <a:endParaRPr lang="en-CA" sz="240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0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495484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Operation is directly synchronized with processor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clock signal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The outputs of the sense circuits are connected to a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latch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During a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Read</a:t>
            </a:r>
            <a:r>
              <a:rPr lang="en-US" sz="2400" dirty="0">
                <a:latin typeface="Corbel" pitchFamily="34" charset="0"/>
              </a:rPr>
              <a:t> operation, the contents of the cells in a row are </a:t>
            </a:r>
          </a:p>
          <a:p>
            <a:r>
              <a:rPr lang="en-US" sz="2400" dirty="0">
                <a:latin typeface="Corbel" pitchFamily="34" charset="0"/>
              </a:rPr>
              <a:t>loaded onto the latches.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During a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refresh operation</a:t>
            </a:r>
            <a:r>
              <a:rPr lang="en-US" sz="2400" dirty="0">
                <a:latin typeface="Corbel" pitchFamily="34" charset="0"/>
              </a:rPr>
              <a:t>, the contents of the cells are refreshed  without changing the contents of the latches. 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Data held in the latches correspond  to the selected columns are transferred to the output.</a:t>
            </a:r>
          </a:p>
          <a:p>
            <a:pPr>
              <a:buFontTx/>
              <a:buChar char="•"/>
            </a:pPr>
            <a:r>
              <a:rPr lang="en-US" sz="2400" dirty="0">
                <a:latin typeface="Corbel" pitchFamily="34" charset="0"/>
              </a:rPr>
              <a:t>SDRAMs have different modes of operations which can be selected by writing control information into a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mode register</a:t>
            </a:r>
          </a:p>
        </p:txBody>
      </p:sp>
    </p:spTree>
    <p:extLst>
      <p:ext uri="{BB962C8B-B14F-4D97-AF65-F5344CB8AC3E}">
        <p14:creationId xmlns:p14="http://schemas.microsoft.com/office/powerpoint/2010/main" val="246561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Latency, Bandwidth and DDRSDRAMs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8686800" cy="49529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Memory latency </a:t>
            </a:r>
            <a:r>
              <a:rPr lang="en-US" dirty="0"/>
              <a:t>is the time it takes to transfer a word of data to or from memory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Memory bandwidth </a:t>
            </a:r>
            <a:r>
              <a:rPr lang="en-US" dirty="0"/>
              <a:t>is the number of bits or bytes that can be transferred in one second.</a:t>
            </a:r>
          </a:p>
          <a:p>
            <a:pPr eaLnBrk="1" hangingPunct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DDRSDRAMs(Double-data-rate SDRAMs)</a:t>
            </a:r>
          </a:p>
          <a:p>
            <a:pPr lvl="1" eaLnBrk="1" hangingPunct="1"/>
            <a:r>
              <a:rPr lang="en-US" dirty="0"/>
              <a:t>Data transfer happens on both edges of clock</a:t>
            </a:r>
          </a:p>
          <a:p>
            <a:pPr lvl="1" eaLnBrk="1" hangingPunct="1"/>
            <a:r>
              <a:rPr lang="en-US" dirty="0"/>
              <a:t>Cell array is organized in two banks</a:t>
            </a:r>
          </a:p>
          <a:p>
            <a:pPr lvl="1" eaLnBrk="1" hangingPunct="1"/>
            <a:r>
              <a:rPr lang="en-US" dirty="0"/>
              <a:t>Each bank can be accessed separately</a:t>
            </a:r>
          </a:p>
          <a:p>
            <a:pPr lvl="1" eaLnBrk="1" hangingPunct="1"/>
            <a:r>
              <a:rPr lang="en-US" dirty="0"/>
              <a:t>Consecutive word of a given block are stored               in different banks                                                                                              </a:t>
            </a:r>
          </a:p>
          <a:p>
            <a:pPr marL="457200" lvl="1" indent="0" eaLnBrk="1" hangingPunct="1">
              <a:buNone/>
            </a:pPr>
            <a:r>
              <a:rPr lang="en-US" dirty="0"/>
              <a:t>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635375"/>
          </a:xfrm>
        </p:spPr>
        <p:txBody>
          <a:bodyPr/>
          <a:lstStyle/>
          <a:p>
            <a:r>
              <a:rPr lang="en-US" dirty="0"/>
              <a:t>The Main Memory, Memory Hierarchy </a:t>
            </a:r>
          </a:p>
          <a:p>
            <a:r>
              <a:rPr lang="en-US" dirty="0"/>
              <a:t>RAM</a:t>
            </a:r>
          </a:p>
          <a:p>
            <a:r>
              <a:rPr lang="en-US" dirty="0">
                <a:solidFill>
                  <a:srgbClr val="FF0000"/>
                </a:solidFill>
              </a:rPr>
              <a:t>ROM</a:t>
            </a:r>
            <a:r>
              <a:rPr lang="en-US" dirty="0"/>
              <a:t> </a:t>
            </a:r>
          </a:p>
          <a:p>
            <a:r>
              <a:rPr lang="en-US" dirty="0"/>
              <a:t>Cache Memory </a:t>
            </a:r>
          </a:p>
          <a:p>
            <a:r>
              <a:rPr lang="en-US" dirty="0"/>
              <a:t>Performance Considerations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Secondary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7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Read-Only Memories (ROMs)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8229600" cy="5181600"/>
          </a:xfrm>
        </p:spPr>
        <p:txBody>
          <a:bodyPr rtlCol="0">
            <a:normAutofit fontScale="77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SRAM and SDRAM chips are volatile: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Lose the contents when the power is turned off.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Many applications need memory devices to retain contents after the power is turned off.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For example, computer is turned on, the operating system must be loaded from the disk into the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Store instructions which would load the OS from the disk.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Need to store these instructions so that they will not be lost after the power is turned off.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We need to store the instructions into a non-volatile memory.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Non-volatile memory is read in the same manner as volatile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CC3300"/>
                </a:solidFill>
              </a:rPr>
              <a:t>Separate writing process is needed to place information in this memory.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CC3300"/>
                </a:solidFill>
              </a:rPr>
              <a:t>Normal operation involves only reading of data, this type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>
                <a:solidFill>
                  <a:srgbClr val="CC3300"/>
                </a:solidFill>
              </a:rPr>
              <a:t>	 of memory is called </a:t>
            </a:r>
            <a:r>
              <a:rPr lang="en-US" b="1" dirty="0">
                <a:solidFill>
                  <a:srgbClr val="CC3300"/>
                </a:solidFill>
              </a:rPr>
              <a:t>Read-Only memory (ROM).</a:t>
            </a:r>
            <a:endParaRPr lang="en-US" b="1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Read-Only Memories 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6096000" cy="4953000"/>
          </a:xfrm>
        </p:spPr>
        <p:txBody>
          <a:bodyPr rtlCol="0">
            <a:normAutofit fontScale="6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4000" dirty="0">
                <a:solidFill>
                  <a:srgbClr val="FF0000"/>
                </a:solidFill>
              </a:rPr>
              <a:t>Read-Only Memory: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n-US" sz="3600" dirty="0"/>
              <a:t>Data are written into a ROM when it is manufactured.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Logical 0 is stored in the cell when T is connected to the ground at point P else a logical 1 is stored.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READ: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</a:rPr>
              <a:t>The Word line is activated, T closes voltage sensed at bit line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</a:rPr>
              <a:t>IF 0 is stored then T is grounded and voltage will low.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</a:rPr>
              <a:t>If 1 is stored then no connection to ground  and High voltage is sensed.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solidFill>
                  <a:schemeClr val="tx1"/>
                </a:solidFill>
              </a:rPr>
              <a:t>The sense circuit at the end of bit line generates proper output value</a:t>
            </a:r>
            <a:endParaRPr lang="en-US" sz="29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600200"/>
            <a:ext cx="2895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752600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>
                <a:solidFill>
                  <a:srgbClr val="FF0000"/>
                </a:solidFill>
              </a:rPr>
              <a:t>Programmable Read-Only Memory (PROM):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Allow the data to be loaded by a user.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Insert fuse at point P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Before it is programmed, memory contains all 0s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User can insert 1s at the required locations by burning out the fuses at these locations using high current pulses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Process of inserting the data is irreversible.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Storing information specific to a user in a ROM is expensive.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>
                <a:solidFill>
                  <a:srgbClr val="FF0000"/>
                </a:solidFill>
              </a:rPr>
              <a:t>Erasable Programmable Read-Only Memory (EPROM):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Stored data to be erased and new data to be loaded.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Erasable, reprogrammable ROM.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Erasure requires exposing the ROM to UV light.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8912" y="5715000"/>
            <a:ext cx="13350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676400"/>
            <a:ext cx="129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752600"/>
            <a:ext cx="7467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000" dirty="0">
                <a:solidFill>
                  <a:srgbClr val="FF0000"/>
                </a:solidFill>
              </a:rPr>
              <a:t>Electrically Erasable Programmable Read-Only Memory (EEPROM):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Disadvantage of EPROM is that chip must be physically removed from the circuit for programming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EEPROM is both programmed and erased electrically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Do not have to be removed for erasure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Possible to erase the cell contents selectively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Disadvantage is that different voltages are needed for erasing, writing and reading the stored data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8912" y="5715000"/>
            <a:ext cx="13350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676400"/>
            <a:ext cx="129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93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Some Basic Concepts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774825"/>
            <a:ext cx="8686800" cy="4016375"/>
          </a:xfrm>
        </p:spPr>
        <p:txBody>
          <a:bodyPr/>
          <a:lstStyle/>
          <a:p>
            <a:pPr eaLnBrk="1" hangingPunct="1"/>
            <a:r>
              <a:rPr lang="en-US" dirty="0"/>
              <a:t>No. of locations in memory represents the size of address space. </a:t>
            </a:r>
            <a:r>
              <a:rPr lang="en-US" dirty="0" err="1"/>
              <a:t>Eg</a:t>
            </a:r>
            <a:r>
              <a:rPr lang="en-US" dirty="0"/>
              <a:t> 16 bit – 64K, 32 bit-4G</a:t>
            </a:r>
          </a:p>
          <a:p>
            <a:pPr eaLnBrk="1" hangingPunct="1"/>
            <a:r>
              <a:rPr lang="en-US" dirty="0"/>
              <a:t>Byte-addressable</a:t>
            </a:r>
          </a:p>
          <a:p>
            <a:pPr lvl="1" eaLnBrk="1" hangingPunct="1"/>
            <a:r>
              <a:rPr lang="en-US" dirty="0"/>
              <a:t>Fig… </a:t>
            </a:r>
          </a:p>
          <a:p>
            <a:pPr lvl="1" eaLnBrk="1" hangingPunct="1"/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</a:rPr>
              <a:t>32 bit address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higher order 30 bits </a:t>
            </a:r>
            <a:r>
              <a:rPr lang="en-US" dirty="0"/>
              <a:t>determine which word could be accessed</a:t>
            </a:r>
          </a:p>
          <a:p>
            <a:pPr lvl="1" eaLnBrk="1" hangingPunct="1"/>
            <a:r>
              <a:rPr lang="en-US" dirty="0"/>
              <a:t>If a byte quantity is specified, the </a:t>
            </a:r>
            <a:r>
              <a:rPr lang="en-US" dirty="0">
                <a:solidFill>
                  <a:srgbClr val="FF0000"/>
                </a:solidFill>
              </a:rPr>
              <a:t>lower order 2 bits</a:t>
            </a:r>
            <a:r>
              <a:rPr lang="en-US" dirty="0"/>
              <a:t> specify which byte location is involved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990600" y="2590800"/>
            <a:ext cx="6172200" cy="2667000"/>
            <a:chOff x="1357313" y="3384550"/>
            <a:chExt cx="6359525" cy="316865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853113" y="4691063"/>
              <a:ext cx="5715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Up to 2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470886" y="4649788"/>
              <a:ext cx="682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16688" y="4691063"/>
              <a:ext cx="9350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 addressable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70225" y="5632450"/>
              <a:ext cx="2527300" cy="236538"/>
            </a:xfrm>
            <a:custGeom>
              <a:avLst/>
              <a:gdLst>
                <a:gd name="T0" fmla="*/ 272176891 w 1592"/>
                <a:gd name="T1" fmla="*/ 375504814 h 149"/>
                <a:gd name="T2" fmla="*/ 272176891 w 1592"/>
                <a:gd name="T3" fmla="*/ 307459686 h 149"/>
                <a:gd name="T4" fmla="*/ 2147483647 w 1592"/>
                <a:gd name="T5" fmla="*/ 307459686 h 149"/>
                <a:gd name="T6" fmla="*/ 2147483647 w 1592"/>
                <a:gd name="T7" fmla="*/ 375504814 h 149"/>
                <a:gd name="T8" fmla="*/ 2147483647 w 1592"/>
                <a:gd name="T9" fmla="*/ 204133847 h 149"/>
                <a:gd name="T10" fmla="*/ 2147483647 w 1592"/>
                <a:gd name="T11" fmla="*/ 0 h 149"/>
                <a:gd name="T12" fmla="*/ 2147483647 w 1592"/>
                <a:gd name="T13" fmla="*/ 103327401 h 149"/>
                <a:gd name="T14" fmla="*/ 272176891 w 1592"/>
                <a:gd name="T15" fmla="*/ 103327401 h 149"/>
                <a:gd name="T16" fmla="*/ 272176891 w 1592"/>
                <a:gd name="T17" fmla="*/ 0 h 149"/>
                <a:gd name="T18" fmla="*/ 0 w 1592"/>
                <a:gd name="T19" fmla="*/ 204133847 h 149"/>
                <a:gd name="T20" fmla="*/ 272176891 w 1592"/>
                <a:gd name="T21" fmla="*/ 375504814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2"/>
                <a:gd name="T34" fmla="*/ 0 h 149"/>
                <a:gd name="T35" fmla="*/ 1592 w 1592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2" h="149">
                  <a:moveTo>
                    <a:pt x="108" y="149"/>
                  </a:moveTo>
                  <a:lnTo>
                    <a:pt x="108" y="122"/>
                  </a:lnTo>
                  <a:lnTo>
                    <a:pt x="1484" y="122"/>
                  </a:lnTo>
                  <a:lnTo>
                    <a:pt x="1484" y="149"/>
                  </a:lnTo>
                  <a:lnTo>
                    <a:pt x="1592" y="81"/>
                  </a:lnTo>
                  <a:lnTo>
                    <a:pt x="1484" y="0"/>
                  </a:lnTo>
                  <a:lnTo>
                    <a:pt x="1484" y="41"/>
                  </a:lnTo>
                  <a:lnTo>
                    <a:pt x="108" y="41"/>
                  </a:lnTo>
                  <a:lnTo>
                    <a:pt x="108" y="0"/>
                  </a:lnTo>
                  <a:lnTo>
                    <a:pt x="0" y="81"/>
                  </a:lnTo>
                  <a:lnTo>
                    <a:pt x="108" y="1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070225" y="5632450"/>
              <a:ext cx="2527300" cy="236538"/>
            </a:xfrm>
            <a:custGeom>
              <a:avLst/>
              <a:gdLst>
                <a:gd name="T0" fmla="*/ 2147483647 w 118"/>
                <a:gd name="T1" fmla="*/ 2147483647 h 11"/>
                <a:gd name="T2" fmla="*/ 2147483647 w 118"/>
                <a:gd name="T3" fmla="*/ 2147483647 h 11"/>
                <a:gd name="T4" fmla="*/ 2147483647 w 118"/>
                <a:gd name="T5" fmla="*/ 2147483647 h 11"/>
                <a:gd name="T6" fmla="*/ 2147483647 w 118"/>
                <a:gd name="T7" fmla="*/ 2147483647 h 11"/>
                <a:gd name="T8" fmla="*/ 2147483647 w 118"/>
                <a:gd name="T9" fmla="*/ 2147483647 h 11"/>
                <a:gd name="T10" fmla="*/ 2147483647 w 118"/>
                <a:gd name="T11" fmla="*/ 0 h 11"/>
                <a:gd name="T12" fmla="*/ 2147483647 w 118"/>
                <a:gd name="T13" fmla="*/ 1387187708 h 11"/>
                <a:gd name="T14" fmla="*/ 2147483647 w 118"/>
                <a:gd name="T15" fmla="*/ 1387187708 h 11"/>
                <a:gd name="T16" fmla="*/ 2147483647 w 118"/>
                <a:gd name="T17" fmla="*/ 0 h 11"/>
                <a:gd name="T18" fmla="*/ 0 w 118"/>
                <a:gd name="T19" fmla="*/ 2147483647 h 11"/>
                <a:gd name="T20" fmla="*/ 2147483647 w 118"/>
                <a:gd name="T21" fmla="*/ 2147483647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8"/>
                <a:gd name="T34" fmla="*/ 0 h 11"/>
                <a:gd name="T35" fmla="*/ 118 w 118"/>
                <a:gd name="T36" fmla="*/ 11 h 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8" h="11">
                  <a:moveTo>
                    <a:pt x="8" y="11"/>
                  </a:moveTo>
                  <a:lnTo>
                    <a:pt x="8" y="9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8" y="6"/>
                  </a:lnTo>
                  <a:lnTo>
                    <a:pt x="110" y="0"/>
                  </a:lnTo>
                  <a:lnTo>
                    <a:pt x="110" y="3"/>
                  </a:lnTo>
                  <a:lnTo>
                    <a:pt x="8" y="3"/>
                  </a:lnTo>
                  <a:lnTo>
                    <a:pt x="8" y="0"/>
                  </a:lnTo>
                  <a:lnTo>
                    <a:pt x="0" y="6"/>
                  </a:lnTo>
                  <a:lnTo>
                    <a:pt x="8" y="1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57313" y="3384550"/>
              <a:ext cx="1692275" cy="316865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57313" y="3384550"/>
              <a:ext cx="1692275" cy="3168650"/>
            </a:xfrm>
            <a:prstGeom prst="rect">
              <a:avLst/>
            </a:prstGeom>
            <a:noFill/>
            <a:ln w="20701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22438" y="4776788"/>
              <a:ext cx="963612" cy="3635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22438" y="4776788"/>
              <a:ext cx="963612" cy="36353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686050" y="4840288"/>
              <a:ext cx="2911475" cy="257175"/>
            </a:xfrm>
            <a:custGeom>
              <a:avLst/>
              <a:gdLst>
                <a:gd name="T0" fmla="*/ 304938131 w 1834"/>
                <a:gd name="T1" fmla="*/ 408265258 h 162"/>
                <a:gd name="T2" fmla="*/ 304938131 w 1834"/>
                <a:gd name="T3" fmla="*/ 307459046 h 162"/>
                <a:gd name="T4" fmla="*/ 2147483647 w 1834"/>
                <a:gd name="T5" fmla="*/ 307459046 h 162"/>
                <a:gd name="T6" fmla="*/ 2147483647 w 1834"/>
                <a:gd name="T7" fmla="*/ 408265258 h 162"/>
                <a:gd name="T8" fmla="*/ 2147483647 w 1834"/>
                <a:gd name="T9" fmla="*/ 204133423 h 162"/>
                <a:gd name="T10" fmla="*/ 2147483647 w 1834"/>
                <a:gd name="T11" fmla="*/ 0 h 162"/>
                <a:gd name="T12" fmla="*/ 2147483647 w 1834"/>
                <a:gd name="T13" fmla="*/ 103325598 h 162"/>
                <a:gd name="T14" fmla="*/ 304938131 w 1834"/>
                <a:gd name="T15" fmla="*/ 103325598 h 162"/>
                <a:gd name="T16" fmla="*/ 304938131 w 1834"/>
                <a:gd name="T17" fmla="*/ 0 h 162"/>
                <a:gd name="T18" fmla="*/ 0 w 1834"/>
                <a:gd name="T19" fmla="*/ 204133423 h 162"/>
                <a:gd name="T20" fmla="*/ 304938131 w 1834"/>
                <a:gd name="T21" fmla="*/ 408265258 h 1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4"/>
                <a:gd name="T34" fmla="*/ 0 h 162"/>
                <a:gd name="T35" fmla="*/ 1834 w 1834"/>
                <a:gd name="T36" fmla="*/ 162 h 1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4" h="162">
                  <a:moveTo>
                    <a:pt x="121" y="162"/>
                  </a:moveTo>
                  <a:lnTo>
                    <a:pt x="121" y="122"/>
                  </a:lnTo>
                  <a:lnTo>
                    <a:pt x="1726" y="122"/>
                  </a:lnTo>
                  <a:lnTo>
                    <a:pt x="1726" y="162"/>
                  </a:lnTo>
                  <a:lnTo>
                    <a:pt x="1834" y="81"/>
                  </a:lnTo>
                  <a:lnTo>
                    <a:pt x="1726" y="0"/>
                  </a:lnTo>
                  <a:lnTo>
                    <a:pt x="1726" y="41"/>
                  </a:lnTo>
                  <a:lnTo>
                    <a:pt x="121" y="41"/>
                  </a:lnTo>
                  <a:lnTo>
                    <a:pt x="121" y="0"/>
                  </a:lnTo>
                  <a:lnTo>
                    <a:pt x="0" y="81"/>
                  </a:lnTo>
                  <a:lnTo>
                    <a:pt x="121" y="1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686050" y="4840288"/>
              <a:ext cx="2911475" cy="257175"/>
            </a:xfrm>
            <a:custGeom>
              <a:avLst/>
              <a:gdLst>
                <a:gd name="T0" fmla="*/ 2147483647 w 136"/>
                <a:gd name="T1" fmla="*/ 2147483647 h 12"/>
                <a:gd name="T2" fmla="*/ 2147483647 w 136"/>
                <a:gd name="T3" fmla="*/ 2147483647 h 12"/>
                <a:gd name="T4" fmla="*/ 2147483647 w 136"/>
                <a:gd name="T5" fmla="*/ 2147483647 h 12"/>
                <a:gd name="T6" fmla="*/ 2147483647 w 136"/>
                <a:gd name="T7" fmla="*/ 2147483647 h 12"/>
                <a:gd name="T8" fmla="*/ 2147483647 w 136"/>
                <a:gd name="T9" fmla="*/ 2147483647 h 12"/>
                <a:gd name="T10" fmla="*/ 2147483647 w 136"/>
                <a:gd name="T11" fmla="*/ 0 h 12"/>
                <a:gd name="T12" fmla="*/ 2147483647 w 136"/>
                <a:gd name="T13" fmla="*/ 1377900684 h 12"/>
                <a:gd name="T14" fmla="*/ 2147483647 w 136"/>
                <a:gd name="T15" fmla="*/ 1377900684 h 12"/>
                <a:gd name="T16" fmla="*/ 2147483647 w 136"/>
                <a:gd name="T17" fmla="*/ 0 h 12"/>
                <a:gd name="T18" fmla="*/ 0 w 136"/>
                <a:gd name="T19" fmla="*/ 2147483647 h 12"/>
                <a:gd name="T20" fmla="*/ 2147483647 w 13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2"/>
                <a:gd name="T35" fmla="*/ 136 w 13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2">
                  <a:moveTo>
                    <a:pt x="9" y="12"/>
                  </a:moveTo>
                  <a:lnTo>
                    <a:pt x="9" y="9"/>
                  </a:lnTo>
                  <a:lnTo>
                    <a:pt x="128" y="9"/>
                  </a:lnTo>
                  <a:lnTo>
                    <a:pt x="128" y="12"/>
                  </a:lnTo>
                  <a:lnTo>
                    <a:pt x="136" y="6"/>
                  </a:lnTo>
                  <a:lnTo>
                    <a:pt x="128" y="0"/>
                  </a:lnTo>
                  <a:lnTo>
                    <a:pt x="128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0" y="6"/>
                  </a:lnTo>
                  <a:lnTo>
                    <a:pt x="9" y="1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79613" y="4841875"/>
              <a:ext cx="4349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MDR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686050" y="4049713"/>
              <a:ext cx="2911475" cy="255587"/>
            </a:xfrm>
            <a:custGeom>
              <a:avLst/>
              <a:gdLst>
                <a:gd name="T0" fmla="*/ 0 w 1834"/>
                <a:gd name="T1" fmla="*/ 304937500 h 161"/>
                <a:gd name="T2" fmla="*/ 2147483647 w 1834"/>
                <a:gd name="T3" fmla="*/ 304937500 h 161"/>
                <a:gd name="T4" fmla="*/ 2147483647 w 1834"/>
                <a:gd name="T5" fmla="*/ 405743514 h 161"/>
                <a:gd name="T6" fmla="*/ 2147483647 w 1834"/>
                <a:gd name="T7" fmla="*/ 201612079 h 161"/>
                <a:gd name="T8" fmla="*/ 2147483647 w 1834"/>
                <a:gd name="T9" fmla="*/ 0 h 161"/>
                <a:gd name="T10" fmla="*/ 2147483647 w 1834"/>
                <a:gd name="T11" fmla="*/ 100806039 h 161"/>
                <a:gd name="T12" fmla="*/ 0 w 1834"/>
                <a:gd name="T13" fmla="*/ 100806039 h 161"/>
                <a:gd name="T14" fmla="*/ 0 w 1834"/>
                <a:gd name="T15" fmla="*/ 304937500 h 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4"/>
                <a:gd name="T25" fmla="*/ 0 h 161"/>
                <a:gd name="T26" fmla="*/ 1834 w 1834"/>
                <a:gd name="T27" fmla="*/ 161 h 1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4" h="161">
                  <a:moveTo>
                    <a:pt x="0" y="121"/>
                  </a:moveTo>
                  <a:lnTo>
                    <a:pt x="1726" y="121"/>
                  </a:lnTo>
                  <a:lnTo>
                    <a:pt x="1726" y="161"/>
                  </a:lnTo>
                  <a:lnTo>
                    <a:pt x="1834" y="80"/>
                  </a:lnTo>
                  <a:lnTo>
                    <a:pt x="1726" y="0"/>
                  </a:lnTo>
                  <a:lnTo>
                    <a:pt x="1726" y="40"/>
                  </a:lnTo>
                  <a:lnTo>
                    <a:pt x="0" y="4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86050" y="4049713"/>
              <a:ext cx="2911475" cy="255587"/>
            </a:xfrm>
            <a:custGeom>
              <a:avLst/>
              <a:gdLst>
                <a:gd name="T0" fmla="*/ 0 w 136"/>
                <a:gd name="T1" fmla="*/ 2147483647 h 12"/>
                <a:gd name="T2" fmla="*/ 2147483647 w 136"/>
                <a:gd name="T3" fmla="*/ 2147483647 h 12"/>
                <a:gd name="T4" fmla="*/ 2147483647 w 136"/>
                <a:gd name="T5" fmla="*/ 2147483647 h 12"/>
                <a:gd name="T6" fmla="*/ 2147483647 w 136"/>
                <a:gd name="T7" fmla="*/ 2147483647 h 12"/>
                <a:gd name="T8" fmla="*/ 2147483647 w 136"/>
                <a:gd name="T9" fmla="*/ 0 h 12"/>
                <a:gd name="T10" fmla="*/ 2147483647 w 136"/>
                <a:gd name="T11" fmla="*/ 1360936778 h 12"/>
                <a:gd name="T12" fmla="*/ 0 w 136"/>
                <a:gd name="T13" fmla="*/ 1360936778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"/>
                <a:gd name="T23" fmla="*/ 136 w 136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">
                  <a:moveTo>
                    <a:pt x="0" y="9"/>
                  </a:moveTo>
                  <a:lnTo>
                    <a:pt x="128" y="9"/>
                  </a:lnTo>
                  <a:lnTo>
                    <a:pt x="128" y="12"/>
                  </a:lnTo>
                  <a:lnTo>
                    <a:pt x="136" y="6"/>
                  </a:lnTo>
                  <a:lnTo>
                    <a:pt x="128" y="0"/>
                  </a:lnTo>
                  <a:lnTo>
                    <a:pt x="128" y="3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22438" y="4006850"/>
              <a:ext cx="963612" cy="3635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22438" y="4006850"/>
              <a:ext cx="963612" cy="363538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79613" y="4049713"/>
              <a:ext cx="4349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dirty="0">
                  <a:solidFill>
                    <a:srgbClr val="000000"/>
                  </a:solidFill>
                  <a:latin typeface="Nimbus Roman No9 L"/>
                </a:rPr>
                <a:t>MAR</a:t>
              </a:r>
              <a:endParaRPr lang="en-CA" sz="2400" dirty="0">
                <a:latin typeface="Corbe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597525" y="3384550"/>
              <a:ext cx="2119313" cy="3168650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62425" y="3621088"/>
              <a:ext cx="8413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248150" y="3621088"/>
              <a:ext cx="263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-bit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884613" y="3792538"/>
              <a:ext cx="8842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address bus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41788" y="4392613"/>
              <a:ext cx="952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248150" y="4392613"/>
              <a:ext cx="263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-bit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13200" y="4584700"/>
              <a:ext cx="6286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data bus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41750" y="5868988"/>
              <a:ext cx="987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Control lines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84575" y="6146800"/>
              <a:ext cx="14652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(          , MFC, etc.)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808163" y="3535363"/>
              <a:ext cx="792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Nimbus Roman No9 L"/>
                </a:rPr>
                <a:t>Processor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281738" y="3471863"/>
              <a:ext cx="7445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Nimbus Roman No9 L"/>
                </a:rPr>
                <a:t> Memory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303963" y="4884738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locations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754022" y="5376863"/>
              <a:ext cx="11112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Word length =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072000" y="5376863"/>
              <a:ext cx="952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167249" y="5376863"/>
              <a:ext cx="3222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970338" y="6126163"/>
              <a:ext cx="17938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W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3990975" y="6146800"/>
              <a:ext cx="15081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713163" y="6126163"/>
              <a:ext cx="127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84613" y="6126163"/>
              <a:ext cx="5238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/</a:t>
              </a:r>
              <a:endParaRPr lang="en-CA" sz="2400"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74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610600" cy="4876800"/>
          </a:xfrm>
        </p:spPr>
        <p:txBody>
          <a:bodyPr/>
          <a:lstStyle/>
          <a:p>
            <a:pPr eaLnBrk="1" hangingPunct="1"/>
            <a:r>
              <a:rPr lang="en-US" dirty="0"/>
              <a:t>Data transfer between memory and processor </a:t>
            </a:r>
          </a:p>
          <a:p>
            <a:pPr lvl="1" eaLnBrk="1" hangingPunct="1"/>
            <a:r>
              <a:rPr lang="en-US" dirty="0"/>
              <a:t>Two processor registers – MAR &amp; MDR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MAR</a:t>
            </a:r>
            <a:r>
              <a:rPr lang="en-US" dirty="0"/>
              <a:t> – k bits long, memory has 2</a:t>
            </a:r>
            <a:r>
              <a:rPr lang="en-US" baseline="30000" dirty="0"/>
              <a:t>k</a:t>
            </a:r>
            <a:r>
              <a:rPr lang="en-US" dirty="0"/>
              <a:t> addressable locations, k lines for address bus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MDR</a:t>
            </a:r>
            <a:r>
              <a:rPr lang="en-US" dirty="0"/>
              <a:t> – n bits long, n bits of data are transferred between memory and processor, data bus has n lines</a:t>
            </a:r>
          </a:p>
          <a:p>
            <a:pPr lvl="1" eaLnBrk="1" hangingPunct="1"/>
            <a:r>
              <a:rPr lang="en-US" dirty="0"/>
              <a:t>Bus includes </a:t>
            </a:r>
            <a:r>
              <a:rPr lang="en-US" dirty="0">
                <a:solidFill>
                  <a:srgbClr val="FF0000"/>
                </a:solidFill>
              </a:rPr>
              <a:t>control </a:t>
            </a:r>
            <a:r>
              <a:rPr lang="en-US" dirty="0"/>
              <a:t>lines Read/Write/(R/W) and MFC (Memory Function Completed)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86400" y="45720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4585252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Read</a:t>
            </a:r>
          </a:p>
          <a:p>
            <a:pPr lvl="1"/>
            <a:r>
              <a:rPr lang="en-US" dirty="0"/>
              <a:t>Address in MAR</a:t>
            </a:r>
          </a:p>
          <a:p>
            <a:pPr lvl="1"/>
            <a:r>
              <a:rPr lang="en-US" dirty="0"/>
              <a:t>Set R/W to 1</a:t>
            </a:r>
          </a:p>
          <a:p>
            <a:pPr lvl="1"/>
            <a:r>
              <a:rPr lang="en-US" dirty="0"/>
              <a:t>Memory place the data from memory location to data lines and signal through MFC</a:t>
            </a:r>
          </a:p>
          <a:p>
            <a:pPr lvl="1"/>
            <a:r>
              <a:rPr lang="en-US" dirty="0"/>
              <a:t>Processor loads data on data lines to MDR</a:t>
            </a:r>
          </a:p>
          <a:p>
            <a:r>
              <a:rPr lang="en-US" dirty="0">
                <a:solidFill>
                  <a:srgbClr val="FF0000"/>
                </a:solidFill>
              </a:rPr>
              <a:t>Memory Write</a:t>
            </a:r>
          </a:p>
          <a:p>
            <a:pPr lvl="1"/>
            <a:r>
              <a:rPr lang="en-US" dirty="0"/>
              <a:t>Load the address into MAR and data into MDR</a:t>
            </a:r>
          </a:p>
          <a:p>
            <a:pPr lvl="1"/>
            <a:r>
              <a:rPr lang="en-US" dirty="0"/>
              <a:t>Set R/W to 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2819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33600" y="5715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0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3999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Measures for the speed of a memory: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>
                <a:solidFill>
                  <a:srgbClr val="FF0000"/>
                </a:solidFill>
              </a:rPr>
              <a:t>Memory access time </a:t>
            </a:r>
            <a:r>
              <a:rPr lang="en-US" sz="1800" dirty="0">
                <a:solidFill>
                  <a:schemeClr val="accent2"/>
                </a:solidFill>
              </a:rPr>
              <a:t>– time between Read and MFC signals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>
                <a:solidFill>
                  <a:srgbClr val="FF0000"/>
                </a:solidFill>
              </a:rPr>
              <a:t>Memory cycle time </a:t>
            </a:r>
            <a:r>
              <a:rPr lang="en-US" sz="1800" dirty="0">
                <a:solidFill>
                  <a:schemeClr val="accent2"/>
                </a:solidFill>
              </a:rPr>
              <a:t>– minimum time delay between the initiation of two successive memory operations</a:t>
            </a:r>
          </a:p>
          <a:p>
            <a:pPr marL="439420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>
                <a:solidFill>
                  <a:srgbClr val="FF0000"/>
                </a:solidFill>
              </a:rPr>
              <a:t>RAM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Secondary Storage(Serial)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An important design issue is to provide a computer system with as large and fast a memory as possible, within a given cost target.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Techniques to increase the effective size and speed of the memory: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>
                <a:solidFill>
                  <a:srgbClr val="FF0000"/>
                </a:solidFill>
              </a:rPr>
              <a:t>Cache memory </a:t>
            </a:r>
            <a:r>
              <a:rPr lang="en-US" sz="2200" dirty="0">
                <a:solidFill>
                  <a:schemeClr val="accent2"/>
                </a:solidFill>
              </a:rPr>
              <a:t>(to increase the effective speed).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200" dirty="0">
                <a:solidFill>
                  <a:srgbClr val="FF0000"/>
                </a:solidFill>
              </a:rPr>
              <a:t>Virtual memory </a:t>
            </a:r>
            <a:r>
              <a:rPr lang="en-US" sz="2200" dirty="0">
                <a:solidFill>
                  <a:schemeClr val="accent2"/>
                </a:solidFill>
              </a:rPr>
              <a:t>(to increase the effective size).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800" dirty="0">
              <a:solidFill>
                <a:schemeClr val="accent2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Memory Hierarchy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36868" name="Group 67"/>
          <p:cNvGrpSpPr>
            <a:grpSpLocks/>
          </p:cNvGrpSpPr>
          <p:nvPr/>
        </p:nvGrpSpPr>
        <p:grpSpPr bwMode="auto">
          <a:xfrm>
            <a:off x="438150" y="1568450"/>
            <a:ext cx="8553450" cy="5137150"/>
            <a:chOff x="409" y="740"/>
            <a:chExt cx="5388" cy="3236"/>
          </a:xfrm>
        </p:grpSpPr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424" y="740"/>
              <a:ext cx="5373" cy="32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6870" name="Rectangle 4"/>
            <p:cNvSpPr>
              <a:spLocks noChangeArrowheads="1"/>
            </p:cNvSpPr>
            <p:nvPr/>
          </p:nvSpPr>
          <p:spPr bwMode="auto">
            <a:xfrm>
              <a:off x="1011" y="796"/>
              <a:ext cx="1215" cy="115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1011" y="796"/>
              <a:ext cx="1215" cy="115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1227" y="1530"/>
              <a:ext cx="782" cy="27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873" name="Rectangle 7"/>
            <p:cNvSpPr>
              <a:spLocks noChangeArrowheads="1"/>
            </p:cNvSpPr>
            <p:nvPr/>
          </p:nvSpPr>
          <p:spPr bwMode="auto">
            <a:xfrm>
              <a:off x="1227" y="1530"/>
              <a:ext cx="782" cy="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874" name="Freeform 14"/>
            <p:cNvSpPr>
              <a:spLocks/>
            </p:cNvSpPr>
            <p:nvPr/>
          </p:nvSpPr>
          <p:spPr bwMode="auto">
            <a:xfrm>
              <a:off x="1600" y="1819"/>
              <a:ext cx="36" cy="84"/>
            </a:xfrm>
            <a:custGeom>
              <a:avLst/>
              <a:gdLst>
                <a:gd name="T0" fmla="*/ 432 w 3"/>
                <a:gd name="T1" fmla="*/ 1008 h 7"/>
                <a:gd name="T2" fmla="*/ 144 w 3"/>
                <a:gd name="T3" fmla="*/ 0 h 7"/>
                <a:gd name="T4" fmla="*/ 0 w 3"/>
                <a:gd name="T5" fmla="*/ 1008 h 7"/>
                <a:gd name="T6" fmla="*/ 144 w 3"/>
                <a:gd name="T7" fmla="*/ 1008 h 7"/>
                <a:gd name="T8" fmla="*/ 432 w 3"/>
                <a:gd name="T9" fmla="*/ 100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7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5" name="Freeform 15"/>
            <p:cNvSpPr>
              <a:spLocks/>
            </p:cNvSpPr>
            <p:nvPr/>
          </p:nvSpPr>
          <p:spPr bwMode="auto">
            <a:xfrm>
              <a:off x="1600" y="1819"/>
              <a:ext cx="36" cy="84"/>
            </a:xfrm>
            <a:custGeom>
              <a:avLst/>
              <a:gdLst>
                <a:gd name="T0" fmla="*/ 36 w 36"/>
                <a:gd name="T1" fmla="*/ 84 h 84"/>
                <a:gd name="T2" fmla="*/ 12 w 36"/>
                <a:gd name="T3" fmla="*/ 0 h 84"/>
                <a:gd name="T4" fmla="*/ 0 w 36"/>
                <a:gd name="T5" fmla="*/ 84 h 84"/>
                <a:gd name="T6" fmla="*/ 12 w 36"/>
                <a:gd name="T7" fmla="*/ 84 h 84"/>
                <a:gd name="T8" fmla="*/ 36 w 36"/>
                <a:gd name="T9" fmla="*/ 84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84"/>
                <a:gd name="T17" fmla="*/ 36 w 3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84">
                  <a:moveTo>
                    <a:pt x="36" y="84"/>
                  </a:moveTo>
                  <a:lnTo>
                    <a:pt x="12" y="0"/>
                  </a:lnTo>
                  <a:lnTo>
                    <a:pt x="0" y="84"/>
                  </a:lnTo>
                  <a:lnTo>
                    <a:pt x="12" y="84"/>
                  </a:lnTo>
                  <a:lnTo>
                    <a:pt x="36" y="84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6" name="Freeform 16"/>
            <p:cNvSpPr>
              <a:spLocks/>
            </p:cNvSpPr>
            <p:nvPr/>
          </p:nvSpPr>
          <p:spPr bwMode="auto">
            <a:xfrm>
              <a:off x="1600" y="2066"/>
              <a:ext cx="36" cy="72"/>
            </a:xfrm>
            <a:custGeom>
              <a:avLst/>
              <a:gdLst>
                <a:gd name="T0" fmla="*/ 0 w 3"/>
                <a:gd name="T1" fmla="*/ 0 h 6"/>
                <a:gd name="T2" fmla="*/ 144 w 3"/>
                <a:gd name="T3" fmla="*/ 864 h 6"/>
                <a:gd name="T4" fmla="*/ 432 w 3"/>
                <a:gd name="T5" fmla="*/ 0 h 6"/>
                <a:gd name="T6" fmla="*/ 144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7" name="Freeform 17"/>
            <p:cNvSpPr>
              <a:spLocks/>
            </p:cNvSpPr>
            <p:nvPr/>
          </p:nvSpPr>
          <p:spPr bwMode="auto">
            <a:xfrm>
              <a:off x="1600" y="2066"/>
              <a:ext cx="36" cy="72"/>
            </a:xfrm>
            <a:custGeom>
              <a:avLst/>
              <a:gdLst>
                <a:gd name="T0" fmla="*/ 0 w 36"/>
                <a:gd name="T1" fmla="*/ 0 h 72"/>
                <a:gd name="T2" fmla="*/ 12 w 36"/>
                <a:gd name="T3" fmla="*/ 72 h 72"/>
                <a:gd name="T4" fmla="*/ 36 w 36"/>
                <a:gd name="T5" fmla="*/ 0 h 72"/>
                <a:gd name="T6" fmla="*/ 12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0" y="0"/>
                  </a:moveTo>
                  <a:lnTo>
                    <a:pt x="12" y="7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 flipV="1">
              <a:off x="1619" y="1903"/>
              <a:ext cx="1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9" name="Freeform 21"/>
            <p:cNvSpPr>
              <a:spLocks/>
            </p:cNvSpPr>
            <p:nvPr/>
          </p:nvSpPr>
          <p:spPr bwMode="auto">
            <a:xfrm>
              <a:off x="1600" y="2707"/>
              <a:ext cx="36" cy="72"/>
            </a:xfrm>
            <a:custGeom>
              <a:avLst/>
              <a:gdLst>
                <a:gd name="T0" fmla="*/ 0 w 3"/>
                <a:gd name="T1" fmla="*/ 0 h 6"/>
                <a:gd name="T2" fmla="*/ 144 w 3"/>
                <a:gd name="T3" fmla="*/ 864 h 6"/>
                <a:gd name="T4" fmla="*/ 432 w 3"/>
                <a:gd name="T5" fmla="*/ 0 h 6"/>
                <a:gd name="T6" fmla="*/ 144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0" name="Freeform 22"/>
            <p:cNvSpPr>
              <a:spLocks/>
            </p:cNvSpPr>
            <p:nvPr/>
          </p:nvSpPr>
          <p:spPr bwMode="auto">
            <a:xfrm>
              <a:off x="1600" y="2707"/>
              <a:ext cx="36" cy="72"/>
            </a:xfrm>
            <a:custGeom>
              <a:avLst/>
              <a:gdLst>
                <a:gd name="T0" fmla="*/ 0 w 36"/>
                <a:gd name="T1" fmla="*/ 0 h 72"/>
                <a:gd name="T2" fmla="*/ 12 w 36"/>
                <a:gd name="T3" fmla="*/ 72 h 72"/>
                <a:gd name="T4" fmla="*/ 36 w 36"/>
                <a:gd name="T5" fmla="*/ 0 h 72"/>
                <a:gd name="T6" fmla="*/ 12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0" y="0"/>
                  </a:moveTo>
                  <a:lnTo>
                    <a:pt x="12" y="7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1" name="Line 23"/>
            <p:cNvSpPr>
              <a:spLocks noChangeShapeType="1"/>
            </p:cNvSpPr>
            <p:nvPr/>
          </p:nvSpPr>
          <p:spPr bwMode="auto">
            <a:xfrm flipV="1">
              <a:off x="1619" y="2577"/>
              <a:ext cx="1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2" name="Freeform 26"/>
            <p:cNvSpPr>
              <a:spLocks/>
            </p:cNvSpPr>
            <p:nvPr/>
          </p:nvSpPr>
          <p:spPr bwMode="auto">
            <a:xfrm>
              <a:off x="1600" y="3376"/>
              <a:ext cx="36" cy="72"/>
            </a:xfrm>
            <a:custGeom>
              <a:avLst/>
              <a:gdLst>
                <a:gd name="T0" fmla="*/ 0 w 3"/>
                <a:gd name="T1" fmla="*/ 0 h 6"/>
                <a:gd name="T2" fmla="*/ 144 w 3"/>
                <a:gd name="T3" fmla="*/ 864 h 6"/>
                <a:gd name="T4" fmla="*/ 432 w 3"/>
                <a:gd name="T5" fmla="*/ 0 h 6"/>
                <a:gd name="T6" fmla="*/ 144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3" name="Freeform 27"/>
            <p:cNvSpPr>
              <a:spLocks/>
            </p:cNvSpPr>
            <p:nvPr/>
          </p:nvSpPr>
          <p:spPr bwMode="auto">
            <a:xfrm>
              <a:off x="1600" y="3376"/>
              <a:ext cx="36" cy="72"/>
            </a:xfrm>
            <a:custGeom>
              <a:avLst/>
              <a:gdLst>
                <a:gd name="T0" fmla="*/ 0 w 36"/>
                <a:gd name="T1" fmla="*/ 0 h 72"/>
                <a:gd name="T2" fmla="*/ 12 w 36"/>
                <a:gd name="T3" fmla="*/ 72 h 72"/>
                <a:gd name="T4" fmla="*/ 36 w 36"/>
                <a:gd name="T5" fmla="*/ 0 h 72"/>
                <a:gd name="T6" fmla="*/ 12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0" y="0"/>
                  </a:moveTo>
                  <a:lnTo>
                    <a:pt x="12" y="7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4" name="Line 28"/>
            <p:cNvSpPr>
              <a:spLocks noChangeShapeType="1"/>
            </p:cNvSpPr>
            <p:nvPr/>
          </p:nvSpPr>
          <p:spPr bwMode="auto">
            <a:xfrm flipV="1">
              <a:off x="1619" y="3225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5" name="Freeform 29"/>
            <p:cNvSpPr>
              <a:spLocks/>
            </p:cNvSpPr>
            <p:nvPr/>
          </p:nvSpPr>
          <p:spPr bwMode="auto">
            <a:xfrm>
              <a:off x="2473" y="1626"/>
              <a:ext cx="24" cy="85"/>
            </a:xfrm>
            <a:custGeom>
              <a:avLst/>
              <a:gdLst>
                <a:gd name="T0" fmla="*/ 288 w 2"/>
                <a:gd name="T1" fmla="*/ 1032 h 7"/>
                <a:gd name="T2" fmla="*/ 144 w 2"/>
                <a:gd name="T3" fmla="*/ 0 h 7"/>
                <a:gd name="T4" fmla="*/ 0 w 2"/>
                <a:gd name="T5" fmla="*/ 1032 h 7"/>
                <a:gd name="T6" fmla="*/ 144 w 2"/>
                <a:gd name="T7" fmla="*/ 1032 h 7"/>
                <a:gd name="T8" fmla="*/ 288 w 2"/>
                <a:gd name="T9" fmla="*/ 1032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2" y="7"/>
                  </a:move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6" name="Freeform 30"/>
            <p:cNvSpPr>
              <a:spLocks/>
            </p:cNvSpPr>
            <p:nvPr/>
          </p:nvSpPr>
          <p:spPr bwMode="auto">
            <a:xfrm>
              <a:off x="2473" y="1626"/>
              <a:ext cx="24" cy="85"/>
            </a:xfrm>
            <a:custGeom>
              <a:avLst/>
              <a:gdLst>
                <a:gd name="T0" fmla="*/ 24 w 24"/>
                <a:gd name="T1" fmla="*/ 85 h 85"/>
                <a:gd name="T2" fmla="*/ 12 w 24"/>
                <a:gd name="T3" fmla="*/ 0 h 85"/>
                <a:gd name="T4" fmla="*/ 0 w 24"/>
                <a:gd name="T5" fmla="*/ 85 h 85"/>
                <a:gd name="T6" fmla="*/ 12 w 24"/>
                <a:gd name="T7" fmla="*/ 85 h 85"/>
                <a:gd name="T8" fmla="*/ 24 w 24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85"/>
                <a:gd name="T17" fmla="*/ 24 w 24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85">
                  <a:moveTo>
                    <a:pt x="24" y="85"/>
                  </a:moveTo>
                  <a:lnTo>
                    <a:pt x="12" y="0"/>
                  </a:lnTo>
                  <a:lnTo>
                    <a:pt x="0" y="85"/>
                  </a:lnTo>
                  <a:lnTo>
                    <a:pt x="12" y="8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7" name="Line 31"/>
            <p:cNvSpPr>
              <a:spLocks noChangeShapeType="1"/>
            </p:cNvSpPr>
            <p:nvPr/>
          </p:nvSpPr>
          <p:spPr bwMode="auto">
            <a:xfrm flipH="1">
              <a:off x="2477" y="1711"/>
              <a:ext cx="8" cy="21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8" name="Rectangle 32"/>
            <p:cNvSpPr>
              <a:spLocks noChangeArrowheads="1"/>
            </p:cNvSpPr>
            <p:nvPr/>
          </p:nvSpPr>
          <p:spPr bwMode="auto">
            <a:xfrm>
              <a:off x="1372" y="845"/>
              <a:ext cx="1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Nimbus Roman No9 L"/>
                </a:rPr>
                <a:t>Pr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889" name="Rectangle 33"/>
            <p:cNvSpPr>
              <a:spLocks noChangeArrowheads="1"/>
            </p:cNvSpPr>
            <p:nvPr/>
          </p:nvSpPr>
          <p:spPr bwMode="auto">
            <a:xfrm>
              <a:off x="1492" y="845"/>
              <a:ext cx="3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Nimbus Roman No9 L"/>
                </a:rPr>
                <a:t>ocessor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1360" y="1543"/>
              <a:ext cx="3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Primary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1408" y="1627"/>
              <a:ext cx="2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892" name="Rectangle 10"/>
            <p:cNvSpPr>
              <a:spLocks noChangeArrowheads="1"/>
            </p:cNvSpPr>
            <p:nvPr/>
          </p:nvSpPr>
          <p:spPr bwMode="auto">
            <a:xfrm>
              <a:off x="1227" y="2798"/>
              <a:ext cx="782" cy="3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893" name="Rectangle 11"/>
            <p:cNvSpPr>
              <a:spLocks noChangeArrowheads="1"/>
            </p:cNvSpPr>
            <p:nvPr/>
          </p:nvSpPr>
          <p:spPr bwMode="auto">
            <a:xfrm>
              <a:off x="1227" y="2798"/>
              <a:ext cx="782" cy="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894" name="Freeform 24"/>
            <p:cNvSpPr>
              <a:spLocks/>
            </p:cNvSpPr>
            <p:nvPr/>
          </p:nvSpPr>
          <p:spPr bwMode="auto">
            <a:xfrm>
              <a:off x="1600" y="3147"/>
              <a:ext cx="36" cy="72"/>
            </a:xfrm>
            <a:custGeom>
              <a:avLst/>
              <a:gdLst>
                <a:gd name="T0" fmla="*/ 432 w 3"/>
                <a:gd name="T1" fmla="*/ 864 h 6"/>
                <a:gd name="T2" fmla="*/ 144 w 3"/>
                <a:gd name="T3" fmla="*/ 0 h 6"/>
                <a:gd name="T4" fmla="*/ 0 w 3"/>
                <a:gd name="T5" fmla="*/ 864 h 6"/>
                <a:gd name="T6" fmla="*/ 144 w 3"/>
                <a:gd name="T7" fmla="*/ 864 h 6"/>
                <a:gd name="T8" fmla="*/ 432 w 3"/>
                <a:gd name="T9" fmla="*/ 86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95" name="Freeform 25"/>
            <p:cNvSpPr>
              <a:spLocks/>
            </p:cNvSpPr>
            <p:nvPr/>
          </p:nvSpPr>
          <p:spPr bwMode="auto">
            <a:xfrm>
              <a:off x="1600" y="3147"/>
              <a:ext cx="36" cy="72"/>
            </a:xfrm>
            <a:custGeom>
              <a:avLst/>
              <a:gdLst>
                <a:gd name="T0" fmla="*/ 36 w 36"/>
                <a:gd name="T1" fmla="*/ 72 h 72"/>
                <a:gd name="T2" fmla="*/ 12 w 36"/>
                <a:gd name="T3" fmla="*/ 0 h 72"/>
                <a:gd name="T4" fmla="*/ 0 w 36"/>
                <a:gd name="T5" fmla="*/ 72 h 72"/>
                <a:gd name="T6" fmla="*/ 12 w 36"/>
                <a:gd name="T7" fmla="*/ 72 h 72"/>
                <a:gd name="T8" fmla="*/ 36 w 36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36" y="72"/>
                  </a:moveTo>
                  <a:lnTo>
                    <a:pt x="12" y="0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96" name="Rectangle 38"/>
            <p:cNvSpPr>
              <a:spLocks noChangeArrowheads="1"/>
            </p:cNvSpPr>
            <p:nvPr/>
          </p:nvSpPr>
          <p:spPr bwMode="auto">
            <a:xfrm>
              <a:off x="1504" y="2835"/>
              <a:ext cx="2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Main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897" name="Rectangle 40"/>
            <p:cNvSpPr>
              <a:spLocks noChangeArrowheads="1"/>
            </p:cNvSpPr>
            <p:nvPr/>
          </p:nvSpPr>
          <p:spPr bwMode="auto">
            <a:xfrm>
              <a:off x="1432" y="2931"/>
              <a:ext cx="3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memory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898" name="Rectangle 41"/>
            <p:cNvSpPr>
              <a:spLocks noChangeArrowheads="1"/>
            </p:cNvSpPr>
            <p:nvPr/>
          </p:nvSpPr>
          <p:spPr bwMode="auto">
            <a:xfrm>
              <a:off x="409" y="1338"/>
              <a:ext cx="4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Increasing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899" name="Rectangle 42"/>
            <p:cNvSpPr>
              <a:spLocks noChangeArrowheads="1"/>
            </p:cNvSpPr>
            <p:nvPr/>
          </p:nvSpPr>
          <p:spPr bwMode="auto">
            <a:xfrm>
              <a:off x="541" y="1434"/>
              <a:ext cx="1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size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00" name="Rectangle 43"/>
            <p:cNvSpPr>
              <a:spLocks noChangeArrowheads="1"/>
            </p:cNvSpPr>
            <p:nvPr/>
          </p:nvSpPr>
          <p:spPr bwMode="auto">
            <a:xfrm>
              <a:off x="2256" y="1350"/>
              <a:ext cx="4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Increasing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01" name="Rectangle 44"/>
            <p:cNvSpPr>
              <a:spLocks noChangeArrowheads="1"/>
            </p:cNvSpPr>
            <p:nvPr/>
          </p:nvSpPr>
          <p:spPr bwMode="auto">
            <a:xfrm>
              <a:off x="2365" y="1446"/>
              <a:ext cx="2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speed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02" name="Rectangle 12"/>
            <p:cNvSpPr>
              <a:spLocks noChangeArrowheads="1"/>
            </p:cNvSpPr>
            <p:nvPr/>
          </p:nvSpPr>
          <p:spPr bwMode="auto">
            <a:xfrm>
              <a:off x="1227" y="3453"/>
              <a:ext cx="770" cy="4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903" name="Rectangle 13"/>
            <p:cNvSpPr>
              <a:spLocks noChangeArrowheads="1"/>
            </p:cNvSpPr>
            <p:nvPr/>
          </p:nvSpPr>
          <p:spPr bwMode="auto">
            <a:xfrm>
              <a:off x="1227" y="3453"/>
              <a:ext cx="770" cy="4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904" name="Rectangle 39"/>
            <p:cNvSpPr>
              <a:spLocks noChangeArrowheads="1"/>
            </p:cNvSpPr>
            <p:nvPr/>
          </p:nvSpPr>
          <p:spPr bwMode="auto">
            <a:xfrm>
              <a:off x="1311" y="3502"/>
              <a:ext cx="63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Magnetic disk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05" name="Rectangle 45"/>
            <p:cNvSpPr>
              <a:spLocks noChangeArrowheads="1"/>
            </p:cNvSpPr>
            <p:nvPr/>
          </p:nvSpPr>
          <p:spPr bwMode="auto">
            <a:xfrm>
              <a:off x="1396" y="3610"/>
              <a:ext cx="4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secondary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06" name="Rectangle 46"/>
            <p:cNvSpPr>
              <a:spLocks noChangeArrowheads="1"/>
            </p:cNvSpPr>
            <p:nvPr/>
          </p:nvSpPr>
          <p:spPr bwMode="auto">
            <a:xfrm>
              <a:off x="1432" y="3718"/>
              <a:ext cx="3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memory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07" name="Freeform 47"/>
            <p:cNvSpPr>
              <a:spLocks/>
            </p:cNvSpPr>
            <p:nvPr/>
          </p:nvSpPr>
          <p:spPr bwMode="auto">
            <a:xfrm>
              <a:off x="602" y="3733"/>
              <a:ext cx="36" cy="84"/>
            </a:xfrm>
            <a:custGeom>
              <a:avLst/>
              <a:gdLst>
                <a:gd name="T0" fmla="*/ 0 w 3"/>
                <a:gd name="T1" fmla="*/ 0 h 7"/>
                <a:gd name="T2" fmla="*/ 288 w 3"/>
                <a:gd name="T3" fmla="*/ 1008 h 7"/>
                <a:gd name="T4" fmla="*/ 432 w 3"/>
                <a:gd name="T5" fmla="*/ 0 h 7"/>
                <a:gd name="T6" fmla="*/ 288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2" y="7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08" name="Freeform 48"/>
            <p:cNvSpPr>
              <a:spLocks/>
            </p:cNvSpPr>
            <p:nvPr/>
          </p:nvSpPr>
          <p:spPr bwMode="auto">
            <a:xfrm>
              <a:off x="602" y="3733"/>
              <a:ext cx="36" cy="84"/>
            </a:xfrm>
            <a:custGeom>
              <a:avLst/>
              <a:gdLst>
                <a:gd name="T0" fmla="*/ 0 w 36"/>
                <a:gd name="T1" fmla="*/ 0 h 84"/>
                <a:gd name="T2" fmla="*/ 24 w 36"/>
                <a:gd name="T3" fmla="*/ 84 h 84"/>
                <a:gd name="T4" fmla="*/ 36 w 36"/>
                <a:gd name="T5" fmla="*/ 0 h 84"/>
                <a:gd name="T6" fmla="*/ 24 w 36"/>
                <a:gd name="T7" fmla="*/ 0 h 84"/>
                <a:gd name="T8" fmla="*/ 0 w 3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84"/>
                <a:gd name="T17" fmla="*/ 36 w 3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84">
                  <a:moveTo>
                    <a:pt x="0" y="0"/>
                  </a:moveTo>
                  <a:lnTo>
                    <a:pt x="24" y="8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09" name="Line 49"/>
            <p:cNvSpPr>
              <a:spLocks noChangeShapeType="1"/>
            </p:cNvSpPr>
            <p:nvPr/>
          </p:nvSpPr>
          <p:spPr bwMode="auto">
            <a:xfrm flipV="1">
              <a:off x="626" y="1614"/>
              <a:ext cx="1" cy="2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10" name="Freeform 50"/>
            <p:cNvSpPr>
              <a:spLocks/>
            </p:cNvSpPr>
            <p:nvPr/>
          </p:nvSpPr>
          <p:spPr bwMode="auto">
            <a:xfrm>
              <a:off x="3010" y="1626"/>
              <a:ext cx="36" cy="85"/>
            </a:xfrm>
            <a:custGeom>
              <a:avLst/>
              <a:gdLst>
                <a:gd name="T0" fmla="*/ 432 w 3"/>
                <a:gd name="T1" fmla="*/ 1032 h 7"/>
                <a:gd name="T2" fmla="*/ 288 w 3"/>
                <a:gd name="T3" fmla="*/ 0 h 7"/>
                <a:gd name="T4" fmla="*/ 0 w 3"/>
                <a:gd name="T5" fmla="*/ 1032 h 7"/>
                <a:gd name="T6" fmla="*/ 288 w 3"/>
                <a:gd name="T7" fmla="*/ 1032 h 7"/>
                <a:gd name="T8" fmla="*/ 432 w 3"/>
                <a:gd name="T9" fmla="*/ 1032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2" y="7"/>
                  </a:lnTo>
                  <a:lnTo>
                    <a:pt x="3" y="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11" name="Freeform 51"/>
            <p:cNvSpPr>
              <a:spLocks/>
            </p:cNvSpPr>
            <p:nvPr/>
          </p:nvSpPr>
          <p:spPr bwMode="auto">
            <a:xfrm>
              <a:off x="3010" y="1626"/>
              <a:ext cx="36" cy="85"/>
            </a:xfrm>
            <a:custGeom>
              <a:avLst/>
              <a:gdLst>
                <a:gd name="T0" fmla="*/ 36 w 36"/>
                <a:gd name="T1" fmla="*/ 85 h 85"/>
                <a:gd name="T2" fmla="*/ 24 w 36"/>
                <a:gd name="T3" fmla="*/ 0 h 85"/>
                <a:gd name="T4" fmla="*/ 0 w 36"/>
                <a:gd name="T5" fmla="*/ 85 h 85"/>
                <a:gd name="T6" fmla="*/ 24 w 36"/>
                <a:gd name="T7" fmla="*/ 85 h 85"/>
                <a:gd name="T8" fmla="*/ 36 w 36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85"/>
                <a:gd name="T17" fmla="*/ 36 w 3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85">
                  <a:moveTo>
                    <a:pt x="36" y="85"/>
                  </a:moveTo>
                  <a:lnTo>
                    <a:pt x="24" y="0"/>
                  </a:lnTo>
                  <a:lnTo>
                    <a:pt x="0" y="85"/>
                  </a:lnTo>
                  <a:lnTo>
                    <a:pt x="24" y="85"/>
                  </a:lnTo>
                  <a:lnTo>
                    <a:pt x="36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12" name="Line 52"/>
            <p:cNvSpPr>
              <a:spLocks noChangeShapeType="1"/>
            </p:cNvSpPr>
            <p:nvPr/>
          </p:nvSpPr>
          <p:spPr bwMode="auto">
            <a:xfrm>
              <a:off x="3034" y="1711"/>
              <a:ext cx="1" cy="2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13" name="Rectangle 53"/>
            <p:cNvSpPr>
              <a:spLocks noChangeArrowheads="1"/>
            </p:cNvSpPr>
            <p:nvPr/>
          </p:nvSpPr>
          <p:spPr bwMode="auto">
            <a:xfrm>
              <a:off x="2806" y="1350"/>
              <a:ext cx="4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Increasing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14" name="Rectangle 54"/>
            <p:cNvSpPr>
              <a:spLocks noChangeArrowheads="1"/>
            </p:cNvSpPr>
            <p:nvPr/>
          </p:nvSpPr>
          <p:spPr bwMode="auto">
            <a:xfrm>
              <a:off x="2782" y="1446"/>
              <a:ext cx="4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cost per bit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15" name="Rectangle 55"/>
            <p:cNvSpPr>
              <a:spLocks noChangeArrowheads="1"/>
            </p:cNvSpPr>
            <p:nvPr/>
          </p:nvSpPr>
          <p:spPr bwMode="auto">
            <a:xfrm>
              <a:off x="1227" y="1121"/>
              <a:ext cx="782" cy="27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916" name="Rectangle 56"/>
            <p:cNvSpPr>
              <a:spLocks noChangeArrowheads="1"/>
            </p:cNvSpPr>
            <p:nvPr/>
          </p:nvSpPr>
          <p:spPr bwMode="auto">
            <a:xfrm>
              <a:off x="1227" y="1121"/>
              <a:ext cx="782" cy="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917" name="Rectangle 57"/>
            <p:cNvSpPr>
              <a:spLocks noChangeArrowheads="1"/>
            </p:cNvSpPr>
            <p:nvPr/>
          </p:nvSpPr>
          <p:spPr bwMode="auto">
            <a:xfrm>
              <a:off x="1396" y="1145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Re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18" name="Rectangle 58"/>
            <p:cNvSpPr>
              <a:spLocks noChangeArrowheads="1"/>
            </p:cNvSpPr>
            <p:nvPr/>
          </p:nvSpPr>
          <p:spPr bwMode="auto">
            <a:xfrm>
              <a:off x="1528" y="1145"/>
              <a:ext cx="31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gisters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19" name="Rectangle 59"/>
            <p:cNvSpPr>
              <a:spLocks noChangeArrowheads="1"/>
            </p:cNvSpPr>
            <p:nvPr/>
          </p:nvSpPr>
          <p:spPr bwMode="auto">
            <a:xfrm>
              <a:off x="1829" y="1567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L1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20" name="Rectangle 8"/>
            <p:cNvSpPr>
              <a:spLocks noChangeArrowheads="1"/>
            </p:cNvSpPr>
            <p:nvPr/>
          </p:nvSpPr>
          <p:spPr bwMode="auto">
            <a:xfrm>
              <a:off x="1227" y="2143"/>
              <a:ext cx="782" cy="3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921" name="Rectangle 9"/>
            <p:cNvSpPr>
              <a:spLocks noChangeArrowheads="1"/>
            </p:cNvSpPr>
            <p:nvPr/>
          </p:nvSpPr>
          <p:spPr bwMode="auto">
            <a:xfrm>
              <a:off x="1227" y="2150"/>
              <a:ext cx="782" cy="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36922" name="Freeform 19"/>
            <p:cNvSpPr>
              <a:spLocks/>
            </p:cNvSpPr>
            <p:nvPr/>
          </p:nvSpPr>
          <p:spPr bwMode="auto">
            <a:xfrm>
              <a:off x="1600" y="2499"/>
              <a:ext cx="36" cy="73"/>
            </a:xfrm>
            <a:custGeom>
              <a:avLst/>
              <a:gdLst>
                <a:gd name="T0" fmla="*/ 432 w 3"/>
                <a:gd name="T1" fmla="*/ 888 h 6"/>
                <a:gd name="T2" fmla="*/ 144 w 3"/>
                <a:gd name="T3" fmla="*/ 0 h 6"/>
                <a:gd name="T4" fmla="*/ 0 w 3"/>
                <a:gd name="T5" fmla="*/ 888 h 6"/>
                <a:gd name="T6" fmla="*/ 144 w 3"/>
                <a:gd name="T7" fmla="*/ 888 h 6"/>
                <a:gd name="T8" fmla="*/ 432 w 3"/>
                <a:gd name="T9" fmla="*/ 88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23" name="Freeform 20"/>
            <p:cNvSpPr>
              <a:spLocks/>
            </p:cNvSpPr>
            <p:nvPr/>
          </p:nvSpPr>
          <p:spPr bwMode="auto">
            <a:xfrm>
              <a:off x="1600" y="2499"/>
              <a:ext cx="36" cy="73"/>
            </a:xfrm>
            <a:custGeom>
              <a:avLst/>
              <a:gdLst>
                <a:gd name="T0" fmla="*/ 36 w 36"/>
                <a:gd name="T1" fmla="*/ 73 h 73"/>
                <a:gd name="T2" fmla="*/ 12 w 36"/>
                <a:gd name="T3" fmla="*/ 0 h 73"/>
                <a:gd name="T4" fmla="*/ 0 w 36"/>
                <a:gd name="T5" fmla="*/ 73 h 73"/>
                <a:gd name="T6" fmla="*/ 12 w 36"/>
                <a:gd name="T7" fmla="*/ 73 h 73"/>
                <a:gd name="T8" fmla="*/ 36 w 36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3"/>
                <a:gd name="T17" fmla="*/ 36 w 36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3">
                  <a:moveTo>
                    <a:pt x="36" y="73"/>
                  </a:moveTo>
                  <a:lnTo>
                    <a:pt x="12" y="0"/>
                  </a:lnTo>
                  <a:lnTo>
                    <a:pt x="0" y="73"/>
                  </a:lnTo>
                  <a:lnTo>
                    <a:pt x="12" y="7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924" name="Rectangle 36"/>
            <p:cNvSpPr>
              <a:spLocks noChangeArrowheads="1"/>
            </p:cNvSpPr>
            <p:nvPr/>
          </p:nvSpPr>
          <p:spPr bwMode="auto">
            <a:xfrm>
              <a:off x="1299" y="2187"/>
              <a:ext cx="4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Secondary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25" name="Rectangle 37"/>
            <p:cNvSpPr>
              <a:spLocks noChangeArrowheads="1"/>
            </p:cNvSpPr>
            <p:nvPr/>
          </p:nvSpPr>
          <p:spPr bwMode="auto">
            <a:xfrm>
              <a:off x="1408" y="2283"/>
              <a:ext cx="2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26" name="Rectangle 60"/>
            <p:cNvSpPr>
              <a:spLocks noChangeArrowheads="1"/>
            </p:cNvSpPr>
            <p:nvPr/>
          </p:nvSpPr>
          <p:spPr bwMode="auto">
            <a:xfrm>
              <a:off x="1817" y="2211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L2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36927" name="Text Box 65"/>
            <p:cNvSpPr txBox="1">
              <a:spLocks noChangeArrowheads="1"/>
            </p:cNvSpPr>
            <p:nvPr/>
          </p:nvSpPr>
          <p:spPr bwMode="auto">
            <a:xfrm>
              <a:off x="3400" y="934"/>
              <a:ext cx="2349" cy="2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1600" i="1" dirty="0">
                  <a:latin typeface="Corbel" pitchFamily="34" charset="0"/>
                </a:rPr>
                <a:t>Fastest access is to the data held in  </a:t>
              </a:r>
            </a:p>
            <a:p>
              <a:r>
                <a:rPr lang="en-US" sz="1600" i="1" dirty="0">
                  <a:solidFill>
                    <a:srgbClr val="C00000"/>
                  </a:solidFill>
                  <a:latin typeface="Corbel" pitchFamily="34" charset="0"/>
                </a:rPr>
                <a:t>processor registers</a:t>
              </a:r>
              <a:r>
                <a:rPr lang="en-US" sz="1600" i="1" dirty="0">
                  <a:latin typeface="Corbel" pitchFamily="34" charset="0"/>
                </a:rPr>
                <a:t>. Registers are at</a:t>
              </a:r>
            </a:p>
            <a:p>
              <a:r>
                <a:rPr lang="en-US" sz="1600" i="1" dirty="0">
                  <a:latin typeface="Corbel" pitchFamily="34" charset="0"/>
                </a:rPr>
                <a:t>the top of the memory hierarchy.</a:t>
              </a:r>
            </a:p>
            <a:p>
              <a:pPr>
                <a:buFontTx/>
                <a:buChar char="•"/>
              </a:pPr>
              <a:r>
                <a:rPr lang="en-US" sz="1600" i="1" dirty="0">
                  <a:latin typeface="Corbel" pitchFamily="34" charset="0"/>
                </a:rPr>
                <a:t>Relatively small amount of memory that</a:t>
              </a:r>
            </a:p>
            <a:p>
              <a:r>
                <a:rPr lang="en-US" sz="1600" i="1" dirty="0">
                  <a:latin typeface="Corbel" pitchFamily="34" charset="0"/>
                </a:rPr>
                <a:t>can be implemented on the processor </a:t>
              </a:r>
            </a:p>
            <a:p>
              <a:r>
                <a:rPr lang="en-US" sz="1600" i="1" dirty="0">
                  <a:latin typeface="Corbel" pitchFamily="34" charset="0"/>
                </a:rPr>
                <a:t>chip. This is </a:t>
              </a:r>
              <a:r>
                <a:rPr lang="en-US" sz="1600" i="1" dirty="0">
                  <a:solidFill>
                    <a:srgbClr val="C00000"/>
                  </a:solidFill>
                  <a:latin typeface="Corbel" pitchFamily="34" charset="0"/>
                </a:rPr>
                <a:t>processor cache</a:t>
              </a:r>
              <a:r>
                <a:rPr lang="en-US" sz="1600" i="1" dirty="0">
                  <a:latin typeface="Corbel" pitchFamily="34" charset="0"/>
                </a:rPr>
                <a:t>. </a:t>
              </a:r>
            </a:p>
            <a:p>
              <a:pPr>
                <a:buFontTx/>
                <a:buChar char="•"/>
              </a:pPr>
              <a:r>
                <a:rPr lang="en-US" sz="1600" i="1" dirty="0">
                  <a:latin typeface="Corbel" pitchFamily="34" charset="0"/>
                </a:rPr>
                <a:t>Two levels of cache. </a:t>
              </a:r>
              <a:r>
                <a:rPr lang="en-US" sz="1600" i="1" dirty="0">
                  <a:solidFill>
                    <a:srgbClr val="C00000"/>
                  </a:solidFill>
                  <a:latin typeface="Corbel" pitchFamily="34" charset="0"/>
                </a:rPr>
                <a:t>Level 1 (L1) </a:t>
              </a:r>
              <a:r>
                <a:rPr lang="en-US" sz="1600" i="1" dirty="0">
                  <a:latin typeface="Corbel" pitchFamily="34" charset="0"/>
                </a:rPr>
                <a:t>cache </a:t>
              </a:r>
            </a:p>
            <a:p>
              <a:r>
                <a:rPr lang="en-US" sz="1600" i="1" dirty="0">
                  <a:latin typeface="Corbel" pitchFamily="34" charset="0"/>
                </a:rPr>
                <a:t>is on the processor chip. </a:t>
              </a:r>
              <a:r>
                <a:rPr lang="en-US" sz="1600" i="1" dirty="0">
                  <a:solidFill>
                    <a:srgbClr val="C00000"/>
                  </a:solidFill>
                  <a:latin typeface="Corbel" pitchFamily="34" charset="0"/>
                </a:rPr>
                <a:t>Level 2 (L2) </a:t>
              </a:r>
            </a:p>
            <a:p>
              <a:r>
                <a:rPr lang="en-US" sz="1600" i="1" dirty="0">
                  <a:latin typeface="Corbel" pitchFamily="34" charset="0"/>
                </a:rPr>
                <a:t>cache is in between main memory and </a:t>
              </a:r>
            </a:p>
            <a:p>
              <a:r>
                <a:rPr lang="en-US" sz="1600" i="1" dirty="0">
                  <a:latin typeface="Corbel" pitchFamily="34" charset="0"/>
                </a:rPr>
                <a:t>processor. </a:t>
              </a:r>
            </a:p>
            <a:p>
              <a:pPr>
                <a:buFontTx/>
                <a:buChar char="•"/>
              </a:pPr>
              <a:r>
                <a:rPr lang="en-US" sz="1600" i="1" dirty="0">
                  <a:latin typeface="Corbel" pitchFamily="34" charset="0"/>
                </a:rPr>
                <a:t>Next level is </a:t>
              </a:r>
              <a:r>
                <a:rPr lang="en-US" sz="1600" i="1" dirty="0">
                  <a:solidFill>
                    <a:srgbClr val="C00000"/>
                  </a:solidFill>
                  <a:latin typeface="Corbel" pitchFamily="34" charset="0"/>
                </a:rPr>
                <a:t>main memory</a:t>
              </a:r>
              <a:r>
                <a:rPr lang="en-US" sz="1600" i="1" dirty="0">
                  <a:latin typeface="Corbel" pitchFamily="34" charset="0"/>
                </a:rPr>
                <a:t>. Much larger, </a:t>
              </a:r>
            </a:p>
            <a:p>
              <a:r>
                <a:rPr lang="en-US" sz="1600" i="1" dirty="0">
                  <a:latin typeface="Corbel" pitchFamily="34" charset="0"/>
                </a:rPr>
                <a:t>but much slower than cache memory.</a:t>
              </a:r>
            </a:p>
            <a:p>
              <a:pPr>
                <a:buFontTx/>
                <a:buChar char="•"/>
              </a:pPr>
              <a:r>
                <a:rPr lang="en-US" sz="1600" i="1" dirty="0">
                  <a:latin typeface="Corbel" pitchFamily="34" charset="0"/>
                </a:rPr>
                <a:t>Next level is </a:t>
              </a:r>
              <a:r>
                <a:rPr lang="en-US" sz="1600" i="1" dirty="0">
                  <a:solidFill>
                    <a:srgbClr val="C00000"/>
                  </a:solidFill>
                  <a:latin typeface="Corbel" pitchFamily="34" charset="0"/>
                </a:rPr>
                <a:t>magnetic disks</a:t>
              </a:r>
              <a:r>
                <a:rPr lang="en-US" sz="1600" i="1" dirty="0">
                  <a:latin typeface="Corbel" pitchFamily="34" charset="0"/>
                </a:rPr>
                <a:t>. Huge amount</a:t>
              </a:r>
            </a:p>
            <a:p>
              <a:r>
                <a:rPr lang="en-US" sz="1600" i="1" dirty="0">
                  <a:latin typeface="Corbel" pitchFamily="34" charset="0"/>
                </a:rPr>
                <a:t>of </a:t>
              </a:r>
              <a:r>
                <a:rPr lang="en-US" sz="1600" i="1" dirty="0" err="1">
                  <a:latin typeface="Corbel" pitchFamily="34" charset="0"/>
                </a:rPr>
                <a:t>inexepensive</a:t>
              </a:r>
              <a:r>
                <a:rPr lang="en-US" sz="1600" i="1" dirty="0">
                  <a:latin typeface="Corbel" pitchFamily="34" charset="0"/>
                </a:rPr>
                <a:t> storage. </a:t>
              </a:r>
            </a:p>
            <a:p>
              <a:pPr>
                <a:buFontTx/>
                <a:buChar char="•"/>
              </a:pPr>
              <a:r>
                <a:rPr lang="en-US" sz="1600" i="1" dirty="0">
                  <a:solidFill>
                    <a:srgbClr val="CC3300"/>
                  </a:solidFill>
                  <a:latin typeface="Corbel" pitchFamily="34" charset="0"/>
                </a:rPr>
                <a:t>Speed of memory access is critical, the </a:t>
              </a:r>
            </a:p>
            <a:p>
              <a:r>
                <a:rPr lang="en-US" sz="1600" i="1" dirty="0">
                  <a:solidFill>
                    <a:srgbClr val="CC3300"/>
                  </a:solidFill>
                  <a:latin typeface="Corbel" pitchFamily="34" charset="0"/>
                </a:rPr>
                <a:t>idea is to bring instructions and data </a:t>
              </a:r>
            </a:p>
            <a:p>
              <a:r>
                <a:rPr lang="en-US" sz="1600" i="1" dirty="0">
                  <a:solidFill>
                    <a:srgbClr val="CC3300"/>
                  </a:solidFill>
                  <a:latin typeface="Corbel" pitchFamily="34" charset="0"/>
                </a:rPr>
                <a:t>that will be used in the near future as </a:t>
              </a:r>
            </a:p>
            <a:p>
              <a:r>
                <a:rPr lang="en-US" sz="1600" i="1" dirty="0">
                  <a:solidFill>
                    <a:srgbClr val="CC3300"/>
                  </a:solidFill>
                  <a:latin typeface="Corbel" pitchFamily="34" charset="0"/>
                </a:rPr>
                <a:t>close to the processor as possible.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19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025775"/>
          </a:xfrm>
        </p:spPr>
        <p:txBody>
          <a:bodyPr/>
          <a:lstStyle/>
          <a:p>
            <a:r>
              <a:rPr lang="en-US" dirty="0"/>
              <a:t>The Main Memory, Memory Hierarchy </a:t>
            </a:r>
          </a:p>
          <a:p>
            <a:r>
              <a:rPr lang="en-US" dirty="0">
                <a:solidFill>
                  <a:srgbClr val="FF0000"/>
                </a:solidFill>
              </a:rPr>
              <a:t>RAM</a:t>
            </a:r>
          </a:p>
          <a:p>
            <a:r>
              <a:rPr lang="en-US" dirty="0"/>
              <a:t>ROM </a:t>
            </a:r>
          </a:p>
          <a:p>
            <a:r>
              <a:rPr lang="en-US" dirty="0"/>
              <a:t>Cache Memory </a:t>
            </a:r>
          </a:p>
          <a:p>
            <a:r>
              <a:rPr lang="en-US" dirty="0"/>
              <a:t>Performance Considerations</a:t>
            </a:r>
          </a:p>
          <a:p>
            <a:r>
              <a:rPr lang="en-US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111300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2176</TotalTime>
  <Words>2029</Words>
  <Application>Microsoft Office PowerPoint</Application>
  <PresentationFormat>On-screen Show (4:3)</PresentationFormat>
  <Paragraphs>407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Corbel</vt:lpstr>
      <vt:lpstr>Nimbus Roman No9 L</vt:lpstr>
      <vt:lpstr>Symbol</vt:lpstr>
      <vt:lpstr>Wingdings</vt:lpstr>
      <vt:lpstr>Wingdings 2</vt:lpstr>
      <vt:lpstr>Wingdings 3</vt:lpstr>
      <vt:lpstr>Module</vt:lpstr>
      <vt:lpstr>The Memory System</vt:lpstr>
      <vt:lpstr>PowerPoint Presentation</vt:lpstr>
      <vt:lpstr>Some Basic Concepts</vt:lpstr>
      <vt:lpstr>PowerPoint Presentation</vt:lpstr>
      <vt:lpstr>PowerPoint Presentation</vt:lpstr>
      <vt:lpstr>PowerPoint Presentation</vt:lpstr>
      <vt:lpstr>PowerPoint Presentation</vt:lpstr>
      <vt:lpstr>Memory Hierarchy</vt:lpstr>
      <vt:lpstr>PowerPoint Presentation</vt:lpstr>
      <vt:lpstr>Internal organization of memory chips</vt:lpstr>
      <vt:lpstr>PowerPoint Presentation</vt:lpstr>
      <vt:lpstr>Static memories</vt:lpstr>
      <vt:lpstr>PowerPoint Presentation</vt:lpstr>
      <vt:lpstr>PowerPoint Presentation</vt:lpstr>
      <vt:lpstr>PowerPoint Presentation</vt:lpstr>
      <vt:lpstr>Asynchronous DRAMs</vt:lpstr>
      <vt:lpstr>PowerPoint Presentation</vt:lpstr>
      <vt:lpstr>PowerPoint Presentation</vt:lpstr>
      <vt:lpstr>Fast Page Mode</vt:lpstr>
      <vt:lpstr>Synchronous DRAMs</vt:lpstr>
      <vt:lpstr>PowerPoint Presentation</vt:lpstr>
      <vt:lpstr>Latency, Bandwidth and DDRSDRAMs</vt:lpstr>
      <vt:lpstr>PowerPoint Presentation</vt:lpstr>
      <vt:lpstr>Read-Only Memories (ROMs)</vt:lpstr>
      <vt:lpstr>Read-Only Memories (Contd.,)</vt:lpstr>
      <vt:lpstr>PowerPoint Presentation</vt:lpstr>
      <vt:lpstr>PowerPoint Presentation</vt:lpstr>
    </vt:vector>
  </TitlesOfParts>
  <Company>RVRJC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System</dc:title>
  <dc:creator>Raja</dc:creator>
  <cp:lastModifiedBy>jishaliju@scmsgroup.org</cp:lastModifiedBy>
  <cp:revision>117</cp:revision>
  <dcterms:created xsi:type="dcterms:W3CDTF">2011-03-22T04:56:06Z</dcterms:created>
  <dcterms:modified xsi:type="dcterms:W3CDTF">2021-08-02T11:24:08Z</dcterms:modified>
</cp:coreProperties>
</file>