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424" r:id="rId2"/>
    <p:sldId id="385" r:id="rId3"/>
    <p:sldId id="282" r:id="rId4"/>
    <p:sldId id="284" r:id="rId5"/>
    <p:sldId id="285" r:id="rId6"/>
    <p:sldId id="286" r:id="rId7"/>
    <p:sldId id="287" r:id="rId8"/>
    <p:sldId id="289" r:id="rId9"/>
    <p:sldId id="291" r:id="rId10"/>
    <p:sldId id="292" r:id="rId11"/>
    <p:sldId id="293" r:id="rId12"/>
    <p:sldId id="369" r:id="rId13"/>
    <p:sldId id="386" r:id="rId14"/>
    <p:sldId id="389" r:id="rId15"/>
    <p:sldId id="390" r:id="rId16"/>
    <p:sldId id="391" r:id="rId17"/>
    <p:sldId id="392" r:id="rId18"/>
    <p:sldId id="393" r:id="rId19"/>
    <p:sldId id="394" r:id="rId20"/>
    <p:sldId id="39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ADAB015-124C-4278-8B23-0A625E9C50CB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471623-A95F-4BDE-A1FE-E93D8D557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314415-FC5E-46DF-B1E1-25A9BF90AE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4A979F-C6FF-4B73-B77A-57E199A73C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57C40C-116F-42F7-AFFD-1F735E291E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6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FA94C1-4495-47C1-B1D0-D821665EDA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1A69-9D29-4322-80DB-1BB240BAD730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1BECB-047F-431F-9A4A-3A8EB1A90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0DA66-7161-4946-9576-47EB5A43ECC0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8B7E6-541F-40F1-89F0-A1E1E54F8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F701-07B9-4505-8B76-84264B95A48B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72550-AAF5-48C9-BD26-F1680CF51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techcats.net/wp-content/uploads/2010/02/memory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105400"/>
            <a:ext cx="18415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6134A-E8F7-45E4-961D-91A8196A9E3B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0D00-7F2A-48BC-92DF-9B32BBAF95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03E4D-9B3A-4FBE-9B6E-D47E3CB90BF8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DE9EE-F6DC-4B8E-85E1-6E2C1B2E9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162D8-D446-4D66-ACC8-7A1376FE4481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4C39-A139-4F09-99D0-431253B9DC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2CD1B-92F8-4764-B79D-79E19CB15C3A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9BD5E-C540-4CDC-BDC5-53DF61CFE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44F2E-BBC2-42B6-8F0D-509B007CFEE5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97401-11A1-4858-99D4-42B9A52C2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3156A-EED1-4295-AAAD-E8E8B008C8D0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1FA3E-23A4-4188-B37E-4453753CC3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546B7-64D8-480B-9CB7-5CBA3CC959DB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F8A4D-EB1E-4DCD-82C1-5D14D8B0C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C2D19-CB2D-4D8F-95F5-166FF6BF8DF7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CE811-C4D1-4183-AA75-30D5D1DF77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6653721D-004D-416E-98E1-E6181BDD4168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54A52797-7FE7-4B79-979D-8D1AACD30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36" r:id="rId4"/>
    <p:sldLayoutId id="2147483837" r:id="rId5"/>
    <p:sldLayoutId id="2147483838" r:id="rId6"/>
    <p:sldLayoutId id="2147483843" r:id="rId7"/>
    <p:sldLayoutId id="2147483844" r:id="rId8"/>
    <p:sldLayoutId id="2147483845" r:id="rId9"/>
    <p:sldLayoutId id="2147483839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Memory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9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Associative mapping</a:t>
            </a:r>
          </a:p>
        </p:txBody>
      </p:sp>
      <p:sp>
        <p:nvSpPr>
          <p:cNvPr id="47107" name="Text Box 130"/>
          <p:cNvSpPr txBox="1">
            <a:spLocks noChangeArrowheads="1"/>
          </p:cNvSpPr>
          <p:nvPr/>
        </p:nvSpPr>
        <p:spPr bwMode="auto">
          <a:xfrm>
            <a:off x="3887787" y="1835150"/>
            <a:ext cx="4990684" cy="42780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1600" dirty="0">
                <a:latin typeface="Corbel" pitchFamily="34" charset="0"/>
              </a:rPr>
              <a:t>Main memory block can be placed into any cache </a:t>
            </a:r>
          </a:p>
          <a:p>
            <a:r>
              <a:rPr lang="en-US" sz="1600" dirty="0">
                <a:latin typeface="Corbel" pitchFamily="34" charset="0"/>
              </a:rPr>
              <a:t>position.</a:t>
            </a:r>
          </a:p>
          <a:p>
            <a:endParaRPr lang="en-US" sz="1600" dirty="0">
              <a:latin typeface="Corbel" pitchFamily="34" charset="0"/>
            </a:endParaRPr>
          </a:p>
          <a:p>
            <a:pPr>
              <a:buFontTx/>
              <a:buChar char="•"/>
            </a:pPr>
            <a:r>
              <a:rPr lang="en-US" sz="1600" dirty="0">
                <a:latin typeface="Corbel" pitchFamily="34" charset="0"/>
              </a:rPr>
              <a:t>Memory address is divided into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two fields</a:t>
            </a:r>
            <a:r>
              <a:rPr lang="en-US" sz="1600" dirty="0">
                <a:latin typeface="Corbel" pitchFamily="34" charset="0"/>
              </a:rPr>
              <a:t>:</a:t>
            </a:r>
          </a:p>
          <a:p>
            <a:r>
              <a:rPr lang="en-US" sz="1600" dirty="0">
                <a:latin typeface="Corbel" pitchFamily="34" charset="0"/>
              </a:rPr>
              <a:t>    -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Low order 4 bits </a:t>
            </a:r>
            <a:r>
              <a:rPr lang="en-US" sz="1600" dirty="0">
                <a:latin typeface="Corbel" pitchFamily="34" charset="0"/>
              </a:rPr>
              <a:t>identify the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word</a:t>
            </a:r>
            <a:r>
              <a:rPr lang="en-US" sz="1600" dirty="0">
                <a:latin typeface="Corbel" pitchFamily="34" charset="0"/>
              </a:rPr>
              <a:t> within a block.</a:t>
            </a:r>
          </a:p>
          <a:p>
            <a:r>
              <a:rPr lang="en-US" sz="1600" dirty="0">
                <a:latin typeface="Corbel" pitchFamily="34" charset="0"/>
              </a:rPr>
              <a:t>    -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High order 12 bits </a:t>
            </a:r>
            <a:r>
              <a:rPr lang="en-US" sz="1600" dirty="0">
                <a:latin typeface="Corbel" pitchFamily="34" charset="0"/>
              </a:rPr>
              <a:t>or tag bits identify a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memory </a:t>
            </a:r>
          </a:p>
          <a:p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      block</a:t>
            </a:r>
            <a:r>
              <a:rPr lang="en-US" sz="1600" dirty="0">
                <a:latin typeface="Corbel" pitchFamily="34" charset="0"/>
              </a:rPr>
              <a:t> when it is resident in the cache. </a:t>
            </a:r>
          </a:p>
          <a:p>
            <a:endParaRPr lang="en-US" sz="1600" dirty="0">
              <a:latin typeface="Corbel" pitchFamily="34" charset="0"/>
            </a:endParaRPr>
          </a:p>
          <a:p>
            <a:pPr>
              <a:buFontTx/>
              <a:buChar char="•"/>
            </a:pPr>
            <a:r>
              <a:rPr lang="en-US" sz="1600" dirty="0">
                <a:latin typeface="Corbel" pitchFamily="34" charset="0"/>
              </a:rPr>
              <a:t>Flexible, and uses cache space efficiently. </a:t>
            </a:r>
          </a:p>
          <a:p>
            <a:pPr>
              <a:buFontTx/>
              <a:buChar char="•"/>
            </a:pPr>
            <a:endParaRPr lang="en-US" sz="1600" dirty="0">
              <a:latin typeface="Corbel" pitchFamily="34" charset="0"/>
            </a:endParaRPr>
          </a:p>
          <a:p>
            <a:pPr>
              <a:buFontTx/>
              <a:buChar char="•"/>
            </a:pPr>
            <a:r>
              <a:rPr lang="en-US" sz="1600" dirty="0">
                <a:latin typeface="Corbel" pitchFamily="34" charset="0"/>
              </a:rPr>
              <a:t>Replacement algorithms can be used to replace an</a:t>
            </a:r>
          </a:p>
          <a:p>
            <a:r>
              <a:rPr lang="en-US" sz="1600" dirty="0">
                <a:latin typeface="Corbel" pitchFamily="34" charset="0"/>
              </a:rPr>
              <a:t>existing block in the cache when the cache is full. </a:t>
            </a:r>
          </a:p>
          <a:p>
            <a:endParaRPr lang="en-US" sz="1600" dirty="0">
              <a:latin typeface="Corbel" pitchFamily="3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Cost is higher </a:t>
            </a:r>
            <a:r>
              <a:rPr lang="en-US" sz="1600" dirty="0">
                <a:latin typeface="Corbel" pitchFamily="34" charset="0"/>
              </a:rPr>
              <a:t>than direct-mapped cache because of </a:t>
            </a:r>
          </a:p>
          <a:p>
            <a:r>
              <a:rPr lang="en-US" sz="1600" dirty="0">
                <a:latin typeface="Corbel" pitchFamily="34" charset="0"/>
              </a:rPr>
              <a:t>the need to search all 128 patterns to determine </a:t>
            </a:r>
          </a:p>
          <a:p>
            <a:r>
              <a:rPr lang="en-US" sz="1600" dirty="0">
                <a:latin typeface="Corbel" pitchFamily="34" charset="0"/>
              </a:rPr>
              <a:t>whether a given block is in the cache.</a:t>
            </a:r>
          </a:p>
          <a:p>
            <a:r>
              <a:rPr lang="en-US" sz="1600" i="1" dirty="0">
                <a:solidFill>
                  <a:schemeClr val="accent2"/>
                </a:solidFill>
                <a:latin typeface="Corbel" pitchFamily="34" charset="0"/>
              </a:rPr>
              <a:t>        </a:t>
            </a:r>
          </a:p>
        </p:txBody>
      </p:sp>
      <p:grpSp>
        <p:nvGrpSpPr>
          <p:cNvPr id="47108" name="Group 116"/>
          <p:cNvGrpSpPr>
            <a:grpSpLocks/>
          </p:cNvGrpSpPr>
          <p:nvPr/>
        </p:nvGrpSpPr>
        <p:grpSpPr bwMode="auto">
          <a:xfrm>
            <a:off x="152400" y="1600200"/>
            <a:ext cx="3365500" cy="5137150"/>
            <a:chOff x="715963" y="1600200"/>
            <a:chExt cx="3365500" cy="5137150"/>
          </a:xfrm>
        </p:grpSpPr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1228726" y="2297113"/>
              <a:ext cx="1027112" cy="347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9" name="Rectangle 4"/>
            <p:cNvSpPr>
              <a:spLocks noChangeArrowheads="1"/>
            </p:cNvSpPr>
            <p:nvPr/>
          </p:nvSpPr>
          <p:spPr bwMode="auto">
            <a:xfrm>
              <a:off x="3009901" y="1931988"/>
              <a:ext cx="1027112" cy="3476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rgbClr val="B2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0" name="Rectangle 5"/>
            <p:cNvSpPr>
              <a:spLocks noChangeArrowheads="1"/>
            </p:cNvSpPr>
            <p:nvPr/>
          </p:nvSpPr>
          <p:spPr bwMode="auto">
            <a:xfrm>
              <a:off x="3009901" y="1600200"/>
              <a:ext cx="1027112" cy="3317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13" name="Rectangle 7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23" name="Rectangle 8"/>
            <p:cNvSpPr>
              <a:spLocks noChangeArrowheads="1"/>
            </p:cNvSpPr>
            <p:nvPr/>
          </p:nvSpPr>
          <p:spPr bwMode="auto">
            <a:xfrm>
              <a:off x="3009901" y="3308350"/>
              <a:ext cx="1027112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4" name="Rectangle 9"/>
            <p:cNvSpPr>
              <a:spLocks noChangeArrowheads="1"/>
            </p:cNvSpPr>
            <p:nvPr/>
          </p:nvSpPr>
          <p:spPr bwMode="auto">
            <a:xfrm>
              <a:off x="3009901" y="3656013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7116" name="Rectangle 10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17" name="Rectangle 11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27" name="Rectangle 12"/>
            <p:cNvSpPr>
              <a:spLocks noChangeArrowheads="1"/>
            </p:cNvSpPr>
            <p:nvPr/>
          </p:nvSpPr>
          <p:spPr bwMode="auto">
            <a:xfrm>
              <a:off x="3009901" y="5030788"/>
              <a:ext cx="1027112" cy="3317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8" name="Rectangle 13"/>
            <p:cNvSpPr>
              <a:spLocks noChangeArrowheads="1"/>
            </p:cNvSpPr>
            <p:nvPr/>
          </p:nvSpPr>
          <p:spPr bwMode="auto">
            <a:xfrm>
              <a:off x="3009901" y="5362575"/>
              <a:ext cx="1027112" cy="347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7120" name="Rectangle 14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1" name="Rectangle 15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grpSp>
          <p:nvGrpSpPr>
            <p:cNvPr id="47122" name="Group 121"/>
            <p:cNvGrpSpPr>
              <a:grpSpLocks/>
            </p:cNvGrpSpPr>
            <p:nvPr/>
          </p:nvGrpSpPr>
          <p:grpSpPr bwMode="auto">
            <a:xfrm>
              <a:off x="2495559" y="1630362"/>
              <a:ext cx="463551" cy="288925"/>
              <a:chOff x="2827" y="530"/>
              <a:chExt cx="292" cy="182"/>
            </a:xfrm>
          </p:grpSpPr>
          <p:sp>
            <p:nvSpPr>
              <p:cNvPr id="47213" name="Rectangle 27"/>
              <p:cNvSpPr>
                <a:spLocks noChangeArrowheads="1"/>
              </p:cNvSpPr>
              <p:nvPr/>
            </p:nvSpPr>
            <p:spPr bwMode="auto">
              <a:xfrm>
                <a:off x="2874" y="530"/>
                <a:ext cx="18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Main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7214" name="Rectangle 28"/>
              <p:cNvSpPr>
                <a:spLocks noChangeArrowheads="1"/>
              </p:cNvSpPr>
              <p:nvPr/>
            </p:nvSpPr>
            <p:spPr bwMode="auto">
              <a:xfrm>
                <a:off x="2827" y="606"/>
                <a:ext cx="292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memory</a:t>
                </a:r>
                <a:endParaRPr lang="en-CA" sz="2400">
                  <a:latin typeface="Corbel" pitchFamily="34" charset="0"/>
                </a:endParaRPr>
              </a:p>
            </p:txBody>
          </p:sp>
        </p:grpSp>
        <p:sp>
          <p:nvSpPr>
            <p:cNvPr id="47123" name="Rectangle 30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4" name="Rectangle 29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5" name="Rectangle 31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6" name="Rectangle 32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7" name="Rectangle 33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8" name="Rectangle 34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29" name="Rectangle 35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0" name="Rectangle 36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1" name="Rectangle 37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2" name="Rectangle 38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3" name="Rectangle 39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4" name="Rectangle 40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5" name="Rectangle 41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6" name="Rectangle 42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7" name="Rectangle 43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8" name="Rectangle 44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39" name="Rectangle 45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40" name="Rectangle 46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41" name="Rectangle 47"/>
            <p:cNvSpPr>
              <a:spLocks noChangeArrowheads="1"/>
            </p:cNvSpPr>
            <p:nvPr/>
          </p:nvSpPr>
          <p:spPr bwMode="auto">
            <a:xfrm>
              <a:off x="3311525" y="1674812"/>
              <a:ext cx="54662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7142" name="Rectangle 48"/>
            <p:cNvSpPr>
              <a:spLocks noChangeArrowheads="1"/>
            </p:cNvSpPr>
            <p:nvPr/>
          </p:nvSpPr>
          <p:spPr bwMode="auto">
            <a:xfrm>
              <a:off x="3311525" y="2022475"/>
              <a:ext cx="54662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7143" name="Rectangle 49"/>
            <p:cNvSpPr>
              <a:spLocks noChangeArrowheads="1"/>
            </p:cNvSpPr>
            <p:nvPr/>
          </p:nvSpPr>
          <p:spPr bwMode="auto">
            <a:xfrm>
              <a:off x="3235325" y="3049587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127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7144" name="Rectangle 50"/>
            <p:cNvSpPr>
              <a:spLocks noChangeArrowheads="1"/>
            </p:cNvSpPr>
            <p:nvPr/>
          </p:nvSpPr>
          <p:spPr bwMode="auto">
            <a:xfrm>
              <a:off x="3235325" y="3397250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128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7145" name="Rectangle 51"/>
            <p:cNvSpPr>
              <a:spLocks noChangeArrowheads="1"/>
            </p:cNvSpPr>
            <p:nvPr/>
          </p:nvSpPr>
          <p:spPr bwMode="auto">
            <a:xfrm>
              <a:off x="3235325" y="3730625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129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7146" name="Rectangle 52"/>
            <p:cNvSpPr>
              <a:spLocks noChangeArrowheads="1"/>
            </p:cNvSpPr>
            <p:nvPr/>
          </p:nvSpPr>
          <p:spPr bwMode="auto">
            <a:xfrm>
              <a:off x="3235325" y="4800600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255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7147" name="Rectangle 53"/>
            <p:cNvSpPr>
              <a:spLocks noChangeArrowheads="1"/>
            </p:cNvSpPr>
            <p:nvPr/>
          </p:nvSpPr>
          <p:spPr bwMode="auto">
            <a:xfrm>
              <a:off x="3235325" y="5105400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256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7148" name="Rectangle 54"/>
            <p:cNvSpPr>
              <a:spLocks noChangeArrowheads="1"/>
            </p:cNvSpPr>
            <p:nvPr/>
          </p:nvSpPr>
          <p:spPr bwMode="auto">
            <a:xfrm>
              <a:off x="3235325" y="5453062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257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7149" name="Rectangle 55"/>
            <p:cNvSpPr>
              <a:spLocks noChangeArrowheads="1"/>
            </p:cNvSpPr>
            <p:nvPr/>
          </p:nvSpPr>
          <p:spPr bwMode="auto">
            <a:xfrm>
              <a:off x="3205163" y="6480175"/>
              <a:ext cx="80150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4095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7150" name="Freeform 65"/>
            <p:cNvSpPr>
              <a:spLocks/>
            </p:cNvSpPr>
            <p:nvPr/>
          </p:nvSpPr>
          <p:spPr bwMode="auto">
            <a:xfrm>
              <a:off x="2352675" y="3000375"/>
              <a:ext cx="544513" cy="271462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909774581 h 18"/>
                <a:gd name="T8" fmla="*/ 2147483647 w 36"/>
                <a:gd name="T9" fmla="*/ 909774581 h 18"/>
                <a:gd name="T10" fmla="*/ 2147483647 w 36"/>
                <a:gd name="T11" fmla="*/ 0 h 18"/>
                <a:gd name="T12" fmla="*/ 0 w 36"/>
                <a:gd name="T13" fmla="*/ 2046989448 h 18"/>
                <a:gd name="T14" fmla="*/ 2147483647 w 36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18"/>
                <a:gd name="T26" fmla="*/ 36 w 36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18">
                  <a:moveTo>
                    <a:pt x="14" y="18"/>
                  </a:moveTo>
                  <a:lnTo>
                    <a:pt x="14" y="13"/>
                  </a:lnTo>
                  <a:lnTo>
                    <a:pt x="36" y="13"/>
                  </a:lnTo>
                  <a:lnTo>
                    <a:pt x="36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0" y="9"/>
                  </a:lnTo>
                  <a:lnTo>
                    <a:pt x="14" y="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1" name="Line 66"/>
            <p:cNvSpPr>
              <a:spLocks noChangeShapeType="1"/>
            </p:cNvSpPr>
            <p:nvPr/>
          </p:nvSpPr>
          <p:spPr bwMode="auto">
            <a:xfrm flipV="1">
              <a:off x="3009900" y="2279650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2" name="Line 67"/>
            <p:cNvSpPr>
              <a:spLocks noChangeShapeType="1"/>
            </p:cNvSpPr>
            <p:nvPr/>
          </p:nvSpPr>
          <p:spPr bwMode="auto">
            <a:xfrm flipV="1">
              <a:off x="3009900" y="26733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3" name="Line 68"/>
            <p:cNvSpPr>
              <a:spLocks noChangeShapeType="1"/>
            </p:cNvSpPr>
            <p:nvPr/>
          </p:nvSpPr>
          <p:spPr bwMode="auto">
            <a:xfrm flipV="1">
              <a:off x="4037013" y="2279650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4" name="Line 69"/>
            <p:cNvSpPr>
              <a:spLocks noChangeShapeType="1"/>
            </p:cNvSpPr>
            <p:nvPr/>
          </p:nvSpPr>
          <p:spPr bwMode="auto">
            <a:xfrm flipV="1">
              <a:off x="4037013" y="26733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5" name="Line 70"/>
            <p:cNvSpPr>
              <a:spLocks noChangeShapeType="1"/>
            </p:cNvSpPr>
            <p:nvPr/>
          </p:nvSpPr>
          <p:spPr bwMode="auto">
            <a:xfrm flipH="1">
              <a:off x="2949575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6" name="Line 71"/>
            <p:cNvSpPr>
              <a:spLocks noChangeShapeType="1"/>
            </p:cNvSpPr>
            <p:nvPr/>
          </p:nvSpPr>
          <p:spPr bwMode="auto">
            <a:xfrm flipH="1">
              <a:off x="2949575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7" name="Line 72"/>
            <p:cNvSpPr>
              <a:spLocks noChangeShapeType="1"/>
            </p:cNvSpPr>
            <p:nvPr/>
          </p:nvSpPr>
          <p:spPr bwMode="auto">
            <a:xfrm flipH="1">
              <a:off x="3976688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8" name="Line 73"/>
            <p:cNvSpPr>
              <a:spLocks noChangeShapeType="1"/>
            </p:cNvSpPr>
            <p:nvPr/>
          </p:nvSpPr>
          <p:spPr bwMode="auto">
            <a:xfrm flipH="1">
              <a:off x="3976688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59" name="Line 74"/>
            <p:cNvSpPr>
              <a:spLocks noChangeShapeType="1"/>
            </p:cNvSpPr>
            <p:nvPr/>
          </p:nvSpPr>
          <p:spPr bwMode="auto">
            <a:xfrm flipV="1">
              <a:off x="3009900" y="5710237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0" name="Line 75"/>
            <p:cNvSpPr>
              <a:spLocks noChangeShapeType="1"/>
            </p:cNvSpPr>
            <p:nvPr/>
          </p:nvSpPr>
          <p:spPr bwMode="auto">
            <a:xfrm flipV="1">
              <a:off x="3009900" y="6088062"/>
              <a:ext cx="1588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1" name="Line 76"/>
            <p:cNvSpPr>
              <a:spLocks noChangeShapeType="1"/>
            </p:cNvSpPr>
            <p:nvPr/>
          </p:nvSpPr>
          <p:spPr bwMode="auto">
            <a:xfrm flipV="1">
              <a:off x="4037013" y="5710237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2" name="Line 77"/>
            <p:cNvSpPr>
              <a:spLocks noChangeShapeType="1"/>
            </p:cNvSpPr>
            <p:nvPr/>
          </p:nvSpPr>
          <p:spPr bwMode="auto">
            <a:xfrm flipV="1">
              <a:off x="4037013" y="6088062"/>
              <a:ext cx="1587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3" name="Line 78"/>
            <p:cNvSpPr>
              <a:spLocks noChangeShapeType="1"/>
            </p:cNvSpPr>
            <p:nvPr/>
          </p:nvSpPr>
          <p:spPr bwMode="auto">
            <a:xfrm flipH="1">
              <a:off x="2949575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4" name="Line 79"/>
            <p:cNvSpPr>
              <a:spLocks noChangeShapeType="1"/>
            </p:cNvSpPr>
            <p:nvPr/>
          </p:nvSpPr>
          <p:spPr bwMode="auto">
            <a:xfrm flipH="1">
              <a:off x="2949575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5" name="Line 80"/>
            <p:cNvSpPr>
              <a:spLocks noChangeShapeType="1"/>
            </p:cNvSpPr>
            <p:nvPr/>
          </p:nvSpPr>
          <p:spPr bwMode="auto">
            <a:xfrm flipH="1">
              <a:off x="3976688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6" name="Line 81"/>
            <p:cNvSpPr>
              <a:spLocks noChangeShapeType="1"/>
            </p:cNvSpPr>
            <p:nvPr/>
          </p:nvSpPr>
          <p:spPr bwMode="auto">
            <a:xfrm flipH="1">
              <a:off x="3976688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7" name="Line 82"/>
            <p:cNvSpPr>
              <a:spLocks noChangeShapeType="1"/>
            </p:cNvSpPr>
            <p:nvPr/>
          </p:nvSpPr>
          <p:spPr bwMode="auto">
            <a:xfrm flipV="1">
              <a:off x="3009900" y="4002087"/>
              <a:ext cx="1588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8" name="Line 83"/>
            <p:cNvSpPr>
              <a:spLocks noChangeShapeType="1"/>
            </p:cNvSpPr>
            <p:nvPr/>
          </p:nvSpPr>
          <p:spPr bwMode="auto">
            <a:xfrm flipV="1">
              <a:off x="3009900" y="4379912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69" name="Line 84"/>
            <p:cNvSpPr>
              <a:spLocks noChangeShapeType="1"/>
            </p:cNvSpPr>
            <p:nvPr/>
          </p:nvSpPr>
          <p:spPr bwMode="auto">
            <a:xfrm flipV="1">
              <a:off x="4037013" y="4002087"/>
              <a:ext cx="1587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70" name="Line 85"/>
            <p:cNvSpPr>
              <a:spLocks noChangeShapeType="1"/>
            </p:cNvSpPr>
            <p:nvPr/>
          </p:nvSpPr>
          <p:spPr bwMode="auto">
            <a:xfrm flipV="1">
              <a:off x="4037013" y="4379912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71" name="Line 86"/>
            <p:cNvSpPr>
              <a:spLocks noChangeShapeType="1"/>
            </p:cNvSpPr>
            <p:nvPr/>
          </p:nvSpPr>
          <p:spPr bwMode="auto">
            <a:xfrm flipH="1">
              <a:off x="2949575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72" name="Line 87"/>
            <p:cNvSpPr>
              <a:spLocks noChangeShapeType="1"/>
            </p:cNvSpPr>
            <p:nvPr/>
          </p:nvSpPr>
          <p:spPr bwMode="auto">
            <a:xfrm flipH="1">
              <a:off x="2949575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73" name="Line 88"/>
            <p:cNvSpPr>
              <a:spLocks noChangeShapeType="1"/>
            </p:cNvSpPr>
            <p:nvPr/>
          </p:nvSpPr>
          <p:spPr bwMode="auto">
            <a:xfrm flipH="1">
              <a:off x="3976688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74" name="Line 89"/>
            <p:cNvSpPr>
              <a:spLocks noChangeShapeType="1"/>
            </p:cNvSpPr>
            <p:nvPr/>
          </p:nvSpPr>
          <p:spPr bwMode="auto">
            <a:xfrm flipH="1">
              <a:off x="3976688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7175" name="Group 120"/>
            <p:cNvGrpSpPr>
              <a:grpSpLocks/>
            </p:cNvGrpSpPr>
            <p:nvPr/>
          </p:nvGrpSpPr>
          <p:grpSpPr bwMode="auto">
            <a:xfrm>
              <a:off x="860425" y="4910137"/>
              <a:ext cx="1631950" cy="785813"/>
              <a:chOff x="634" y="2853"/>
              <a:chExt cx="1028" cy="495"/>
            </a:xfrm>
          </p:grpSpPr>
          <p:sp>
            <p:nvSpPr>
              <p:cNvPr id="215" name="Rectangle 98"/>
              <p:cNvSpPr>
                <a:spLocks noChangeArrowheads="1"/>
              </p:cNvSpPr>
              <p:nvPr/>
            </p:nvSpPr>
            <p:spPr bwMode="auto">
              <a:xfrm>
                <a:off x="634" y="2996"/>
                <a:ext cx="1028" cy="16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7" name="Line 100"/>
              <p:cNvSpPr>
                <a:spLocks noChangeShapeType="1"/>
              </p:cNvSpPr>
              <p:nvPr/>
            </p:nvSpPr>
            <p:spPr bwMode="auto">
              <a:xfrm flipV="1">
                <a:off x="1386" y="2996"/>
                <a:ext cx="1" cy="16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7208" name="Rectangle 102"/>
              <p:cNvSpPr>
                <a:spLocks noChangeArrowheads="1"/>
              </p:cNvSpPr>
              <p:nvPr/>
            </p:nvSpPr>
            <p:spPr bwMode="auto">
              <a:xfrm>
                <a:off x="1500" y="3015"/>
                <a:ext cx="4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4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7209" name="Rectangle 103"/>
              <p:cNvSpPr>
                <a:spLocks noChangeArrowheads="1"/>
              </p:cNvSpPr>
              <p:nvPr/>
            </p:nvSpPr>
            <p:spPr bwMode="auto">
              <a:xfrm>
                <a:off x="787" y="3242"/>
                <a:ext cx="78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Main memory address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7210" name="Rectangle 105"/>
              <p:cNvSpPr>
                <a:spLocks noChangeArrowheads="1"/>
              </p:cNvSpPr>
              <p:nvPr/>
            </p:nvSpPr>
            <p:spPr bwMode="auto">
              <a:xfrm>
                <a:off x="988" y="2853"/>
                <a:ext cx="19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400" b="1">
                    <a:solidFill>
                      <a:srgbClr val="000000"/>
                    </a:solidFill>
                    <a:latin typeface="Nimbus Roman No9 L"/>
                  </a:rPr>
                  <a:t>Tag</a:t>
                </a:r>
                <a:endParaRPr lang="en-CA" sz="1400" b="1">
                  <a:latin typeface="Corbel" pitchFamily="34" charset="0"/>
                </a:endParaRPr>
              </a:p>
            </p:txBody>
          </p:sp>
          <p:sp>
            <p:nvSpPr>
              <p:cNvPr id="47211" name="Rectangle 108"/>
              <p:cNvSpPr>
                <a:spLocks noChangeArrowheads="1"/>
              </p:cNvSpPr>
              <p:nvPr/>
            </p:nvSpPr>
            <p:spPr bwMode="auto">
              <a:xfrm>
                <a:off x="1407" y="2853"/>
                <a:ext cx="24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200" b="1">
                    <a:solidFill>
                      <a:srgbClr val="000000"/>
                    </a:solidFill>
                    <a:latin typeface="Nimbus Roman No9 L"/>
                  </a:rPr>
                  <a:t>Word</a:t>
                </a:r>
                <a:endParaRPr lang="en-CA" sz="1200" b="1">
                  <a:latin typeface="Corbel" pitchFamily="34" charset="0"/>
                </a:endParaRPr>
              </a:p>
            </p:txBody>
          </p:sp>
          <p:sp>
            <p:nvSpPr>
              <p:cNvPr id="47212" name="Rectangle 109"/>
              <p:cNvSpPr>
                <a:spLocks noChangeArrowheads="1"/>
              </p:cNvSpPr>
              <p:nvPr/>
            </p:nvSpPr>
            <p:spPr bwMode="auto">
              <a:xfrm>
                <a:off x="968" y="3015"/>
                <a:ext cx="19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12</a:t>
                </a:r>
                <a:endParaRPr lang="en-CA" sz="2400">
                  <a:latin typeface="Corbel" pitchFamily="34" charset="0"/>
                </a:endParaRPr>
              </a:p>
            </p:txBody>
          </p:sp>
        </p:grpSp>
        <p:sp>
          <p:nvSpPr>
            <p:cNvPr id="47176" name="Rectangle 115"/>
            <p:cNvSpPr>
              <a:spLocks noChangeArrowheads="1"/>
            </p:cNvSpPr>
            <p:nvPr/>
          </p:nvSpPr>
          <p:spPr bwMode="auto">
            <a:xfrm>
              <a:off x="3009900" y="536257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86" name="Rectangle 16"/>
            <p:cNvSpPr>
              <a:spLocks noChangeArrowheads="1"/>
            </p:cNvSpPr>
            <p:nvPr/>
          </p:nvSpPr>
          <p:spPr bwMode="auto">
            <a:xfrm>
              <a:off x="1228726" y="2644775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228726" y="2297113"/>
              <a:ext cx="1027112" cy="3476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7179" name="Rectangle 18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80" name="Rectangle 19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81" name="Rectangle 20"/>
            <p:cNvSpPr>
              <a:spLocks noChangeArrowheads="1"/>
            </p:cNvSpPr>
            <p:nvPr/>
          </p:nvSpPr>
          <p:spPr bwMode="auto">
            <a:xfrm>
              <a:off x="715963" y="2297112"/>
              <a:ext cx="512762" cy="18097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82" name="Rectangle 21"/>
            <p:cNvSpPr>
              <a:spLocks noChangeArrowheads="1"/>
            </p:cNvSpPr>
            <p:nvPr/>
          </p:nvSpPr>
          <p:spPr bwMode="auto">
            <a:xfrm>
              <a:off x="715963" y="2644775"/>
              <a:ext cx="512762" cy="1651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83" name="Rectangle 22"/>
            <p:cNvSpPr>
              <a:spLocks noChangeArrowheads="1"/>
            </p:cNvSpPr>
            <p:nvPr/>
          </p:nvSpPr>
          <p:spPr bwMode="auto">
            <a:xfrm>
              <a:off x="715963" y="3671887"/>
              <a:ext cx="512762" cy="16668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84" name="Rectangle 23"/>
            <p:cNvSpPr>
              <a:spLocks noChangeArrowheads="1"/>
            </p:cNvSpPr>
            <p:nvPr/>
          </p:nvSpPr>
          <p:spPr bwMode="auto">
            <a:xfrm>
              <a:off x="881063" y="2281237"/>
              <a:ext cx="169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7185" name="Rectangle 24"/>
            <p:cNvSpPr>
              <a:spLocks noChangeArrowheads="1"/>
            </p:cNvSpPr>
            <p:nvPr/>
          </p:nvSpPr>
          <p:spPr bwMode="auto">
            <a:xfrm>
              <a:off x="881063" y="2628900"/>
              <a:ext cx="169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7186" name="Rectangle 25"/>
            <p:cNvSpPr>
              <a:spLocks noChangeArrowheads="1"/>
            </p:cNvSpPr>
            <p:nvPr/>
          </p:nvSpPr>
          <p:spPr bwMode="auto">
            <a:xfrm>
              <a:off x="881063" y="3656012"/>
              <a:ext cx="169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7187" name="Rectangle 26"/>
            <p:cNvSpPr>
              <a:spLocks noChangeArrowheads="1"/>
            </p:cNvSpPr>
            <p:nvPr/>
          </p:nvSpPr>
          <p:spPr bwMode="auto">
            <a:xfrm>
              <a:off x="1576388" y="2054225"/>
              <a:ext cx="3492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7188" name="Rectangle 58"/>
            <p:cNvSpPr>
              <a:spLocks noChangeArrowheads="1"/>
            </p:cNvSpPr>
            <p:nvPr/>
          </p:nvSpPr>
          <p:spPr bwMode="auto">
            <a:xfrm>
              <a:off x="1319213" y="2735262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89" name="Rectangle 56"/>
            <p:cNvSpPr>
              <a:spLocks noChangeArrowheads="1"/>
            </p:cNvSpPr>
            <p:nvPr/>
          </p:nvSpPr>
          <p:spPr bwMode="auto">
            <a:xfrm>
              <a:off x="1319213" y="2387600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90" name="Rectangle 60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91" name="Rectangle 61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92" name="Rectangle 59"/>
            <p:cNvSpPr>
              <a:spLocks noChangeArrowheads="1"/>
            </p:cNvSpPr>
            <p:nvPr/>
          </p:nvSpPr>
          <p:spPr bwMode="auto">
            <a:xfrm>
              <a:off x="1319213" y="2735262"/>
              <a:ext cx="846137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193" name="Rectangle 62"/>
            <p:cNvSpPr>
              <a:spLocks noChangeArrowheads="1"/>
            </p:cNvSpPr>
            <p:nvPr/>
          </p:nvSpPr>
          <p:spPr bwMode="auto">
            <a:xfrm>
              <a:off x="1531938" y="2386012"/>
              <a:ext cx="4381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7194" name="Rectangle 63"/>
            <p:cNvSpPr>
              <a:spLocks noChangeArrowheads="1"/>
            </p:cNvSpPr>
            <p:nvPr/>
          </p:nvSpPr>
          <p:spPr bwMode="auto">
            <a:xfrm>
              <a:off x="1531938" y="2719387"/>
              <a:ext cx="4381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7195" name="Rectangle 64"/>
            <p:cNvSpPr>
              <a:spLocks noChangeArrowheads="1"/>
            </p:cNvSpPr>
            <p:nvPr/>
          </p:nvSpPr>
          <p:spPr bwMode="auto">
            <a:xfrm>
              <a:off x="1455738" y="3746500"/>
              <a:ext cx="577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127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7196" name="Line 90"/>
            <p:cNvSpPr>
              <a:spLocks noChangeShapeType="1"/>
            </p:cNvSpPr>
            <p:nvPr/>
          </p:nvSpPr>
          <p:spPr bwMode="auto">
            <a:xfrm flipV="1">
              <a:off x="1228725" y="29908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97" name="Line 91"/>
            <p:cNvSpPr>
              <a:spLocks noChangeShapeType="1"/>
            </p:cNvSpPr>
            <p:nvPr/>
          </p:nvSpPr>
          <p:spPr bwMode="auto">
            <a:xfrm flipV="1">
              <a:off x="1228725" y="3368675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98" name="Line 92"/>
            <p:cNvSpPr>
              <a:spLocks noChangeShapeType="1"/>
            </p:cNvSpPr>
            <p:nvPr/>
          </p:nvSpPr>
          <p:spPr bwMode="auto">
            <a:xfrm flipV="1">
              <a:off x="2255838" y="29908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199" name="Line 93"/>
            <p:cNvSpPr>
              <a:spLocks noChangeShapeType="1"/>
            </p:cNvSpPr>
            <p:nvPr/>
          </p:nvSpPr>
          <p:spPr bwMode="auto">
            <a:xfrm flipV="1">
              <a:off x="2255838" y="3368675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200" name="Line 94"/>
            <p:cNvSpPr>
              <a:spLocks noChangeShapeType="1"/>
            </p:cNvSpPr>
            <p:nvPr/>
          </p:nvSpPr>
          <p:spPr bwMode="auto">
            <a:xfrm flipH="1">
              <a:off x="1184275" y="3263900"/>
              <a:ext cx="90488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201" name="Line 95"/>
            <p:cNvSpPr>
              <a:spLocks noChangeShapeType="1"/>
            </p:cNvSpPr>
            <p:nvPr/>
          </p:nvSpPr>
          <p:spPr bwMode="auto">
            <a:xfrm flipH="1">
              <a:off x="1184275" y="3338512"/>
              <a:ext cx="90488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202" name="Line 96"/>
            <p:cNvSpPr>
              <a:spLocks noChangeShapeType="1"/>
            </p:cNvSpPr>
            <p:nvPr/>
          </p:nvSpPr>
          <p:spPr bwMode="auto">
            <a:xfrm flipH="1">
              <a:off x="2211388" y="3263900"/>
              <a:ext cx="90487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203" name="Line 97"/>
            <p:cNvSpPr>
              <a:spLocks noChangeShapeType="1"/>
            </p:cNvSpPr>
            <p:nvPr/>
          </p:nvSpPr>
          <p:spPr bwMode="auto">
            <a:xfrm flipH="1">
              <a:off x="2211388" y="3338512"/>
              <a:ext cx="90487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204" name="Rectangle 117"/>
            <p:cNvSpPr>
              <a:spLocks noChangeArrowheads="1"/>
            </p:cNvSpPr>
            <p:nvPr/>
          </p:nvSpPr>
          <p:spPr bwMode="auto">
            <a:xfrm>
              <a:off x="1228725" y="2644775"/>
              <a:ext cx="1027113" cy="34607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7205" name="Rectangle 57"/>
            <p:cNvSpPr>
              <a:spLocks noChangeArrowheads="1"/>
            </p:cNvSpPr>
            <p:nvPr/>
          </p:nvSpPr>
          <p:spPr bwMode="auto">
            <a:xfrm>
              <a:off x="1319213" y="2387600"/>
              <a:ext cx="846137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Set-Associative mapping</a:t>
            </a:r>
          </a:p>
        </p:txBody>
      </p:sp>
      <p:sp>
        <p:nvSpPr>
          <p:cNvPr id="48131" name="Text Box 192"/>
          <p:cNvSpPr txBox="1">
            <a:spLocks noChangeArrowheads="1"/>
          </p:cNvSpPr>
          <p:nvPr/>
        </p:nvSpPr>
        <p:spPr bwMode="auto">
          <a:xfrm>
            <a:off x="4124325" y="1524000"/>
            <a:ext cx="4943475" cy="535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bel" pitchFamily="34" charset="0"/>
              </a:rPr>
              <a:t>Blocks of cache are grouped into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sets</a:t>
            </a:r>
            <a:r>
              <a:rPr lang="en-US" dirty="0">
                <a:latin typeface="Corbel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rbe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bel" pitchFamily="34" charset="0"/>
              </a:rPr>
              <a:t>Mapping function allows a block of the main </a:t>
            </a:r>
          </a:p>
          <a:p>
            <a:r>
              <a:rPr lang="en-US" dirty="0">
                <a:latin typeface="Corbel" pitchFamily="34" charset="0"/>
              </a:rPr>
              <a:t>memory to reside in any block of a specific set.</a:t>
            </a:r>
          </a:p>
          <a:p>
            <a:endParaRPr lang="en-US" dirty="0">
              <a:latin typeface="Corbe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bel" pitchFamily="34" charset="0"/>
              </a:rPr>
              <a:t>Divide the cache into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64 sets</a:t>
            </a:r>
            <a:r>
              <a:rPr lang="en-US" dirty="0">
                <a:latin typeface="Corbel" pitchFamily="34" charset="0"/>
              </a:rPr>
              <a:t>, with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two blocks per set</a:t>
            </a:r>
            <a:r>
              <a:rPr lang="en-US" dirty="0">
                <a:latin typeface="Corbel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rbe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bel" pitchFamily="34" charset="0"/>
              </a:rPr>
              <a:t>Memory block 0, 64, 128 etc. map to block 0, and they can occupy either of the two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rbe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bel" pitchFamily="34" charset="0"/>
              </a:rPr>
              <a:t>Memory address is divided into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three fields</a:t>
            </a:r>
            <a:r>
              <a:rPr lang="en-US" dirty="0">
                <a:latin typeface="Corbel" pitchFamily="34" charset="0"/>
              </a:rPr>
              <a:t>:</a:t>
            </a:r>
          </a:p>
          <a:p>
            <a:r>
              <a:rPr lang="en-US" dirty="0">
                <a:latin typeface="Corbel" pitchFamily="34" charset="0"/>
              </a:rPr>
              <a:t>      -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6 bit field </a:t>
            </a:r>
            <a:r>
              <a:rPr lang="en-US" dirty="0">
                <a:latin typeface="Corbel" pitchFamily="34" charset="0"/>
              </a:rPr>
              <a:t>determines the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set number</a:t>
            </a:r>
            <a:r>
              <a:rPr lang="en-US" dirty="0">
                <a:latin typeface="Corbel" pitchFamily="34" charset="0"/>
              </a:rPr>
              <a:t>.</a:t>
            </a:r>
          </a:p>
          <a:p>
            <a:r>
              <a:rPr lang="en-US" dirty="0">
                <a:latin typeface="Corbel" pitchFamily="34" charset="0"/>
              </a:rPr>
              <a:t>      -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High order 6 bit </a:t>
            </a:r>
            <a:r>
              <a:rPr lang="en-US" dirty="0">
                <a:latin typeface="Corbel" pitchFamily="34" charset="0"/>
              </a:rPr>
              <a:t>fields are compared to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the tag</a:t>
            </a:r>
          </a:p>
          <a:p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         fields</a:t>
            </a:r>
            <a:r>
              <a:rPr lang="en-US" dirty="0">
                <a:latin typeface="Corbel" pitchFamily="34" charset="0"/>
              </a:rPr>
              <a:t> of the two blocks in a set.</a:t>
            </a:r>
          </a:p>
          <a:p>
            <a:endParaRPr lang="en-US" dirty="0">
              <a:latin typeface="Corbe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bel" pitchFamily="34" charset="0"/>
              </a:rPr>
              <a:t>Set-associative mapping combination of direct and associative mapping. </a:t>
            </a:r>
          </a:p>
        </p:txBody>
      </p:sp>
      <p:grpSp>
        <p:nvGrpSpPr>
          <p:cNvPr id="48132" name="Group 152"/>
          <p:cNvGrpSpPr>
            <a:grpSpLocks/>
          </p:cNvGrpSpPr>
          <p:nvPr/>
        </p:nvGrpSpPr>
        <p:grpSpPr bwMode="auto">
          <a:xfrm>
            <a:off x="533400" y="1524000"/>
            <a:ext cx="3365500" cy="5213350"/>
            <a:chOff x="715963" y="1524000"/>
            <a:chExt cx="3365500" cy="5213350"/>
          </a:xfrm>
        </p:grpSpPr>
        <p:sp>
          <p:nvSpPr>
            <p:cNvPr id="154" name="Rectangle 116"/>
            <p:cNvSpPr>
              <a:spLocks noChangeArrowheads="1"/>
            </p:cNvSpPr>
            <p:nvPr/>
          </p:nvSpPr>
          <p:spPr bwMode="auto">
            <a:xfrm>
              <a:off x="1228726" y="2297113"/>
              <a:ext cx="1027112" cy="347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5" name="Rectangle 4"/>
            <p:cNvSpPr>
              <a:spLocks noChangeArrowheads="1"/>
            </p:cNvSpPr>
            <p:nvPr/>
          </p:nvSpPr>
          <p:spPr bwMode="auto">
            <a:xfrm>
              <a:off x="3009901" y="1931988"/>
              <a:ext cx="1027112" cy="3476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rgbClr val="B2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56" name="Rectangle 5"/>
            <p:cNvSpPr>
              <a:spLocks noChangeArrowheads="1"/>
            </p:cNvSpPr>
            <p:nvPr/>
          </p:nvSpPr>
          <p:spPr bwMode="auto">
            <a:xfrm>
              <a:off x="3009901" y="1600200"/>
              <a:ext cx="1027112" cy="3317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8153" name="Rectangle 6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54" name="Rectangle 7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59" name="Rectangle 8"/>
            <p:cNvSpPr>
              <a:spLocks noChangeArrowheads="1"/>
            </p:cNvSpPr>
            <p:nvPr/>
          </p:nvSpPr>
          <p:spPr bwMode="auto">
            <a:xfrm>
              <a:off x="3009901" y="3308350"/>
              <a:ext cx="1027112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0" name="Rectangle 9"/>
            <p:cNvSpPr>
              <a:spLocks noChangeArrowheads="1"/>
            </p:cNvSpPr>
            <p:nvPr/>
          </p:nvSpPr>
          <p:spPr bwMode="auto">
            <a:xfrm>
              <a:off x="3009901" y="3656013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8157" name="Rectangle 10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58" name="Rectangle 11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63" name="Rectangle 12"/>
            <p:cNvSpPr>
              <a:spLocks noChangeArrowheads="1"/>
            </p:cNvSpPr>
            <p:nvPr/>
          </p:nvSpPr>
          <p:spPr bwMode="auto">
            <a:xfrm>
              <a:off x="3009901" y="5030788"/>
              <a:ext cx="1027112" cy="3317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64" name="Rectangle 13"/>
            <p:cNvSpPr>
              <a:spLocks noChangeArrowheads="1"/>
            </p:cNvSpPr>
            <p:nvPr/>
          </p:nvSpPr>
          <p:spPr bwMode="auto">
            <a:xfrm>
              <a:off x="3009901" y="5362575"/>
              <a:ext cx="1027112" cy="347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8161" name="Rectangle 14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62" name="Rectangle 15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grpSp>
          <p:nvGrpSpPr>
            <p:cNvPr id="48163" name="Group 121"/>
            <p:cNvGrpSpPr>
              <a:grpSpLocks/>
            </p:cNvGrpSpPr>
            <p:nvPr/>
          </p:nvGrpSpPr>
          <p:grpSpPr bwMode="auto">
            <a:xfrm>
              <a:off x="2495559" y="1630362"/>
              <a:ext cx="463551" cy="288925"/>
              <a:chOff x="2827" y="530"/>
              <a:chExt cx="292" cy="182"/>
            </a:xfrm>
          </p:grpSpPr>
          <p:sp>
            <p:nvSpPr>
              <p:cNvPr id="48257" name="Rectangle 27"/>
              <p:cNvSpPr>
                <a:spLocks noChangeArrowheads="1"/>
              </p:cNvSpPr>
              <p:nvPr/>
            </p:nvSpPr>
            <p:spPr bwMode="auto">
              <a:xfrm>
                <a:off x="2874" y="530"/>
                <a:ext cx="18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Main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8258" name="Rectangle 28"/>
              <p:cNvSpPr>
                <a:spLocks noChangeArrowheads="1"/>
              </p:cNvSpPr>
              <p:nvPr/>
            </p:nvSpPr>
            <p:spPr bwMode="auto">
              <a:xfrm>
                <a:off x="2827" y="606"/>
                <a:ext cx="292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memory</a:t>
                </a:r>
                <a:endParaRPr lang="en-CA" sz="2400">
                  <a:latin typeface="Corbel" pitchFamily="34" charset="0"/>
                </a:endParaRPr>
              </a:p>
            </p:txBody>
          </p:sp>
        </p:grpSp>
        <p:sp>
          <p:nvSpPr>
            <p:cNvPr id="48164" name="Rectangle 30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65" name="Rectangle 29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66" name="Rectangle 31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67" name="Rectangle 32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68" name="Rectangle 33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69" name="Rectangle 34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0" name="Rectangle 35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1" name="Rectangle 36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2" name="Rectangle 37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3" name="Rectangle 38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4" name="Rectangle 39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5" name="Rectangle 40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6" name="Rectangle 41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7" name="Rectangle 42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8" name="Rectangle 43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79" name="Rectangle 44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80" name="Rectangle 45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81" name="Rectangle 46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82" name="Rectangle 47"/>
            <p:cNvSpPr>
              <a:spLocks noChangeArrowheads="1"/>
            </p:cNvSpPr>
            <p:nvPr/>
          </p:nvSpPr>
          <p:spPr bwMode="auto">
            <a:xfrm>
              <a:off x="3311525" y="1674812"/>
              <a:ext cx="54662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8183" name="Rectangle 48"/>
            <p:cNvSpPr>
              <a:spLocks noChangeArrowheads="1"/>
            </p:cNvSpPr>
            <p:nvPr/>
          </p:nvSpPr>
          <p:spPr bwMode="auto">
            <a:xfrm>
              <a:off x="3311525" y="2022475"/>
              <a:ext cx="54662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8184" name="Rectangle 49"/>
            <p:cNvSpPr>
              <a:spLocks noChangeArrowheads="1"/>
            </p:cNvSpPr>
            <p:nvPr/>
          </p:nvSpPr>
          <p:spPr bwMode="auto">
            <a:xfrm>
              <a:off x="3235325" y="3049587"/>
              <a:ext cx="63158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63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8185" name="Rectangle 50"/>
            <p:cNvSpPr>
              <a:spLocks noChangeArrowheads="1"/>
            </p:cNvSpPr>
            <p:nvPr/>
          </p:nvSpPr>
          <p:spPr bwMode="auto">
            <a:xfrm>
              <a:off x="3235325" y="3397250"/>
              <a:ext cx="63158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64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8186" name="Rectangle 51"/>
            <p:cNvSpPr>
              <a:spLocks noChangeArrowheads="1"/>
            </p:cNvSpPr>
            <p:nvPr/>
          </p:nvSpPr>
          <p:spPr bwMode="auto">
            <a:xfrm>
              <a:off x="3235325" y="3730625"/>
              <a:ext cx="63158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65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8187" name="Rectangle 52"/>
            <p:cNvSpPr>
              <a:spLocks noChangeArrowheads="1"/>
            </p:cNvSpPr>
            <p:nvPr/>
          </p:nvSpPr>
          <p:spPr bwMode="auto">
            <a:xfrm>
              <a:off x="3235325" y="4800600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127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8188" name="Rectangle 53"/>
            <p:cNvSpPr>
              <a:spLocks noChangeArrowheads="1"/>
            </p:cNvSpPr>
            <p:nvPr/>
          </p:nvSpPr>
          <p:spPr bwMode="auto">
            <a:xfrm>
              <a:off x="3235325" y="5105400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128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8189" name="Rectangle 54"/>
            <p:cNvSpPr>
              <a:spLocks noChangeArrowheads="1"/>
            </p:cNvSpPr>
            <p:nvPr/>
          </p:nvSpPr>
          <p:spPr bwMode="auto">
            <a:xfrm>
              <a:off x="3235325" y="5453062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</a:t>
              </a:r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 </a:t>
              </a:r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129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8190" name="Rectangle 55"/>
            <p:cNvSpPr>
              <a:spLocks noChangeArrowheads="1"/>
            </p:cNvSpPr>
            <p:nvPr/>
          </p:nvSpPr>
          <p:spPr bwMode="auto">
            <a:xfrm>
              <a:off x="3205163" y="6480175"/>
              <a:ext cx="73738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 b="1">
                  <a:solidFill>
                    <a:srgbClr val="000000"/>
                  </a:solidFill>
                  <a:latin typeface="Nimbus Roman No9 L"/>
                </a:rPr>
                <a:t>Block 4095</a:t>
              </a:r>
              <a:endParaRPr lang="en-CA" sz="2400" b="1">
                <a:latin typeface="Corbel" pitchFamily="34" charset="0"/>
              </a:endParaRPr>
            </a:p>
          </p:txBody>
        </p:sp>
        <p:sp>
          <p:nvSpPr>
            <p:cNvPr id="48191" name="Freeform 65"/>
            <p:cNvSpPr>
              <a:spLocks/>
            </p:cNvSpPr>
            <p:nvPr/>
          </p:nvSpPr>
          <p:spPr bwMode="auto">
            <a:xfrm>
              <a:off x="2352675" y="3000375"/>
              <a:ext cx="544513" cy="271462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909774581 h 18"/>
                <a:gd name="T8" fmla="*/ 2147483647 w 36"/>
                <a:gd name="T9" fmla="*/ 909774581 h 18"/>
                <a:gd name="T10" fmla="*/ 2147483647 w 36"/>
                <a:gd name="T11" fmla="*/ 0 h 18"/>
                <a:gd name="T12" fmla="*/ 0 w 36"/>
                <a:gd name="T13" fmla="*/ 2046989448 h 18"/>
                <a:gd name="T14" fmla="*/ 2147483647 w 36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18"/>
                <a:gd name="T26" fmla="*/ 36 w 36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18">
                  <a:moveTo>
                    <a:pt x="14" y="18"/>
                  </a:moveTo>
                  <a:lnTo>
                    <a:pt x="14" y="13"/>
                  </a:lnTo>
                  <a:lnTo>
                    <a:pt x="36" y="13"/>
                  </a:lnTo>
                  <a:lnTo>
                    <a:pt x="36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0" y="9"/>
                  </a:lnTo>
                  <a:lnTo>
                    <a:pt x="14" y="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2" name="Line 66"/>
            <p:cNvSpPr>
              <a:spLocks noChangeShapeType="1"/>
            </p:cNvSpPr>
            <p:nvPr/>
          </p:nvSpPr>
          <p:spPr bwMode="auto">
            <a:xfrm flipV="1">
              <a:off x="3009900" y="2279650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3" name="Line 67"/>
            <p:cNvSpPr>
              <a:spLocks noChangeShapeType="1"/>
            </p:cNvSpPr>
            <p:nvPr/>
          </p:nvSpPr>
          <p:spPr bwMode="auto">
            <a:xfrm flipV="1">
              <a:off x="3009900" y="26733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4" name="Line 68"/>
            <p:cNvSpPr>
              <a:spLocks noChangeShapeType="1"/>
            </p:cNvSpPr>
            <p:nvPr/>
          </p:nvSpPr>
          <p:spPr bwMode="auto">
            <a:xfrm flipV="1">
              <a:off x="4037013" y="2279650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5" name="Line 69"/>
            <p:cNvSpPr>
              <a:spLocks noChangeShapeType="1"/>
            </p:cNvSpPr>
            <p:nvPr/>
          </p:nvSpPr>
          <p:spPr bwMode="auto">
            <a:xfrm flipV="1">
              <a:off x="4037013" y="26733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6" name="Line 70"/>
            <p:cNvSpPr>
              <a:spLocks noChangeShapeType="1"/>
            </p:cNvSpPr>
            <p:nvPr/>
          </p:nvSpPr>
          <p:spPr bwMode="auto">
            <a:xfrm flipH="1">
              <a:off x="2949575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7" name="Line 71"/>
            <p:cNvSpPr>
              <a:spLocks noChangeShapeType="1"/>
            </p:cNvSpPr>
            <p:nvPr/>
          </p:nvSpPr>
          <p:spPr bwMode="auto">
            <a:xfrm flipH="1">
              <a:off x="2949575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8" name="Line 72"/>
            <p:cNvSpPr>
              <a:spLocks noChangeShapeType="1"/>
            </p:cNvSpPr>
            <p:nvPr/>
          </p:nvSpPr>
          <p:spPr bwMode="auto">
            <a:xfrm flipH="1">
              <a:off x="3976688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>
              <a:off x="3976688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V="1">
              <a:off x="3009900" y="5710237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1" name="Line 75"/>
            <p:cNvSpPr>
              <a:spLocks noChangeShapeType="1"/>
            </p:cNvSpPr>
            <p:nvPr/>
          </p:nvSpPr>
          <p:spPr bwMode="auto">
            <a:xfrm flipV="1">
              <a:off x="3009900" y="6088062"/>
              <a:ext cx="1588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2" name="Line 76"/>
            <p:cNvSpPr>
              <a:spLocks noChangeShapeType="1"/>
            </p:cNvSpPr>
            <p:nvPr/>
          </p:nvSpPr>
          <p:spPr bwMode="auto">
            <a:xfrm flipV="1">
              <a:off x="4037013" y="5710237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3" name="Line 77"/>
            <p:cNvSpPr>
              <a:spLocks noChangeShapeType="1"/>
            </p:cNvSpPr>
            <p:nvPr/>
          </p:nvSpPr>
          <p:spPr bwMode="auto">
            <a:xfrm flipV="1">
              <a:off x="4037013" y="6088062"/>
              <a:ext cx="1587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4" name="Line 78"/>
            <p:cNvSpPr>
              <a:spLocks noChangeShapeType="1"/>
            </p:cNvSpPr>
            <p:nvPr/>
          </p:nvSpPr>
          <p:spPr bwMode="auto">
            <a:xfrm flipH="1">
              <a:off x="2949575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5" name="Line 79"/>
            <p:cNvSpPr>
              <a:spLocks noChangeShapeType="1"/>
            </p:cNvSpPr>
            <p:nvPr/>
          </p:nvSpPr>
          <p:spPr bwMode="auto">
            <a:xfrm flipH="1">
              <a:off x="2949575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6" name="Line 80"/>
            <p:cNvSpPr>
              <a:spLocks noChangeShapeType="1"/>
            </p:cNvSpPr>
            <p:nvPr/>
          </p:nvSpPr>
          <p:spPr bwMode="auto">
            <a:xfrm flipH="1">
              <a:off x="3976688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7" name="Line 81"/>
            <p:cNvSpPr>
              <a:spLocks noChangeShapeType="1"/>
            </p:cNvSpPr>
            <p:nvPr/>
          </p:nvSpPr>
          <p:spPr bwMode="auto">
            <a:xfrm flipH="1">
              <a:off x="3976688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8" name="Line 82"/>
            <p:cNvSpPr>
              <a:spLocks noChangeShapeType="1"/>
            </p:cNvSpPr>
            <p:nvPr/>
          </p:nvSpPr>
          <p:spPr bwMode="auto">
            <a:xfrm flipV="1">
              <a:off x="3009900" y="4002087"/>
              <a:ext cx="1588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09" name="Line 83"/>
            <p:cNvSpPr>
              <a:spLocks noChangeShapeType="1"/>
            </p:cNvSpPr>
            <p:nvPr/>
          </p:nvSpPr>
          <p:spPr bwMode="auto">
            <a:xfrm flipV="1">
              <a:off x="3009900" y="4379912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0" name="Line 84"/>
            <p:cNvSpPr>
              <a:spLocks noChangeShapeType="1"/>
            </p:cNvSpPr>
            <p:nvPr/>
          </p:nvSpPr>
          <p:spPr bwMode="auto">
            <a:xfrm flipV="1">
              <a:off x="4037013" y="4002087"/>
              <a:ext cx="1587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1" name="Line 85"/>
            <p:cNvSpPr>
              <a:spLocks noChangeShapeType="1"/>
            </p:cNvSpPr>
            <p:nvPr/>
          </p:nvSpPr>
          <p:spPr bwMode="auto">
            <a:xfrm flipV="1">
              <a:off x="4037013" y="4379912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2" name="Line 86"/>
            <p:cNvSpPr>
              <a:spLocks noChangeShapeType="1"/>
            </p:cNvSpPr>
            <p:nvPr/>
          </p:nvSpPr>
          <p:spPr bwMode="auto">
            <a:xfrm flipH="1">
              <a:off x="2949575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3" name="Line 87"/>
            <p:cNvSpPr>
              <a:spLocks noChangeShapeType="1"/>
            </p:cNvSpPr>
            <p:nvPr/>
          </p:nvSpPr>
          <p:spPr bwMode="auto">
            <a:xfrm flipH="1">
              <a:off x="2949575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4" name="Line 88"/>
            <p:cNvSpPr>
              <a:spLocks noChangeShapeType="1"/>
            </p:cNvSpPr>
            <p:nvPr/>
          </p:nvSpPr>
          <p:spPr bwMode="auto">
            <a:xfrm flipH="1">
              <a:off x="3976688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15" name="Line 89"/>
            <p:cNvSpPr>
              <a:spLocks noChangeShapeType="1"/>
            </p:cNvSpPr>
            <p:nvPr/>
          </p:nvSpPr>
          <p:spPr bwMode="auto">
            <a:xfrm flipH="1">
              <a:off x="3976688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8216" name="Group 120"/>
            <p:cNvGrpSpPr>
              <a:grpSpLocks/>
            </p:cNvGrpSpPr>
            <p:nvPr/>
          </p:nvGrpSpPr>
          <p:grpSpPr bwMode="auto">
            <a:xfrm>
              <a:off x="860425" y="4910137"/>
              <a:ext cx="1631950" cy="785813"/>
              <a:chOff x="634" y="2853"/>
              <a:chExt cx="1028" cy="495"/>
            </a:xfrm>
          </p:grpSpPr>
          <p:sp>
            <p:nvSpPr>
              <p:cNvPr id="251" name="Rectangle 98"/>
              <p:cNvSpPr>
                <a:spLocks noChangeArrowheads="1"/>
              </p:cNvSpPr>
              <p:nvPr/>
            </p:nvSpPr>
            <p:spPr bwMode="auto">
              <a:xfrm>
                <a:off x="634" y="2996"/>
                <a:ext cx="1028" cy="16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2" name="Line 99"/>
              <p:cNvSpPr>
                <a:spLocks noChangeShapeType="1"/>
              </p:cNvSpPr>
              <p:nvPr/>
            </p:nvSpPr>
            <p:spPr bwMode="auto">
              <a:xfrm flipV="1">
                <a:off x="957" y="2996"/>
                <a:ext cx="1" cy="16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3" name="Line 100"/>
              <p:cNvSpPr>
                <a:spLocks noChangeShapeType="1"/>
              </p:cNvSpPr>
              <p:nvPr/>
            </p:nvSpPr>
            <p:spPr bwMode="auto">
              <a:xfrm flipV="1">
                <a:off x="1386" y="2996"/>
                <a:ext cx="1" cy="16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8248" name="Rectangle 101"/>
              <p:cNvSpPr>
                <a:spLocks noChangeArrowheads="1"/>
              </p:cNvSpPr>
              <p:nvPr/>
            </p:nvSpPr>
            <p:spPr bwMode="auto">
              <a:xfrm>
                <a:off x="1148" y="3015"/>
                <a:ext cx="4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 dirty="0">
                    <a:solidFill>
                      <a:srgbClr val="000000"/>
                    </a:solidFill>
                    <a:latin typeface="Nimbus Roman No9 L"/>
                  </a:rPr>
                  <a:t>6</a:t>
                </a:r>
                <a:endParaRPr lang="en-CA" sz="2400" dirty="0">
                  <a:latin typeface="Corbel" pitchFamily="34" charset="0"/>
                </a:endParaRPr>
              </a:p>
            </p:txBody>
          </p:sp>
          <p:sp>
            <p:nvSpPr>
              <p:cNvPr id="48249" name="Rectangle 102"/>
              <p:cNvSpPr>
                <a:spLocks noChangeArrowheads="1"/>
              </p:cNvSpPr>
              <p:nvPr/>
            </p:nvSpPr>
            <p:spPr bwMode="auto">
              <a:xfrm>
                <a:off x="1500" y="3015"/>
                <a:ext cx="4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4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8250" name="Rectangle 103"/>
              <p:cNvSpPr>
                <a:spLocks noChangeArrowheads="1"/>
              </p:cNvSpPr>
              <p:nvPr/>
            </p:nvSpPr>
            <p:spPr bwMode="auto">
              <a:xfrm>
                <a:off x="787" y="3242"/>
                <a:ext cx="78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Main memory address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8251" name="Rectangle 104"/>
              <p:cNvSpPr>
                <a:spLocks noChangeArrowheads="1"/>
              </p:cNvSpPr>
              <p:nvPr/>
            </p:nvSpPr>
            <p:spPr bwMode="auto">
              <a:xfrm>
                <a:off x="729" y="2853"/>
                <a:ext cx="5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T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8252" name="Rectangle 105"/>
              <p:cNvSpPr>
                <a:spLocks noChangeArrowheads="1"/>
              </p:cNvSpPr>
              <p:nvPr/>
            </p:nvSpPr>
            <p:spPr bwMode="auto">
              <a:xfrm>
                <a:off x="776" y="2853"/>
                <a:ext cx="83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ag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8253" name="Rectangle 106"/>
              <p:cNvSpPr>
                <a:spLocks noChangeArrowheads="1"/>
              </p:cNvSpPr>
              <p:nvPr/>
            </p:nvSpPr>
            <p:spPr bwMode="auto">
              <a:xfrm>
                <a:off x="1071" y="2853"/>
                <a:ext cx="118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 dirty="0">
                    <a:solidFill>
                      <a:srgbClr val="000000"/>
                    </a:solidFill>
                    <a:latin typeface="Nimbus Roman No9 L"/>
                  </a:rPr>
                  <a:t>set</a:t>
                </a:r>
                <a:endParaRPr lang="en-CA" sz="2400" dirty="0">
                  <a:latin typeface="Corbel" pitchFamily="34" charset="0"/>
                </a:endParaRPr>
              </a:p>
            </p:txBody>
          </p:sp>
          <p:sp>
            <p:nvSpPr>
              <p:cNvPr id="48254" name="Rectangle 107"/>
              <p:cNvSpPr>
                <a:spLocks noChangeArrowheads="1"/>
              </p:cNvSpPr>
              <p:nvPr/>
            </p:nvSpPr>
            <p:spPr bwMode="auto">
              <a:xfrm>
                <a:off x="1433" y="2853"/>
                <a:ext cx="83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W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8255" name="Rectangle 108"/>
              <p:cNvSpPr>
                <a:spLocks noChangeArrowheads="1"/>
              </p:cNvSpPr>
              <p:nvPr/>
            </p:nvSpPr>
            <p:spPr bwMode="auto">
              <a:xfrm>
                <a:off x="1500" y="2853"/>
                <a:ext cx="11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ord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8256" name="Rectangle 109"/>
              <p:cNvSpPr>
                <a:spLocks noChangeArrowheads="1"/>
              </p:cNvSpPr>
              <p:nvPr/>
            </p:nvSpPr>
            <p:spPr bwMode="auto">
              <a:xfrm>
                <a:off x="776" y="3015"/>
                <a:ext cx="4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 dirty="0">
                    <a:solidFill>
                      <a:srgbClr val="000000"/>
                    </a:solidFill>
                    <a:latin typeface="Nimbus Roman No9 L"/>
                  </a:rPr>
                  <a:t>6</a:t>
                </a:r>
                <a:endParaRPr lang="en-CA" sz="2400" dirty="0">
                  <a:latin typeface="Corbel" pitchFamily="34" charset="0"/>
                </a:endParaRPr>
              </a:p>
            </p:txBody>
          </p:sp>
        </p:grpSp>
        <p:sp>
          <p:nvSpPr>
            <p:cNvPr id="48217" name="Rectangle 115"/>
            <p:cNvSpPr>
              <a:spLocks noChangeArrowheads="1"/>
            </p:cNvSpPr>
            <p:nvPr/>
          </p:nvSpPr>
          <p:spPr bwMode="auto">
            <a:xfrm>
              <a:off x="3009900" y="536257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222" name="Rectangle 16"/>
            <p:cNvSpPr>
              <a:spLocks noChangeArrowheads="1"/>
            </p:cNvSpPr>
            <p:nvPr/>
          </p:nvSpPr>
          <p:spPr bwMode="auto">
            <a:xfrm>
              <a:off x="1228726" y="2514600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3" name="Rectangle 17"/>
            <p:cNvSpPr>
              <a:spLocks noChangeArrowheads="1"/>
            </p:cNvSpPr>
            <p:nvPr/>
          </p:nvSpPr>
          <p:spPr bwMode="auto">
            <a:xfrm>
              <a:off x="1249363" y="2166938"/>
              <a:ext cx="1027113" cy="3476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8220" name="Rectangle 18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221" name="Rectangle 19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222" name="Rectangle 20"/>
            <p:cNvSpPr>
              <a:spLocks noChangeArrowheads="1"/>
            </p:cNvSpPr>
            <p:nvPr/>
          </p:nvSpPr>
          <p:spPr bwMode="auto">
            <a:xfrm>
              <a:off x="715963" y="2225675"/>
              <a:ext cx="512762" cy="18097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223" name="Rectangle 21"/>
            <p:cNvSpPr>
              <a:spLocks noChangeArrowheads="1"/>
            </p:cNvSpPr>
            <p:nvPr/>
          </p:nvSpPr>
          <p:spPr bwMode="auto">
            <a:xfrm>
              <a:off x="715963" y="2606675"/>
              <a:ext cx="512762" cy="1651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224" name="Rectangle 22"/>
            <p:cNvSpPr>
              <a:spLocks noChangeArrowheads="1"/>
            </p:cNvSpPr>
            <p:nvPr/>
          </p:nvSpPr>
          <p:spPr bwMode="auto">
            <a:xfrm>
              <a:off x="715963" y="3671887"/>
              <a:ext cx="512762" cy="16668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225" name="Rectangle 23"/>
            <p:cNvSpPr>
              <a:spLocks noChangeArrowheads="1"/>
            </p:cNvSpPr>
            <p:nvPr/>
          </p:nvSpPr>
          <p:spPr bwMode="auto">
            <a:xfrm>
              <a:off x="881063" y="2209800"/>
              <a:ext cx="169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8226" name="Rectangle 24"/>
            <p:cNvSpPr>
              <a:spLocks noChangeArrowheads="1"/>
            </p:cNvSpPr>
            <p:nvPr/>
          </p:nvSpPr>
          <p:spPr bwMode="auto">
            <a:xfrm>
              <a:off x="881063" y="2590800"/>
              <a:ext cx="169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8227" name="Rectangle 25"/>
            <p:cNvSpPr>
              <a:spLocks noChangeArrowheads="1"/>
            </p:cNvSpPr>
            <p:nvPr/>
          </p:nvSpPr>
          <p:spPr bwMode="auto">
            <a:xfrm>
              <a:off x="881063" y="3656012"/>
              <a:ext cx="169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8228" name="Rectangle 26"/>
            <p:cNvSpPr>
              <a:spLocks noChangeArrowheads="1"/>
            </p:cNvSpPr>
            <p:nvPr/>
          </p:nvSpPr>
          <p:spPr bwMode="auto">
            <a:xfrm>
              <a:off x="1576388" y="1524000"/>
              <a:ext cx="3492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8229" name="Rectangle 58"/>
            <p:cNvSpPr>
              <a:spLocks noChangeArrowheads="1"/>
            </p:cNvSpPr>
            <p:nvPr/>
          </p:nvSpPr>
          <p:spPr bwMode="auto">
            <a:xfrm>
              <a:off x="1319213" y="2590800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230" name="Rectangle 56"/>
            <p:cNvSpPr>
              <a:spLocks noChangeArrowheads="1"/>
            </p:cNvSpPr>
            <p:nvPr/>
          </p:nvSpPr>
          <p:spPr bwMode="auto">
            <a:xfrm>
              <a:off x="1319213" y="2273300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231" name="Rectangle 60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232" name="Rectangle 61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233" name="Rectangle 62"/>
            <p:cNvSpPr>
              <a:spLocks noChangeArrowheads="1"/>
            </p:cNvSpPr>
            <p:nvPr/>
          </p:nvSpPr>
          <p:spPr bwMode="auto">
            <a:xfrm>
              <a:off x="1531938" y="2255837"/>
              <a:ext cx="46326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8234" name="Rectangle 63"/>
            <p:cNvSpPr>
              <a:spLocks noChangeArrowheads="1"/>
            </p:cNvSpPr>
            <p:nvPr/>
          </p:nvSpPr>
          <p:spPr bwMode="auto">
            <a:xfrm>
              <a:off x="1531938" y="2574925"/>
              <a:ext cx="46326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2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8235" name="Rectangle 64"/>
            <p:cNvSpPr>
              <a:spLocks noChangeArrowheads="1"/>
            </p:cNvSpPr>
            <p:nvPr/>
          </p:nvSpPr>
          <p:spPr bwMode="auto">
            <a:xfrm>
              <a:off x="1455738" y="3746500"/>
              <a:ext cx="620363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 dirty="0">
                  <a:solidFill>
                    <a:srgbClr val="000000"/>
                  </a:solidFill>
                  <a:latin typeface="Nimbus Roman No9 L"/>
                </a:rPr>
                <a:t>Block 126</a:t>
              </a:r>
              <a:endParaRPr lang="en-CA" sz="2400" dirty="0">
                <a:latin typeface="Corbel" pitchFamily="34" charset="0"/>
              </a:endParaRPr>
            </a:p>
          </p:txBody>
        </p:sp>
        <p:sp>
          <p:nvSpPr>
            <p:cNvPr id="48236" name="Line 90"/>
            <p:cNvSpPr>
              <a:spLocks noChangeShapeType="1"/>
            </p:cNvSpPr>
            <p:nvPr/>
          </p:nvSpPr>
          <p:spPr bwMode="auto">
            <a:xfrm flipV="1">
              <a:off x="1228725" y="29908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37" name="Line 91"/>
            <p:cNvSpPr>
              <a:spLocks noChangeShapeType="1"/>
            </p:cNvSpPr>
            <p:nvPr/>
          </p:nvSpPr>
          <p:spPr bwMode="auto">
            <a:xfrm flipV="1">
              <a:off x="1228725" y="3368675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38" name="Line 92"/>
            <p:cNvSpPr>
              <a:spLocks noChangeShapeType="1"/>
            </p:cNvSpPr>
            <p:nvPr/>
          </p:nvSpPr>
          <p:spPr bwMode="auto">
            <a:xfrm flipV="1">
              <a:off x="2255838" y="29908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39" name="Line 93"/>
            <p:cNvSpPr>
              <a:spLocks noChangeShapeType="1"/>
            </p:cNvSpPr>
            <p:nvPr/>
          </p:nvSpPr>
          <p:spPr bwMode="auto">
            <a:xfrm flipV="1">
              <a:off x="2255838" y="3368675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40" name="Line 94"/>
            <p:cNvSpPr>
              <a:spLocks noChangeShapeType="1"/>
            </p:cNvSpPr>
            <p:nvPr/>
          </p:nvSpPr>
          <p:spPr bwMode="auto">
            <a:xfrm flipH="1">
              <a:off x="1184275" y="3263900"/>
              <a:ext cx="90488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41" name="Line 95"/>
            <p:cNvSpPr>
              <a:spLocks noChangeShapeType="1"/>
            </p:cNvSpPr>
            <p:nvPr/>
          </p:nvSpPr>
          <p:spPr bwMode="auto">
            <a:xfrm flipH="1">
              <a:off x="1184275" y="3338512"/>
              <a:ext cx="90488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42" name="Line 96"/>
            <p:cNvSpPr>
              <a:spLocks noChangeShapeType="1"/>
            </p:cNvSpPr>
            <p:nvPr/>
          </p:nvSpPr>
          <p:spPr bwMode="auto">
            <a:xfrm flipH="1">
              <a:off x="2211388" y="3263900"/>
              <a:ext cx="90487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43" name="Line 97"/>
            <p:cNvSpPr>
              <a:spLocks noChangeShapeType="1"/>
            </p:cNvSpPr>
            <p:nvPr/>
          </p:nvSpPr>
          <p:spPr bwMode="auto">
            <a:xfrm flipH="1">
              <a:off x="2211388" y="3382962"/>
              <a:ext cx="90487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244" name="Rectangle 57"/>
            <p:cNvSpPr>
              <a:spLocks noChangeArrowheads="1"/>
            </p:cNvSpPr>
            <p:nvPr/>
          </p:nvSpPr>
          <p:spPr bwMode="auto">
            <a:xfrm>
              <a:off x="1319213" y="2257425"/>
              <a:ext cx="846137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</p:grpSp>
      <p:sp>
        <p:nvSpPr>
          <p:cNvPr id="265" name="Rectangle 19"/>
          <p:cNvSpPr>
            <a:spLocks noChangeArrowheads="1"/>
          </p:cNvSpPr>
          <p:nvPr/>
        </p:nvSpPr>
        <p:spPr bwMode="auto">
          <a:xfrm>
            <a:off x="1066800" y="4038600"/>
            <a:ext cx="1027113" cy="347663"/>
          </a:xfrm>
          <a:prstGeom prst="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8134" name="Rectangle 61"/>
          <p:cNvSpPr>
            <a:spLocks noChangeArrowheads="1"/>
          </p:cNvSpPr>
          <p:nvPr/>
        </p:nvSpPr>
        <p:spPr bwMode="auto">
          <a:xfrm>
            <a:off x="1143000" y="4130675"/>
            <a:ext cx="846138" cy="166688"/>
          </a:xfrm>
          <a:prstGeom prst="rect">
            <a:avLst/>
          </a:prstGeom>
          <a:solidFill>
            <a:schemeClr val="bg1"/>
          </a:solidFill>
          <a:ln w="158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48135" name="Rectangle 64"/>
          <p:cNvSpPr>
            <a:spLocks noChangeArrowheads="1"/>
          </p:cNvSpPr>
          <p:nvPr/>
        </p:nvSpPr>
        <p:spPr bwMode="auto">
          <a:xfrm>
            <a:off x="1279525" y="4114800"/>
            <a:ext cx="577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Block 127</a:t>
            </a:r>
            <a:endParaRPr lang="en-CA" sz="2400">
              <a:latin typeface="Corbel" pitchFamily="34" charset="0"/>
            </a:endParaRPr>
          </a:p>
        </p:txBody>
      </p:sp>
      <p:grpSp>
        <p:nvGrpSpPr>
          <p:cNvPr id="48136" name="Group 270"/>
          <p:cNvGrpSpPr>
            <a:grpSpLocks/>
          </p:cNvGrpSpPr>
          <p:nvPr/>
        </p:nvGrpSpPr>
        <p:grpSpPr bwMode="auto">
          <a:xfrm>
            <a:off x="1066800" y="2852738"/>
            <a:ext cx="1027113" cy="347662"/>
            <a:chOff x="1066800" y="2971800"/>
            <a:chExt cx="1027113" cy="347663"/>
          </a:xfrm>
        </p:grpSpPr>
        <p:sp>
          <p:nvSpPr>
            <p:cNvPr id="268" name="Rectangle 19"/>
            <p:cNvSpPr>
              <a:spLocks noChangeArrowheads="1"/>
            </p:cNvSpPr>
            <p:nvPr/>
          </p:nvSpPr>
          <p:spPr bwMode="auto">
            <a:xfrm>
              <a:off x="1066800" y="2971800"/>
              <a:ext cx="1027113" cy="347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8148" name="Rectangle 61"/>
            <p:cNvSpPr>
              <a:spLocks noChangeArrowheads="1"/>
            </p:cNvSpPr>
            <p:nvPr/>
          </p:nvSpPr>
          <p:spPr bwMode="auto">
            <a:xfrm>
              <a:off x="1143000" y="3048000"/>
              <a:ext cx="846137" cy="1666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49" name="Rectangle 64"/>
            <p:cNvSpPr>
              <a:spLocks noChangeArrowheads="1"/>
            </p:cNvSpPr>
            <p:nvPr/>
          </p:nvSpPr>
          <p:spPr bwMode="auto">
            <a:xfrm>
              <a:off x="1295400" y="3048000"/>
              <a:ext cx="50174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 3</a:t>
              </a:r>
              <a:endParaRPr lang="en-CA" sz="2400">
                <a:latin typeface="Corbel" pitchFamily="34" charset="0"/>
              </a:endParaRPr>
            </a:p>
          </p:txBody>
        </p:sp>
      </p:grpSp>
      <p:grpSp>
        <p:nvGrpSpPr>
          <p:cNvPr id="48137" name="Group 271"/>
          <p:cNvGrpSpPr>
            <a:grpSpLocks/>
          </p:cNvGrpSpPr>
          <p:nvPr/>
        </p:nvGrpSpPr>
        <p:grpSpPr bwMode="auto">
          <a:xfrm>
            <a:off x="1066800" y="1828800"/>
            <a:ext cx="1027113" cy="347663"/>
            <a:chOff x="1066800" y="2971800"/>
            <a:chExt cx="1027113" cy="347663"/>
          </a:xfrm>
        </p:grpSpPr>
        <p:sp>
          <p:nvSpPr>
            <p:cNvPr id="273" name="Rectangle 19"/>
            <p:cNvSpPr>
              <a:spLocks noChangeArrowheads="1"/>
            </p:cNvSpPr>
            <p:nvPr/>
          </p:nvSpPr>
          <p:spPr bwMode="auto">
            <a:xfrm>
              <a:off x="1066800" y="2971800"/>
              <a:ext cx="1027113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8145" name="Rectangle 61"/>
            <p:cNvSpPr>
              <a:spLocks noChangeArrowheads="1"/>
            </p:cNvSpPr>
            <p:nvPr/>
          </p:nvSpPr>
          <p:spPr bwMode="auto">
            <a:xfrm>
              <a:off x="1143000" y="3048000"/>
              <a:ext cx="846137" cy="16668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8146" name="Rectangle 64"/>
            <p:cNvSpPr>
              <a:spLocks noChangeArrowheads="1"/>
            </p:cNvSpPr>
            <p:nvPr/>
          </p:nvSpPr>
          <p:spPr bwMode="auto">
            <a:xfrm>
              <a:off x="1295400" y="3048000"/>
              <a:ext cx="46326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sz="2400">
                <a:latin typeface="Corbel" pitchFamily="34" charset="0"/>
              </a:endParaRPr>
            </a:p>
          </p:txBody>
        </p:sp>
      </p:grpSp>
      <p:sp>
        <p:nvSpPr>
          <p:cNvPr id="48138" name="Rectangle 20"/>
          <p:cNvSpPr>
            <a:spLocks noChangeArrowheads="1"/>
          </p:cNvSpPr>
          <p:nvPr/>
        </p:nvSpPr>
        <p:spPr bwMode="auto">
          <a:xfrm>
            <a:off x="533400" y="1920875"/>
            <a:ext cx="512763" cy="18097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48139" name="Rectangle 23"/>
          <p:cNvSpPr>
            <a:spLocks noChangeArrowheads="1"/>
          </p:cNvSpPr>
          <p:nvPr/>
        </p:nvSpPr>
        <p:spPr bwMode="auto">
          <a:xfrm>
            <a:off x="698500" y="1905000"/>
            <a:ext cx="1698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tag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48140" name="Rectangle 20"/>
          <p:cNvSpPr>
            <a:spLocks noChangeArrowheads="1"/>
          </p:cNvSpPr>
          <p:nvPr/>
        </p:nvSpPr>
        <p:spPr bwMode="auto">
          <a:xfrm>
            <a:off x="533400" y="2911475"/>
            <a:ext cx="512763" cy="18097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48141" name="Rectangle 23"/>
          <p:cNvSpPr>
            <a:spLocks noChangeArrowheads="1"/>
          </p:cNvSpPr>
          <p:nvPr/>
        </p:nvSpPr>
        <p:spPr bwMode="auto">
          <a:xfrm>
            <a:off x="698500" y="2895600"/>
            <a:ext cx="1698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tag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48142" name="Rectangle 20"/>
          <p:cNvSpPr>
            <a:spLocks noChangeArrowheads="1"/>
          </p:cNvSpPr>
          <p:nvPr/>
        </p:nvSpPr>
        <p:spPr bwMode="auto">
          <a:xfrm>
            <a:off x="533400" y="4054475"/>
            <a:ext cx="512763" cy="18097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48143" name="Rectangle 23"/>
          <p:cNvSpPr>
            <a:spLocks noChangeArrowheads="1"/>
          </p:cNvSpPr>
          <p:nvPr/>
        </p:nvSpPr>
        <p:spPr bwMode="auto">
          <a:xfrm>
            <a:off x="698500" y="4038600"/>
            <a:ext cx="1698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tag</a:t>
            </a:r>
            <a:endParaRPr lang="en-CA" sz="240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60248"/>
            <a:ext cx="8229600" cy="911352"/>
          </a:xfrm>
        </p:spPr>
        <p:txBody>
          <a:bodyPr>
            <a:normAutofit fontScale="90000"/>
          </a:bodyPr>
          <a:lstStyle/>
          <a:p>
            <a:r>
              <a:rPr lang="en-US" dirty="0"/>
              <a:t>Replacement algorithms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24000"/>
            <a:ext cx="7543800" cy="5257800"/>
          </a:xfrm>
        </p:spPr>
        <p:txBody>
          <a:bodyPr/>
          <a:lstStyle/>
          <a:p>
            <a:r>
              <a:rPr lang="en-US" sz="2800" dirty="0"/>
              <a:t>LRU</a:t>
            </a:r>
          </a:p>
          <a:p>
            <a:pPr lvl="1"/>
            <a:r>
              <a:rPr lang="en-US" sz="2000" dirty="0"/>
              <a:t>When a block is to be overwritten, overwrite the one that has gone the longest time without being referenced – called </a:t>
            </a:r>
            <a:r>
              <a:rPr lang="en-US" sz="2000" dirty="0">
                <a:solidFill>
                  <a:srgbClr val="FF0000"/>
                </a:solidFill>
              </a:rPr>
              <a:t>least recently used(LRU) block</a:t>
            </a:r>
          </a:p>
          <a:p>
            <a:pPr lvl="1"/>
            <a:r>
              <a:rPr lang="en-US" sz="2000" dirty="0"/>
              <a:t>The technique is called </a:t>
            </a:r>
            <a:r>
              <a:rPr lang="en-US" sz="2000" dirty="0">
                <a:solidFill>
                  <a:srgbClr val="FF0000"/>
                </a:solidFill>
              </a:rPr>
              <a:t>LRU replacement algorithm</a:t>
            </a:r>
          </a:p>
          <a:p>
            <a:pPr lvl="1"/>
            <a:r>
              <a:rPr lang="en-US" sz="2000" dirty="0"/>
              <a:t>To track the LRU block of a four block set, a 2 bit counter can be used for each block</a:t>
            </a:r>
          </a:p>
          <a:p>
            <a:pPr lvl="1"/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hit occurs </a:t>
            </a:r>
            <a:r>
              <a:rPr lang="en-US" sz="2000" dirty="0"/>
              <a:t>the counter of the block referenced is set to 0</a:t>
            </a:r>
          </a:p>
          <a:p>
            <a:pPr lvl="1"/>
            <a:r>
              <a:rPr lang="en-US" sz="2000" dirty="0"/>
              <a:t>Counter with values lower than the referenced are incremented by 1 and others are unchanged</a:t>
            </a:r>
          </a:p>
          <a:p>
            <a:pPr lvl="1"/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miss occurs and the set is not full</a:t>
            </a:r>
            <a:r>
              <a:rPr lang="en-US" sz="2000" dirty="0"/>
              <a:t>, new block is loaded from memory and set counter to 0.</a:t>
            </a:r>
          </a:p>
          <a:p>
            <a:pPr lvl="1"/>
            <a:r>
              <a:rPr lang="en-US" sz="2000" dirty="0"/>
              <a:t>When a </a:t>
            </a:r>
            <a:r>
              <a:rPr lang="en-US" sz="2000" dirty="0">
                <a:solidFill>
                  <a:srgbClr val="FF0000"/>
                </a:solidFill>
              </a:rPr>
              <a:t>miss occurs and the set is full</a:t>
            </a:r>
            <a:r>
              <a:rPr lang="en-US" sz="2000" dirty="0"/>
              <a:t>, block with counter value 3 is removed, new block is put and set counter to 0.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635375"/>
          </a:xfrm>
        </p:spPr>
        <p:txBody>
          <a:bodyPr/>
          <a:lstStyle/>
          <a:p>
            <a:r>
              <a:rPr lang="en-US" dirty="0"/>
              <a:t>The Main Memory, Memory Hierarchy 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ROM </a:t>
            </a:r>
          </a:p>
          <a:p>
            <a:r>
              <a:rPr lang="en-US" dirty="0"/>
              <a:t>Cache Memory </a:t>
            </a:r>
          </a:p>
          <a:p>
            <a:r>
              <a:rPr lang="en-US" dirty="0">
                <a:solidFill>
                  <a:srgbClr val="FF0000"/>
                </a:solidFill>
              </a:rPr>
              <a:t>Performance Considerations</a:t>
            </a:r>
          </a:p>
          <a:p>
            <a:r>
              <a:rPr lang="en-US" dirty="0"/>
              <a:t>Virtual Memory</a:t>
            </a:r>
          </a:p>
          <a:p>
            <a:r>
              <a:rPr lang="en-US" dirty="0"/>
              <a:t> Memory Management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94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Performance considerations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8153400" cy="5410199"/>
          </a:xfrm>
        </p:spPr>
        <p:txBody>
          <a:bodyPr/>
          <a:lstStyle/>
          <a:p>
            <a:pPr eaLnBrk="1" hangingPunct="1"/>
            <a:r>
              <a:rPr lang="en-US" sz="2400" dirty="0"/>
              <a:t>A key design objective of a computer system is to achieve the best possible performance at the lowest possible cost.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</a:rPr>
              <a:t>Price/performance ratio </a:t>
            </a:r>
            <a:r>
              <a:rPr lang="en-US" sz="2000" dirty="0"/>
              <a:t>is a common measure of success.</a:t>
            </a:r>
          </a:p>
          <a:p>
            <a:pPr eaLnBrk="1" hangingPunct="1"/>
            <a:r>
              <a:rPr lang="en-US" sz="2400" dirty="0"/>
              <a:t>Performance of a processor depends on:</a:t>
            </a:r>
          </a:p>
          <a:p>
            <a:pPr lvl="1" eaLnBrk="1" hangingPunct="1"/>
            <a:r>
              <a:rPr lang="en-US" sz="2000" dirty="0"/>
              <a:t>How fast machine instructions can be brought into the processor for execution.</a:t>
            </a:r>
          </a:p>
          <a:p>
            <a:pPr lvl="1" eaLnBrk="1" hangingPunct="1"/>
            <a:r>
              <a:rPr lang="en-US" sz="2000" dirty="0"/>
              <a:t>How fast the instructions can be executed.</a:t>
            </a:r>
          </a:p>
          <a:p>
            <a:r>
              <a:rPr lang="en-US" sz="2400" dirty="0"/>
              <a:t>Memory hierarchy plays an important role in Price/ performance ratio.</a:t>
            </a:r>
          </a:p>
          <a:p>
            <a:r>
              <a:rPr lang="en-US" sz="2400" dirty="0"/>
              <a:t>The speed and efficiency of data transfer at different levels in the hierarchy are very important.</a:t>
            </a:r>
          </a:p>
          <a:p>
            <a:r>
              <a:rPr lang="en-US" sz="2400" dirty="0"/>
              <a:t>The best: If the transfer to and from a faster unit can be done at a rate equal to the faster unit.</a:t>
            </a:r>
          </a:p>
          <a:p>
            <a:r>
              <a:rPr lang="en-US" sz="2400" dirty="0"/>
              <a:t>This is not possible if transfer is between fast and slow unit. </a:t>
            </a:r>
          </a:p>
          <a:p>
            <a:pPr lvl="1" eaLnBrk="1" hangingPunct="1"/>
            <a:endParaRPr lang="en-US" sz="2000" dirty="0">
              <a:solidFill>
                <a:srgbClr val="C00000"/>
              </a:solidFill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1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algn="ctr"/>
            <a:endParaRPr lang="en-US"/>
          </a:p>
          <a:p>
            <a:pPr algn="ctr">
              <a:buFont typeface="Wingdings 2" pitchFamily="18" charset="2"/>
              <a:buNone/>
            </a:pPr>
            <a:endParaRPr lang="en-US"/>
          </a:p>
          <a:p>
            <a:pPr algn="ctr">
              <a:lnSpc>
                <a:spcPct val="150000"/>
              </a:lnSpc>
            </a:pPr>
            <a:r>
              <a:rPr lang="en-US" sz="3600"/>
              <a:t>An effective way is to use an </a:t>
            </a:r>
            <a:r>
              <a:rPr lang="en-US" sz="3600">
                <a:solidFill>
                  <a:srgbClr val="FF0000"/>
                </a:solidFill>
              </a:rPr>
              <a:t>interleaved </a:t>
            </a:r>
            <a:r>
              <a:rPr lang="en-US" sz="3600"/>
              <a:t> organization (parallelism</a:t>
            </a:r>
            <a:r>
              <a:rPr 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4677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Interleaving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7924800" cy="5410199"/>
          </a:xfrm>
        </p:spPr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Divides the memory system into a number of memory modules. </a:t>
            </a:r>
          </a:p>
          <a:p>
            <a:pPr marL="731012" lvl="1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/>
              <a:t>Each module has its own </a:t>
            </a:r>
            <a:r>
              <a:rPr lang="en-US" sz="2600" dirty="0">
                <a:solidFill>
                  <a:srgbClr val="FF0000"/>
                </a:solidFill>
              </a:rPr>
              <a:t>address buffer register (ABR) and data buffer register (DBR).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Arranges addressing so that successive words in the address space are placed in different modules.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When requests for memory access involve consecutive addresses, the access will be to different modules.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 Since parallel access to these modules is possible, the average rate of fetching words from the Main Memory can be increased.</a:t>
            </a:r>
            <a:endParaRPr lang="en-US" dirty="0">
              <a:solidFill>
                <a:schemeClr val="accent2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7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Consecutive words in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600200"/>
            <a:ext cx="4038600" cy="4343400"/>
          </a:xfrm>
        </p:spPr>
        <p:txBody>
          <a:bodyPr rtlCol="0">
            <a:normAutofit fontScale="250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9600" dirty="0"/>
              <a:t>Consecutive words are placed in a module.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9600" dirty="0"/>
              <a:t>High-order k bits of a memory address determine the module.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9600" dirty="0"/>
              <a:t>Low-order m bits of a memory address determine the word within a module.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9600" dirty="0"/>
              <a:t>When a block of words is transferred from main memory to cache, only one module   is busy at a time</a:t>
            </a: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76200" y="1676400"/>
            <a:ext cx="4648200" cy="4267200"/>
            <a:chOff x="2090738" y="1560513"/>
            <a:chExt cx="4406900" cy="2554287"/>
          </a:xfrm>
        </p:grpSpPr>
        <p:sp>
          <p:nvSpPr>
            <p:cNvPr id="52319" name="Rectangle 4"/>
            <p:cNvSpPr>
              <a:spLocks noChangeArrowheads="1"/>
            </p:cNvSpPr>
            <p:nvPr/>
          </p:nvSpPr>
          <p:spPr bwMode="auto">
            <a:xfrm>
              <a:off x="4629150" y="1560513"/>
              <a:ext cx="1095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20" name="Rectangle 5"/>
            <p:cNvSpPr>
              <a:spLocks noChangeArrowheads="1"/>
            </p:cNvSpPr>
            <p:nvPr/>
          </p:nvSpPr>
          <p:spPr bwMode="auto">
            <a:xfrm>
              <a:off x="4733925" y="1560513"/>
              <a:ext cx="2587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21" name="Rectangle 6"/>
            <p:cNvSpPr>
              <a:spLocks noChangeArrowheads="1"/>
            </p:cNvSpPr>
            <p:nvPr/>
          </p:nvSpPr>
          <p:spPr bwMode="auto">
            <a:xfrm>
              <a:off x="4208463" y="1858963"/>
              <a:ext cx="115252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Address in module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22" name="Rectangle 7"/>
            <p:cNvSpPr>
              <a:spLocks noChangeArrowheads="1"/>
            </p:cNvSpPr>
            <p:nvPr/>
          </p:nvSpPr>
          <p:spPr bwMode="auto">
            <a:xfrm>
              <a:off x="5732463" y="1858963"/>
              <a:ext cx="7651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MM address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23" name="Freeform 8"/>
            <p:cNvSpPr>
              <a:spLocks/>
            </p:cNvSpPr>
            <p:nvPr/>
          </p:nvSpPr>
          <p:spPr bwMode="auto">
            <a:xfrm>
              <a:off x="5486400" y="1665288"/>
              <a:ext cx="104775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24" name="Freeform 9"/>
            <p:cNvSpPr>
              <a:spLocks/>
            </p:cNvSpPr>
            <p:nvPr/>
          </p:nvSpPr>
          <p:spPr bwMode="auto">
            <a:xfrm>
              <a:off x="5486400" y="1665288"/>
              <a:ext cx="104775" cy="34925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0 w 66"/>
                <a:gd name="T5" fmla="*/ 0 h 22"/>
                <a:gd name="T6" fmla="*/ 0 w 66"/>
                <a:gd name="T7" fmla="*/ 2147483647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66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25" name="Line 10"/>
            <p:cNvSpPr>
              <a:spLocks noChangeShapeType="1"/>
            </p:cNvSpPr>
            <p:nvPr/>
          </p:nvSpPr>
          <p:spPr bwMode="auto">
            <a:xfrm flipH="1">
              <a:off x="5048250" y="1682750"/>
              <a:ext cx="42068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26" name="Freeform 11"/>
            <p:cNvSpPr>
              <a:spLocks/>
            </p:cNvSpPr>
            <p:nvPr/>
          </p:nvSpPr>
          <p:spPr bwMode="auto">
            <a:xfrm>
              <a:off x="4051300" y="1665288"/>
              <a:ext cx="104775" cy="34925"/>
            </a:xfrm>
            <a:custGeom>
              <a:avLst/>
              <a:gdLst>
                <a:gd name="T0" fmla="*/ 2147483647 w 6"/>
                <a:gd name="T1" fmla="*/ 0 h 2"/>
                <a:gd name="T2" fmla="*/ 0 w 6"/>
                <a:gd name="T3" fmla="*/ 2147483647 h 2"/>
                <a:gd name="T4" fmla="*/ 2147483647 w 6"/>
                <a:gd name="T5" fmla="*/ 2147483647 h 2"/>
                <a:gd name="T6" fmla="*/ 2147483647 w 6"/>
                <a:gd name="T7" fmla="*/ 2147483647 h 2"/>
                <a:gd name="T8" fmla="*/ 2147483647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27" name="Freeform 12"/>
            <p:cNvSpPr>
              <a:spLocks/>
            </p:cNvSpPr>
            <p:nvPr/>
          </p:nvSpPr>
          <p:spPr bwMode="auto">
            <a:xfrm>
              <a:off x="4051300" y="1665288"/>
              <a:ext cx="104775" cy="34925"/>
            </a:xfrm>
            <a:custGeom>
              <a:avLst/>
              <a:gdLst>
                <a:gd name="T0" fmla="*/ 2147483647 w 66"/>
                <a:gd name="T1" fmla="*/ 0 h 22"/>
                <a:gd name="T2" fmla="*/ 0 w 66"/>
                <a:gd name="T3" fmla="*/ 2147483647 h 22"/>
                <a:gd name="T4" fmla="*/ 2147483647 w 66"/>
                <a:gd name="T5" fmla="*/ 2147483647 h 22"/>
                <a:gd name="T6" fmla="*/ 2147483647 w 66"/>
                <a:gd name="T7" fmla="*/ 2147483647 h 22"/>
                <a:gd name="T8" fmla="*/ 2147483647 w 6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66" y="0"/>
                  </a:moveTo>
                  <a:lnTo>
                    <a:pt x="0" y="11"/>
                  </a:lnTo>
                  <a:lnTo>
                    <a:pt x="66" y="22"/>
                  </a:lnTo>
                  <a:lnTo>
                    <a:pt x="66" y="1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28" name="Line 13"/>
            <p:cNvSpPr>
              <a:spLocks noChangeShapeType="1"/>
            </p:cNvSpPr>
            <p:nvPr/>
          </p:nvSpPr>
          <p:spPr bwMode="auto">
            <a:xfrm>
              <a:off x="4156075" y="1682750"/>
              <a:ext cx="42068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29" name="Freeform 14"/>
            <p:cNvSpPr>
              <a:spLocks/>
            </p:cNvSpPr>
            <p:nvPr/>
          </p:nvSpPr>
          <p:spPr bwMode="auto">
            <a:xfrm>
              <a:off x="3894138" y="1665288"/>
              <a:ext cx="104775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30" name="Freeform 15"/>
            <p:cNvSpPr>
              <a:spLocks/>
            </p:cNvSpPr>
            <p:nvPr/>
          </p:nvSpPr>
          <p:spPr bwMode="auto">
            <a:xfrm>
              <a:off x="3894138" y="1665288"/>
              <a:ext cx="104775" cy="34925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0 w 66"/>
                <a:gd name="T5" fmla="*/ 0 h 22"/>
                <a:gd name="T6" fmla="*/ 0 w 66"/>
                <a:gd name="T7" fmla="*/ 2147483647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66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31" name="Line 16"/>
            <p:cNvSpPr>
              <a:spLocks noChangeShapeType="1"/>
            </p:cNvSpPr>
            <p:nvPr/>
          </p:nvSpPr>
          <p:spPr bwMode="auto">
            <a:xfrm flipH="1">
              <a:off x="3806825" y="1682750"/>
              <a:ext cx="87313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32" name="Freeform 17"/>
            <p:cNvSpPr>
              <a:spLocks/>
            </p:cNvSpPr>
            <p:nvPr/>
          </p:nvSpPr>
          <p:spPr bwMode="auto">
            <a:xfrm>
              <a:off x="3141663" y="1665288"/>
              <a:ext cx="104775" cy="34925"/>
            </a:xfrm>
            <a:custGeom>
              <a:avLst/>
              <a:gdLst>
                <a:gd name="T0" fmla="*/ 2147483647 w 6"/>
                <a:gd name="T1" fmla="*/ 0 h 2"/>
                <a:gd name="T2" fmla="*/ 0 w 6"/>
                <a:gd name="T3" fmla="*/ 2147483647 h 2"/>
                <a:gd name="T4" fmla="*/ 2147483647 w 6"/>
                <a:gd name="T5" fmla="*/ 2147483647 h 2"/>
                <a:gd name="T6" fmla="*/ 2147483647 w 6"/>
                <a:gd name="T7" fmla="*/ 2147483647 h 2"/>
                <a:gd name="T8" fmla="*/ 2147483647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33" name="Freeform 18"/>
            <p:cNvSpPr>
              <a:spLocks/>
            </p:cNvSpPr>
            <p:nvPr/>
          </p:nvSpPr>
          <p:spPr bwMode="auto">
            <a:xfrm>
              <a:off x="3141663" y="1665288"/>
              <a:ext cx="104775" cy="34925"/>
            </a:xfrm>
            <a:custGeom>
              <a:avLst/>
              <a:gdLst>
                <a:gd name="T0" fmla="*/ 2147483647 w 66"/>
                <a:gd name="T1" fmla="*/ 0 h 22"/>
                <a:gd name="T2" fmla="*/ 0 w 66"/>
                <a:gd name="T3" fmla="*/ 2147483647 h 22"/>
                <a:gd name="T4" fmla="*/ 2147483647 w 66"/>
                <a:gd name="T5" fmla="*/ 2147483647 h 22"/>
                <a:gd name="T6" fmla="*/ 2147483647 w 66"/>
                <a:gd name="T7" fmla="*/ 2147483647 h 22"/>
                <a:gd name="T8" fmla="*/ 2147483647 w 6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66" y="0"/>
                  </a:moveTo>
                  <a:lnTo>
                    <a:pt x="0" y="11"/>
                  </a:lnTo>
                  <a:lnTo>
                    <a:pt x="66" y="22"/>
                  </a:lnTo>
                  <a:lnTo>
                    <a:pt x="66" y="1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34" name="Line 19"/>
            <p:cNvSpPr>
              <a:spLocks noChangeShapeType="1"/>
            </p:cNvSpPr>
            <p:nvPr/>
          </p:nvSpPr>
          <p:spPr bwMode="auto">
            <a:xfrm>
              <a:off x="3263900" y="1682750"/>
              <a:ext cx="87313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35" name="Rectangle 20"/>
            <p:cNvSpPr>
              <a:spLocks noChangeArrowheads="1"/>
            </p:cNvSpPr>
            <p:nvPr/>
          </p:nvSpPr>
          <p:spPr bwMode="auto">
            <a:xfrm>
              <a:off x="4348163" y="3765550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36" name="Rectangle 21"/>
            <p:cNvSpPr>
              <a:spLocks noChangeArrowheads="1"/>
            </p:cNvSpPr>
            <p:nvPr/>
          </p:nvSpPr>
          <p:spPr bwMode="auto">
            <a:xfrm>
              <a:off x="3403600" y="1560513"/>
              <a:ext cx="682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37" name="Rectangle 22"/>
            <p:cNvSpPr>
              <a:spLocks noChangeArrowheads="1"/>
            </p:cNvSpPr>
            <p:nvPr/>
          </p:nvSpPr>
          <p:spPr bwMode="auto">
            <a:xfrm>
              <a:off x="3473450" y="1560513"/>
              <a:ext cx="2587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38" name="Rectangle 23"/>
            <p:cNvSpPr>
              <a:spLocks noChangeArrowheads="1"/>
            </p:cNvSpPr>
            <p:nvPr/>
          </p:nvSpPr>
          <p:spPr bwMode="auto">
            <a:xfrm>
              <a:off x="2651125" y="3556000"/>
              <a:ext cx="4746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39" name="Rectangle 24"/>
            <p:cNvSpPr>
              <a:spLocks noChangeArrowheads="1"/>
            </p:cNvSpPr>
            <p:nvPr/>
          </p:nvSpPr>
          <p:spPr bwMode="auto">
            <a:xfrm>
              <a:off x="4121150" y="3556000"/>
              <a:ext cx="4746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40" name="Rectangle 25"/>
            <p:cNvSpPr>
              <a:spLocks noChangeArrowheads="1"/>
            </p:cNvSpPr>
            <p:nvPr/>
          </p:nvSpPr>
          <p:spPr bwMode="auto">
            <a:xfrm>
              <a:off x="5591175" y="3538538"/>
              <a:ext cx="4746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dirty="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sz="2400" dirty="0">
                <a:latin typeface="Corbel" pitchFamily="34" charset="0"/>
              </a:endParaRPr>
            </a:p>
          </p:txBody>
        </p:sp>
        <p:sp>
          <p:nvSpPr>
            <p:cNvPr id="52341" name="Rectangle 26"/>
            <p:cNvSpPr>
              <a:spLocks noChangeArrowheads="1"/>
            </p:cNvSpPr>
            <p:nvPr/>
          </p:nvSpPr>
          <p:spPr bwMode="auto">
            <a:xfrm>
              <a:off x="3316288" y="1858963"/>
              <a:ext cx="4746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42" name="Line 27"/>
            <p:cNvSpPr>
              <a:spLocks noChangeShapeType="1"/>
            </p:cNvSpPr>
            <p:nvPr/>
          </p:nvSpPr>
          <p:spPr bwMode="auto">
            <a:xfrm flipV="1">
              <a:off x="4033838" y="1787525"/>
              <a:ext cx="1587" cy="35083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43" name="Rectangle 28"/>
            <p:cNvSpPr>
              <a:spLocks noChangeArrowheads="1"/>
            </p:cNvSpPr>
            <p:nvPr/>
          </p:nvSpPr>
          <p:spPr bwMode="auto">
            <a:xfrm>
              <a:off x="3124200" y="1787525"/>
              <a:ext cx="2484438" cy="35083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2344" name="Line 29"/>
            <p:cNvSpPr>
              <a:spLocks noChangeShapeType="1"/>
            </p:cNvSpPr>
            <p:nvPr/>
          </p:nvSpPr>
          <p:spPr bwMode="auto">
            <a:xfrm>
              <a:off x="4873625" y="2592388"/>
              <a:ext cx="174625" cy="1587"/>
            </a:xfrm>
            <a:prstGeom prst="line">
              <a:avLst/>
            </a:pr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45" name="Line 30"/>
            <p:cNvSpPr>
              <a:spLocks noChangeShapeType="1"/>
            </p:cNvSpPr>
            <p:nvPr/>
          </p:nvSpPr>
          <p:spPr bwMode="auto">
            <a:xfrm flipH="1">
              <a:off x="2090738" y="2592388"/>
              <a:ext cx="2678112" cy="1587"/>
            </a:xfrm>
            <a:prstGeom prst="line">
              <a:avLst/>
            </a:pr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46" name="Line 31"/>
            <p:cNvSpPr>
              <a:spLocks noChangeShapeType="1"/>
            </p:cNvSpPr>
            <p:nvPr/>
          </p:nvSpPr>
          <p:spPr bwMode="auto">
            <a:xfrm flipH="1">
              <a:off x="5102225" y="2698750"/>
              <a:ext cx="506413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47" name="Line 32"/>
            <p:cNvSpPr>
              <a:spLocks noChangeShapeType="1"/>
            </p:cNvSpPr>
            <p:nvPr/>
          </p:nvSpPr>
          <p:spPr bwMode="auto">
            <a:xfrm flipH="1">
              <a:off x="3630613" y="2698750"/>
              <a:ext cx="136525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48" name="Line 33"/>
            <p:cNvSpPr>
              <a:spLocks noChangeShapeType="1"/>
            </p:cNvSpPr>
            <p:nvPr/>
          </p:nvSpPr>
          <p:spPr bwMode="auto">
            <a:xfrm flipH="1">
              <a:off x="2668588" y="2698750"/>
              <a:ext cx="839787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49" name="Freeform 34"/>
            <p:cNvSpPr>
              <a:spLocks/>
            </p:cNvSpPr>
            <p:nvPr/>
          </p:nvSpPr>
          <p:spPr bwMode="auto">
            <a:xfrm>
              <a:off x="2651125" y="2873375"/>
              <a:ext cx="34925" cy="104775"/>
            </a:xfrm>
            <a:custGeom>
              <a:avLst/>
              <a:gdLst>
                <a:gd name="T0" fmla="*/ 0 w 2"/>
                <a:gd name="T1" fmla="*/ 0 h 6"/>
                <a:gd name="T2" fmla="*/ 2147483647 w 2"/>
                <a:gd name="T3" fmla="*/ 2147483647 h 6"/>
                <a:gd name="T4" fmla="*/ 2147483647 w 2"/>
                <a:gd name="T5" fmla="*/ 0 h 6"/>
                <a:gd name="T6" fmla="*/ 2147483647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0" name="Freeform 35"/>
            <p:cNvSpPr>
              <a:spLocks/>
            </p:cNvSpPr>
            <p:nvPr/>
          </p:nvSpPr>
          <p:spPr bwMode="auto">
            <a:xfrm>
              <a:off x="2651125" y="2873375"/>
              <a:ext cx="34925" cy="104775"/>
            </a:xfrm>
            <a:custGeom>
              <a:avLst/>
              <a:gdLst>
                <a:gd name="T0" fmla="*/ 0 w 22"/>
                <a:gd name="T1" fmla="*/ 0 h 66"/>
                <a:gd name="T2" fmla="*/ 2147483647 w 22"/>
                <a:gd name="T3" fmla="*/ 2147483647 h 66"/>
                <a:gd name="T4" fmla="*/ 2147483647 w 22"/>
                <a:gd name="T5" fmla="*/ 0 h 66"/>
                <a:gd name="T6" fmla="*/ 2147483647 w 22"/>
                <a:gd name="T7" fmla="*/ 0 h 66"/>
                <a:gd name="T8" fmla="*/ 0 w 2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6"/>
                <a:gd name="T17" fmla="*/ 22 w 2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6">
                  <a:moveTo>
                    <a:pt x="0" y="0"/>
                  </a:moveTo>
                  <a:lnTo>
                    <a:pt x="11" y="66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1" name="Line 36"/>
            <p:cNvSpPr>
              <a:spLocks noChangeShapeType="1"/>
            </p:cNvSpPr>
            <p:nvPr/>
          </p:nvSpPr>
          <p:spPr bwMode="auto">
            <a:xfrm flipV="1">
              <a:off x="2668588" y="2698750"/>
              <a:ext cx="1587" cy="1571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2" name="Freeform 37"/>
            <p:cNvSpPr>
              <a:spLocks/>
            </p:cNvSpPr>
            <p:nvPr/>
          </p:nvSpPr>
          <p:spPr bwMode="auto">
            <a:xfrm>
              <a:off x="4121150" y="2873375"/>
              <a:ext cx="34925" cy="104775"/>
            </a:xfrm>
            <a:custGeom>
              <a:avLst/>
              <a:gdLst>
                <a:gd name="T0" fmla="*/ 0 w 2"/>
                <a:gd name="T1" fmla="*/ 0 h 6"/>
                <a:gd name="T2" fmla="*/ 2147483647 w 2"/>
                <a:gd name="T3" fmla="*/ 2147483647 h 6"/>
                <a:gd name="T4" fmla="*/ 2147483647 w 2"/>
                <a:gd name="T5" fmla="*/ 0 h 6"/>
                <a:gd name="T6" fmla="*/ 2147483647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3" name="Freeform 38"/>
            <p:cNvSpPr>
              <a:spLocks/>
            </p:cNvSpPr>
            <p:nvPr/>
          </p:nvSpPr>
          <p:spPr bwMode="auto">
            <a:xfrm>
              <a:off x="4121150" y="2873375"/>
              <a:ext cx="34925" cy="104775"/>
            </a:xfrm>
            <a:custGeom>
              <a:avLst/>
              <a:gdLst>
                <a:gd name="T0" fmla="*/ 0 w 22"/>
                <a:gd name="T1" fmla="*/ 0 h 66"/>
                <a:gd name="T2" fmla="*/ 2147483647 w 22"/>
                <a:gd name="T3" fmla="*/ 2147483647 h 66"/>
                <a:gd name="T4" fmla="*/ 2147483647 w 22"/>
                <a:gd name="T5" fmla="*/ 0 h 66"/>
                <a:gd name="T6" fmla="*/ 2147483647 w 22"/>
                <a:gd name="T7" fmla="*/ 0 h 66"/>
                <a:gd name="T8" fmla="*/ 0 w 2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6"/>
                <a:gd name="T17" fmla="*/ 22 w 2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6">
                  <a:moveTo>
                    <a:pt x="0" y="0"/>
                  </a:moveTo>
                  <a:lnTo>
                    <a:pt x="11" y="66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4" name="Line 39"/>
            <p:cNvSpPr>
              <a:spLocks noChangeShapeType="1"/>
            </p:cNvSpPr>
            <p:nvPr/>
          </p:nvSpPr>
          <p:spPr bwMode="auto">
            <a:xfrm flipV="1">
              <a:off x="4138613" y="2698750"/>
              <a:ext cx="1587" cy="1571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5" name="Freeform 40"/>
            <p:cNvSpPr>
              <a:spLocks/>
            </p:cNvSpPr>
            <p:nvPr/>
          </p:nvSpPr>
          <p:spPr bwMode="auto">
            <a:xfrm>
              <a:off x="5591175" y="2873375"/>
              <a:ext cx="52388" cy="104775"/>
            </a:xfrm>
            <a:custGeom>
              <a:avLst/>
              <a:gdLst>
                <a:gd name="T0" fmla="*/ 0 w 3"/>
                <a:gd name="T1" fmla="*/ 0 h 6"/>
                <a:gd name="T2" fmla="*/ 2147483647 w 3"/>
                <a:gd name="T3" fmla="*/ 2147483647 h 6"/>
                <a:gd name="T4" fmla="*/ 2147483647 w 3"/>
                <a:gd name="T5" fmla="*/ 0 h 6"/>
                <a:gd name="T6" fmla="*/ 2147483647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6" name="Freeform 41"/>
            <p:cNvSpPr>
              <a:spLocks/>
            </p:cNvSpPr>
            <p:nvPr/>
          </p:nvSpPr>
          <p:spPr bwMode="auto">
            <a:xfrm>
              <a:off x="5591175" y="2873375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2147483647 w 33"/>
                <a:gd name="T3" fmla="*/ 2147483647 h 66"/>
                <a:gd name="T4" fmla="*/ 2147483647 w 33"/>
                <a:gd name="T5" fmla="*/ 0 h 66"/>
                <a:gd name="T6" fmla="*/ 2147483647 w 33"/>
                <a:gd name="T7" fmla="*/ 0 h 66"/>
                <a:gd name="T8" fmla="*/ 0 w 33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66"/>
                <a:gd name="T17" fmla="*/ 33 w 33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66">
                  <a:moveTo>
                    <a:pt x="0" y="0"/>
                  </a:moveTo>
                  <a:lnTo>
                    <a:pt x="11" y="66"/>
                  </a:lnTo>
                  <a:lnTo>
                    <a:pt x="33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7" name="Line 42"/>
            <p:cNvSpPr>
              <a:spLocks noChangeShapeType="1"/>
            </p:cNvSpPr>
            <p:nvPr/>
          </p:nvSpPr>
          <p:spPr bwMode="auto">
            <a:xfrm flipV="1">
              <a:off x="5608638" y="2698750"/>
              <a:ext cx="1587" cy="1571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8" name="Freeform 43"/>
            <p:cNvSpPr>
              <a:spLocks/>
            </p:cNvSpPr>
            <p:nvPr/>
          </p:nvSpPr>
          <p:spPr bwMode="auto">
            <a:xfrm>
              <a:off x="3789363" y="3590925"/>
              <a:ext cx="104775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59" name="Freeform 44"/>
            <p:cNvSpPr>
              <a:spLocks/>
            </p:cNvSpPr>
            <p:nvPr/>
          </p:nvSpPr>
          <p:spPr bwMode="auto">
            <a:xfrm>
              <a:off x="3789363" y="3590925"/>
              <a:ext cx="104775" cy="34925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0 w 66"/>
                <a:gd name="T5" fmla="*/ 0 h 22"/>
                <a:gd name="T6" fmla="*/ 0 w 66"/>
                <a:gd name="T7" fmla="*/ 2147483647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66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0" name="Freeform 45"/>
            <p:cNvSpPr>
              <a:spLocks/>
            </p:cNvSpPr>
            <p:nvPr/>
          </p:nvSpPr>
          <p:spPr bwMode="auto">
            <a:xfrm>
              <a:off x="3578225" y="2312988"/>
              <a:ext cx="193675" cy="1295400"/>
            </a:xfrm>
            <a:custGeom>
              <a:avLst/>
              <a:gdLst>
                <a:gd name="T0" fmla="*/ 2147483647 w 11"/>
                <a:gd name="T1" fmla="*/ 2147483647 h 74"/>
                <a:gd name="T2" fmla="*/ 0 w 11"/>
                <a:gd name="T3" fmla="*/ 2147483647 h 74"/>
                <a:gd name="T4" fmla="*/ 0 w 11"/>
                <a:gd name="T5" fmla="*/ 0 h 74"/>
                <a:gd name="T6" fmla="*/ 0 60000 65536"/>
                <a:gd name="T7" fmla="*/ 0 60000 65536"/>
                <a:gd name="T8" fmla="*/ 0 60000 65536"/>
                <a:gd name="T9" fmla="*/ 0 w 11"/>
                <a:gd name="T10" fmla="*/ 0 h 74"/>
                <a:gd name="T11" fmla="*/ 11 w 11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74">
                  <a:moveTo>
                    <a:pt x="11" y="74"/>
                  </a:move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1" name="Freeform 46"/>
            <p:cNvSpPr>
              <a:spLocks/>
            </p:cNvSpPr>
            <p:nvPr/>
          </p:nvSpPr>
          <p:spPr bwMode="auto">
            <a:xfrm>
              <a:off x="5259388" y="3590925"/>
              <a:ext cx="104775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2" name="Freeform 47"/>
            <p:cNvSpPr>
              <a:spLocks/>
            </p:cNvSpPr>
            <p:nvPr/>
          </p:nvSpPr>
          <p:spPr bwMode="auto">
            <a:xfrm>
              <a:off x="5259388" y="3551238"/>
              <a:ext cx="104775" cy="74612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0 w 66"/>
                <a:gd name="T5" fmla="*/ 0 h 22"/>
                <a:gd name="T6" fmla="*/ 0 w 66"/>
                <a:gd name="T7" fmla="*/ 2147483647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66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3" name="Freeform 48"/>
            <p:cNvSpPr>
              <a:spLocks/>
            </p:cNvSpPr>
            <p:nvPr/>
          </p:nvSpPr>
          <p:spPr bwMode="auto">
            <a:xfrm>
              <a:off x="5048250" y="2592388"/>
              <a:ext cx="193675" cy="1016000"/>
            </a:xfrm>
            <a:custGeom>
              <a:avLst/>
              <a:gdLst>
                <a:gd name="T0" fmla="*/ 2147483647 w 11"/>
                <a:gd name="T1" fmla="*/ 2147483647 h 58"/>
                <a:gd name="T2" fmla="*/ 0 w 11"/>
                <a:gd name="T3" fmla="*/ 2147483647 h 58"/>
                <a:gd name="T4" fmla="*/ 0 w 11"/>
                <a:gd name="T5" fmla="*/ 0 h 58"/>
                <a:gd name="T6" fmla="*/ 0 60000 65536"/>
                <a:gd name="T7" fmla="*/ 0 60000 65536"/>
                <a:gd name="T8" fmla="*/ 0 60000 65536"/>
                <a:gd name="T9" fmla="*/ 0 w 11"/>
                <a:gd name="T10" fmla="*/ 0 h 58"/>
                <a:gd name="T11" fmla="*/ 11 w 11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58">
                  <a:moveTo>
                    <a:pt x="11" y="58"/>
                  </a:moveTo>
                  <a:lnTo>
                    <a:pt x="0" y="58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4" name="Freeform 49"/>
            <p:cNvSpPr>
              <a:spLocks/>
            </p:cNvSpPr>
            <p:nvPr/>
          </p:nvSpPr>
          <p:spPr bwMode="auto">
            <a:xfrm>
              <a:off x="2300288" y="3590925"/>
              <a:ext cx="106362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5" name="Freeform 50"/>
            <p:cNvSpPr>
              <a:spLocks/>
            </p:cNvSpPr>
            <p:nvPr/>
          </p:nvSpPr>
          <p:spPr bwMode="auto">
            <a:xfrm>
              <a:off x="2300288" y="3590925"/>
              <a:ext cx="106362" cy="34925"/>
            </a:xfrm>
            <a:custGeom>
              <a:avLst/>
              <a:gdLst>
                <a:gd name="T0" fmla="*/ 0 w 67"/>
                <a:gd name="T1" fmla="*/ 2147483647 h 22"/>
                <a:gd name="T2" fmla="*/ 2147483647 w 67"/>
                <a:gd name="T3" fmla="*/ 2147483647 h 22"/>
                <a:gd name="T4" fmla="*/ 0 w 67"/>
                <a:gd name="T5" fmla="*/ 0 h 22"/>
                <a:gd name="T6" fmla="*/ 0 w 67"/>
                <a:gd name="T7" fmla="*/ 2147483647 h 22"/>
                <a:gd name="T8" fmla="*/ 0 w 67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22"/>
                <a:gd name="T17" fmla="*/ 67 w 67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22">
                  <a:moveTo>
                    <a:pt x="0" y="22"/>
                  </a:moveTo>
                  <a:lnTo>
                    <a:pt x="67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6" name="Freeform 51"/>
            <p:cNvSpPr>
              <a:spLocks/>
            </p:cNvSpPr>
            <p:nvPr/>
          </p:nvSpPr>
          <p:spPr bwMode="auto">
            <a:xfrm>
              <a:off x="2090738" y="2592388"/>
              <a:ext cx="209550" cy="1016000"/>
            </a:xfrm>
            <a:custGeom>
              <a:avLst/>
              <a:gdLst>
                <a:gd name="T0" fmla="*/ 2147483647 w 12"/>
                <a:gd name="T1" fmla="*/ 2147483647 h 58"/>
                <a:gd name="T2" fmla="*/ 0 w 12"/>
                <a:gd name="T3" fmla="*/ 2147483647 h 58"/>
                <a:gd name="T4" fmla="*/ 0 w 12"/>
                <a:gd name="T5" fmla="*/ 0 h 58"/>
                <a:gd name="T6" fmla="*/ 0 60000 65536"/>
                <a:gd name="T7" fmla="*/ 0 60000 65536"/>
                <a:gd name="T8" fmla="*/ 0 60000 65536"/>
                <a:gd name="T9" fmla="*/ 0 w 12"/>
                <a:gd name="T10" fmla="*/ 0 h 58"/>
                <a:gd name="T11" fmla="*/ 12 w 12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8">
                  <a:moveTo>
                    <a:pt x="12" y="58"/>
                  </a:moveTo>
                  <a:lnTo>
                    <a:pt x="0" y="58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7" name="Line 52"/>
            <p:cNvSpPr>
              <a:spLocks noChangeShapeType="1"/>
            </p:cNvSpPr>
            <p:nvPr/>
          </p:nvSpPr>
          <p:spPr bwMode="auto">
            <a:xfrm flipV="1">
              <a:off x="2895600" y="3100388"/>
              <a:ext cx="1588" cy="3333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8" name="Line 53"/>
            <p:cNvSpPr>
              <a:spLocks noChangeShapeType="1"/>
            </p:cNvSpPr>
            <p:nvPr/>
          </p:nvSpPr>
          <p:spPr bwMode="auto">
            <a:xfrm flipH="1">
              <a:off x="2441575" y="343376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69" name="Rectangle 54"/>
            <p:cNvSpPr>
              <a:spLocks noChangeArrowheads="1"/>
            </p:cNvSpPr>
            <p:nvPr/>
          </p:nvSpPr>
          <p:spPr bwMode="auto">
            <a:xfrm>
              <a:off x="2441575" y="3100388"/>
              <a:ext cx="909638" cy="101441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2370" name="Rectangle 55"/>
            <p:cNvSpPr>
              <a:spLocks noChangeArrowheads="1"/>
            </p:cNvSpPr>
            <p:nvPr/>
          </p:nvSpPr>
          <p:spPr bwMode="auto">
            <a:xfrm>
              <a:off x="2965450" y="3170238"/>
              <a:ext cx="3127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71" name="Rectangle 56"/>
            <p:cNvSpPr>
              <a:spLocks noChangeArrowheads="1"/>
            </p:cNvSpPr>
            <p:nvPr/>
          </p:nvSpPr>
          <p:spPr bwMode="auto">
            <a:xfrm>
              <a:off x="2493963" y="3170238"/>
              <a:ext cx="3127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72" name="Line 57"/>
            <p:cNvSpPr>
              <a:spLocks noChangeShapeType="1"/>
            </p:cNvSpPr>
            <p:nvPr/>
          </p:nvSpPr>
          <p:spPr bwMode="auto">
            <a:xfrm flipV="1">
              <a:off x="4365625" y="3100388"/>
              <a:ext cx="1588" cy="3333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73" name="Line 58"/>
            <p:cNvSpPr>
              <a:spLocks noChangeShapeType="1"/>
            </p:cNvSpPr>
            <p:nvPr/>
          </p:nvSpPr>
          <p:spPr bwMode="auto">
            <a:xfrm flipH="1">
              <a:off x="3911600" y="343376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74" name="Rectangle 59"/>
            <p:cNvSpPr>
              <a:spLocks noChangeArrowheads="1"/>
            </p:cNvSpPr>
            <p:nvPr/>
          </p:nvSpPr>
          <p:spPr bwMode="auto">
            <a:xfrm>
              <a:off x="3911600" y="3100388"/>
              <a:ext cx="909638" cy="101441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2375" name="Rectangle 60"/>
            <p:cNvSpPr>
              <a:spLocks noChangeArrowheads="1"/>
            </p:cNvSpPr>
            <p:nvPr/>
          </p:nvSpPr>
          <p:spPr bwMode="auto">
            <a:xfrm>
              <a:off x="4437063" y="3170238"/>
              <a:ext cx="3127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76" name="Rectangle 61"/>
            <p:cNvSpPr>
              <a:spLocks noChangeArrowheads="1"/>
            </p:cNvSpPr>
            <p:nvPr/>
          </p:nvSpPr>
          <p:spPr bwMode="auto">
            <a:xfrm>
              <a:off x="3981450" y="3170238"/>
              <a:ext cx="3127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dirty="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sz="2400" dirty="0">
                <a:latin typeface="Corbel" pitchFamily="34" charset="0"/>
              </a:endParaRPr>
            </a:p>
          </p:txBody>
        </p:sp>
        <p:sp>
          <p:nvSpPr>
            <p:cNvPr id="52377" name="Rectangle 62"/>
            <p:cNvSpPr>
              <a:spLocks noChangeArrowheads="1"/>
            </p:cNvSpPr>
            <p:nvPr/>
          </p:nvSpPr>
          <p:spPr bwMode="auto">
            <a:xfrm>
              <a:off x="5451475" y="3170238"/>
              <a:ext cx="3127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78" name="Rectangle 63"/>
            <p:cNvSpPr>
              <a:spLocks noChangeArrowheads="1"/>
            </p:cNvSpPr>
            <p:nvPr/>
          </p:nvSpPr>
          <p:spPr bwMode="auto">
            <a:xfrm>
              <a:off x="5907088" y="3170238"/>
              <a:ext cx="3127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79" name="Rectangle 64"/>
            <p:cNvSpPr>
              <a:spLocks noChangeArrowheads="1"/>
            </p:cNvSpPr>
            <p:nvPr/>
          </p:nvSpPr>
          <p:spPr bwMode="auto">
            <a:xfrm>
              <a:off x="5381625" y="3100388"/>
              <a:ext cx="909638" cy="101441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2380" name="Line 65"/>
            <p:cNvSpPr>
              <a:spLocks noChangeShapeType="1"/>
            </p:cNvSpPr>
            <p:nvPr/>
          </p:nvSpPr>
          <p:spPr bwMode="auto">
            <a:xfrm flipH="1">
              <a:off x="5381625" y="343376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81" name="Line 66"/>
            <p:cNvSpPr>
              <a:spLocks noChangeShapeType="1"/>
            </p:cNvSpPr>
            <p:nvPr/>
          </p:nvSpPr>
          <p:spPr bwMode="auto">
            <a:xfrm flipV="1">
              <a:off x="5837238" y="3100388"/>
              <a:ext cx="1587" cy="3333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82" name="Rectangle 67"/>
            <p:cNvSpPr>
              <a:spLocks noChangeArrowheads="1"/>
            </p:cNvSpPr>
            <p:nvPr/>
          </p:nvSpPr>
          <p:spPr bwMode="auto">
            <a:xfrm>
              <a:off x="2843213" y="3765550"/>
              <a:ext cx="7620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83" name="Freeform 68"/>
            <p:cNvSpPr>
              <a:spLocks/>
            </p:cNvSpPr>
            <p:nvPr/>
          </p:nvSpPr>
          <p:spPr bwMode="auto">
            <a:xfrm>
              <a:off x="3141663" y="2190750"/>
              <a:ext cx="822325" cy="122238"/>
            </a:xfrm>
            <a:custGeom>
              <a:avLst/>
              <a:gdLst>
                <a:gd name="T0" fmla="*/ 2147483647 w 47"/>
                <a:gd name="T1" fmla="*/ 0 h 7"/>
                <a:gd name="T2" fmla="*/ 2147483647 w 47"/>
                <a:gd name="T3" fmla="*/ 2147483647 h 7"/>
                <a:gd name="T4" fmla="*/ 2147483647 w 47"/>
                <a:gd name="T5" fmla="*/ 2147483647 h 7"/>
                <a:gd name="T6" fmla="*/ 2147483647 w 47"/>
                <a:gd name="T7" fmla="*/ 2147483647 h 7"/>
                <a:gd name="T8" fmla="*/ 0 w 47"/>
                <a:gd name="T9" fmla="*/ 2147483647 h 7"/>
                <a:gd name="T10" fmla="*/ 0 w 47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7"/>
                <a:gd name="T20" fmla="*/ 47 w 47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7">
                  <a:moveTo>
                    <a:pt x="47" y="0"/>
                  </a:moveTo>
                  <a:lnTo>
                    <a:pt x="47" y="7"/>
                  </a:lnTo>
                  <a:lnTo>
                    <a:pt x="41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84" name="Freeform 69"/>
            <p:cNvSpPr>
              <a:spLocks/>
            </p:cNvSpPr>
            <p:nvPr/>
          </p:nvSpPr>
          <p:spPr bwMode="auto">
            <a:xfrm>
              <a:off x="4086225" y="2190750"/>
              <a:ext cx="1487488" cy="122238"/>
            </a:xfrm>
            <a:custGeom>
              <a:avLst/>
              <a:gdLst>
                <a:gd name="T0" fmla="*/ 2147483647 w 85"/>
                <a:gd name="T1" fmla="*/ 0 h 7"/>
                <a:gd name="T2" fmla="*/ 2147483647 w 85"/>
                <a:gd name="T3" fmla="*/ 2147483647 h 7"/>
                <a:gd name="T4" fmla="*/ 2147483647 w 85"/>
                <a:gd name="T5" fmla="*/ 2147483647 h 7"/>
                <a:gd name="T6" fmla="*/ 2147483647 w 85"/>
                <a:gd name="T7" fmla="*/ 2147483647 h 7"/>
                <a:gd name="T8" fmla="*/ 0 w 85"/>
                <a:gd name="T9" fmla="*/ 2147483647 h 7"/>
                <a:gd name="T10" fmla="*/ 0 w 85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7"/>
                <a:gd name="T20" fmla="*/ 85 w 85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7">
                  <a:moveTo>
                    <a:pt x="85" y="0"/>
                  </a:moveTo>
                  <a:lnTo>
                    <a:pt x="85" y="7"/>
                  </a:lnTo>
                  <a:lnTo>
                    <a:pt x="78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85" name="Freeform 70"/>
            <p:cNvSpPr>
              <a:spLocks/>
            </p:cNvSpPr>
            <p:nvPr/>
          </p:nvSpPr>
          <p:spPr bwMode="auto">
            <a:xfrm>
              <a:off x="2441575" y="2995613"/>
              <a:ext cx="454025" cy="52387"/>
            </a:xfrm>
            <a:custGeom>
              <a:avLst/>
              <a:gdLst>
                <a:gd name="T0" fmla="*/ 2147483647 w 26"/>
                <a:gd name="T1" fmla="*/ 2147483647 h 3"/>
                <a:gd name="T2" fmla="*/ 2147483647 w 26"/>
                <a:gd name="T3" fmla="*/ 0 h 3"/>
                <a:gd name="T4" fmla="*/ 2147483647 w 26"/>
                <a:gd name="T5" fmla="*/ 0 h 3"/>
                <a:gd name="T6" fmla="*/ 2147483647 w 26"/>
                <a:gd name="T7" fmla="*/ 0 h 3"/>
                <a:gd name="T8" fmla="*/ 0 w 26"/>
                <a:gd name="T9" fmla="*/ 0 h 3"/>
                <a:gd name="T10" fmla="*/ 0 w 26"/>
                <a:gd name="T11" fmla="*/ 2147483647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3"/>
                <a:gd name="T20" fmla="*/ 26 w 26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3">
                  <a:moveTo>
                    <a:pt x="26" y="3"/>
                  </a:moveTo>
                  <a:lnTo>
                    <a:pt x="26" y="0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86" name="Freeform 71"/>
            <p:cNvSpPr>
              <a:spLocks/>
            </p:cNvSpPr>
            <p:nvPr/>
          </p:nvSpPr>
          <p:spPr bwMode="auto">
            <a:xfrm>
              <a:off x="3911600" y="2995613"/>
              <a:ext cx="454025" cy="52387"/>
            </a:xfrm>
            <a:custGeom>
              <a:avLst/>
              <a:gdLst>
                <a:gd name="T0" fmla="*/ 2147483647 w 26"/>
                <a:gd name="T1" fmla="*/ 2147483647 h 3"/>
                <a:gd name="T2" fmla="*/ 2147483647 w 26"/>
                <a:gd name="T3" fmla="*/ 0 h 3"/>
                <a:gd name="T4" fmla="*/ 2147483647 w 26"/>
                <a:gd name="T5" fmla="*/ 0 h 3"/>
                <a:gd name="T6" fmla="*/ 2147483647 w 26"/>
                <a:gd name="T7" fmla="*/ 0 h 3"/>
                <a:gd name="T8" fmla="*/ 0 w 26"/>
                <a:gd name="T9" fmla="*/ 0 h 3"/>
                <a:gd name="T10" fmla="*/ 0 w 26"/>
                <a:gd name="T11" fmla="*/ 2147483647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3"/>
                <a:gd name="T20" fmla="*/ 26 w 26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3">
                  <a:moveTo>
                    <a:pt x="26" y="3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87" name="Freeform 72"/>
            <p:cNvSpPr>
              <a:spLocks/>
            </p:cNvSpPr>
            <p:nvPr/>
          </p:nvSpPr>
          <p:spPr bwMode="auto">
            <a:xfrm>
              <a:off x="5381625" y="2995613"/>
              <a:ext cx="455613" cy="52387"/>
            </a:xfrm>
            <a:custGeom>
              <a:avLst/>
              <a:gdLst>
                <a:gd name="T0" fmla="*/ 2147483647 w 26"/>
                <a:gd name="T1" fmla="*/ 2147483647 h 3"/>
                <a:gd name="T2" fmla="*/ 2147483647 w 26"/>
                <a:gd name="T3" fmla="*/ 0 h 3"/>
                <a:gd name="T4" fmla="*/ 2147483647 w 26"/>
                <a:gd name="T5" fmla="*/ 0 h 3"/>
                <a:gd name="T6" fmla="*/ 2147483647 w 26"/>
                <a:gd name="T7" fmla="*/ 0 h 3"/>
                <a:gd name="T8" fmla="*/ 0 w 26"/>
                <a:gd name="T9" fmla="*/ 0 h 3"/>
                <a:gd name="T10" fmla="*/ 0 w 26"/>
                <a:gd name="T11" fmla="*/ 2147483647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3"/>
                <a:gd name="T20" fmla="*/ 26 w 26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3">
                  <a:moveTo>
                    <a:pt x="26" y="3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88" name="Rectangle 73"/>
            <p:cNvSpPr>
              <a:spLocks noChangeArrowheads="1"/>
            </p:cNvSpPr>
            <p:nvPr/>
          </p:nvSpPr>
          <p:spPr bwMode="auto">
            <a:xfrm>
              <a:off x="5695950" y="3748088"/>
              <a:ext cx="76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89" name="Rectangle 74"/>
            <p:cNvSpPr>
              <a:spLocks noChangeArrowheads="1"/>
            </p:cNvSpPr>
            <p:nvPr/>
          </p:nvSpPr>
          <p:spPr bwMode="auto">
            <a:xfrm>
              <a:off x="5924550" y="3748088"/>
              <a:ext cx="76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90" name="Rectangle 75"/>
            <p:cNvSpPr>
              <a:spLocks noChangeArrowheads="1"/>
            </p:cNvSpPr>
            <p:nvPr/>
          </p:nvSpPr>
          <p:spPr bwMode="auto">
            <a:xfrm>
              <a:off x="5802313" y="3748088"/>
              <a:ext cx="508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91" name="Line 76"/>
            <p:cNvSpPr>
              <a:spLocks noChangeShapeType="1"/>
            </p:cNvSpPr>
            <p:nvPr/>
          </p:nvSpPr>
          <p:spPr bwMode="auto">
            <a:xfrm flipV="1">
              <a:off x="4821238" y="2312988"/>
              <a:ext cx="1587" cy="38576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92" name="Freeform 77"/>
            <p:cNvSpPr>
              <a:spLocks/>
            </p:cNvSpPr>
            <p:nvPr/>
          </p:nvSpPr>
          <p:spPr bwMode="auto">
            <a:xfrm>
              <a:off x="3543300" y="2260600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93" name="Freeform 78"/>
            <p:cNvSpPr>
              <a:spLocks/>
            </p:cNvSpPr>
            <p:nvPr/>
          </p:nvSpPr>
          <p:spPr bwMode="auto">
            <a:xfrm>
              <a:off x="3543300" y="2278063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94" name="Freeform 79"/>
            <p:cNvSpPr>
              <a:spLocks/>
            </p:cNvSpPr>
            <p:nvPr/>
          </p:nvSpPr>
          <p:spPr bwMode="auto">
            <a:xfrm>
              <a:off x="4103688" y="2663825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95" name="Freeform 80"/>
            <p:cNvSpPr>
              <a:spLocks/>
            </p:cNvSpPr>
            <p:nvPr/>
          </p:nvSpPr>
          <p:spPr bwMode="auto">
            <a:xfrm>
              <a:off x="4103688" y="2663825"/>
              <a:ext cx="52387" cy="52388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96" name="Freeform 81"/>
            <p:cNvSpPr>
              <a:spLocks/>
            </p:cNvSpPr>
            <p:nvPr/>
          </p:nvSpPr>
          <p:spPr bwMode="auto">
            <a:xfrm>
              <a:off x="4786313" y="2663825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97" name="Freeform 82"/>
            <p:cNvSpPr>
              <a:spLocks/>
            </p:cNvSpPr>
            <p:nvPr/>
          </p:nvSpPr>
          <p:spPr bwMode="auto">
            <a:xfrm>
              <a:off x="4786313" y="2663825"/>
              <a:ext cx="52387" cy="52388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98" name="Freeform 83"/>
            <p:cNvSpPr>
              <a:spLocks/>
            </p:cNvSpPr>
            <p:nvPr/>
          </p:nvSpPr>
          <p:spPr bwMode="auto">
            <a:xfrm>
              <a:off x="3543300" y="2557463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99" name="Freeform 84"/>
            <p:cNvSpPr>
              <a:spLocks/>
            </p:cNvSpPr>
            <p:nvPr/>
          </p:nvSpPr>
          <p:spPr bwMode="auto">
            <a:xfrm>
              <a:off x="3543300" y="2557463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400" name="Freeform 85"/>
            <p:cNvSpPr>
              <a:spLocks/>
            </p:cNvSpPr>
            <p:nvPr/>
          </p:nvSpPr>
          <p:spPr bwMode="auto">
            <a:xfrm>
              <a:off x="5030788" y="3870325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401" name="Freeform 86"/>
            <p:cNvSpPr>
              <a:spLocks/>
            </p:cNvSpPr>
            <p:nvPr/>
          </p:nvSpPr>
          <p:spPr bwMode="auto">
            <a:xfrm>
              <a:off x="5102225" y="3870325"/>
              <a:ext cx="17463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402" name="Freeform 87"/>
            <p:cNvSpPr>
              <a:spLocks/>
            </p:cNvSpPr>
            <p:nvPr/>
          </p:nvSpPr>
          <p:spPr bwMode="auto">
            <a:xfrm>
              <a:off x="5172075" y="3870325"/>
              <a:ext cx="17463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403" name="Freeform 88"/>
            <p:cNvSpPr>
              <a:spLocks/>
            </p:cNvSpPr>
            <p:nvPr/>
          </p:nvSpPr>
          <p:spPr bwMode="auto">
            <a:xfrm>
              <a:off x="3560763" y="3870325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404" name="Freeform 89"/>
            <p:cNvSpPr>
              <a:spLocks/>
            </p:cNvSpPr>
            <p:nvPr/>
          </p:nvSpPr>
          <p:spPr bwMode="auto">
            <a:xfrm>
              <a:off x="3630613" y="3870325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405" name="Freeform 90"/>
            <p:cNvSpPr>
              <a:spLocks/>
            </p:cNvSpPr>
            <p:nvPr/>
          </p:nvSpPr>
          <p:spPr bwMode="auto">
            <a:xfrm>
              <a:off x="3700463" y="3870325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406" name="Freeform 91"/>
            <p:cNvSpPr>
              <a:spLocks/>
            </p:cNvSpPr>
            <p:nvPr/>
          </p:nvSpPr>
          <p:spPr bwMode="auto">
            <a:xfrm>
              <a:off x="4786313" y="2278063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407" name="Freeform 92"/>
            <p:cNvSpPr>
              <a:spLocks/>
            </p:cNvSpPr>
            <p:nvPr/>
          </p:nvSpPr>
          <p:spPr bwMode="auto">
            <a:xfrm>
              <a:off x="4786313" y="2278063"/>
              <a:ext cx="52387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63332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Consecutive words in consecutive modules</a:t>
            </a:r>
          </a:p>
        </p:txBody>
      </p:sp>
      <p:grpSp>
        <p:nvGrpSpPr>
          <p:cNvPr id="5" name="Group 179"/>
          <p:cNvGrpSpPr>
            <a:grpSpLocks/>
          </p:cNvGrpSpPr>
          <p:nvPr/>
        </p:nvGrpSpPr>
        <p:grpSpPr bwMode="auto">
          <a:xfrm>
            <a:off x="228600" y="1828800"/>
            <a:ext cx="4267200" cy="4343400"/>
            <a:chOff x="2362200" y="1296988"/>
            <a:chExt cx="4200525" cy="2571750"/>
          </a:xfrm>
        </p:grpSpPr>
        <p:sp>
          <p:nvSpPr>
            <p:cNvPr id="52233" name="Freeform 4"/>
            <p:cNvSpPr>
              <a:spLocks/>
            </p:cNvSpPr>
            <p:nvPr/>
          </p:nvSpPr>
          <p:spPr bwMode="auto">
            <a:xfrm>
              <a:off x="5407025" y="1401763"/>
              <a:ext cx="104775" cy="52387"/>
            </a:xfrm>
            <a:custGeom>
              <a:avLst/>
              <a:gdLst>
                <a:gd name="T0" fmla="*/ 0 w 6"/>
                <a:gd name="T1" fmla="*/ 2147483647 h 3"/>
                <a:gd name="T2" fmla="*/ 2147483647 w 6"/>
                <a:gd name="T3" fmla="*/ 2147483647 h 3"/>
                <a:gd name="T4" fmla="*/ 0 w 6"/>
                <a:gd name="T5" fmla="*/ 0 h 3"/>
                <a:gd name="T6" fmla="*/ 0 w 6"/>
                <a:gd name="T7" fmla="*/ 2147483647 h 3"/>
                <a:gd name="T8" fmla="*/ 0 w 6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34" name="Freeform 5"/>
            <p:cNvSpPr>
              <a:spLocks/>
            </p:cNvSpPr>
            <p:nvPr/>
          </p:nvSpPr>
          <p:spPr bwMode="auto">
            <a:xfrm>
              <a:off x="5407025" y="1401763"/>
              <a:ext cx="104775" cy="52387"/>
            </a:xfrm>
            <a:custGeom>
              <a:avLst/>
              <a:gdLst>
                <a:gd name="T0" fmla="*/ 0 w 66"/>
                <a:gd name="T1" fmla="*/ 2147483647 h 33"/>
                <a:gd name="T2" fmla="*/ 2147483647 w 66"/>
                <a:gd name="T3" fmla="*/ 2147483647 h 33"/>
                <a:gd name="T4" fmla="*/ 0 w 66"/>
                <a:gd name="T5" fmla="*/ 0 h 33"/>
                <a:gd name="T6" fmla="*/ 0 w 66"/>
                <a:gd name="T7" fmla="*/ 2147483647 h 33"/>
                <a:gd name="T8" fmla="*/ 0 w 66"/>
                <a:gd name="T9" fmla="*/ 2147483647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3"/>
                <a:gd name="T17" fmla="*/ 66 w 6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3">
                  <a:moveTo>
                    <a:pt x="0" y="33"/>
                  </a:moveTo>
                  <a:lnTo>
                    <a:pt x="66" y="22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35" name="Line 6"/>
            <p:cNvSpPr>
              <a:spLocks noChangeShapeType="1"/>
            </p:cNvSpPr>
            <p:nvPr/>
          </p:nvSpPr>
          <p:spPr bwMode="auto">
            <a:xfrm flipH="1">
              <a:off x="5302250" y="1436688"/>
              <a:ext cx="87313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36" name="Freeform 7"/>
            <p:cNvSpPr>
              <a:spLocks/>
            </p:cNvSpPr>
            <p:nvPr/>
          </p:nvSpPr>
          <p:spPr bwMode="auto">
            <a:xfrm>
              <a:off x="4654550" y="1401763"/>
              <a:ext cx="104775" cy="52387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37" name="Freeform 8"/>
            <p:cNvSpPr>
              <a:spLocks/>
            </p:cNvSpPr>
            <p:nvPr/>
          </p:nvSpPr>
          <p:spPr bwMode="auto">
            <a:xfrm>
              <a:off x="4654550" y="1401763"/>
              <a:ext cx="104775" cy="52387"/>
            </a:xfrm>
            <a:custGeom>
              <a:avLst/>
              <a:gdLst>
                <a:gd name="T0" fmla="*/ 2147483647 w 66"/>
                <a:gd name="T1" fmla="*/ 0 h 33"/>
                <a:gd name="T2" fmla="*/ 0 w 66"/>
                <a:gd name="T3" fmla="*/ 2147483647 h 33"/>
                <a:gd name="T4" fmla="*/ 2147483647 w 66"/>
                <a:gd name="T5" fmla="*/ 2147483647 h 33"/>
                <a:gd name="T6" fmla="*/ 2147483647 w 66"/>
                <a:gd name="T7" fmla="*/ 2147483647 h 33"/>
                <a:gd name="T8" fmla="*/ 2147483647 w 66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3"/>
                <a:gd name="T17" fmla="*/ 66 w 6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3">
                  <a:moveTo>
                    <a:pt x="66" y="0"/>
                  </a:moveTo>
                  <a:lnTo>
                    <a:pt x="0" y="22"/>
                  </a:lnTo>
                  <a:lnTo>
                    <a:pt x="66" y="33"/>
                  </a:lnTo>
                  <a:lnTo>
                    <a:pt x="66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38" name="Line 9"/>
            <p:cNvSpPr>
              <a:spLocks noChangeShapeType="1"/>
            </p:cNvSpPr>
            <p:nvPr/>
          </p:nvSpPr>
          <p:spPr bwMode="auto">
            <a:xfrm>
              <a:off x="4759325" y="1436688"/>
              <a:ext cx="87313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39" name="Rectangle 10"/>
            <p:cNvSpPr>
              <a:spLocks noChangeArrowheads="1"/>
            </p:cNvSpPr>
            <p:nvPr/>
          </p:nvSpPr>
          <p:spPr bwMode="auto">
            <a:xfrm>
              <a:off x="4268788" y="3502025"/>
              <a:ext cx="42862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40" name="Rectangle 11"/>
            <p:cNvSpPr>
              <a:spLocks noChangeArrowheads="1"/>
            </p:cNvSpPr>
            <p:nvPr/>
          </p:nvSpPr>
          <p:spPr bwMode="auto">
            <a:xfrm>
              <a:off x="4916488" y="1296988"/>
              <a:ext cx="682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41" name="Rectangle 12"/>
            <p:cNvSpPr>
              <a:spLocks noChangeArrowheads="1"/>
            </p:cNvSpPr>
            <p:nvPr/>
          </p:nvSpPr>
          <p:spPr bwMode="auto">
            <a:xfrm>
              <a:off x="4987925" y="1296988"/>
              <a:ext cx="258763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42" name="Rectangle 13"/>
            <p:cNvSpPr>
              <a:spLocks noChangeArrowheads="1"/>
            </p:cNvSpPr>
            <p:nvPr/>
          </p:nvSpPr>
          <p:spPr bwMode="auto">
            <a:xfrm>
              <a:off x="2763838" y="3502025"/>
              <a:ext cx="7620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43" name="Rectangle 14"/>
            <p:cNvSpPr>
              <a:spLocks noChangeArrowheads="1"/>
            </p:cNvSpPr>
            <p:nvPr/>
          </p:nvSpPr>
          <p:spPr bwMode="auto">
            <a:xfrm>
              <a:off x="5511800" y="3292475"/>
              <a:ext cx="4746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44" name="Rectangle 15"/>
            <p:cNvSpPr>
              <a:spLocks noChangeArrowheads="1"/>
            </p:cNvSpPr>
            <p:nvPr/>
          </p:nvSpPr>
          <p:spPr bwMode="auto">
            <a:xfrm>
              <a:off x="4041775" y="3292475"/>
              <a:ext cx="4746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45" name="Rectangle 16"/>
            <p:cNvSpPr>
              <a:spLocks noChangeArrowheads="1"/>
            </p:cNvSpPr>
            <p:nvPr/>
          </p:nvSpPr>
          <p:spPr bwMode="auto">
            <a:xfrm>
              <a:off x="2571750" y="3292475"/>
              <a:ext cx="474663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46" name="Rectangle 17"/>
            <p:cNvSpPr>
              <a:spLocks noChangeArrowheads="1"/>
            </p:cNvSpPr>
            <p:nvPr/>
          </p:nvSpPr>
          <p:spPr bwMode="auto">
            <a:xfrm>
              <a:off x="3044825" y="1541463"/>
              <a:ext cx="2484438" cy="33337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2247" name="Line 18"/>
            <p:cNvSpPr>
              <a:spLocks noChangeShapeType="1"/>
            </p:cNvSpPr>
            <p:nvPr/>
          </p:nvSpPr>
          <p:spPr bwMode="auto">
            <a:xfrm flipV="1">
              <a:off x="4619625" y="1541463"/>
              <a:ext cx="1588" cy="3333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48" name="Rectangle 19"/>
            <p:cNvSpPr>
              <a:spLocks noChangeArrowheads="1"/>
            </p:cNvSpPr>
            <p:nvPr/>
          </p:nvSpPr>
          <p:spPr bwMode="auto">
            <a:xfrm>
              <a:off x="4846638" y="1611313"/>
              <a:ext cx="4746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49" name="Rectangle 20"/>
            <p:cNvSpPr>
              <a:spLocks noChangeArrowheads="1"/>
            </p:cNvSpPr>
            <p:nvPr/>
          </p:nvSpPr>
          <p:spPr bwMode="auto">
            <a:xfrm>
              <a:off x="5653088" y="1611313"/>
              <a:ext cx="7651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MM address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50" name="Freeform 21"/>
            <p:cNvSpPr>
              <a:spLocks/>
            </p:cNvSpPr>
            <p:nvPr/>
          </p:nvSpPr>
          <p:spPr bwMode="auto">
            <a:xfrm>
              <a:off x="4041775" y="2609850"/>
              <a:ext cx="34925" cy="104775"/>
            </a:xfrm>
            <a:custGeom>
              <a:avLst/>
              <a:gdLst>
                <a:gd name="T0" fmla="*/ 0 w 2"/>
                <a:gd name="T1" fmla="*/ 0 h 6"/>
                <a:gd name="T2" fmla="*/ 2147483647 w 2"/>
                <a:gd name="T3" fmla="*/ 2147483647 h 6"/>
                <a:gd name="T4" fmla="*/ 2147483647 w 2"/>
                <a:gd name="T5" fmla="*/ 0 h 6"/>
                <a:gd name="T6" fmla="*/ 2147483647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51" name="Freeform 22"/>
            <p:cNvSpPr>
              <a:spLocks/>
            </p:cNvSpPr>
            <p:nvPr/>
          </p:nvSpPr>
          <p:spPr bwMode="auto">
            <a:xfrm>
              <a:off x="4041775" y="2609850"/>
              <a:ext cx="34925" cy="104775"/>
            </a:xfrm>
            <a:custGeom>
              <a:avLst/>
              <a:gdLst>
                <a:gd name="T0" fmla="*/ 0 w 22"/>
                <a:gd name="T1" fmla="*/ 0 h 66"/>
                <a:gd name="T2" fmla="*/ 2147483647 w 22"/>
                <a:gd name="T3" fmla="*/ 2147483647 h 66"/>
                <a:gd name="T4" fmla="*/ 2147483647 w 22"/>
                <a:gd name="T5" fmla="*/ 0 h 66"/>
                <a:gd name="T6" fmla="*/ 2147483647 w 22"/>
                <a:gd name="T7" fmla="*/ 0 h 66"/>
                <a:gd name="T8" fmla="*/ 0 w 2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6"/>
                <a:gd name="T17" fmla="*/ 22 w 2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6">
                  <a:moveTo>
                    <a:pt x="0" y="0"/>
                  </a:moveTo>
                  <a:lnTo>
                    <a:pt x="11" y="66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52" name="Line 23"/>
            <p:cNvSpPr>
              <a:spLocks noChangeShapeType="1"/>
            </p:cNvSpPr>
            <p:nvPr/>
          </p:nvSpPr>
          <p:spPr bwMode="auto">
            <a:xfrm flipV="1">
              <a:off x="4059238" y="2328863"/>
              <a:ext cx="1587" cy="280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53" name="Freeform 24"/>
            <p:cNvSpPr>
              <a:spLocks/>
            </p:cNvSpPr>
            <p:nvPr/>
          </p:nvSpPr>
          <p:spPr bwMode="auto">
            <a:xfrm>
              <a:off x="5511800" y="2609850"/>
              <a:ext cx="52388" cy="104775"/>
            </a:xfrm>
            <a:custGeom>
              <a:avLst/>
              <a:gdLst>
                <a:gd name="T0" fmla="*/ 0 w 3"/>
                <a:gd name="T1" fmla="*/ 0 h 6"/>
                <a:gd name="T2" fmla="*/ 2147483647 w 3"/>
                <a:gd name="T3" fmla="*/ 2147483647 h 6"/>
                <a:gd name="T4" fmla="*/ 2147483647 w 3"/>
                <a:gd name="T5" fmla="*/ 0 h 6"/>
                <a:gd name="T6" fmla="*/ 2147483647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54" name="Freeform 25"/>
            <p:cNvSpPr>
              <a:spLocks/>
            </p:cNvSpPr>
            <p:nvPr/>
          </p:nvSpPr>
          <p:spPr bwMode="auto">
            <a:xfrm>
              <a:off x="5511800" y="2609850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2147483647 w 33"/>
                <a:gd name="T3" fmla="*/ 2147483647 h 66"/>
                <a:gd name="T4" fmla="*/ 2147483647 w 33"/>
                <a:gd name="T5" fmla="*/ 0 h 66"/>
                <a:gd name="T6" fmla="*/ 2147483647 w 33"/>
                <a:gd name="T7" fmla="*/ 0 h 66"/>
                <a:gd name="T8" fmla="*/ 0 w 33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66"/>
                <a:gd name="T17" fmla="*/ 33 w 33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66">
                  <a:moveTo>
                    <a:pt x="0" y="0"/>
                  </a:moveTo>
                  <a:lnTo>
                    <a:pt x="11" y="66"/>
                  </a:lnTo>
                  <a:lnTo>
                    <a:pt x="33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55" name="Freeform 26"/>
            <p:cNvSpPr>
              <a:spLocks/>
            </p:cNvSpPr>
            <p:nvPr/>
          </p:nvSpPr>
          <p:spPr bwMode="auto">
            <a:xfrm>
              <a:off x="5145088" y="2328863"/>
              <a:ext cx="384175" cy="280987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0 h 16"/>
                <a:gd name="T4" fmla="*/ 0 w 22"/>
                <a:gd name="T5" fmla="*/ 0 h 16"/>
                <a:gd name="T6" fmla="*/ 0 60000 65536"/>
                <a:gd name="T7" fmla="*/ 0 60000 65536"/>
                <a:gd name="T8" fmla="*/ 0 60000 65536"/>
                <a:gd name="T9" fmla="*/ 0 w 22"/>
                <a:gd name="T10" fmla="*/ 0 h 16"/>
                <a:gd name="T11" fmla="*/ 22 w 22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6">
                  <a:moveTo>
                    <a:pt x="22" y="16"/>
                  </a:move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56" name="Freeform 27"/>
            <p:cNvSpPr>
              <a:spLocks/>
            </p:cNvSpPr>
            <p:nvPr/>
          </p:nvSpPr>
          <p:spPr bwMode="auto">
            <a:xfrm>
              <a:off x="2571750" y="2609850"/>
              <a:ext cx="34925" cy="104775"/>
            </a:xfrm>
            <a:custGeom>
              <a:avLst/>
              <a:gdLst>
                <a:gd name="T0" fmla="*/ 0 w 2"/>
                <a:gd name="T1" fmla="*/ 0 h 6"/>
                <a:gd name="T2" fmla="*/ 2147483647 w 2"/>
                <a:gd name="T3" fmla="*/ 2147483647 h 6"/>
                <a:gd name="T4" fmla="*/ 2147483647 w 2"/>
                <a:gd name="T5" fmla="*/ 0 h 6"/>
                <a:gd name="T6" fmla="*/ 2147483647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57" name="Freeform 28"/>
            <p:cNvSpPr>
              <a:spLocks/>
            </p:cNvSpPr>
            <p:nvPr/>
          </p:nvSpPr>
          <p:spPr bwMode="auto">
            <a:xfrm>
              <a:off x="2571750" y="2609850"/>
              <a:ext cx="34925" cy="104775"/>
            </a:xfrm>
            <a:custGeom>
              <a:avLst/>
              <a:gdLst>
                <a:gd name="T0" fmla="*/ 0 w 22"/>
                <a:gd name="T1" fmla="*/ 0 h 66"/>
                <a:gd name="T2" fmla="*/ 2147483647 w 22"/>
                <a:gd name="T3" fmla="*/ 2147483647 h 66"/>
                <a:gd name="T4" fmla="*/ 2147483647 w 22"/>
                <a:gd name="T5" fmla="*/ 0 h 66"/>
                <a:gd name="T6" fmla="*/ 2147483647 w 22"/>
                <a:gd name="T7" fmla="*/ 0 h 66"/>
                <a:gd name="T8" fmla="*/ 0 w 2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6"/>
                <a:gd name="T17" fmla="*/ 22 w 2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6">
                  <a:moveTo>
                    <a:pt x="0" y="0"/>
                  </a:moveTo>
                  <a:lnTo>
                    <a:pt x="11" y="66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58" name="Freeform 29"/>
            <p:cNvSpPr>
              <a:spLocks/>
            </p:cNvSpPr>
            <p:nvPr/>
          </p:nvSpPr>
          <p:spPr bwMode="auto">
            <a:xfrm>
              <a:off x="2589213" y="2328863"/>
              <a:ext cx="2433637" cy="280987"/>
            </a:xfrm>
            <a:custGeom>
              <a:avLst/>
              <a:gdLst>
                <a:gd name="T0" fmla="*/ 0 w 139"/>
                <a:gd name="T1" fmla="*/ 2147483647 h 16"/>
                <a:gd name="T2" fmla="*/ 0 w 139"/>
                <a:gd name="T3" fmla="*/ 0 h 16"/>
                <a:gd name="T4" fmla="*/ 2147483647 w 139"/>
                <a:gd name="T5" fmla="*/ 0 h 16"/>
                <a:gd name="T6" fmla="*/ 0 60000 65536"/>
                <a:gd name="T7" fmla="*/ 0 60000 65536"/>
                <a:gd name="T8" fmla="*/ 0 60000 65536"/>
                <a:gd name="T9" fmla="*/ 0 w 139"/>
                <a:gd name="T10" fmla="*/ 0 h 16"/>
                <a:gd name="T11" fmla="*/ 139 w 139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" h="16">
                  <a:moveTo>
                    <a:pt x="0" y="16"/>
                  </a:moveTo>
                  <a:lnTo>
                    <a:pt x="0" y="0"/>
                  </a:lnTo>
                  <a:lnTo>
                    <a:pt x="13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59" name="Freeform 30"/>
            <p:cNvSpPr>
              <a:spLocks/>
            </p:cNvSpPr>
            <p:nvPr/>
          </p:nvSpPr>
          <p:spPr bwMode="auto">
            <a:xfrm>
              <a:off x="6246813" y="3325813"/>
              <a:ext cx="106362" cy="539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60" name="Freeform 31"/>
            <p:cNvSpPr>
              <a:spLocks/>
            </p:cNvSpPr>
            <p:nvPr/>
          </p:nvSpPr>
          <p:spPr bwMode="auto">
            <a:xfrm>
              <a:off x="6246813" y="3325813"/>
              <a:ext cx="106362" cy="53975"/>
            </a:xfrm>
            <a:custGeom>
              <a:avLst/>
              <a:gdLst>
                <a:gd name="T0" fmla="*/ 2147483647 w 67"/>
                <a:gd name="T1" fmla="*/ 0 h 34"/>
                <a:gd name="T2" fmla="*/ 0 w 67"/>
                <a:gd name="T3" fmla="*/ 2147483647 h 34"/>
                <a:gd name="T4" fmla="*/ 2147483647 w 67"/>
                <a:gd name="T5" fmla="*/ 2147483647 h 34"/>
                <a:gd name="T6" fmla="*/ 2147483647 w 67"/>
                <a:gd name="T7" fmla="*/ 2147483647 h 34"/>
                <a:gd name="T8" fmla="*/ 2147483647 w 6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34"/>
                <a:gd name="T17" fmla="*/ 67 w 6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34">
                  <a:moveTo>
                    <a:pt x="67" y="0"/>
                  </a:moveTo>
                  <a:lnTo>
                    <a:pt x="0" y="23"/>
                  </a:lnTo>
                  <a:lnTo>
                    <a:pt x="67" y="34"/>
                  </a:lnTo>
                  <a:lnTo>
                    <a:pt x="67" y="2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C3300"/>
            </a:solidFill>
            <a:ln w="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61" name="Freeform 32"/>
            <p:cNvSpPr>
              <a:spLocks/>
            </p:cNvSpPr>
            <p:nvPr/>
          </p:nvSpPr>
          <p:spPr bwMode="auto">
            <a:xfrm>
              <a:off x="5599113" y="2451100"/>
              <a:ext cx="963612" cy="911225"/>
            </a:xfrm>
            <a:custGeom>
              <a:avLst/>
              <a:gdLst>
                <a:gd name="T0" fmla="*/ 2147483647 w 55"/>
                <a:gd name="T1" fmla="*/ 2147483647 h 52"/>
                <a:gd name="T2" fmla="*/ 2147483647 w 55"/>
                <a:gd name="T3" fmla="*/ 2147483647 h 52"/>
                <a:gd name="T4" fmla="*/ 2147483647 w 55"/>
                <a:gd name="T5" fmla="*/ 0 h 52"/>
                <a:gd name="T6" fmla="*/ 0 w 55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2"/>
                <a:gd name="T14" fmla="*/ 55 w 55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2">
                  <a:moveTo>
                    <a:pt x="43" y="52"/>
                  </a:moveTo>
                  <a:lnTo>
                    <a:pt x="55" y="52"/>
                  </a:lnTo>
                  <a:lnTo>
                    <a:pt x="55" y="0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62" name="Freeform 33"/>
            <p:cNvSpPr>
              <a:spLocks/>
            </p:cNvSpPr>
            <p:nvPr/>
          </p:nvSpPr>
          <p:spPr bwMode="auto">
            <a:xfrm>
              <a:off x="3289300" y="3325813"/>
              <a:ext cx="104775" cy="539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63" name="Freeform 34"/>
            <p:cNvSpPr>
              <a:spLocks/>
            </p:cNvSpPr>
            <p:nvPr/>
          </p:nvSpPr>
          <p:spPr bwMode="auto">
            <a:xfrm>
              <a:off x="3289300" y="3325813"/>
              <a:ext cx="104775" cy="53975"/>
            </a:xfrm>
            <a:custGeom>
              <a:avLst/>
              <a:gdLst>
                <a:gd name="T0" fmla="*/ 2147483647 w 66"/>
                <a:gd name="T1" fmla="*/ 0 h 34"/>
                <a:gd name="T2" fmla="*/ 0 w 66"/>
                <a:gd name="T3" fmla="*/ 2147483647 h 34"/>
                <a:gd name="T4" fmla="*/ 2147483647 w 66"/>
                <a:gd name="T5" fmla="*/ 2147483647 h 34"/>
                <a:gd name="T6" fmla="*/ 2147483647 w 66"/>
                <a:gd name="T7" fmla="*/ 2147483647 h 34"/>
                <a:gd name="T8" fmla="*/ 2147483647 w 6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4"/>
                <a:gd name="T17" fmla="*/ 66 w 6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4">
                  <a:moveTo>
                    <a:pt x="66" y="0"/>
                  </a:moveTo>
                  <a:lnTo>
                    <a:pt x="0" y="23"/>
                  </a:lnTo>
                  <a:lnTo>
                    <a:pt x="66" y="34"/>
                  </a:lnTo>
                  <a:lnTo>
                    <a:pt x="66" y="2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C3300"/>
            </a:solidFill>
            <a:ln w="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64" name="Freeform 35"/>
            <p:cNvSpPr>
              <a:spLocks/>
            </p:cNvSpPr>
            <p:nvPr/>
          </p:nvSpPr>
          <p:spPr bwMode="auto">
            <a:xfrm>
              <a:off x="3411538" y="2451100"/>
              <a:ext cx="595312" cy="911225"/>
            </a:xfrm>
            <a:custGeom>
              <a:avLst/>
              <a:gdLst>
                <a:gd name="T0" fmla="*/ 0 w 34"/>
                <a:gd name="T1" fmla="*/ 2147483647 h 52"/>
                <a:gd name="T2" fmla="*/ 2147483647 w 34"/>
                <a:gd name="T3" fmla="*/ 2147483647 h 52"/>
                <a:gd name="T4" fmla="*/ 2147483647 w 34"/>
                <a:gd name="T5" fmla="*/ 0 h 52"/>
                <a:gd name="T6" fmla="*/ 2147483647 w 34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52"/>
                <a:gd name="T14" fmla="*/ 34 w 34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52">
                  <a:moveTo>
                    <a:pt x="0" y="52"/>
                  </a:moveTo>
                  <a:lnTo>
                    <a:pt x="11" y="52"/>
                  </a:lnTo>
                  <a:lnTo>
                    <a:pt x="11" y="0"/>
                  </a:lnTo>
                  <a:lnTo>
                    <a:pt x="34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65" name="Line 36"/>
            <p:cNvSpPr>
              <a:spLocks noChangeShapeType="1"/>
            </p:cNvSpPr>
            <p:nvPr/>
          </p:nvSpPr>
          <p:spPr bwMode="auto">
            <a:xfrm flipV="1">
              <a:off x="5757863" y="2854325"/>
              <a:ext cx="1587" cy="3317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66" name="Line 37"/>
            <p:cNvSpPr>
              <a:spLocks noChangeShapeType="1"/>
            </p:cNvSpPr>
            <p:nvPr/>
          </p:nvSpPr>
          <p:spPr bwMode="auto">
            <a:xfrm flipH="1">
              <a:off x="5302250" y="318611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67" name="Rectangle 38"/>
            <p:cNvSpPr>
              <a:spLocks noChangeArrowheads="1"/>
            </p:cNvSpPr>
            <p:nvPr/>
          </p:nvSpPr>
          <p:spPr bwMode="auto">
            <a:xfrm>
              <a:off x="5302250" y="2854325"/>
              <a:ext cx="909638" cy="101441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2268" name="Rectangle 39"/>
            <p:cNvSpPr>
              <a:spLocks noChangeArrowheads="1"/>
            </p:cNvSpPr>
            <p:nvPr/>
          </p:nvSpPr>
          <p:spPr bwMode="auto">
            <a:xfrm>
              <a:off x="5827713" y="2906713"/>
              <a:ext cx="3127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69" name="Rectangle 40"/>
            <p:cNvSpPr>
              <a:spLocks noChangeArrowheads="1"/>
            </p:cNvSpPr>
            <p:nvPr/>
          </p:nvSpPr>
          <p:spPr bwMode="auto">
            <a:xfrm>
              <a:off x="5372100" y="2906713"/>
              <a:ext cx="3127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70" name="Rectangle 41"/>
            <p:cNvSpPr>
              <a:spLocks noChangeArrowheads="1"/>
            </p:cNvSpPr>
            <p:nvPr/>
          </p:nvSpPr>
          <p:spPr bwMode="auto">
            <a:xfrm>
              <a:off x="3902075" y="2906713"/>
              <a:ext cx="3127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71" name="Rectangle 42"/>
            <p:cNvSpPr>
              <a:spLocks noChangeArrowheads="1"/>
            </p:cNvSpPr>
            <p:nvPr/>
          </p:nvSpPr>
          <p:spPr bwMode="auto">
            <a:xfrm>
              <a:off x="4357688" y="2906713"/>
              <a:ext cx="312737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72" name="Rectangle 43"/>
            <p:cNvSpPr>
              <a:spLocks noChangeArrowheads="1"/>
            </p:cNvSpPr>
            <p:nvPr/>
          </p:nvSpPr>
          <p:spPr bwMode="auto">
            <a:xfrm>
              <a:off x="3832225" y="2854325"/>
              <a:ext cx="909638" cy="101441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2273" name="Line 44"/>
            <p:cNvSpPr>
              <a:spLocks noChangeShapeType="1"/>
            </p:cNvSpPr>
            <p:nvPr/>
          </p:nvSpPr>
          <p:spPr bwMode="auto">
            <a:xfrm flipH="1">
              <a:off x="3832225" y="318611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74" name="Line 45"/>
            <p:cNvSpPr>
              <a:spLocks noChangeShapeType="1"/>
            </p:cNvSpPr>
            <p:nvPr/>
          </p:nvSpPr>
          <p:spPr bwMode="auto">
            <a:xfrm flipV="1">
              <a:off x="4286250" y="2854325"/>
              <a:ext cx="1588" cy="3317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75" name="Rectangle 46"/>
            <p:cNvSpPr>
              <a:spLocks noChangeArrowheads="1"/>
            </p:cNvSpPr>
            <p:nvPr/>
          </p:nvSpPr>
          <p:spPr bwMode="auto">
            <a:xfrm>
              <a:off x="2432050" y="2906713"/>
              <a:ext cx="3127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dirty="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sz="2400" dirty="0">
                <a:latin typeface="Corbel" pitchFamily="34" charset="0"/>
              </a:endParaRPr>
            </a:p>
          </p:txBody>
        </p:sp>
        <p:sp>
          <p:nvSpPr>
            <p:cNvPr id="52276" name="Rectangle 47"/>
            <p:cNvSpPr>
              <a:spLocks noChangeArrowheads="1"/>
            </p:cNvSpPr>
            <p:nvPr/>
          </p:nvSpPr>
          <p:spPr bwMode="auto">
            <a:xfrm>
              <a:off x="2886075" y="2906713"/>
              <a:ext cx="3127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77" name="Rectangle 48"/>
            <p:cNvSpPr>
              <a:spLocks noChangeArrowheads="1"/>
            </p:cNvSpPr>
            <p:nvPr/>
          </p:nvSpPr>
          <p:spPr bwMode="auto">
            <a:xfrm>
              <a:off x="2362200" y="2854325"/>
              <a:ext cx="909638" cy="101441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52278" name="Line 49"/>
            <p:cNvSpPr>
              <a:spLocks noChangeShapeType="1"/>
            </p:cNvSpPr>
            <p:nvPr/>
          </p:nvSpPr>
          <p:spPr bwMode="auto">
            <a:xfrm flipH="1">
              <a:off x="2362200" y="318611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79" name="Line 50"/>
            <p:cNvSpPr>
              <a:spLocks noChangeShapeType="1"/>
            </p:cNvSpPr>
            <p:nvPr/>
          </p:nvSpPr>
          <p:spPr bwMode="auto">
            <a:xfrm flipV="1">
              <a:off x="2816225" y="2854325"/>
              <a:ext cx="1588" cy="3317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80" name="Freeform 51"/>
            <p:cNvSpPr>
              <a:spLocks/>
            </p:cNvSpPr>
            <p:nvPr/>
          </p:nvSpPr>
          <p:spPr bwMode="auto">
            <a:xfrm>
              <a:off x="3079750" y="1944688"/>
              <a:ext cx="1504950" cy="104775"/>
            </a:xfrm>
            <a:custGeom>
              <a:avLst/>
              <a:gdLst>
                <a:gd name="T0" fmla="*/ 2147483647 w 86"/>
                <a:gd name="T1" fmla="*/ 0 h 6"/>
                <a:gd name="T2" fmla="*/ 2147483647 w 86"/>
                <a:gd name="T3" fmla="*/ 2147483647 h 6"/>
                <a:gd name="T4" fmla="*/ 2147483647 w 86"/>
                <a:gd name="T5" fmla="*/ 2147483647 h 6"/>
                <a:gd name="T6" fmla="*/ 2147483647 w 86"/>
                <a:gd name="T7" fmla="*/ 2147483647 h 6"/>
                <a:gd name="T8" fmla="*/ 0 w 86"/>
                <a:gd name="T9" fmla="*/ 2147483647 h 6"/>
                <a:gd name="T10" fmla="*/ 0 w 86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"/>
                <a:gd name="T19" fmla="*/ 0 h 6"/>
                <a:gd name="T20" fmla="*/ 86 w 86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" h="6">
                  <a:moveTo>
                    <a:pt x="86" y="0"/>
                  </a:moveTo>
                  <a:lnTo>
                    <a:pt x="86" y="6"/>
                  </a:lnTo>
                  <a:lnTo>
                    <a:pt x="80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81" name="Freeform 52"/>
            <p:cNvSpPr>
              <a:spLocks/>
            </p:cNvSpPr>
            <p:nvPr/>
          </p:nvSpPr>
          <p:spPr bwMode="auto">
            <a:xfrm>
              <a:off x="4672013" y="1944688"/>
              <a:ext cx="822325" cy="104775"/>
            </a:xfrm>
            <a:custGeom>
              <a:avLst/>
              <a:gdLst>
                <a:gd name="T0" fmla="*/ 2147483647 w 47"/>
                <a:gd name="T1" fmla="*/ 0 h 6"/>
                <a:gd name="T2" fmla="*/ 2147483647 w 47"/>
                <a:gd name="T3" fmla="*/ 2147483647 h 6"/>
                <a:gd name="T4" fmla="*/ 2147483647 w 47"/>
                <a:gd name="T5" fmla="*/ 2147483647 h 6"/>
                <a:gd name="T6" fmla="*/ 2147483647 w 47"/>
                <a:gd name="T7" fmla="*/ 2147483647 h 6"/>
                <a:gd name="T8" fmla="*/ 0 w 47"/>
                <a:gd name="T9" fmla="*/ 2147483647 h 6"/>
                <a:gd name="T10" fmla="*/ 0 w 47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6"/>
                <a:gd name="T20" fmla="*/ 47 w 47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6">
                  <a:moveTo>
                    <a:pt x="47" y="0"/>
                  </a:moveTo>
                  <a:lnTo>
                    <a:pt x="47" y="6"/>
                  </a:lnTo>
                  <a:lnTo>
                    <a:pt x="41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82" name="Freeform 53"/>
            <p:cNvSpPr>
              <a:spLocks/>
            </p:cNvSpPr>
            <p:nvPr/>
          </p:nvSpPr>
          <p:spPr bwMode="auto">
            <a:xfrm>
              <a:off x="4759325" y="3325813"/>
              <a:ext cx="104775" cy="539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83" name="Freeform 54"/>
            <p:cNvSpPr>
              <a:spLocks/>
            </p:cNvSpPr>
            <p:nvPr/>
          </p:nvSpPr>
          <p:spPr bwMode="auto">
            <a:xfrm>
              <a:off x="4759325" y="3325813"/>
              <a:ext cx="104775" cy="53975"/>
            </a:xfrm>
            <a:custGeom>
              <a:avLst/>
              <a:gdLst>
                <a:gd name="T0" fmla="*/ 2147483647 w 66"/>
                <a:gd name="T1" fmla="*/ 0 h 34"/>
                <a:gd name="T2" fmla="*/ 0 w 66"/>
                <a:gd name="T3" fmla="*/ 2147483647 h 34"/>
                <a:gd name="T4" fmla="*/ 2147483647 w 66"/>
                <a:gd name="T5" fmla="*/ 2147483647 h 34"/>
                <a:gd name="T6" fmla="*/ 2147483647 w 66"/>
                <a:gd name="T7" fmla="*/ 2147483647 h 34"/>
                <a:gd name="T8" fmla="*/ 2147483647 w 6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4"/>
                <a:gd name="T17" fmla="*/ 66 w 6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4">
                  <a:moveTo>
                    <a:pt x="66" y="0"/>
                  </a:moveTo>
                  <a:lnTo>
                    <a:pt x="0" y="23"/>
                  </a:lnTo>
                  <a:lnTo>
                    <a:pt x="66" y="34"/>
                  </a:lnTo>
                  <a:lnTo>
                    <a:pt x="66" y="2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C3300"/>
            </a:solidFill>
            <a:ln w="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84" name="Freeform 55"/>
            <p:cNvSpPr>
              <a:spLocks/>
            </p:cNvSpPr>
            <p:nvPr/>
          </p:nvSpPr>
          <p:spPr bwMode="auto">
            <a:xfrm>
              <a:off x="4881563" y="2049463"/>
              <a:ext cx="193675" cy="1312862"/>
            </a:xfrm>
            <a:custGeom>
              <a:avLst/>
              <a:gdLst>
                <a:gd name="T0" fmla="*/ 0 w 11"/>
                <a:gd name="T1" fmla="*/ 2147483647 h 75"/>
                <a:gd name="T2" fmla="*/ 2147483647 w 11"/>
                <a:gd name="T3" fmla="*/ 2147483647 h 75"/>
                <a:gd name="T4" fmla="*/ 2147483647 w 11"/>
                <a:gd name="T5" fmla="*/ 0 h 75"/>
                <a:gd name="T6" fmla="*/ 0 60000 65536"/>
                <a:gd name="T7" fmla="*/ 0 60000 65536"/>
                <a:gd name="T8" fmla="*/ 0 60000 65536"/>
                <a:gd name="T9" fmla="*/ 0 w 11"/>
                <a:gd name="T10" fmla="*/ 0 h 75"/>
                <a:gd name="T11" fmla="*/ 11 w 1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75">
                  <a:moveTo>
                    <a:pt x="0" y="75"/>
                  </a:moveTo>
                  <a:lnTo>
                    <a:pt x="11" y="75"/>
                  </a:lnTo>
                  <a:lnTo>
                    <a:pt x="11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85" name="Rectangle 56"/>
            <p:cNvSpPr>
              <a:spLocks noChangeArrowheads="1"/>
            </p:cNvSpPr>
            <p:nvPr/>
          </p:nvSpPr>
          <p:spPr bwMode="auto">
            <a:xfrm>
              <a:off x="3146763" y="1611313"/>
              <a:ext cx="1399710" cy="214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CA" sz="1200" dirty="0">
                  <a:solidFill>
                    <a:srgbClr val="000000"/>
                  </a:solidFill>
                  <a:latin typeface="Nimbus Roman No9 L"/>
                </a:rPr>
                <a:t>Address in module</a:t>
              </a:r>
              <a:endParaRPr lang="en-CA" sz="2400" dirty="0">
                <a:latin typeface="Corbel" pitchFamily="34" charset="0"/>
              </a:endParaRPr>
            </a:p>
          </p:txBody>
        </p:sp>
        <p:sp>
          <p:nvSpPr>
            <p:cNvPr id="52286" name="Rectangle 57"/>
            <p:cNvSpPr>
              <a:spLocks noChangeArrowheads="1"/>
            </p:cNvSpPr>
            <p:nvPr/>
          </p:nvSpPr>
          <p:spPr bwMode="auto">
            <a:xfrm>
              <a:off x="5564188" y="3484563"/>
              <a:ext cx="76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87" name="Rectangle 58"/>
            <p:cNvSpPr>
              <a:spLocks noChangeArrowheads="1"/>
            </p:cNvSpPr>
            <p:nvPr/>
          </p:nvSpPr>
          <p:spPr bwMode="auto">
            <a:xfrm>
              <a:off x="5653088" y="3449638"/>
              <a:ext cx="44450" cy="12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8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88" name="Rectangle 59"/>
            <p:cNvSpPr>
              <a:spLocks noChangeArrowheads="1"/>
            </p:cNvSpPr>
            <p:nvPr/>
          </p:nvSpPr>
          <p:spPr bwMode="auto">
            <a:xfrm>
              <a:off x="5862638" y="3484563"/>
              <a:ext cx="762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89" name="Rectangle 60"/>
            <p:cNvSpPr>
              <a:spLocks noChangeArrowheads="1"/>
            </p:cNvSpPr>
            <p:nvPr/>
          </p:nvSpPr>
          <p:spPr bwMode="auto">
            <a:xfrm>
              <a:off x="5740400" y="3484563"/>
              <a:ext cx="508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290" name="Line 61"/>
            <p:cNvSpPr>
              <a:spLocks noChangeShapeType="1"/>
            </p:cNvSpPr>
            <p:nvPr/>
          </p:nvSpPr>
          <p:spPr bwMode="auto">
            <a:xfrm flipH="1">
              <a:off x="4111625" y="2451100"/>
              <a:ext cx="1382713" cy="1588"/>
            </a:xfrm>
            <a:prstGeom prst="line">
              <a:avLst/>
            </a:pr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91" name="Freeform 62"/>
            <p:cNvSpPr>
              <a:spLocks/>
            </p:cNvSpPr>
            <p:nvPr/>
          </p:nvSpPr>
          <p:spPr bwMode="auto">
            <a:xfrm>
              <a:off x="2362200" y="2749550"/>
              <a:ext cx="454025" cy="34925"/>
            </a:xfrm>
            <a:custGeom>
              <a:avLst/>
              <a:gdLst>
                <a:gd name="T0" fmla="*/ 2147483647 w 26"/>
                <a:gd name="T1" fmla="*/ 2147483647 h 2"/>
                <a:gd name="T2" fmla="*/ 2147483647 w 26"/>
                <a:gd name="T3" fmla="*/ 0 h 2"/>
                <a:gd name="T4" fmla="*/ 2147483647 w 26"/>
                <a:gd name="T5" fmla="*/ 0 h 2"/>
                <a:gd name="T6" fmla="*/ 2147483647 w 26"/>
                <a:gd name="T7" fmla="*/ 0 h 2"/>
                <a:gd name="T8" fmla="*/ 0 w 26"/>
                <a:gd name="T9" fmla="*/ 0 h 2"/>
                <a:gd name="T10" fmla="*/ 0 w 26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2"/>
                <a:gd name="T20" fmla="*/ 26 w 2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2">
                  <a:moveTo>
                    <a:pt x="26" y="2"/>
                  </a:moveTo>
                  <a:lnTo>
                    <a:pt x="26" y="0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92" name="Freeform 63"/>
            <p:cNvSpPr>
              <a:spLocks/>
            </p:cNvSpPr>
            <p:nvPr/>
          </p:nvSpPr>
          <p:spPr bwMode="auto">
            <a:xfrm>
              <a:off x="3832225" y="2749550"/>
              <a:ext cx="454025" cy="34925"/>
            </a:xfrm>
            <a:custGeom>
              <a:avLst/>
              <a:gdLst>
                <a:gd name="T0" fmla="*/ 2147483647 w 26"/>
                <a:gd name="T1" fmla="*/ 2147483647 h 2"/>
                <a:gd name="T2" fmla="*/ 2147483647 w 26"/>
                <a:gd name="T3" fmla="*/ 0 h 2"/>
                <a:gd name="T4" fmla="*/ 2147483647 w 26"/>
                <a:gd name="T5" fmla="*/ 0 h 2"/>
                <a:gd name="T6" fmla="*/ 2147483647 w 26"/>
                <a:gd name="T7" fmla="*/ 0 h 2"/>
                <a:gd name="T8" fmla="*/ 0 w 26"/>
                <a:gd name="T9" fmla="*/ 0 h 2"/>
                <a:gd name="T10" fmla="*/ 0 w 26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2"/>
                <a:gd name="T20" fmla="*/ 26 w 2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2">
                  <a:moveTo>
                    <a:pt x="26" y="2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93" name="Freeform 64"/>
            <p:cNvSpPr>
              <a:spLocks/>
            </p:cNvSpPr>
            <p:nvPr/>
          </p:nvSpPr>
          <p:spPr bwMode="auto">
            <a:xfrm>
              <a:off x="5302250" y="2749550"/>
              <a:ext cx="455613" cy="34925"/>
            </a:xfrm>
            <a:custGeom>
              <a:avLst/>
              <a:gdLst>
                <a:gd name="T0" fmla="*/ 2147483647 w 26"/>
                <a:gd name="T1" fmla="*/ 2147483647 h 2"/>
                <a:gd name="T2" fmla="*/ 2147483647 w 26"/>
                <a:gd name="T3" fmla="*/ 0 h 2"/>
                <a:gd name="T4" fmla="*/ 2147483647 w 26"/>
                <a:gd name="T5" fmla="*/ 0 h 2"/>
                <a:gd name="T6" fmla="*/ 2147483647 w 26"/>
                <a:gd name="T7" fmla="*/ 0 h 2"/>
                <a:gd name="T8" fmla="*/ 0 w 26"/>
                <a:gd name="T9" fmla="*/ 0 h 2"/>
                <a:gd name="T10" fmla="*/ 0 w 26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2"/>
                <a:gd name="T20" fmla="*/ 26 w 2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2">
                  <a:moveTo>
                    <a:pt x="26" y="2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94" name="Freeform 65"/>
            <p:cNvSpPr>
              <a:spLocks/>
            </p:cNvSpPr>
            <p:nvPr/>
          </p:nvSpPr>
          <p:spPr bwMode="auto">
            <a:xfrm>
              <a:off x="4024313" y="2293938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95" name="Freeform 66"/>
            <p:cNvSpPr>
              <a:spLocks/>
            </p:cNvSpPr>
            <p:nvPr/>
          </p:nvSpPr>
          <p:spPr bwMode="auto">
            <a:xfrm>
              <a:off x="4024313" y="2293938"/>
              <a:ext cx="52387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96" name="Freeform 67"/>
            <p:cNvSpPr>
              <a:spLocks/>
            </p:cNvSpPr>
            <p:nvPr/>
          </p:nvSpPr>
          <p:spPr bwMode="auto">
            <a:xfrm>
              <a:off x="5040313" y="2014538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97" name="Freeform 68"/>
            <p:cNvSpPr>
              <a:spLocks/>
            </p:cNvSpPr>
            <p:nvPr/>
          </p:nvSpPr>
          <p:spPr bwMode="auto">
            <a:xfrm>
              <a:off x="5057775" y="2014538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98" name="Freeform 69"/>
            <p:cNvSpPr>
              <a:spLocks/>
            </p:cNvSpPr>
            <p:nvPr/>
          </p:nvSpPr>
          <p:spPr bwMode="auto">
            <a:xfrm>
              <a:off x="5040313" y="2416175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299" name="Freeform 70"/>
            <p:cNvSpPr>
              <a:spLocks/>
            </p:cNvSpPr>
            <p:nvPr/>
          </p:nvSpPr>
          <p:spPr bwMode="auto">
            <a:xfrm>
              <a:off x="5057775" y="2416175"/>
              <a:ext cx="52388" cy="52388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0" name="Freeform 71"/>
            <p:cNvSpPr>
              <a:spLocks/>
            </p:cNvSpPr>
            <p:nvPr/>
          </p:nvSpPr>
          <p:spPr bwMode="auto">
            <a:xfrm>
              <a:off x="4951413" y="3606800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1" name="Freeform 72"/>
            <p:cNvSpPr>
              <a:spLocks/>
            </p:cNvSpPr>
            <p:nvPr/>
          </p:nvSpPr>
          <p:spPr bwMode="auto">
            <a:xfrm>
              <a:off x="5022850" y="3606800"/>
              <a:ext cx="17463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2" name="Freeform 73"/>
            <p:cNvSpPr>
              <a:spLocks/>
            </p:cNvSpPr>
            <p:nvPr/>
          </p:nvSpPr>
          <p:spPr bwMode="auto">
            <a:xfrm>
              <a:off x="5092700" y="3606800"/>
              <a:ext cx="17463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3" name="Freeform 74"/>
            <p:cNvSpPr>
              <a:spLocks/>
            </p:cNvSpPr>
            <p:nvPr/>
          </p:nvSpPr>
          <p:spPr bwMode="auto">
            <a:xfrm>
              <a:off x="3481388" y="3606800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4" name="Freeform 75"/>
            <p:cNvSpPr>
              <a:spLocks/>
            </p:cNvSpPr>
            <p:nvPr/>
          </p:nvSpPr>
          <p:spPr bwMode="auto">
            <a:xfrm>
              <a:off x="3551238" y="3606800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5" name="Freeform 76"/>
            <p:cNvSpPr>
              <a:spLocks/>
            </p:cNvSpPr>
            <p:nvPr/>
          </p:nvSpPr>
          <p:spPr bwMode="auto">
            <a:xfrm>
              <a:off x="3621088" y="3606800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6" name="Line 77"/>
            <p:cNvSpPr>
              <a:spLocks noChangeShapeType="1"/>
            </p:cNvSpPr>
            <p:nvPr/>
          </p:nvSpPr>
          <p:spPr bwMode="auto">
            <a:xfrm flipV="1">
              <a:off x="3832225" y="2066925"/>
              <a:ext cx="1588" cy="26193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7" name="Freeform 78"/>
            <p:cNvSpPr>
              <a:spLocks/>
            </p:cNvSpPr>
            <p:nvPr/>
          </p:nvSpPr>
          <p:spPr bwMode="auto">
            <a:xfrm>
              <a:off x="3797300" y="2014538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8" name="Freeform 79"/>
            <p:cNvSpPr>
              <a:spLocks/>
            </p:cNvSpPr>
            <p:nvPr/>
          </p:nvSpPr>
          <p:spPr bwMode="auto">
            <a:xfrm>
              <a:off x="3797300" y="2014538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09" name="Rectangle 80"/>
            <p:cNvSpPr>
              <a:spLocks noChangeArrowheads="1"/>
            </p:cNvSpPr>
            <p:nvPr/>
          </p:nvSpPr>
          <p:spPr bwMode="auto">
            <a:xfrm>
              <a:off x="3638550" y="1296988"/>
              <a:ext cx="109538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10" name="Rectangle 81"/>
            <p:cNvSpPr>
              <a:spLocks noChangeArrowheads="1"/>
            </p:cNvSpPr>
            <p:nvPr/>
          </p:nvSpPr>
          <p:spPr bwMode="auto">
            <a:xfrm>
              <a:off x="3744913" y="1296988"/>
              <a:ext cx="25876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52311" name="Freeform 82"/>
            <p:cNvSpPr>
              <a:spLocks/>
            </p:cNvSpPr>
            <p:nvPr/>
          </p:nvSpPr>
          <p:spPr bwMode="auto">
            <a:xfrm>
              <a:off x="4497388" y="1401763"/>
              <a:ext cx="104775" cy="52387"/>
            </a:xfrm>
            <a:custGeom>
              <a:avLst/>
              <a:gdLst>
                <a:gd name="T0" fmla="*/ 0 w 6"/>
                <a:gd name="T1" fmla="*/ 2147483647 h 3"/>
                <a:gd name="T2" fmla="*/ 2147483647 w 6"/>
                <a:gd name="T3" fmla="*/ 2147483647 h 3"/>
                <a:gd name="T4" fmla="*/ 0 w 6"/>
                <a:gd name="T5" fmla="*/ 0 h 3"/>
                <a:gd name="T6" fmla="*/ 0 w 6"/>
                <a:gd name="T7" fmla="*/ 2147483647 h 3"/>
                <a:gd name="T8" fmla="*/ 0 w 6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12" name="Freeform 83"/>
            <p:cNvSpPr>
              <a:spLocks/>
            </p:cNvSpPr>
            <p:nvPr/>
          </p:nvSpPr>
          <p:spPr bwMode="auto">
            <a:xfrm>
              <a:off x="4497388" y="1401763"/>
              <a:ext cx="104775" cy="52387"/>
            </a:xfrm>
            <a:custGeom>
              <a:avLst/>
              <a:gdLst>
                <a:gd name="T0" fmla="*/ 0 w 66"/>
                <a:gd name="T1" fmla="*/ 2147483647 h 33"/>
                <a:gd name="T2" fmla="*/ 2147483647 w 66"/>
                <a:gd name="T3" fmla="*/ 2147483647 h 33"/>
                <a:gd name="T4" fmla="*/ 0 w 66"/>
                <a:gd name="T5" fmla="*/ 0 h 33"/>
                <a:gd name="T6" fmla="*/ 0 w 66"/>
                <a:gd name="T7" fmla="*/ 2147483647 h 33"/>
                <a:gd name="T8" fmla="*/ 0 w 66"/>
                <a:gd name="T9" fmla="*/ 2147483647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3"/>
                <a:gd name="T17" fmla="*/ 66 w 6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3">
                  <a:moveTo>
                    <a:pt x="0" y="33"/>
                  </a:moveTo>
                  <a:lnTo>
                    <a:pt x="66" y="22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13" name="Line 84"/>
            <p:cNvSpPr>
              <a:spLocks noChangeShapeType="1"/>
            </p:cNvSpPr>
            <p:nvPr/>
          </p:nvSpPr>
          <p:spPr bwMode="auto">
            <a:xfrm flipH="1">
              <a:off x="4059238" y="1436688"/>
              <a:ext cx="420687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14" name="Freeform 85"/>
            <p:cNvSpPr>
              <a:spLocks/>
            </p:cNvSpPr>
            <p:nvPr/>
          </p:nvSpPr>
          <p:spPr bwMode="auto">
            <a:xfrm>
              <a:off x="3062288" y="1401763"/>
              <a:ext cx="104775" cy="52387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15" name="Freeform 86"/>
            <p:cNvSpPr>
              <a:spLocks/>
            </p:cNvSpPr>
            <p:nvPr/>
          </p:nvSpPr>
          <p:spPr bwMode="auto">
            <a:xfrm>
              <a:off x="3062288" y="1401763"/>
              <a:ext cx="104775" cy="52387"/>
            </a:xfrm>
            <a:custGeom>
              <a:avLst/>
              <a:gdLst>
                <a:gd name="T0" fmla="*/ 2147483647 w 66"/>
                <a:gd name="T1" fmla="*/ 0 h 33"/>
                <a:gd name="T2" fmla="*/ 0 w 66"/>
                <a:gd name="T3" fmla="*/ 2147483647 h 33"/>
                <a:gd name="T4" fmla="*/ 2147483647 w 66"/>
                <a:gd name="T5" fmla="*/ 2147483647 h 33"/>
                <a:gd name="T6" fmla="*/ 2147483647 w 66"/>
                <a:gd name="T7" fmla="*/ 2147483647 h 33"/>
                <a:gd name="T8" fmla="*/ 2147483647 w 66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3"/>
                <a:gd name="T17" fmla="*/ 66 w 6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3">
                  <a:moveTo>
                    <a:pt x="66" y="0"/>
                  </a:moveTo>
                  <a:lnTo>
                    <a:pt x="0" y="22"/>
                  </a:lnTo>
                  <a:lnTo>
                    <a:pt x="66" y="33"/>
                  </a:lnTo>
                  <a:lnTo>
                    <a:pt x="66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16" name="Line 87"/>
            <p:cNvSpPr>
              <a:spLocks noChangeShapeType="1"/>
            </p:cNvSpPr>
            <p:nvPr/>
          </p:nvSpPr>
          <p:spPr bwMode="auto">
            <a:xfrm>
              <a:off x="3167063" y="1436688"/>
              <a:ext cx="41910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17" name="Freeform 88"/>
            <p:cNvSpPr>
              <a:spLocks/>
            </p:cNvSpPr>
            <p:nvPr/>
          </p:nvSpPr>
          <p:spPr bwMode="auto">
            <a:xfrm>
              <a:off x="3797300" y="2293938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318" name="Freeform 89"/>
            <p:cNvSpPr>
              <a:spLocks/>
            </p:cNvSpPr>
            <p:nvPr/>
          </p:nvSpPr>
          <p:spPr bwMode="auto">
            <a:xfrm>
              <a:off x="3797300" y="2293938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3" name="Content Placeholder 2"/>
          <p:cNvSpPr txBox="1">
            <a:spLocks/>
          </p:cNvSpPr>
          <p:nvPr/>
        </p:nvSpPr>
        <p:spPr>
          <a:xfrm>
            <a:off x="5105400" y="1524000"/>
            <a:ext cx="3886200" cy="4038600"/>
          </a:xfrm>
          <a:prstGeom prst="rect">
            <a:avLst/>
          </a:prstGeom>
        </p:spPr>
        <p:txBody>
          <a:bodyPr lIns="54864" tIns="91440"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latin typeface="+mn-lt"/>
              </a:rPr>
              <a:t>Consecutive words are located in consecutive modules.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latin typeface="+mn-lt"/>
              </a:rPr>
              <a:t>Consecutive addresses can be located in consecutive modules.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latin typeface="+mn-lt"/>
              </a:rPr>
              <a:t>While transferring a block of data, several memory modules can be kept busy at the same time.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92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and Miss Penalty</a:t>
            </a:r>
          </a:p>
        </p:txBody>
      </p:sp>
      <p:sp>
        <p:nvSpPr>
          <p:cNvPr id="23555" name="Content Placeholder 1"/>
          <p:cNvSpPr>
            <a:spLocks noGrp="1"/>
          </p:cNvSpPr>
          <p:nvPr>
            <p:ph sz="quarter" idx="1"/>
          </p:nvPr>
        </p:nvSpPr>
        <p:spPr>
          <a:xfrm>
            <a:off x="76200" y="1481138"/>
            <a:ext cx="8534400" cy="5072062"/>
          </a:xfrm>
        </p:spPr>
        <p:txBody>
          <a:bodyPr/>
          <a:lstStyle/>
          <a:p>
            <a:r>
              <a:rPr lang="en-US" dirty="0"/>
              <a:t>Effectiveness of a particular memory hierarchy is indicated by the success rate in accessing information at various levels.</a:t>
            </a:r>
          </a:p>
          <a:p>
            <a:r>
              <a:rPr lang="en-US" dirty="0"/>
              <a:t>A HIT occurs when access of data is  successful.</a:t>
            </a:r>
          </a:p>
          <a:p>
            <a:r>
              <a:rPr lang="en-US" dirty="0"/>
              <a:t>No: of hits to no: of all attempted accesses is called  </a:t>
            </a:r>
            <a:r>
              <a:rPr lang="en-US" dirty="0">
                <a:solidFill>
                  <a:srgbClr val="FF0000"/>
                </a:solidFill>
              </a:rPr>
              <a:t>HIT rate</a:t>
            </a:r>
            <a:r>
              <a:rPr lang="en-US" dirty="0"/>
              <a:t>.</a:t>
            </a:r>
          </a:p>
          <a:p>
            <a:r>
              <a:rPr lang="en-US" dirty="0"/>
              <a:t>No: of misses to no: of all attempted accesses is called  </a:t>
            </a:r>
            <a:r>
              <a:rPr lang="en-US" dirty="0">
                <a:solidFill>
                  <a:srgbClr val="FF0000"/>
                </a:solidFill>
              </a:rPr>
              <a:t>MISS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rate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High HIT rates &gt; 0.9 </a:t>
            </a:r>
            <a:r>
              <a:rPr lang="en-US" dirty="0"/>
              <a:t>are required for high performance computers.</a:t>
            </a:r>
          </a:p>
        </p:txBody>
      </p:sp>
    </p:spTree>
    <p:extLst>
      <p:ext uri="{BB962C8B-B14F-4D97-AF65-F5344CB8AC3E}">
        <p14:creationId xmlns:p14="http://schemas.microsoft.com/office/powerpoint/2010/main" val="407117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635375"/>
          </a:xfrm>
        </p:spPr>
        <p:txBody>
          <a:bodyPr/>
          <a:lstStyle/>
          <a:p>
            <a:r>
              <a:rPr lang="en-US" dirty="0"/>
              <a:t>The Main Memory, Memory Hierarchy 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ROM </a:t>
            </a:r>
          </a:p>
          <a:p>
            <a:r>
              <a:rPr lang="en-US" dirty="0">
                <a:solidFill>
                  <a:srgbClr val="FF0000"/>
                </a:solidFill>
              </a:rPr>
              <a:t>Cache Memory </a:t>
            </a:r>
          </a:p>
          <a:p>
            <a:r>
              <a:rPr lang="en-US" dirty="0"/>
              <a:t>Secondary Memory</a:t>
            </a:r>
          </a:p>
          <a:p>
            <a:r>
              <a:rPr lang="en-US" dirty="0"/>
              <a:t>Performance Considerations</a:t>
            </a:r>
          </a:p>
          <a:p>
            <a:r>
              <a:rPr lang="en-US" dirty="0"/>
              <a:t>Virtual Memory </a:t>
            </a:r>
          </a:p>
          <a:p>
            <a:pPr marL="11906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9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Penalty</a:t>
            </a:r>
          </a:p>
        </p:txBody>
      </p:sp>
      <p:sp>
        <p:nvSpPr>
          <p:cNvPr id="24579" name="Content Placeholder 1"/>
          <p:cNvSpPr>
            <a:spLocks noGrp="1"/>
          </p:cNvSpPr>
          <p:nvPr>
            <p:ph sz="quarter" idx="1"/>
          </p:nvPr>
        </p:nvSpPr>
        <p:spPr>
          <a:xfrm>
            <a:off x="76200" y="1524000"/>
            <a:ext cx="7620000" cy="5105400"/>
          </a:xfrm>
        </p:spPr>
        <p:txBody>
          <a:bodyPr/>
          <a:lstStyle/>
          <a:p>
            <a:r>
              <a:rPr lang="en-US" dirty="0"/>
              <a:t>Performance is affected by the actions taken after a MISS occurs.</a:t>
            </a:r>
          </a:p>
          <a:p>
            <a:r>
              <a:rPr lang="en-US" dirty="0"/>
              <a:t>The extra time needed to bring the desired information into the cache is called </a:t>
            </a:r>
            <a:r>
              <a:rPr lang="en-US" dirty="0">
                <a:solidFill>
                  <a:srgbClr val="FF0000"/>
                </a:solidFill>
              </a:rPr>
              <a:t>MISS penalty.</a:t>
            </a:r>
          </a:p>
          <a:p>
            <a:r>
              <a:rPr lang="en-US" dirty="0"/>
              <a:t>MISS  Penalty is the time required to get a block from a slow memory unit to a faster unit.</a:t>
            </a:r>
          </a:p>
          <a:p>
            <a:r>
              <a:rPr lang="en-US" dirty="0"/>
              <a:t>This is reduced with efficient mechanism in data transferring : </a:t>
            </a:r>
            <a:r>
              <a:rPr lang="en-US" dirty="0">
                <a:solidFill>
                  <a:srgbClr val="FF0000"/>
                </a:solidFill>
              </a:rPr>
              <a:t>Interleaved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125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Cache Memories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8839200" cy="5181600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Processor is much faster than the main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As a result, the processor has to spend much of its time waiting while instructions and data are being fetched from the main memory.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600" dirty="0"/>
              <a:t>Major obstacle towards achieving good performance.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Speed of the main memory cannot be increased beyond a certain point.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>
                <a:solidFill>
                  <a:srgbClr val="FF0000"/>
                </a:solidFill>
              </a:rPr>
              <a:t>Cache memory </a:t>
            </a:r>
            <a:r>
              <a:rPr lang="en-US" sz="3000" dirty="0"/>
              <a:t>is an architectural arrangement which makes the main memory appear faster to the processor than it really is.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000" dirty="0"/>
              <a:t>Cache memory is based on the property of computer programs known as </a:t>
            </a:r>
            <a:r>
              <a:rPr lang="en-US" sz="3000" u="sng" dirty="0">
                <a:solidFill>
                  <a:srgbClr val="FF0000"/>
                </a:solidFill>
              </a:rPr>
              <a:t>“locality of reference”.</a:t>
            </a:r>
            <a:endParaRPr lang="en-US" sz="3000" dirty="0">
              <a:solidFill>
                <a:srgbClr val="FF0000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Locality of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8686800" cy="4495800"/>
          </a:xfrm>
        </p:spPr>
        <p:txBody>
          <a:bodyPr rtlCol="0">
            <a:normAutofit fontScale="850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300" dirty="0"/>
              <a:t>Many instructions in localized areas of a program are executed repeatedly during some period of time, while the others are accessed relatively less frequently.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3100" dirty="0"/>
              <a:t>These instructions may be the ones in a loop, nested loop or few procedures calling each other repeatedly.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3100" dirty="0"/>
              <a:t>This is called </a:t>
            </a:r>
            <a:r>
              <a:rPr lang="en-US" sz="3100" u="sng" dirty="0">
                <a:solidFill>
                  <a:srgbClr val="FF0000"/>
                </a:solidFill>
              </a:rPr>
              <a:t>“locality of reference”.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300" dirty="0">
                <a:solidFill>
                  <a:srgbClr val="FF0000"/>
                </a:solidFill>
              </a:rPr>
              <a:t>Temporal locality of reference</a:t>
            </a:r>
            <a:r>
              <a:rPr lang="en-US" sz="3300" dirty="0"/>
              <a:t>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3000" dirty="0"/>
              <a:t>Recently executed instruction is likely to be executed again very soon.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300" dirty="0">
                <a:solidFill>
                  <a:srgbClr val="FF0000"/>
                </a:solidFill>
              </a:rPr>
              <a:t>Spatial locality of reference</a:t>
            </a:r>
            <a:r>
              <a:rPr lang="en-US" sz="3300" dirty="0"/>
              <a:t>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3000" dirty="0"/>
              <a:t>Instructions with addresses close to a recently instruction are likely to be executed soon.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Cache memories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46351"/>
            <a:ext cx="7848600" cy="3304179"/>
          </a:xfrm>
        </p:spPr>
        <p:txBody>
          <a:bodyPr rtlCol="0">
            <a:no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/>
              <a:t>Processor issues a </a:t>
            </a:r>
            <a:r>
              <a:rPr lang="en-US" sz="2200" dirty="0">
                <a:solidFill>
                  <a:srgbClr val="FF0000"/>
                </a:solidFill>
              </a:rPr>
              <a:t>Read request</a:t>
            </a:r>
            <a:r>
              <a:rPr lang="en-US" sz="2200" dirty="0"/>
              <a:t>, a block of words is transferred from the main memory  to the cache, one word at a time.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/>
              <a:t>At any given time, only some blocks in the main memory are held in the cache. Which  blocks in the main memory are in the cache is determined by a </a:t>
            </a:r>
            <a:r>
              <a:rPr lang="en-US" sz="2200" dirty="0">
                <a:solidFill>
                  <a:srgbClr val="FF0000"/>
                </a:solidFill>
              </a:rPr>
              <a:t>“</a:t>
            </a:r>
            <a:r>
              <a:rPr lang="en-US" sz="2200" u="sng" dirty="0">
                <a:solidFill>
                  <a:srgbClr val="FF0000"/>
                </a:solidFill>
              </a:rPr>
              <a:t>mapping function”.</a:t>
            </a:r>
            <a:endParaRPr lang="en-US" sz="2200" dirty="0">
              <a:solidFill>
                <a:srgbClr val="FF0000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2200" dirty="0"/>
              <a:t>When the cache is full, and a block of words needs to be transferred 	from the main  memory, some block of words in the cache must be replaced. This is determined by a </a:t>
            </a:r>
            <a:r>
              <a:rPr lang="en-US" sz="2200" u="sng" dirty="0">
                <a:solidFill>
                  <a:srgbClr val="FF0000"/>
                </a:solidFill>
              </a:rPr>
              <a:t>“replacement algorithm”.</a:t>
            </a:r>
            <a:endParaRPr lang="en-US" sz="2200" dirty="0">
              <a:solidFill>
                <a:srgbClr val="FF0000"/>
              </a:solidFill>
            </a:endParaRPr>
          </a:p>
        </p:txBody>
      </p:sp>
      <p:grpSp>
        <p:nvGrpSpPr>
          <p:cNvPr id="40964" name="Group 20"/>
          <p:cNvGrpSpPr>
            <a:grpSpLocks/>
          </p:cNvGrpSpPr>
          <p:nvPr/>
        </p:nvGrpSpPr>
        <p:grpSpPr bwMode="auto">
          <a:xfrm>
            <a:off x="1752600" y="1524000"/>
            <a:ext cx="5705475" cy="1882775"/>
            <a:chOff x="1263650" y="1622425"/>
            <a:chExt cx="6499225" cy="2263775"/>
          </a:xfrm>
        </p:grpSpPr>
        <p:sp>
          <p:nvSpPr>
            <p:cNvPr id="40965" name="Freeform 4"/>
            <p:cNvSpPr>
              <a:spLocks/>
            </p:cNvSpPr>
            <p:nvPr/>
          </p:nvSpPr>
          <p:spPr bwMode="auto">
            <a:xfrm>
              <a:off x="2701925" y="2714625"/>
              <a:ext cx="160338" cy="793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700034568 h 3"/>
                <a:gd name="T4" fmla="*/ 2147483647 w 6"/>
                <a:gd name="T5" fmla="*/ 2100130368 h 3"/>
                <a:gd name="T6" fmla="*/ 2147483647 w 6"/>
                <a:gd name="T7" fmla="*/ 700034568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6" name="Freeform 5"/>
            <p:cNvSpPr>
              <a:spLocks/>
            </p:cNvSpPr>
            <p:nvPr/>
          </p:nvSpPr>
          <p:spPr bwMode="auto">
            <a:xfrm>
              <a:off x="2701925" y="2714625"/>
              <a:ext cx="160338" cy="79375"/>
            </a:xfrm>
            <a:custGeom>
              <a:avLst/>
              <a:gdLst>
                <a:gd name="T0" fmla="*/ 254537391 w 101"/>
                <a:gd name="T1" fmla="*/ 0 h 50"/>
                <a:gd name="T2" fmla="*/ 0 w 101"/>
                <a:gd name="T3" fmla="*/ 40322500 h 50"/>
                <a:gd name="T4" fmla="*/ 254537391 w 101"/>
                <a:gd name="T5" fmla="*/ 126007824 h 50"/>
                <a:gd name="T6" fmla="*/ 254537391 w 101"/>
                <a:gd name="T7" fmla="*/ 40322500 h 50"/>
                <a:gd name="T8" fmla="*/ 254537391 w 101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50"/>
                <a:gd name="T17" fmla="*/ 101 w 101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50">
                  <a:moveTo>
                    <a:pt x="101" y="0"/>
                  </a:moveTo>
                  <a:lnTo>
                    <a:pt x="0" y="16"/>
                  </a:lnTo>
                  <a:lnTo>
                    <a:pt x="101" y="50"/>
                  </a:lnTo>
                  <a:lnTo>
                    <a:pt x="101" y="1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7" name="Freeform 6"/>
            <p:cNvSpPr>
              <a:spLocks/>
            </p:cNvSpPr>
            <p:nvPr/>
          </p:nvSpPr>
          <p:spPr bwMode="auto">
            <a:xfrm>
              <a:off x="3687763" y="2714625"/>
              <a:ext cx="185737" cy="79375"/>
            </a:xfrm>
            <a:custGeom>
              <a:avLst/>
              <a:gdLst>
                <a:gd name="T0" fmla="*/ 0 w 7"/>
                <a:gd name="T1" fmla="*/ 2100130368 h 3"/>
                <a:gd name="T2" fmla="*/ 2147483647 w 7"/>
                <a:gd name="T3" fmla="*/ 700034568 h 3"/>
                <a:gd name="T4" fmla="*/ 0 w 7"/>
                <a:gd name="T5" fmla="*/ 0 h 3"/>
                <a:gd name="T6" fmla="*/ 0 w 7"/>
                <a:gd name="T7" fmla="*/ 700034568 h 3"/>
                <a:gd name="T8" fmla="*/ 0 w 7"/>
                <a:gd name="T9" fmla="*/ 210013036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0" y="3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8" name="Freeform 7"/>
            <p:cNvSpPr>
              <a:spLocks/>
            </p:cNvSpPr>
            <p:nvPr/>
          </p:nvSpPr>
          <p:spPr bwMode="auto">
            <a:xfrm>
              <a:off x="3687763" y="2714625"/>
              <a:ext cx="185737" cy="79375"/>
            </a:xfrm>
            <a:custGeom>
              <a:avLst/>
              <a:gdLst>
                <a:gd name="T0" fmla="*/ 0 w 117"/>
                <a:gd name="T1" fmla="*/ 126007824 h 50"/>
                <a:gd name="T2" fmla="*/ 294856716 w 117"/>
                <a:gd name="T3" fmla="*/ 40322500 h 50"/>
                <a:gd name="T4" fmla="*/ 0 w 117"/>
                <a:gd name="T5" fmla="*/ 0 h 50"/>
                <a:gd name="T6" fmla="*/ 0 w 117"/>
                <a:gd name="T7" fmla="*/ 40322500 h 50"/>
                <a:gd name="T8" fmla="*/ 0 w 117"/>
                <a:gd name="T9" fmla="*/ 126007824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50"/>
                <a:gd name="T17" fmla="*/ 117 w 117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50">
                  <a:moveTo>
                    <a:pt x="0" y="50"/>
                  </a:moveTo>
                  <a:lnTo>
                    <a:pt x="117" y="16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 flipH="1">
              <a:off x="2887663" y="2740025"/>
              <a:ext cx="800100" cy="158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0" name="Freeform 9"/>
            <p:cNvSpPr>
              <a:spLocks/>
            </p:cNvSpPr>
            <p:nvPr/>
          </p:nvSpPr>
          <p:spPr bwMode="auto">
            <a:xfrm>
              <a:off x="5180013" y="2714625"/>
              <a:ext cx="158750" cy="793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700034568 h 3"/>
                <a:gd name="T4" fmla="*/ 2147483647 w 6"/>
                <a:gd name="T5" fmla="*/ 2100130368 h 3"/>
                <a:gd name="T6" fmla="*/ 2147483647 w 6"/>
                <a:gd name="T7" fmla="*/ 700034568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1" name="Freeform 10"/>
            <p:cNvSpPr>
              <a:spLocks/>
            </p:cNvSpPr>
            <p:nvPr/>
          </p:nvSpPr>
          <p:spPr bwMode="auto">
            <a:xfrm>
              <a:off x="5180013" y="2714625"/>
              <a:ext cx="158750" cy="79375"/>
            </a:xfrm>
            <a:custGeom>
              <a:avLst/>
              <a:gdLst>
                <a:gd name="T0" fmla="*/ 252015647 w 100"/>
                <a:gd name="T1" fmla="*/ 0 h 50"/>
                <a:gd name="T2" fmla="*/ 0 w 100"/>
                <a:gd name="T3" fmla="*/ 40322500 h 50"/>
                <a:gd name="T4" fmla="*/ 252015647 w 100"/>
                <a:gd name="T5" fmla="*/ 126007824 h 50"/>
                <a:gd name="T6" fmla="*/ 252015647 w 100"/>
                <a:gd name="T7" fmla="*/ 40322500 h 50"/>
                <a:gd name="T8" fmla="*/ 252015647 w 10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50"/>
                <a:gd name="T17" fmla="*/ 100 w 10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50">
                  <a:moveTo>
                    <a:pt x="100" y="0"/>
                  </a:moveTo>
                  <a:lnTo>
                    <a:pt x="0" y="16"/>
                  </a:lnTo>
                  <a:lnTo>
                    <a:pt x="100" y="50"/>
                  </a:lnTo>
                  <a:lnTo>
                    <a:pt x="100" y="1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2" name="Freeform 11"/>
            <p:cNvSpPr>
              <a:spLocks/>
            </p:cNvSpPr>
            <p:nvPr/>
          </p:nvSpPr>
          <p:spPr bwMode="auto">
            <a:xfrm>
              <a:off x="6164263" y="2714625"/>
              <a:ext cx="160337" cy="79375"/>
            </a:xfrm>
            <a:custGeom>
              <a:avLst/>
              <a:gdLst>
                <a:gd name="T0" fmla="*/ 0 w 6"/>
                <a:gd name="T1" fmla="*/ 2100130368 h 3"/>
                <a:gd name="T2" fmla="*/ 2147483647 w 6"/>
                <a:gd name="T3" fmla="*/ 700034568 h 3"/>
                <a:gd name="T4" fmla="*/ 0 w 6"/>
                <a:gd name="T5" fmla="*/ 0 h 3"/>
                <a:gd name="T6" fmla="*/ 0 w 6"/>
                <a:gd name="T7" fmla="*/ 700034568 h 3"/>
                <a:gd name="T8" fmla="*/ 0 w 6"/>
                <a:gd name="T9" fmla="*/ 210013036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3" name="Freeform 12"/>
            <p:cNvSpPr>
              <a:spLocks/>
            </p:cNvSpPr>
            <p:nvPr/>
          </p:nvSpPr>
          <p:spPr bwMode="auto">
            <a:xfrm>
              <a:off x="6164263" y="2714625"/>
              <a:ext cx="160337" cy="79375"/>
            </a:xfrm>
            <a:custGeom>
              <a:avLst/>
              <a:gdLst>
                <a:gd name="T0" fmla="*/ 0 w 101"/>
                <a:gd name="T1" fmla="*/ 126007824 h 50"/>
                <a:gd name="T2" fmla="*/ 254534216 w 101"/>
                <a:gd name="T3" fmla="*/ 40322500 h 50"/>
                <a:gd name="T4" fmla="*/ 0 w 101"/>
                <a:gd name="T5" fmla="*/ 0 h 50"/>
                <a:gd name="T6" fmla="*/ 0 w 101"/>
                <a:gd name="T7" fmla="*/ 40322500 h 50"/>
                <a:gd name="T8" fmla="*/ 0 w 101"/>
                <a:gd name="T9" fmla="*/ 126007824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50"/>
                <a:gd name="T17" fmla="*/ 101 w 101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50">
                  <a:moveTo>
                    <a:pt x="0" y="50"/>
                  </a:moveTo>
                  <a:lnTo>
                    <a:pt x="101" y="16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4" name="Line 13"/>
            <p:cNvSpPr>
              <a:spLocks noChangeShapeType="1"/>
            </p:cNvSpPr>
            <p:nvPr/>
          </p:nvSpPr>
          <p:spPr bwMode="auto">
            <a:xfrm flipH="1">
              <a:off x="5338763" y="2740025"/>
              <a:ext cx="800100" cy="158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975" name="Rectangle 14"/>
            <p:cNvSpPr>
              <a:spLocks noChangeArrowheads="1"/>
            </p:cNvSpPr>
            <p:nvPr/>
          </p:nvSpPr>
          <p:spPr bwMode="auto">
            <a:xfrm>
              <a:off x="4219575" y="2581275"/>
              <a:ext cx="6000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9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0976" name="Rectangle 15"/>
            <p:cNvSpPr>
              <a:spLocks noChangeArrowheads="1"/>
            </p:cNvSpPr>
            <p:nvPr/>
          </p:nvSpPr>
          <p:spPr bwMode="auto">
            <a:xfrm>
              <a:off x="1263650" y="1622425"/>
              <a:ext cx="1411288" cy="2263775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6804025" y="2420937"/>
              <a:ext cx="5080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900">
                  <a:solidFill>
                    <a:srgbClr val="000000"/>
                  </a:solidFill>
                  <a:latin typeface="Nimbus Roman No9 L"/>
                </a:rPr>
                <a:t>Main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6670675" y="2714625"/>
              <a:ext cx="803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900">
                  <a:solidFill>
                    <a:srgbClr val="000000"/>
                  </a:solidFill>
                  <a:latin typeface="Nimbus Roman No9 L"/>
                </a:rPr>
                <a:t>memory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0979" name="Rectangle 18"/>
            <p:cNvSpPr>
              <a:spLocks noChangeArrowheads="1"/>
            </p:cNvSpPr>
            <p:nvPr/>
          </p:nvSpPr>
          <p:spPr bwMode="auto">
            <a:xfrm>
              <a:off x="1350451" y="2581275"/>
              <a:ext cx="93821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900" dirty="0">
                  <a:solidFill>
                    <a:srgbClr val="000000"/>
                  </a:solidFill>
                  <a:latin typeface="Nimbus Roman No9 L"/>
                </a:rPr>
                <a:t>Processor</a:t>
              </a:r>
              <a:endParaRPr lang="en-CA" sz="2400" dirty="0">
                <a:latin typeface="Corbel" pitchFamily="34" charset="0"/>
              </a:endParaRPr>
            </a:p>
          </p:txBody>
        </p:sp>
        <p:sp>
          <p:nvSpPr>
            <p:cNvPr id="40980" name="Rectangle 19"/>
            <p:cNvSpPr>
              <a:spLocks noChangeArrowheads="1"/>
            </p:cNvSpPr>
            <p:nvPr/>
          </p:nvSpPr>
          <p:spPr bwMode="auto">
            <a:xfrm>
              <a:off x="3900488" y="2128837"/>
              <a:ext cx="1225550" cy="1223963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0981" name="Rectangle 20"/>
            <p:cNvSpPr>
              <a:spLocks noChangeArrowheads="1"/>
            </p:cNvSpPr>
            <p:nvPr/>
          </p:nvSpPr>
          <p:spPr bwMode="auto">
            <a:xfrm>
              <a:off x="6351588" y="1622425"/>
              <a:ext cx="1411287" cy="2263775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Cache hit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7620000" cy="5257800"/>
          </a:xfrm>
        </p:spPr>
        <p:txBody>
          <a:bodyPr rtlCol="0">
            <a:normAutofit fontScale="775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Existence of a cache is transparent to the processor. The processor issues Read and Write requests in the same manner.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If the data is in the cache it is called a </a:t>
            </a:r>
            <a:r>
              <a:rPr lang="en-US" u="sng" dirty="0">
                <a:solidFill>
                  <a:srgbClr val="FF0000"/>
                </a:solidFill>
              </a:rPr>
              <a:t>Read or Write hit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Read hit: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 The data is obtained from the cache.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Write hit: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Cache has a replica of the contents of the main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Contents of the cache and the main memory may be updated simultaneously.       This is the </a:t>
            </a:r>
            <a:r>
              <a:rPr lang="en-US" u="sng" dirty="0">
                <a:solidFill>
                  <a:srgbClr val="FF0000"/>
                </a:solidFill>
              </a:rPr>
              <a:t>write-through</a:t>
            </a:r>
            <a:r>
              <a:rPr lang="en-US" dirty="0">
                <a:solidFill>
                  <a:srgbClr val="FF0000"/>
                </a:solidFill>
              </a:rPr>
              <a:t> protocol.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Update the contents of the cache, and mark it as updated by setting a bit known as the </a:t>
            </a:r>
            <a:r>
              <a:rPr lang="en-US" u="sng" dirty="0">
                <a:solidFill>
                  <a:srgbClr val="FF0000"/>
                </a:solidFill>
              </a:rPr>
              <a:t>dirty bit or modified</a:t>
            </a:r>
            <a:r>
              <a:rPr lang="en-US" dirty="0">
                <a:solidFill>
                  <a:srgbClr val="FF0000"/>
                </a:solidFill>
              </a:rPr>
              <a:t> bit</a:t>
            </a:r>
            <a:r>
              <a:rPr lang="en-US" dirty="0"/>
              <a:t>. The contents of the main memory are updated  when this block is replaced. This is </a:t>
            </a:r>
            <a:r>
              <a:rPr lang="en-US" u="sng" dirty="0">
                <a:solidFill>
                  <a:srgbClr val="FF0000"/>
                </a:solidFill>
              </a:rPr>
              <a:t>write-back or copy-back</a:t>
            </a:r>
            <a:r>
              <a:rPr lang="en-US" dirty="0">
                <a:solidFill>
                  <a:srgbClr val="FF0000"/>
                </a:solidFill>
              </a:rPr>
              <a:t> protocol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Cache miss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4825"/>
            <a:ext cx="7620000" cy="5083175"/>
          </a:xfrm>
        </p:spPr>
        <p:txBody>
          <a:bodyPr rtlCol="0">
            <a:normAutofit fontScale="70000" lnSpcReduction="2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/>
              <a:t>If the data is not present in the cache, then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u="sng" dirty="0">
                <a:solidFill>
                  <a:srgbClr val="FF0000"/>
                </a:solidFill>
              </a:rPr>
              <a:t>Read miss or Write miss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occurs.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Read miss</a:t>
            </a:r>
            <a:r>
              <a:rPr lang="en-US" dirty="0"/>
              <a:t>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Block of words containing this requested word is transferred from the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After the block is transferred, the desired word is forwarded to the processor.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The desired word may also be forwarded to the processor as soon as it is  transferred without waiting for the entire block to be transferred. This is called  </a:t>
            </a:r>
            <a:r>
              <a:rPr lang="en-US" u="sng" dirty="0">
                <a:solidFill>
                  <a:srgbClr val="FF0000"/>
                </a:solidFill>
              </a:rPr>
              <a:t>load-through or early-restart</a:t>
            </a:r>
            <a:r>
              <a:rPr lang="en-US" u="sng" dirty="0"/>
              <a:t>.</a:t>
            </a: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Write-miss: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Write-through protocol </a:t>
            </a:r>
            <a:r>
              <a:rPr lang="en-US" dirty="0"/>
              <a:t>is used, then the contents of the main memory are updated directly.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write-back protocol </a:t>
            </a:r>
            <a:r>
              <a:rPr lang="en-US" dirty="0"/>
              <a:t>is used, the block containing the addressed word is first brought into the cache. The desired word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	is overwritten with new information.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Mapping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Mapping functions determine how memory blocks are placed in the cache.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A simple processor example: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Cache consisting of 128 blocks of 16 words each.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Total size of cache is 2048 (2K) words.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Main memory is addressable by a 16-bit address.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Main memory has 64K words.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Main memory has 4K blocks of 16 words each.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/>
              <a:t>Three mapping functions: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Direct mapping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Associative mapping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Set-associative mapping.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Direct mapping</a:t>
            </a:r>
          </a:p>
        </p:txBody>
      </p:sp>
      <p:grpSp>
        <p:nvGrpSpPr>
          <p:cNvPr id="46083" name="Group 120"/>
          <p:cNvGrpSpPr>
            <a:grpSpLocks/>
          </p:cNvGrpSpPr>
          <p:nvPr/>
        </p:nvGrpSpPr>
        <p:grpSpPr bwMode="auto">
          <a:xfrm>
            <a:off x="152400" y="1600200"/>
            <a:ext cx="3365500" cy="5137150"/>
            <a:chOff x="715963" y="1600200"/>
            <a:chExt cx="3365500" cy="5137150"/>
          </a:xfrm>
        </p:grpSpPr>
        <p:sp>
          <p:nvSpPr>
            <p:cNvPr id="425076" name="Rectangle 116"/>
            <p:cNvSpPr>
              <a:spLocks noChangeArrowheads="1"/>
            </p:cNvSpPr>
            <p:nvPr/>
          </p:nvSpPr>
          <p:spPr bwMode="auto">
            <a:xfrm>
              <a:off x="1228726" y="2297113"/>
              <a:ext cx="1027112" cy="347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64" name="Rectangle 4"/>
            <p:cNvSpPr>
              <a:spLocks noChangeArrowheads="1"/>
            </p:cNvSpPr>
            <p:nvPr/>
          </p:nvSpPr>
          <p:spPr bwMode="auto">
            <a:xfrm>
              <a:off x="3009901" y="1931988"/>
              <a:ext cx="1027112" cy="3476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rgbClr val="B2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65" name="Rectangle 5"/>
            <p:cNvSpPr>
              <a:spLocks noChangeArrowheads="1"/>
            </p:cNvSpPr>
            <p:nvPr/>
          </p:nvSpPr>
          <p:spPr bwMode="auto">
            <a:xfrm>
              <a:off x="3009901" y="1600200"/>
              <a:ext cx="1027112" cy="3317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088" name="Rectangle 6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089" name="Rectangle 7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24968" name="Rectangle 8"/>
            <p:cNvSpPr>
              <a:spLocks noChangeArrowheads="1"/>
            </p:cNvSpPr>
            <p:nvPr/>
          </p:nvSpPr>
          <p:spPr bwMode="auto">
            <a:xfrm>
              <a:off x="3009901" y="3308350"/>
              <a:ext cx="1027112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69" name="Rectangle 9"/>
            <p:cNvSpPr>
              <a:spLocks noChangeArrowheads="1"/>
            </p:cNvSpPr>
            <p:nvPr/>
          </p:nvSpPr>
          <p:spPr bwMode="auto">
            <a:xfrm>
              <a:off x="3009901" y="3656013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092" name="Rectangle 10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093" name="Rectangle 11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009901" y="5030788"/>
              <a:ext cx="1027112" cy="3317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73" name="Rectangle 13"/>
            <p:cNvSpPr>
              <a:spLocks noChangeArrowheads="1"/>
            </p:cNvSpPr>
            <p:nvPr/>
          </p:nvSpPr>
          <p:spPr bwMode="auto">
            <a:xfrm>
              <a:off x="3009901" y="5362575"/>
              <a:ext cx="1027112" cy="347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096" name="Rectangle 14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097" name="Rectangle 15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grpSp>
          <p:nvGrpSpPr>
            <p:cNvPr id="46098" name="Group 121"/>
            <p:cNvGrpSpPr>
              <a:grpSpLocks/>
            </p:cNvGrpSpPr>
            <p:nvPr/>
          </p:nvGrpSpPr>
          <p:grpSpPr bwMode="auto">
            <a:xfrm>
              <a:off x="2495550" y="1630362"/>
              <a:ext cx="463550" cy="288925"/>
              <a:chOff x="2827" y="530"/>
              <a:chExt cx="292" cy="182"/>
            </a:xfrm>
          </p:grpSpPr>
          <p:sp>
            <p:nvSpPr>
              <p:cNvPr id="46194" name="Rectangle 27"/>
              <p:cNvSpPr>
                <a:spLocks noChangeArrowheads="1"/>
              </p:cNvSpPr>
              <p:nvPr/>
            </p:nvSpPr>
            <p:spPr bwMode="auto">
              <a:xfrm>
                <a:off x="2874" y="530"/>
                <a:ext cx="185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Main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6195" name="Rectangle 28"/>
              <p:cNvSpPr>
                <a:spLocks noChangeArrowheads="1"/>
              </p:cNvSpPr>
              <p:nvPr/>
            </p:nvSpPr>
            <p:spPr bwMode="auto">
              <a:xfrm>
                <a:off x="2827" y="606"/>
                <a:ext cx="292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memory</a:t>
                </a:r>
                <a:endParaRPr lang="en-CA" sz="2400">
                  <a:latin typeface="Corbel" pitchFamily="34" charset="0"/>
                </a:endParaRPr>
              </a:p>
            </p:txBody>
          </p:sp>
        </p:grpSp>
        <p:sp>
          <p:nvSpPr>
            <p:cNvPr id="46099" name="Rectangle 30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0" name="Rectangle 29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1" name="Rectangle 31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2" name="Rectangle 32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3" name="Rectangle 33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4" name="Rectangle 34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5" name="Rectangle 35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6" name="Rectangle 36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7" name="Rectangle 37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8" name="Rectangle 38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09" name="Rectangle 39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10" name="Rectangle 40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11" name="Rectangle 41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12" name="Rectangle 42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13" name="Rectangle 43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14" name="Rectangle 44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15" name="Rectangle 45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16" name="Rectangle 46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17" name="Rectangle 47"/>
            <p:cNvSpPr>
              <a:spLocks noChangeArrowheads="1"/>
            </p:cNvSpPr>
            <p:nvPr/>
          </p:nvSpPr>
          <p:spPr bwMode="auto">
            <a:xfrm>
              <a:off x="3311525" y="1674812"/>
              <a:ext cx="54662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6118" name="Rectangle 48"/>
            <p:cNvSpPr>
              <a:spLocks noChangeArrowheads="1"/>
            </p:cNvSpPr>
            <p:nvPr/>
          </p:nvSpPr>
          <p:spPr bwMode="auto">
            <a:xfrm>
              <a:off x="3311525" y="2022475"/>
              <a:ext cx="54662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6119" name="Rectangle 49"/>
            <p:cNvSpPr>
              <a:spLocks noChangeArrowheads="1"/>
            </p:cNvSpPr>
            <p:nvPr/>
          </p:nvSpPr>
          <p:spPr bwMode="auto">
            <a:xfrm>
              <a:off x="3235325" y="3049587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127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6120" name="Rectangle 50"/>
            <p:cNvSpPr>
              <a:spLocks noChangeArrowheads="1"/>
            </p:cNvSpPr>
            <p:nvPr/>
          </p:nvSpPr>
          <p:spPr bwMode="auto">
            <a:xfrm>
              <a:off x="3235325" y="3397250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 dirty="0">
                  <a:solidFill>
                    <a:srgbClr val="000000"/>
                  </a:solidFill>
                  <a:latin typeface="Nimbus Roman No9 L"/>
                </a:rPr>
                <a:t>Block 128</a:t>
              </a:r>
              <a:endParaRPr lang="en-CA" sz="1200" b="1" dirty="0">
                <a:latin typeface="Corbel" pitchFamily="34" charset="0"/>
              </a:endParaRPr>
            </a:p>
          </p:txBody>
        </p:sp>
        <p:sp>
          <p:nvSpPr>
            <p:cNvPr id="46121" name="Rectangle 51"/>
            <p:cNvSpPr>
              <a:spLocks noChangeArrowheads="1"/>
            </p:cNvSpPr>
            <p:nvPr/>
          </p:nvSpPr>
          <p:spPr bwMode="auto">
            <a:xfrm>
              <a:off x="3235325" y="3730625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129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6122" name="Rectangle 52"/>
            <p:cNvSpPr>
              <a:spLocks noChangeArrowheads="1"/>
            </p:cNvSpPr>
            <p:nvPr/>
          </p:nvSpPr>
          <p:spPr bwMode="auto">
            <a:xfrm>
              <a:off x="3235325" y="4800600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255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6123" name="Rectangle 53"/>
            <p:cNvSpPr>
              <a:spLocks noChangeArrowheads="1"/>
            </p:cNvSpPr>
            <p:nvPr/>
          </p:nvSpPr>
          <p:spPr bwMode="auto">
            <a:xfrm>
              <a:off x="3235325" y="5105400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 256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6124" name="Rectangle 54"/>
            <p:cNvSpPr>
              <a:spLocks noChangeArrowheads="1"/>
            </p:cNvSpPr>
            <p:nvPr/>
          </p:nvSpPr>
          <p:spPr bwMode="auto">
            <a:xfrm>
              <a:off x="3235325" y="5453062"/>
              <a:ext cx="71654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Block</a:t>
              </a:r>
              <a:r>
                <a:rPr lang="en-CA" sz="1200">
                  <a:solidFill>
                    <a:srgbClr val="000000"/>
                  </a:solidFill>
                  <a:latin typeface="Nimbus Roman No9 L"/>
                </a:rPr>
                <a:t> </a:t>
              </a:r>
              <a:r>
                <a:rPr lang="en-CA" sz="1200" b="1">
                  <a:solidFill>
                    <a:srgbClr val="000000"/>
                  </a:solidFill>
                  <a:latin typeface="Nimbus Roman No9 L"/>
                </a:rPr>
                <a:t>257</a:t>
              </a:r>
              <a:endParaRPr lang="en-CA" sz="1200" b="1">
                <a:latin typeface="Corbel" pitchFamily="34" charset="0"/>
              </a:endParaRPr>
            </a:p>
          </p:txBody>
        </p:sp>
        <p:sp>
          <p:nvSpPr>
            <p:cNvPr id="46125" name="Rectangle 55"/>
            <p:cNvSpPr>
              <a:spLocks noChangeArrowheads="1"/>
            </p:cNvSpPr>
            <p:nvPr/>
          </p:nvSpPr>
          <p:spPr bwMode="auto">
            <a:xfrm>
              <a:off x="3205163" y="6480175"/>
              <a:ext cx="737381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 b="1">
                  <a:solidFill>
                    <a:srgbClr val="000000"/>
                  </a:solidFill>
                  <a:latin typeface="Nimbus Roman No9 L"/>
                </a:rPr>
                <a:t>Block 4095</a:t>
              </a:r>
              <a:endParaRPr lang="en-CA" sz="2400" b="1">
                <a:latin typeface="Corbel" pitchFamily="34" charset="0"/>
              </a:endParaRPr>
            </a:p>
          </p:txBody>
        </p:sp>
        <p:sp>
          <p:nvSpPr>
            <p:cNvPr id="46126" name="Freeform 65"/>
            <p:cNvSpPr>
              <a:spLocks/>
            </p:cNvSpPr>
            <p:nvPr/>
          </p:nvSpPr>
          <p:spPr bwMode="auto">
            <a:xfrm>
              <a:off x="2352675" y="3000375"/>
              <a:ext cx="544513" cy="271462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909774581 h 18"/>
                <a:gd name="T8" fmla="*/ 2147483647 w 36"/>
                <a:gd name="T9" fmla="*/ 909774581 h 18"/>
                <a:gd name="T10" fmla="*/ 2147483647 w 36"/>
                <a:gd name="T11" fmla="*/ 0 h 18"/>
                <a:gd name="T12" fmla="*/ 0 w 36"/>
                <a:gd name="T13" fmla="*/ 2046989448 h 18"/>
                <a:gd name="T14" fmla="*/ 2147483647 w 36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18"/>
                <a:gd name="T26" fmla="*/ 36 w 36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18">
                  <a:moveTo>
                    <a:pt x="14" y="18"/>
                  </a:moveTo>
                  <a:lnTo>
                    <a:pt x="14" y="13"/>
                  </a:lnTo>
                  <a:lnTo>
                    <a:pt x="36" y="13"/>
                  </a:lnTo>
                  <a:lnTo>
                    <a:pt x="36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0" y="9"/>
                  </a:lnTo>
                  <a:lnTo>
                    <a:pt x="14" y="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27" name="Line 66"/>
            <p:cNvSpPr>
              <a:spLocks noChangeShapeType="1"/>
            </p:cNvSpPr>
            <p:nvPr/>
          </p:nvSpPr>
          <p:spPr bwMode="auto">
            <a:xfrm flipV="1">
              <a:off x="3009900" y="2279650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28" name="Line 67"/>
            <p:cNvSpPr>
              <a:spLocks noChangeShapeType="1"/>
            </p:cNvSpPr>
            <p:nvPr/>
          </p:nvSpPr>
          <p:spPr bwMode="auto">
            <a:xfrm flipV="1">
              <a:off x="3009900" y="26733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29" name="Line 68"/>
            <p:cNvSpPr>
              <a:spLocks noChangeShapeType="1"/>
            </p:cNvSpPr>
            <p:nvPr/>
          </p:nvSpPr>
          <p:spPr bwMode="auto">
            <a:xfrm flipV="1">
              <a:off x="4037013" y="2279650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0" name="Line 69"/>
            <p:cNvSpPr>
              <a:spLocks noChangeShapeType="1"/>
            </p:cNvSpPr>
            <p:nvPr/>
          </p:nvSpPr>
          <p:spPr bwMode="auto">
            <a:xfrm flipV="1">
              <a:off x="4037013" y="26733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1" name="Line 70"/>
            <p:cNvSpPr>
              <a:spLocks noChangeShapeType="1"/>
            </p:cNvSpPr>
            <p:nvPr/>
          </p:nvSpPr>
          <p:spPr bwMode="auto">
            <a:xfrm flipH="1">
              <a:off x="2949575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2" name="Line 71"/>
            <p:cNvSpPr>
              <a:spLocks noChangeShapeType="1"/>
            </p:cNvSpPr>
            <p:nvPr/>
          </p:nvSpPr>
          <p:spPr bwMode="auto">
            <a:xfrm flipH="1">
              <a:off x="2949575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3" name="Line 72"/>
            <p:cNvSpPr>
              <a:spLocks noChangeShapeType="1"/>
            </p:cNvSpPr>
            <p:nvPr/>
          </p:nvSpPr>
          <p:spPr bwMode="auto">
            <a:xfrm flipH="1">
              <a:off x="3976688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4" name="Line 73"/>
            <p:cNvSpPr>
              <a:spLocks noChangeShapeType="1"/>
            </p:cNvSpPr>
            <p:nvPr/>
          </p:nvSpPr>
          <p:spPr bwMode="auto">
            <a:xfrm flipH="1">
              <a:off x="3976688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5" name="Line 74"/>
            <p:cNvSpPr>
              <a:spLocks noChangeShapeType="1"/>
            </p:cNvSpPr>
            <p:nvPr/>
          </p:nvSpPr>
          <p:spPr bwMode="auto">
            <a:xfrm flipV="1">
              <a:off x="3009900" y="5710237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6" name="Line 75"/>
            <p:cNvSpPr>
              <a:spLocks noChangeShapeType="1"/>
            </p:cNvSpPr>
            <p:nvPr/>
          </p:nvSpPr>
          <p:spPr bwMode="auto">
            <a:xfrm flipV="1">
              <a:off x="3009900" y="6088062"/>
              <a:ext cx="1588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7" name="Line 76"/>
            <p:cNvSpPr>
              <a:spLocks noChangeShapeType="1"/>
            </p:cNvSpPr>
            <p:nvPr/>
          </p:nvSpPr>
          <p:spPr bwMode="auto">
            <a:xfrm flipV="1">
              <a:off x="4037013" y="5710237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8" name="Line 77"/>
            <p:cNvSpPr>
              <a:spLocks noChangeShapeType="1"/>
            </p:cNvSpPr>
            <p:nvPr/>
          </p:nvSpPr>
          <p:spPr bwMode="auto">
            <a:xfrm flipV="1">
              <a:off x="4037013" y="6088062"/>
              <a:ext cx="1587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39" name="Line 78"/>
            <p:cNvSpPr>
              <a:spLocks noChangeShapeType="1"/>
            </p:cNvSpPr>
            <p:nvPr/>
          </p:nvSpPr>
          <p:spPr bwMode="auto">
            <a:xfrm flipH="1">
              <a:off x="2949575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0" name="Line 79"/>
            <p:cNvSpPr>
              <a:spLocks noChangeShapeType="1"/>
            </p:cNvSpPr>
            <p:nvPr/>
          </p:nvSpPr>
          <p:spPr bwMode="auto">
            <a:xfrm flipH="1">
              <a:off x="2949575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1" name="Line 80"/>
            <p:cNvSpPr>
              <a:spLocks noChangeShapeType="1"/>
            </p:cNvSpPr>
            <p:nvPr/>
          </p:nvSpPr>
          <p:spPr bwMode="auto">
            <a:xfrm flipH="1">
              <a:off x="3976688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2" name="Line 81"/>
            <p:cNvSpPr>
              <a:spLocks noChangeShapeType="1"/>
            </p:cNvSpPr>
            <p:nvPr/>
          </p:nvSpPr>
          <p:spPr bwMode="auto">
            <a:xfrm flipH="1">
              <a:off x="3976688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3" name="Line 82"/>
            <p:cNvSpPr>
              <a:spLocks noChangeShapeType="1"/>
            </p:cNvSpPr>
            <p:nvPr/>
          </p:nvSpPr>
          <p:spPr bwMode="auto">
            <a:xfrm flipV="1">
              <a:off x="3009900" y="4002087"/>
              <a:ext cx="1588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4" name="Line 83"/>
            <p:cNvSpPr>
              <a:spLocks noChangeShapeType="1"/>
            </p:cNvSpPr>
            <p:nvPr/>
          </p:nvSpPr>
          <p:spPr bwMode="auto">
            <a:xfrm flipV="1">
              <a:off x="3009900" y="4379912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5" name="Line 84"/>
            <p:cNvSpPr>
              <a:spLocks noChangeShapeType="1"/>
            </p:cNvSpPr>
            <p:nvPr/>
          </p:nvSpPr>
          <p:spPr bwMode="auto">
            <a:xfrm flipV="1">
              <a:off x="4037013" y="4002087"/>
              <a:ext cx="1587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6" name="Line 85"/>
            <p:cNvSpPr>
              <a:spLocks noChangeShapeType="1"/>
            </p:cNvSpPr>
            <p:nvPr/>
          </p:nvSpPr>
          <p:spPr bwMode="auto">
            <a:xfrm flipV="1">
              <a:off x="4037013" y="4379912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7" name="Line 86"/>
            <p:cNvSpPr>
              <a:spLocks noChangeShapeType="1"/>
            </p:cNvSpPr>
            <p:nvPr/>
          </p:nvSpPr>
          <p:spPr bwMode="auto">
            <a:xfrm flipH="1">
              <a:off x="2949575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8" name="Line 87"/>
            <p:cNvSpPr>
              <a:spLocks noChangeShapeType="1"/>
            </p:cNvSpPr>
            <p:nvPr/>
          </p:nvSpPr>
          <p:spPr bwMode="auto">
            <a:xfrm flipH="1">
              <a:off x="2949575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49" name="Line 88"/>
            <p:cNvSpPr>
              <a:spLocks noChangeShapeType="1"/>
            </p:cNvSpPr>
            <p:nvPr/>
          </p:nvSpPr>
          <p:spPr bwMode="auto">
            <a:xfrm flipH="1">
              <a:off x="3976688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50" name="Line 89"/>
            <p:cNvSpPr>
              <a:spLocks noChangeShapeType="1"/>
            </p:cNvSpPr>
            <p:nvPr/>
          </p:nvSpPr>
          <p:spPr bwMode="auto">
            <a:xfrm flipH="1">
              <a:off x="3976688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6151" name="Group 120"/>
            <p:cNvGrpSpPr>
              <a:grpSpLocks/>
            </p:cNvGrpSpPr>
            <p:nvPr/>
          </p:nvGrpSpPr>
          <p:grpSpPr bwMode="auto">
            <a:xfrm>
              <a:off x="860425" y="4910137"/>
              <a:ext cx="1631950" cy="785813"/>
              <a:chOff x="634" y="2853"/>
              <a:chExt cx="1028" cy="495"/>
            </a:xfrm>
          </p:grpSpPr>
          <p:sp>
            <p:nvSpPr>
              <p:cNvPr id="425058" name="Rectangle 98"/>
              <p:cNvSpPr>
                <a:spLocks noChangeArrowheads="1"/>
              </p:cNvSpPr>
              <p:nvPr/>
            </p:nvSpPr>
            <p:spPr bwMode="auto">
              <a:xfrm>
                <a:off x="634" y="2996"/>
                <a:ext cx="1028" cy="16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25059" name="Line 99"/>
              <p:cNvSpPr>
                <a:spLocks noChangeShapeType="1"/>
              </p:cNvSpPr>
              <p:nvPr/>
            </p:nvSpPr>
            <p:spPr bwMode="auto">
              <a:xfrm flipV="1">
                <a:off x="957" y="2996"/>
                <a:ext cx="1" cy="16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25060" name="Line 100"/>
              <p:cNvSpPr>
                <a:spLocks noChangeShapeType="1"/>
              </p:cNvSpPr>
              <p:nvPr/>
            </p:nvSpPr>
            <p:spPr bwMode="auto">
              <a:xfrm flipV="1">
                <a:off x="1386" y="2996"/>
                <a:ext cx="1" cy="16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6185" name="Rectangle 101"/>
              <p:cNvSpPr>
                <a:spLocks noChangeArrowheads="1"/>
              </p:cNvSpPr>
              <p:nvPr/>
            </p:nvSpPr>
            <p:spPr bwMode="auto">
              <a:xfrm>
                <a:off x="1148" y="3015"/>
                <a:ext cx="4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7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6186" name="Rectangle 102"/>
              <p:cNvSpPr>
                <a:spLocks noChangeArrowheads="1"/>
              </p:cNvSpPr>
              <p:nvPr/>
            </p:nvSpPr>
            <p:spPr bwMode="auto">
              <a:xfrm>
                <a:off x="1500" y="3015"/>
                <a:ext cx="4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4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6187" name="Rectangle 103"/>
              <p:cNvSpPr>
                <a:spLocks noChangeArrowheads="1"/>
              </p:cNvSpPr>
              <p:nvPr/>
            </p:nvSpPr>
            <p:spPr bwMode="auto">
              <a:xfrm>
                <a:off x="787" y="3242"/>
                <a:ext cx="78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Main memory address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6188" name="Rectangle 104"/>
              <p:cNvSpPr>
                <a:spLocks noChangeArrowheads="1"/>
              </p:cNvSpPr>
              <p:nvPr/>
            </p:nvSpPr>
            <p:spPr bwMode="auto">
              <a:xfrm>
                <a:off x="729" y="2853"/>
                <a:ext cx="5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T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6189" name="Rectangle 105"/>
              <p:cNvSpPr>
                <a:spLocks noChangeArrowheads="1"/>
              </p:cNvSpPr>
              <p:nvPr/>
            </p:nvSpPr>
            <p:spPr bwMode="auto">
              <a:xfrm>
                <a:off x="776" y="2853"/>
                <a:ext cx="83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ag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6190" name="Rectangle 106"/>
              <p:cNvSpPr>
                <a:spLocks noChangeArrowheads="1"/>
              </p:cNvSpPr>
              <p:nvPr/>
            </p:nvSpPr>
            <p:spPr bwMode="auto">
              <a:xfrm>
                <a:off x="1071" y="2853"/>
                <a:ext cx="210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Block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6191" name="Rectangle 107"/>
              <p:cNvSpPr>
                <a:spLocks noChangeArrowheads="1"/>
              </p:cNvSpPr>
              <p:nvPr/>
            </p:nvSpPr>
            <p:spPr bwMode="auto">
              <a:xfrm>
                <a:off x="1433" y="2853"/>
                <a:ext cx="83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W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6192" name="Rectangle 108"/>
              <p:cNvSpPr>
                <a:spLocks noChangeArrowheads="1"/>
              </p:cNvSpPr>
              <p:nvPr/>
            </p:nvSpPr>
            <p:spPr bwMode="auto">
              <a:xfrm>
                <a:off x="1500" y="2853"/>
                <a:ext cx="11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ord</a:t>
                </a:r>
                <a:endParaRPr lang="en-CA" sz="2400">
                  <a:latin typeface="Corbel" pitchFamily="34" charset="0"/>
                </a:endParaRPr>
              </a:p>
            </p:txBody>
          </p:sp>
          <p:sp>
            <p:nvSpPr>
              <p:cNvPr id="46193" name="Rectangle 109"/>
              <p:cNvSpPr>
                <a:spLocks noChangeArrowheads="1"/>
              </p:cNvSpPr>
              <p:nvPr/>
            </p:nvSpPr>
            <p:spPr bwMode="auto">
              <a:xfrm>
                <a:off x="776" y="3015"/>
                <a:ext cx="4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100">
                    <a:solidFill>
                      <a:srgbClr val="000000"/>
                    </a:solidFill>
                    <a:latin typeface="Nimbus Roman No9 L"/>
                  </a:rPr>
                  <a:t>5</a:t>
                </a:r>
                <a:endParaRPr lang="en-CA" sz="2400">
                  <a:latin typeface="Corbel" pitchFamily="34" charset="0"/>
                </a:endParaRPr>
              </a:p>
            </p:txBody>
          </p:sp>
        </p:grpSp>
        <p:sp>
          <p:nvSpPr>
            <p:cNvPr id="46152" name="Rectangle 115"/>
            <p:cNvSpPr>
              <a:spLocks noChangeArrowheads="1"/>
            </p:cNvSpPr>
            <p:nvPr/>
          </p:nvSpPr>
          <p:spPr bwMode="auto">
            <a:xfrm>
              <a:off x="3009900" y="536257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24976" name="Rectangle 16"/>
            <p:cNvSpPr>
              <a:spLocks noChangeArrowheads="1"/>
            </p:cNvSpPr>
            <p:nvPr/>
          </p:nvSpPr>
          <p:spPr bwMode="auto">
            <a:xfrm>
              <a:off x="1228726" y="2644775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77" name="Rectangle 17"/>
            <p:cNvSpPr>
              <a:spLocks noChangeArrowheads="1"/>
            </p:cNvSpPr>
            <p:nvPr/>
          </p:nvSpPr>
          <p:spPr bwMode="auto">
            <a:xfrm>
              <a:off x="1228726" y="2297113"/>
              <a:ext cx="1027112" cy="3476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6155" name="Rectangle 18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56" name="Rectangle 19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57" name="Rectangle 20"/>
            <p:cNvSpPr>
              <a:spLocks noChangeArrowheads="1"/>
            </p:cNvSpPr>
            <p:nvPr/>
          </p:nvSpPr>
          <p:spPr bwMode="auto">
            <a:xfrm>
              <a:off x="715963" y="2297112"/>
              <a:ext cx="512762" cy="18097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58" name="Rectangle 21"/>
            <p:cNvSpPr>
              <a:spLocks noChangeArrowheads="1"/>
            </p:cNvSpPr>
            <p:nvPr/>
          </p:nvSpPr>
          <p:spPr bwMode="auto">
            <a:xfrm>
              <a:off x="715963" y="2644775"/>
              <a:ext cx="512762" cy="1651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59" name="Rectangle 22"/>
            <p:cNvSpPr>
              <a:spLocks noChangeArrowheads="1"/>
            </p:cNvSpPr>
            <p:nvPr/>
          </p:nvSpPr>
          <p:spPr bwMode="auto">
            <a:xfrm>
              <a:off x="715963" y="3671887"/>
              <a:ext cx="512762" cy="16668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60" name="Rectangle 23"/>
            <p:cNvSpPr>
              <a:spLocks noChangeArrowheads="1"/>
            </p:cNvSpPr>
            <p:nvPr/>
          </p:nvSpPr>
          <p:spPr bwMode="auto">
            <a:xfrm>
              <a:off x="881063" y="2281237"/>
              <a:ext cx="169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6161" name="Rectangle 24"/>
            <p:cNvSpPr>
              <a:spLocks noChangeArrowheads="1"/>
            </p:cNvSpPr>
            <p:nvPr/>
          </p:nvSpPr>
          <p:spPr bwMode="auto">
            <a:xfrm>
              <a:off x="881063" y="2628900"/>
              <a:ext cx="169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6162" name="Rectangle 25"/>
            <p:cNvSpPr>
              <a:spLocks noChangeArrowheads="1"/>
            </p:cNvSpPr>
            <p:nvPr/>
          </p:nvSpPr>
          <p:spPr bwMode="auto">
            <a:xfrm>
              <a:off x="881063" y="3656012"/>
              <a:ext cx="16986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6163" name="Rectangle 26"/>
            <p:cNvSpPr>
              <a:spLocks noChangeArrowheads="1"/>
            </p:cNvSpPr>
            <p:nvPr/>
          </p:nvSpPr>
          <p:spPr bwMode="auto">
            <a:xfrm>
              <a:off x="1576388" y="2054225"/>
              <a:ext cx="3492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6164" name="Rectangle 58"/>
            <p:cNvSpPr>
              <a:spLocks noChangeArrowheads="1"/>
            </p:cNvSpPr>
            <p:nvPr/>
          </p:nvSpPr>
          <p:spPr bwMode="auto">
            <a:xfrm>
              <a:off x="1319213" y="2735262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65" name="Rectangle 56"/>
            <p:cNvSpPr>
              <a:spLocks noChangeArrowheads="1"/>
            </p:cNvSpPr>
            <p:nvPr/>
          </p:nvSpPr>
          <p:spPr bwMode="auto">
            <a:xfrm>
              <a:off x="1319213" y="2387600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66" name="Rectangle 60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67" name="Rectangle 61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68" name="Rectangle 59"/>
            <p:cNvSpPr>
              <a:spLocks noChangeArrowheads="1"/>
            </p:cNvSpPr>
            <p:nvPr/>
          </p:nvSpPr>
          <p:spPr bwMode="auto">
            <a:xfrm>
              <a:off x="1319213" y="2735262"/>
              <a:ext cx="846137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69" name="Rectangle 62"/>
            <p:cNvSpPr>
              <a:spLocks noChangeArrowheads="1"/>
            </p:cNvSpPr>
            <p:nvPr/>
          </p:nvSpPr>
          <p:spPr bwMode="auto">
            <a:xfrm>
              <a:off x="1531938" y="2386012"/>
              <a:ext cx="4381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6170" name="Rectangle 63"/>
            <p:cNvSpPr>
              <a:spLocks noChangeArrowheads="1"/>
            </p:cNvSpPr>
            <p:nvPr/>
          </p:nvSpPr>
          <p:spPr bwMode="auto">
            <a:xfrm>
              <a:off x="1531938" y="2719387"/>
              <a:ext cx="4381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6171" name="Rectangle 64"/>
            <p:cNvSpPr>
              <a:spLocks noChangeArrowheads="1"/>
            </p:cNvSpPr>
            <p:nvPr/>
          </p:nvSpPr>
          <p:spPr bwMode="auto">
            <a:xfrm>
              <a:off x="1455738" y="3746500"/>
              <a:ext cx="577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Block 127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46172" name="Line 90"/>
            <p:cNvSpPr>
              <a:spLocks noChangeShapeType="1"/>
            </p:cNvSpPr>
            <p:nvPr/>
          </p:nvSpPr>
          <p:spPr bwMode="auto">
            <a:xfrm flipV="1">
              <a:off x="1228725" y="29908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73" name="Line 91"/>
            <p:cNvSpPr>
              <a:spLocks noChangeShapeType="1"/>
            </p:cNvSpPr>
            <p:nvPr/>
          </p:nvSpPr>
          <p:spPr bwMode="auto">
            <a:xfrm flipV="1">
              <a:off x="1228725" y="3368675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74" name="Line 92"/>
            <p:cNvSpPr>
              <a:spLocks noChangeShapeType="1"/>
            </p:cNvSpPr>
            <p:nvPr/>
          </p:nvSpPr>
          <p:spPr bwMode="auto">
            <a:xfrm flipV="1">
              <a:off x="2255838" y="29908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75" name="Line 93"/>
            <p:cNvSpPr>
              <a:spLocks noChangeShapeType="1"/>
            </p:cNvSpPr>
            <p:nvPr/>
          </p:nvSpPr>
          <p:spPr bwMode="auto">
            <a:xfrm flipV="1">
              <a:off x="2255838" y="3368675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76" name="Line 94"/>
            <p:cNvSpPr>
              <a:spLocks noChangeShapeType="1"/>
            </p:cNvSpPr>
            <p:nvPr/>
          </p:nvSpPr>
          <p:spPr bwMode="auto">
            <a:xfrm flipH="1">
              <a:off x="1184275" y="3263900"/>
              <a:ext cx="90488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77" name="Line 95"/>
            <p:cNvSpPr>
              <a:spLocks noChangeShapeType="1"/>
            </p:cNvSpPr>
            <p:nvPr/>
          </p:nvSpPr>
          <p:spPr bwMode="auto">
            <a:xfrm flipH="1">
              <a:off x="1184275" y="3338512"/>
              <a:ext cx="90488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78" name="Line 96"/>
            <p:cNvSpPr>
              <a:spLocks noChangeShapeType="1"/>
            </p:cNvSpPr>
            <p:nvPr/>
          </p:nvSpPr>
          <p:spPr bwMode="auto">
            <a:xfrm flipH="1">
              <a:off x="2211388" y="3263900"/>
              <a:ext cx="90487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79" name="Line 97"/>
            <p:cNvSpPr>
              <a:spLocks noChangeShapeType="1"/>
            </p:cNvSpPr>
            <p:nvPr/>
          </p:nvSpPr>
          <p:spPr bwMode="auto">
            <a:xfrm flipH="1">
              <a:off x="2211388" y="3338512"/>
              <a:ext cx="90487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180" name="Rectangle 117"/>
            <p:cNvSpPr>
              <a:spLocks noChangeArrowheads="1"/>
            </p:cNvSpPr>
            <p:nvPr/>
          </p:nvSpPr>
          <p:spPr bwMode="auto">
            <a:xfrm>
              <a:off x="1228725" y="2644775"/>
              <a:ext cx="1027113" cy="34607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46181" name="Rectangle 57"/>
            <p:cNvSpPr>
              <a:spLocks noChangeArrowheads="1"/>
            </p:cNvSpPr>
            <p:nvPr/>
          </p:nvSpPr>
          <p:spPr bwMode="auto">
            <a:xfrm>
              <a:off x="1319213" y="2387600"/>
              <a:ext cx="846137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</p:grpSp>
      <p:sp>
        <p:nvSpPr>
          <p:cNvPr id="46084" name="Text Box 123"/>
          <p:cNvSpPr txBox="1">
            <a:spLocks noChangeArrowheads="1"/>
          </p:cNvSpPr>
          <p:nvPr/>
        </p:nvSpPr>
        <p:spPr bwMode="auto">
          <a:xfrm>
            <a:off x="3697288" y="1600200"/>
            <a:ext cx="5456072" cy="5016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1600" i="1" dirty="0">
                <a:solidFill>
                  <a:srgbClr val="FF0000"/>
                </a:solidFill>
                <a:latin typeface="Corbel" pitchFamily="34" charset="0"/>
              </a:rPr>
              <a:t>Block j</a:t>
            </a:r>
            <a:r>
              <a:rPr lang="en-US" sz="1600" dirty="0">
                <a:latin typeface="Corbel" pitchFamily="34" charset="0"/>
              </a:rPr>
              <a:t> of the main memory maps to </a:t>
            </a:r>
            <a:r>
              <a:rPr lang="en-US" sz="1600" i="1" dirty="0">
                <a:solidFill>
                  <a:srgbClr val="FF0000"/>
                </a:solidFill>
                <a:latin typeface="Corbel" pitchFamily="34" charset="0"/>
              </a:rPr>
              <a:t>j modulo 128 </a:t>
            </a:r>
            <a:r>
              <a:rPr lang="en-US" sz="1600" dirty="0">
                <a:latin typeface="Corbel" pitchFamily="34" charset="0"/>
              </a:rPr>
              <a:t>of the cache. 0 maps to 0, 129 maps to 1.</a:t>
            </a:r>
          </a:p>
          <a:p>
            <a:pPr>
              <a:buFontTx/>
              <a:buChar char="•"/>
            </a:pPr>
            <a:endParaRPr lang="en-US" sz="1600" dirty="0">
              <a:latin typeface="Corbel" pitchFamily="34" charset="0"/>
            </a:endParaRPr>
          </a:p>
          <a:p>
            <a:pPr>
              <a:buFontTx/>
              <a:buChar char="•"/>
            </a:pP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More than one memory block </a:t>
            </a:r>
            <a:r>
              <a:rPr lang="en-US" sz="1600" dirty="0">
                <a:latin typeface="Corbel" pitchFamily="34" charset="0"/>
              </a:rPr>
              <a:t>is mapped onto  the same </a:t>
            </a:r>
          </a:p>
          <a:p>
            <a:r>
              <a:rPr lang="en-US" sz="1600" dirty="0">
                <a:latin typeface="Corbel" pitchFamily="34" charset="0"/>
              </a:rPr>
              <a:t>position in the cache.</a:t>
            </a:r>
          </a:p>
          <a:p>
            <a:endParaRPr lang="en-US" sz="1600" dirty="0">
              <a:latin typeface="Corbel" pitchFamily="34" charset="0"/>
            </a:endParaRPr>
          </a:p>
          <a:p>
            <a:pPr>
              <a:buFontTx/>
              <a:buChar char="•"/>
            </a:pPr>
            <a:r>
              <a:rPr lang="en-US" sz="1600" dirty="0">
                <a:latin typeface="Corbel" pitchFamily="34" charset="0"/>
              </a:rPr>
              <a:t>May lead to contention for cache blocks even if the cache is not full. </a:t>
            </a:r>
          </a:p>
          <a:p>
            <a:pPr>
              <a:buFontTx/>
              <a:buChar char="•"/>
            </a:pPr>
            <a:endParaRPr lang="en-US" sz="1600" dirty="0">
              <a:latin typeface="Corbel" pitchFamily="34" charset="0"/>
            </a:endParaRPr>
          </a:p>
          <a:p>
            <a:pPr>
              <a:buFontTx/>
              <a:buChar char="•"/>
            </a:pPr>
            <a:r>
              <a:rPr lang="en-US" sz="1600" dirty="0">
                <a:latin typeface="Corbel" pitchFamily="34" charset="0"/>
              </a:rPr>
              <a:t>Resolve the contention by allowing new block to replace the old block, leading to a trivial replacement algorithm. </a:t>
            </a:r>
          </a:p>
          <a:p>
            <a:pPr>
              <a:buFontTx/>
              <a:buChar char="•"/>
            </a:pPr>
            <a:endParaRPr lang="en-US" sz="1600" dirty="0">
              <a:latin typeface="Corbel" pitchFamily="34" charset="0"/>
            </a:endParaRPr>
          </a:p>
          <a:p>
            <a:pPr>
              <a:buFontTx/>
              <a:buChar char="•"/>
            </a:pPr>
            <a:r>
              <a:rPr lang="en-US" sz="1600" dirty="0">
                <a:latin typeface="Corbel" pitchFamily="34" charset="0"/>
              </a:rPr>
              <a:t>Memory address is divided into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three fields</a:t>
            </a:r>
            <a:r>
              <a:rPr lang="en-US" sz="1600" dirty="0">
                <a:latin typeface="Corbel" pitchFamily="34" charset="0"/>
              </a:rPr>
              <a:t>:</a:t>
            </a:r>
          </a:p>
          <a:p>
            <a:r>
              <a:rPr lang="en-US" sz="1600" dirty="0">
                <a:latin typeface="Corbel" pitchFamily="34" charset="0"/>
              </a:rPr>
              <a:t>    -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Low order 4 bits </a:t>
            </a:r>
            <a:r>
              <a:rPr lang="en-US" sz="1600" dirty="0">
                <a:latin typeface="Corbel" pitchFamily="34" charset="0"/>
              </a:rPr>
              <a:t>determine one of the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16 words in a block</a:t>
            </a:r>
            <a:r>
              <a:rPr lang="en-US" sz="1600" dirty="0">
                <a:latin typeface="Corbel" pitchFamily="34" charset="0"/>
              </a:rPr>
              <a:t>. </a:t>
            </a:r>
          </a:p>
          <a:p>
            <a:r>
              <a:rPr lang="en-US" sz="1600" dirty="0">
                <a:latin typeface="Corbel" pitchFamily="34" charset="0"/>
              </a:rPr>
              <a:t>    - When a new block is brought into the cache, the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next 7 bits </a:t>
            </a:r>
            <a:r>
              <a:rPr lang="en-US" sz="1600" dirty="0">
                <a:latin typeface="Corbel" pitchFamily="34" charset="0"/>
              </a:rPr>
              <a:t>determine which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cache block </a:t>
            </a:r>
            <a:r>
              <a:rPr lang="en-US" sz="1600" dirty="0">
                <a:latin typeface="Corbel" pitchFamily="34" charset="0"/>
              </a:rPr>
              <a:t>this new block is placed in.</a:t>
            </a:r>
          </a:p>
          <a:p>
            <a:r>
              <a:rPr lang="en-US" sz="1600" dirty="0">
                <a:latin typeface="Corbel" pitchFamily="34" charset="0"/>
              </a:rPr>
              <a:t>    -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High order 5 bits </a:t>
            </a:r>
            <a:r>
              <a:rPr lang="en-US" sz="1600" dirty="0">
                <a:latin typeface="Corbel" pitchFamily="34" charset="0"/>
              </a:rPr>
              <a:t>determine which of the possible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32 blocks </a:t>
            </a:r>
            <a:r>
              <a:rPr lang="en-US" sz="1600" dirty="0">
                <a:latin typeface="Corbel" pitchFamily="34" charset="0"/>
              </a:rPr>
              <a:t>is currently present in the cache. These are </a:t>
            </a:r>
            <a:r>
              <a:rPr lang="en-US" sz="1600" dirty="0">
                <a:solidFill>
                  <a:srgbClr val="FF0000"/>
                </a:solidFill>
                <a:latin typeface="Corbel" pitchFamily="34" charset="0"/>
              </a:rPr>
              <a:t>tag bits.</a:t>
            </a:r>
          </a:p>
          <a:p>
            <a:endParaRPr lang="en-US" sz="1600" dirty="0">
              <a:latin typeface="Corbel" pitchFamily="34" charset="0"/>
            </a:endParaRPr>
          </a:p>
          <a:p>
            <a:pPr>
              <a:buFontTx/>
              <a:buChar char="•"/>
            </a:pPr>
            <a:r>
              <a:rPr lang="en-US" sz="1600" dirty="0">
                <a:latin typeface="Corbel" pitchFamily="34" charset="0"/>
              </a:rPr>
              <a:t>Simple to implement but not very flexible.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2151</TotalTime>
  <Words>1856</Words>
  <Application>Microsoft Office PowerPoint</Application>
  <PresentationFormat>On-screen Show (4:3)</PresentationFormat>
  <Paragraphs>300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Corbel</vt:lpstr>
      <vt:lpstr>Nimbus Roman No9 L</vt:lpstr>
      <vt:lpstr>Wingdings</vt:lpstr>
      <vt:lpstr>Wingdings 2</vt:lpstr>
      <vt:lpstr>Wingdings 3</vt:lpstr>
      <vt:lpstr>Module</vt:lpstr>
      <vt:lpstr>Cache Memory </vt:lpstr>
      <vt:lpstr>PowerPoint Presentation</vt:lpstr>
      <vt:lpstr>Cache Memories</vt:lpstr>
      <vt:lpstr>Locality of Reference</vt:lpstr>
      <vt:lpstr>Cache memories</vt:lpstr>
      <vt:lpstr>Cache hit</vt:lpstr>
      <vt:lpstr>Cache miss</vt:lpstr>
      <vt:lpstr>Mapping functions</vt:lpstr>
      <vt:lpstr>Direct mapping</vt:lpstr>
      <vt:lpstr>Associative mapping</vt:lpstr>
      <vt:lpstr>Set-Associative mapping</vt:lpstr>
      <vt:lpstr>Replacement algorithms </vt:lpstr>
      <vt:lpstr>PowerPoint Presentation</vt:lpstr>
      <vt:lpstr>Performance considerations</vt:lpstr>
      <vt:lpstr>PowerPoint Presentation</vt:lpstr>
      <vt:lpstr>Interleaving </vt:lpstr>
      <vt:lpstr>Consecutive words in module</vt:lpstr>
      <vt:lpstr>Consecutive words in consecutive modules</vt:lpstr>
      <vt:lpstr>Hit rate and Miss Penalty</vt:lpstr>
      <vt:lpstr>MISS Penalty</vt:lpstr>
    </vt:vector>
  </TitlesOfParts>
  <Company>RVRJC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System</dc:title>
  <dc:creator>Raja</dc:creator>
  <cp:lastModifiedBy>jishaliju@scmsgroup.org</cp:lastModifiedBy>
  <cp:revision>116</cp:revision>
  <dcterms:created xsi:type="dcterms:W3CDTF">2011-03-22T04:56:06Z</dcterms:created>
  <dcterms:modified xsi:type="dcterms:W3CDTF">2022-03-28T15:28:56Z</dcterms:modified>
</cp:coreProperties>
</file>