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424" r:id="rId2"/>
    <p:sldId id="387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ADAB015-124C-4278-8B23-0A625E9C50CB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471623-A95F-4BDE-A1FE-E93D8D557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8D4E27-39E4-4D88-B82F-AE4FBC5296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915A2-BEB2-42D1-9919-30936947F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A1A1E5-BB0A-4B03-A362-3D08A316DB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4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ACC825-CFF6-49E0-B71A-49C38371CB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5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375C5-EFCA-4A32-8FB1-7B2D311B01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984D67-6B7C-4D2A-8C70-33441935A1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9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4AD84-5414-44A5-8B4F-FE823208CE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09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813140-2ECE-4D4C-A2EB-19B9E81DA7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207E75-E0BC-4258-A8AD-834336DAF2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DFB682-05B5-4219-BDD2-7D219C3F7E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EA5A2-8F5E-4619-80D3-08B2B981AE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7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BD85-3C9E-4FF6-B853-3AFBC4AD27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07514-B230-4B1B-A11A-3F82AD46A6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A78B6-5176-4E81-9A1F-66538104DD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9EBB66-FFCB-4034-B42F-E9BB1E1D0B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4FB842-F28F-42EF-8962-B0742272C5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1A69-9D29-4322-80DB-1BB240BAD730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BECB-047F-431F-9A4A-3A8EB1A90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DA66-7161-4946-9576-47EB5A43ECC0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B7E6-541F-40F1-89F0-A1E1E54F8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F701-07B9-4505-8B76-84264B95A48B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72550-AAF5-48C9-BD26-F1680CF51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echcats.net/wp-content/uploads/2010/02/memor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105400"/>
            <a:ext cx="18415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6134A-E8F7-45E4-961D-91A8196A9E3B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0D00-7F2A-48BC-92DF-9B32BBAF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03E4D-9B3A-4FBE-9B6E-D47E3CB90BF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DE9EE-F6DC-4B8E-85E1-6E2C1B2E9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162D8-D446-4D66-ACC8-7A1376FE4481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4C39-A139-4F09-99D0-431253B9D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2CD1B-92F8-4764-B79D-79E19CB15C3A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9BD5E-C540-4CDC-BDC5-53DF61CFE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4F2E-BBC2-42B6-8F0D-509B007CFEE5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97401-11A1-4858-99D4-42B9A52C2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3156A-EED1-4295-AAAD-E8E8B008C8D0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1FA3E-23A4-4188-B37E-4453753CC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46B7-64D8-480B-9CB7-5CBA3CC959DB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8A4D-EB1E-4DCD-82C1-5D14D8B0C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C2D19-CB2D-4D8F-95F5-166FF6BF8DF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CE811-C4D1-4183-AA75-30D5D1DF7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653721D-004D-416E-98E1-E6181BDD416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52797-7FE7-4B79-979D-8D1AACD30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36" r:id="rId4"/>
    <p:sldLayoutId id="2147483837" r:id="rId5"/>
    <p:sldLayoutId id="2147483838" r:id="rId6"/>
    <p:sldLayoutId id="2147483843" r:id="rId7"/>
    <p:sldLayoutId id="2147483844" r:id="rId8"/>
    <p:sldLayoutId id="2147483845" r:id="rId9"/>
    <p:sldLayoutId id="2147483839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9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40013" y="6477000"/>
            <a:ext cx="5508625" cy="274638"/>
          </a:xfrm>
        </p:spPr>
        <p:txBody>
          <a:bodyPr lIns="45720" rIns="45720"/>
          <a:lstStyle/>
          <a:p>
            <a:pPr algn="l">
              <a:defRPr/>
            </a:pPr>
            <a:fld id="{225A5A2B-F51A-4AFE-88BC-DCC12EF737D2}" type="slidenum">
              <a:rPr lang="en-US"/>
              <a:pPr algn="l">
                <a:defRPr/>
              </a:pPr>
              <a:t>10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1"/>
            <a:ext cx="7391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Virtual page number generated by the processor is added to the contents of the page table base register. </a:t>
            </a:r>
          </a:p>
          <a:p>
            <a:pPr lvl="1" eaLnBrk="1" hangingPunct="1"/>
            <a:r>
              <a:rPr lang="en-US" sz="2400" dirty="0"/>
              <a:t>This provides the address of the corresponding entry in the page table. </a:t>
            </a:r>
          </a:p>
          <a:p>
            <a:pPr eaLnBrk="1" hangingPunct="1"/>
            <a:r>
              <a:rPr lang="en-US" sz="2800" dirty="0"/>
              <a:t>The contents of this location in the page table give the starting address of the page if the page is currently in the main memory.</a:t>
            </a:r>
          </a:p>
        </p:txBody>
      </p:sp>
    </p:spTree>
    <p:extLst>
      <p:ext uri="{BB962C8B-B14F-4D97-AF65-F5344CB8AC3E}">
        <p14:creationId xmlns:p14="http://schemas.microsoft.com/office/powerpoint/2010/main" val="32808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838575" y="5735637"/>
            <a:ext cx="6302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Page frame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718175" y="1663700"/>
            <a:ext cx="17192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Virtual address from processor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852863" y="5857875"/>
            <a:ext cx="6064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in memory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auto">
          <a:xfrm>
            <a:off x="5035550" y="6164262"/>
            <a:ext cx="1765300" cy="92075"/>
          </a:xfrm>
          <a:custGeom>
            <a:avLst/>
            <a:gdLst>
              <a:gd name="T0" fmla="*/ 2147483647 w 115"/>
              <a:gd name="T1" fmla="*/ 0 h 6"/>
              <a:gd name="T2" fmla="*/ 2147483647 w 115"/>
              <a:gd name="T3" fmla="*/ 1412967635 h 6"/>
              <a:gd name="T4" fmla="*/ 2147483647 w 115"/>
              <a:gd name="T5" fmla="*/ 1412967635 h 6"/>
              <a:gd name="T6" fmla="*/ 1413821199 w 115"/>
              <a:gd name="T7" fmla="*/ 1412967635 h 6"/>
              <a:gd name="T8" fmla="*/ 0 w 115"/>
              <a:gd name="T9" fmla="*/ 1412967635 h 6"/>
              <a:gd name="T10" fmla="*/ 0 w 115"/>
              <a:gd name="T11" fmla="*/ 0 h 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6"/>
              <a:gd name="T20" fmla="*/ 115 w 115"/>
              <a:gd name="T21" fmla="*/ 6 h 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6">
                <a:moveTo>
                  <a:pt x="115" y="0"/>
                </a:moveTo>
                <a:lnTo>
                  <a:pt x="115" y="6"/>
                </a:lnTo>
                <a:lnTo>
                  <a:pt x="109" y="6"/>
                </a:lnTo>
                <a:lnTo>
                  <a:pt x="6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278563" y="2097087"/>
            <a:ext cx="347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Offset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6278563" y="5903912"/>
            <a:ext cx="347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Offset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18" name="Freeform 10"/>
          <p:cNvSpPr>
            <a:spLocks/>
          </p:cNvSpPr>
          <p:nvPr/>
        </p:nvSpPr>
        <p:spPr bwMode="auto">
          <a:xfrm>
            <a:off x="4498975" y="1928812"/>
            <a:ext cx="2301875" cy="92075"/>
          </a:xfrm>
          <a:custGeom>
            <a:avLst/>
            <a:gdLst>
              <a:gd name="T0" fmla="*/ 2147483647 w 150"/>
              <a:gd name="T1" fmla="*/ 1412967635 h 6"/>
              <a:gd name="T2" fmla="*/ 2147483647 w 150"/>
              <a:gd name="T3" fmla="*/ 0 h 6"/>
              <a:gd name="T4" fmla="*/ 2147483647 w 150"/>
              <a:gd name="T5" fmla="*/ 0 h 6"/>
              <a:gd name="T6" fmla="*/ 1412967509 w 150"/>
              <a:gd name="T7" fmla="*/ 0 h 6"/>
              <a:gd name="T8" fmla="*/ 0 w 150"/>
              <a:gd name="T9" fmla="*/ 0 h 6"/>
              <a:gd name="T10" fmla="*/ 0 w 150"/>
              <a:gd name="T11" fmla="*/ 1412967635 h 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0"/>
              <a:gd name="T19" fmla="*/ 0 h 6"/>
              <a:gd name="T20" fmla="*/ 150 w 150"/>
              <a:gd name="T21" fmla="*/ 6 h 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0" h="6">
                <a:moveTo>
                  <a:pt x="150" y="6"/>
                </a:moveTo>
                <a:lnTo>
                  <a:pt x="150" y="0"/>
                </a:lnTo>
                <a:lnTo>
                  <a:pt x="144" y="0"/>
                </a:lnTo>
                <a:lnTo>
                  <a:pt x="6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V="1">
            <a:off x="6094413" y="2066925"/>
            <a:ext cx="1587" cy="2603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4697413" y="2097087"/>
            <a:ext cx="1152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Virtual page number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2027238" y="2066925"/>
            <a:ext cx="1411287" cy="260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2225675" y="2097087"/>
            <a:ext cx="1028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Page table address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2087563" y="1790700"/>
            <a:ext cx="13096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 dirty="0">
                <a:solidFill>
                  <a:srgbClr val="000000"/>
                </a:solidFill>
                <a:latin typeface="Nimbus Roman No9 L"/>
              </a:rPr>
              <a:t>Page table base register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flipV="1">
            <a:off x="6094413" y="5857875"/>
            <a:ext cx="1587" cy="2603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3132138" y="5735637"/>
            <a:ext cx="425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Control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3240088" y="5857875"/>
            <a:ext cx="2000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bits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V="1">
            <a:off x="3608388" y="3386137"/>
            <a:ext cx="1587" cy="21193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3086100" y="3386137"/>
            <a:ext cx="159702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flipH="1">
            <a:off x="3086100" y="3648075"/>
            <a:ext cx="15970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 flipH="1">
            <a:off x="3086100" y="3908425"/>
            <a:ext cx="15970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>
            <a:off x="3086100" y="4445000"/>
            <a:ext cx="15970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flipH="1">
            <a:off x="3086100" y="4706937"/>
            <a:ext cx="159702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 flipH="1">
            <a:off x="3086100" y="5243512"/>
            <a:ext cx="159702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4" name="Freeform 26"/>
          <p:cNvSpPr>
            <a:spLocks/>
          </p:cNvSpPr>
          <p:nvPr/>
        </p:nvSpPr>
        <p:spPr bwMode="auto">
          <a:xfrm>
            <a:off x="3086100" y="3386137"/>
            <a:ext cx="1597025" cy="2119313"/>
          </a:xfrm>
          <a:custGeom>
            <a:avLst/>
            <a:gdLst>
              <a:gd name="T0" fmla="*/ 2147483647 w 104"/>
              <a:gd name="T1" fmla="*/ 2147483647 h 138"/>
              <a:gd name="T2" fmla="*/ 0 w 104"/>
              <a:gd name="T3" fmla="*/ 2147483647 h 138"/>
              <a:gd name="T4" fmla="*/ 0 w 104"/>
              <a:gd name="T5" fmla="*/ 2147483647 h 138"/>
              <a:gd name="T6" fmla="*/ 0 w 104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138"/>
              <a:gd name="T14" fmla="*/ 104 w 104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138">
                <a:moveTo>
                  <a:pt x="104" y="138"/>
                </a:moveTo>
                <a:lnTo>
                  <a:pt x="0" y="13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4683125" y="3386137"/>
            <a:ext cx="1588" cy="21193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4498975" y="2066925"/>
            <a:ext cx="2301875" cy="260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5035550" y="5857875"/>
            <a:ext cx="1765300" cy="260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8638" name="Freeform 30"/>
          <p:cNvSpPr>
            <a:spLocks/>
          </p:cNvSpPr>
          <p:nvPr/>
        </p:nvSpPr>
        <p:spPr bwMode="auto">
          <a:xfrm>
            <a:off x="2886075" y="4552950"/>
            <a:ext cx="92075" cy="46037"/>
          </a:xfrm>
          <a:custGeom>
            <a:avLst/>
            <a:gdLst>
              <a:gd name="T0" fmla="*/ 0 w 6"/>
              <a:gd name="T1" fmla="*/ 706468472 h 3"/>
              <a:gd name="T2" fmla="*/ 1412967635 w 6"/>
              <a:gd name="T3" fmla="*/ 470973826 h 3"/>
              <a:gd name="T4" fmla="*/ 0 w 6"/>
              <a:gd name="T5" fmla="*/ 0 h 3"/>
              <a:gd name="T6" fmla="*/ 0 w 6"/>
              <a:gd name="T7" fmla="*/ 470973826 h 3"/>
              <a:gd name="T8" fmla="*/ 0 w 6"/>
              <a:gd name="T9" fmla="*/ 706468472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39" name="Freeform 31"/>
          <p:cNvSpPr>
            <a:spLocks/>
          </p:cNvSpPr>
          <p:nvPr/>
        </p:nvSpPr>
        <p:spPr bwMode="auto">
          <a:xfrm>
            <a:off x="2886075" y="4552950"/>
            <a:ext cx="92075" cy="46037"/>
          </a:xfrm>
          <a:custGeom>
            <a:avLst/>
            <a:gdLst>
              <a:gd name="T0" fmla="*/ 0 w 58"/>
              <a:gd name="T1" fmla="*/ 73082949 h 29"/>
              <a:gd name="T2" fmla="*/ 146169074 w 58"/>
              <a:gd name="T3" fmla="*/ 50402577 h 29"/>
              <a:gd name="T4" fmla="*/ 0 w 58"/>
              <a:gd name="T5" fmla="*/ 0 h 29"/>
              <a:gd name="T6" fmla="*/ 0 w 58"/>
              <a:gd name="T7" fmla="*/ 50402577 h 29"/>
              <a:gd name="T8" fmla="*/ 0 w 58"/>
              <a:gd name="T9" fmla="*/ 73082949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"/>
              <a:gd name="T16" fmla="*/ 0 h 29"/>
              <a:gd name="T17" fmla="*/ 58 w 58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" h="29">
                <a:moveTo>
                  <a:pt x="0" y="29"/>
                </a:moveTo>
                <a:lnTo>
                  <a:pt x="58" y="20"/>
                </a:lnTo>
                <a:lnTo>
                  <a:pt x="0" y="0"/>
                </a:lnTo>
                <a:lnTo>
                  <a:pt x="0" y="20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0" name="Freeform 32"/>
          <p:cNvSpPr>
            <a:spLocks/>
          </p:cNvSpPr>
          <p:nvPr/>
        </p:nvSpPr>
        <p:spPr bwMode="auto">
          <a:xfrm>
            <a:off x="2732088" y="3003550"/>
            <a:ext cx="139700" cy="1581150"/>
          </a:xfrm>
          <a:custGeom>
            <a:avLst/>
            <a:gdLst>
              <a:gd name="T0" fmla="*/ 2147483647 w 9"/>
              <a:gd name="T1" fmla="*/ 2147483647 h 103"/>
              <a:gd name="T2" fmla="*/ 0 w 9"/>
              <a:gd name="T3" fmla="*/ 2147483647 h 103"/>
              <a:gd name="T4" fmla="*/ 0 w 9"/>
              <a:gd name="T5" fmla="*/ 0 h 103"/>
              <a:gd name="T6" fmla="*/ 0 60000 65536"/>
              <a:gd name="T7" fmla="*/ 0 60000 65536"/>
              <a:gd name="T8" fmla="*/ 0 60000 65536"/>
              <a:gd name="T9" fmla="*/ 0 w 9"/>
              <a:gd name="T10" fmla="*/ 0 h 103"/>
              <a:gd name="T11" fmla="*/ 9 w 9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103">
                <a:moveTo>
                  <a:pt x="9" y="103"/>
                </a:moveTo>
                <a:lnTo>
                  <a:pt x="0" y="10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1" name="Freeform 33"/>
          <p:cNvSpPr>
            <a:spLocks/>
          </p:cNvSpPr>
          <p:nvPr/>
        </p:nvSpPr>
        <p:spPr bwMode="auto">
          <a:xfrm>
            <a:off x="2717800" y="2603500"/>
            <a:ext cx="30163" cy="92075"/>
          </a:xfrm>
          <a:custGeom>
            <a:avLst/>
            <a:gdLst>
              <a:gd name="T0" fmla="*/ 0 w 2"/>
              <a:gd name="T1" fmla="*/ 0 h 6"/>
              <a:gd name="T2" fmla="*/ 227459133 w 2"/>
              <a:gd name="T3" fmla="*/ 1412967635 h 6"/>
              <a:gd name="T4" fmla="*/ 454903185 w 2"/>
              <a:gd name="T5" fmla="*/ 0 h 6"/>
              <a:gd name="T6" fmla="*/ 227459133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2" name="Freeform 34"/>
          <p:cNvSpPr>
            <a:spLocks/>
          </p:cNvSpPr>
          <p:nvPr/>
        </p:nvSpPr>
        <p:spPr bwMode="auto">
          <a:xfrm>
            <a:off x="2717800" y="2603500"/>
            <a:ext cx="30163" cy="92075"/>
          </a:xfrm>
          <a:custGeom>
            <a:avLst/>
            <a:gdLst>
              <a:gd name="T0" fmla="*/ 0 w 19"/>
              <a:gd name="T1" fmla="*/ 0 h 58"/>
              <a:gd name="T2" fmla="*/ 22682573 w 19"/>
              <a:gd name="T3" fmla="*/ 146169074 h 58"/>
              <a:gd name="T4" fmla="*/ 47884549 w 19"/>
              <a:gd name="T5" fmla="*/ 0 h 58"/>
              <a:gd name="T6" fmla="*/ 22682573 w 19"/>
              <a:gd name="T7" fmla="*/ 0 h 58"/>
              <a:gd name="T8" fmla="*/ 0 w 19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58"/>
              <a:gd name="T17" fmla="*/ 19 w 19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58">
                <a:moveTo>
                  <a:pt x="0" y="0"/>
                </a:moveTo>
                <a:lnTo>
                  <a:pt x="9" y="58"/>
                </a:lnTo>
                <a:lnTo>
                  <a:pt x="19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V="1">
            <a:off x="2732088" y="2327275"/>
            <a:ext cx="1587" cy="2619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4" name="Freeform 36"/>
          <p:cNvSpPr>
            <a:spLocks/>
          </p:cNvSpPr>
          <p:nvPr/>
        </p:nvSpPr>
        <p:spPr bwMode="auto">
          <a:xfrm>
            <a:off x="2901950" y="2833687"/>
            <a:ext cx="92075" cy="46038"/>
          </a:xfrm>
          <a:custGeom>
            <a:avLst/>
            <a:gdLst>
              <a:gd name="T0" fmla="*/ 1412967635 w 6"/>
              <a:gd name="T1" fmla="*/ 0 h 3"/>
              <a:gd name="T2" fmla="*/ 0 w 6"/>
              <a:gd name="T3" fmla="*/ 235499701 h 3"/>
              <a:gd name="T4" fmla="*/ 1412967635 w 6"/>
              <a:gd name="T5" fmla="*/ 706499163 h 3"/>
              <a:gd name="T6" fmla="*/ 1412967635 w 6"/>
              <a:gd name="T7" fmla="*/ 235499701 h 3"/>
              <a:gd name="T8" fmla="*/ 1412967635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5" name="Freeform 37"/>
          <p:cNvSpPr>
            <a:spLocks/>
          </p:cNvSpPr>
          <p:nvPr/>
        </p:nvSpPr>
        <p:spPr bwMode="auto">
          <a:xfrm>
            <a:off x="2901950" y="2833687"/>
            <a:ext cx="92075" cy="46038"/>
          </a:xfrm>
          <a:custGeom>
            <a:avLst/>
            <a:gdLst>
              <a:gd name="T0" fmla="*/ 146169074 w 58"/>
              <a:gd name="T1" fmla="*/ 0 h 29"/>
              <a:gd name="T2" fmla="*/ 0 w 58"/>
              <a:gd name="T3" fmla="*/ 25201836 h 29"/>
              <a:gd name="T4" fmla="*/ 146169074 w 58"/>
              <a:gd name="T5" fmla="*/ 73086124 h 29"/>
              <a:gd name="T6" fmla="*/ 146169074 w 58"/>
              <a:gd name="T7" fmla="*/ 25201836 h 29"/>
              <a:gd name="T8" fmla="*/ 146169074 w 58"/>
              <a:gd name="T9" fmla="*/ 0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"/>
              <a:gd name="T16" fmla="*/ 0 h 29"/>
              <a:gd name="T17" fmla="*/ 58 w 58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" h="29">
                <a:moveTo>
                  <a:pt x="58" y="0"/>
                </a:moveTo>
                <a:lnTo>
                  <a:pt x="0" y="10"/>
                </a:lnTo>
                <a:lnTo>
                  <a:pt x="58" y="29"/>
                </a:lnTo>
                <a:lnTo>
                  <a:pt x="58" y="10"/>
                </a:lnTo>
                <a:lnTo>
                  <a:pt x="5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6" name="Freeform 38"/>
          <p:cNvSpPr>
            <a:spLocks/>
          </p:cNvSpPr>
          <p:nvPr/>
        </p:nvSpPr>
        <p:spPr bwMode="auto">
          <a:xfrm>
            <a:off x="2994025" y="2327275"/>
            <a:ext cx="2301875" cy="522287"/>
          </a:xfrm>
          <a:custGeom>
            <a:avLst/>
            <a:gdLst>
              <a:gd name="T0" fmla="*/ 0 w 150"/>
              <a:gd name="T1" fmla="*/ 2147483647 h 34"/>
              <a:gd name="T2" fmla="*/ 2147483647 w 150"/>
              <a:gd name="T3" fmla="*/ 2147483647 h 34"/>
              <a:gd name="T4" fmla="*/ 2147483647 w 150"/>
              <a:gd name="T5" fmla="*/ 0 h 34"/>
              <a:gd name="T6" fmla="*/ 0 60000 65536"/>
              <a:gd name="T7" fmla="*/ 0 60000 65536"/>
              <a:gd name="T8" fmla="*/ 0 60000 65536"/>
              <a:gd name="T9" fmla="*/ 0 w 150"/>
              <a:gd name="T10" fmla="*/ 0 h 34"/>
              <a:gd name="T11" fmla="*/ 150 w 1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" h="34">
                <a:moveTo>
                  <a:pt x="0" y="34"/>
                </a:moveTo>
                <a:lnTo>
                  <a:pt x="150" y="34"/>
                </a:lnTo>
                <a:lnTo>
                  <a:pt x="15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7" name="Freeform 39"/>
          <p:cNvSpPr>
            <a:spLocks/>
          </p:cNvSpPr>
          <p:nvPr/>
        </p:nvSpPr>
        <p:spPr bwMode="auto">
          <a:xfrm>
            <a:off x="5541963" y="5749925"/>
            <a:ext cx="30162" cy="92075"/>
          </a:xfrm>
          <a:custGeom>
            <a:avLst/>
            <a:gdLst>
              <a:gd name="T0" fmla="*/ 0 w 2"/>
              <a:gd name="T1" fmla="*/ 0 h 6"/>
              <a:gd name="T2" fmla="*/ 227436511 w 2"/>
              <a:gd name="T3" fmla="*/ 1412967635 h 6"/>
              <a:gd name="T4" fmla="*/ 454873023 w 2"/>
              <a:gd name="T5" fmla="*/ 0 h 6"/>
              <a:gd name="T6" fmla="*/ 22743651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8" name="Freeform 40"/>
          <p:cNvSpPr>
            <a:spLocks/>
          </p:cNvSpPr>
          <p:nvPr/>
        </p:nvSpPr>
        <p:spPr bwMode="auto">
          <a:xfrm>
            <a:off x="5541963" y="5749925"/>
            <a:ext cx="30162" cy="92075"/>
          </a:xfrm>
          <a:custGeom>
            <a:avLst/>
            <a:gdLst>
              <a:gd name="T0" fmla="*/ 0 w 19"/>
              <a:gd name="T1" fmla="*/ 0 h 58"/>
              <a:gd name="T2" fmla="*/ 25201141 w 19"/>
              <a:gd name="T3" fmla="*/ 146169074 h 58"/>
              <a:gd name="T4" fmla="*/ 47881374 w 19"/>
              <a:gd name="T5" fmla="*/ 0 h 58"/>
              <a:gd name="T6" fmla="*/ 25201141 w 19"/>
              <a:gd name="T7" fmla="*/ 0 h 58"/>
              <a:gd name="T8" fmla="*/ 0 w 19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58"/>
              <a:gd name="T17" fmla="*/ 19 w 19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58">
                <a:moveTo>
                  <a:pt x="0" y="0"/>
                </a:moveTo>
                <a:lnTo>
                  <a:pt x="10" y="58"/>
                </a:lnTo>
                <a:lnTo>
                  <a:pt x="19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49" name="Freeform 41"/>
          <p:cNvSpPr>
            <a:spLocks/>
          </p:cNvSpPr>
          <p:nvPr/>
        </p:nvSpPr>
        <p:spPr bwMode="auto">
          <a:xfrm>
            <a:off x="4144963" y="4584700"/>
            <a:ext cx="1412875" cy="1150937"/>
          </a:xfrm>
          <a:custGeom>
            <a:avLst/>
            <a:gdLst>
              <a:gd name="T0" fmla="*/ 2147483647 w 92"/>
              <a:gd name="T1" fmla="*/ 2147483647 h 75"/>
              <a:gd name="T2" fmla="*/ 2147483647 w 92"/>
              <a:gd name="T3" fmla="*/ 0 h 75"/>
              <a:gd name="T4" fmla="*/ 0 w 92"/>
              <a:gd name="T5" fmla="*/ 0 h 75"/>
              <a:gd name="T6" fmla="*/ 0 60000 65536"/>
              <a:gd name="T7" fmla="*/ 0 60000 65536"/>
              <a:gd name="T8" fmla="*/ 0 60000 65536"/>
              <a:gd name="T9" fmla="*/ 0 w 92"/>
              <a:gd name="T10" fmla="*/ 0 h 75"/>
              <a:gd name="T11" fmla="*/ 92 w 92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75">
                <a:moveTo>
                  <a:pt x="92" y="75"/>
                </a:moveTo>
                <a:lnTo>
                  <a:pt x="92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0" name="Freeform 42"/>
          <p:cNvSpPr>
            <a:spLocks/>
          </p:cNvSpPr>
          <p:nvPr/>
        </p:nvSpPr>
        <p:spPr bwMode="auto">
          <a:xfrm>
            <a:off x="6416675" y="5749925"/>
            <a:ext cx="46038" cy="92075"/>
          </a:xfrm>
          <a:custGeom>
            <a:avLst/>
            <a:gdLst>
              <a:gd name="T0" fmla="*/ 0 w 3"/>
              <a:gd name="T1" fmla="*/ 0 h 6"/>
              <a:gd name="T2" fmla="*/ 470999402 w 3"/>
              <a:gd name="T3" fmla="*/ 1412967635 h 6"/>
              <a:gd name="T4" fmla="*/ 706499163 w 3"/>
              <a:gd name="T5" fmla="*/ 0 h 6"/>
              <a:gd name="T6" fmla="*/ 47099940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1" name="Freeform 43"/>
          <p:cNvSpPr>
            <a:spLocks/>
          </p:cNvSpPr>
          <p:nvPr/>
        </p:nvSpPr>
        <p:spPr bwMode="auto">
          <a:xfrm>
            <a:off x="6416675" y="5749925"/>
            <a:ext cx="46038" cy="92075"/>
          </a:xfrm>
          <a:custGeom>
            <a:avLst/>
            <a:gdLst>
              <a:gd name="T0" fmla="*/ 0 w 29"/>
              <a:gd name="T1" fmla="*/ 0 h 58"/>
              <a:gd name="T2" fmla="*/ 50403672 w 29"/>
              <a:gd name="T3" fmla="*/ 146169074 h 58"/>
              <a:gd name="T4" fmla="*/ 73086124 w 29"/>
              <a:gd name="T5" fmla="*/ 0 h 58"/>
              <a:gd name="T6" fmla="*/ 50403672 w 29"/>
              <a:gd name="T7" fmla="*/ 0 h 58"/>
              <a:gd name="T8" fmla="*/ 0 w 29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58"/>
              <a:gd name="T17" fmla="*/ 29 w 29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58">
                <a:moveTo>
                  <a:pt x="0" y="0"/>
                </a:moveTo>
                <a:lnTo>
                  <a:pt x="20" y="58"/>
                </a:lnTo>
                <a:lnTo>
                  <a:pt x="29" y="0"/>
                </a:lnTo>
                <a:lnTo>
                  <a:pt x="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2" name="Line 44"/>
          <p:cNvSpPr>
            <a:spLocks noChangeShapeType="1"/>
          </p:cNvSpPr>
          <p:nvPr/>
        </p:nvSpPr>
        <p:spPr bwMode="auto">
          <a:xfrm flipV="1">
            <a:off x="6448425" y="2327275"/>
            <a:ext cx="1588" cy="3408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3" name="Freeform 45"/>
          <p:cNvSpPr>
            <a:spLocks/>
          </p:cNvSpPr>
          <p:nvPr/>
        </p:nvSpPr>
        <p:spPr bwMode="auto">
          <a:xfrm>
            <a:off x="2287588" y="2497137"/>
            <a:ext cx="444500" cy="1027113"/>
          </a:xfrm>
          <a:custGeom>
            <a:avLst/>
            <a:gdLst>
              <a:gd name="T0" fmla="*/ 2147483647 w 29"/>
              <a:gd name="T1" fmla="*/ 2147483647 h 67"/>
              <a:gd name="T2" fmla="*/ 0 w 29"/>
              <a:gd name="T3" fmla="*/ 2147483647 h 67"/>
              <a:gd name="T4" fmla="*/ 0 w 29"/>
              <a:gd name="T5" fmla="*/ 0 h 67"/>
              <a:gd name="T6" fmla="*/ 2147483647 w 29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29"/>
              <a:gd name="T13" fmla="*/ 0 h 67"/>
              <a:gd name="T14" fmla="*/ 29 w 29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" h="67">
                <a:moveTo>
                  <a:pt x="26" y="67"/>
                </a:moveTo>
                <a:lnTo>
                  <a:pt x="0" y="67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4" name="Freeform 46"/>
          <p:cNvSpPr>
            <a:spLocks/>
          </p:cNvSpPr>
          <p:nvPr/>
        </p:nvSpPr>
        <p:spPr bwMode="auto">
          <a:xfrm>
            <a:off x="2886075" y="3494087"/>
            <a:ext cx="92075" cy="46038"/>
          </a:xfrm>
          <a:custGeom>
            <a:avLst/>
            <a:gdLst>
              <a:gd name="T0" fmla="*/ 0 w 6"/>
              <a:gd name="T1" fmla="*/ 706499163 h 3"/>
              <a:gd name="T2" fmla="*/ 1412967635 w 6"/>
              <a:gd name="T3" fmla="*/ 470999402 h 3"/>
              <a:gd name="T4" fmla="*/ 0 w 6"/>
              <a:gd name="T5" fmla="*/ 0 h 3"/>
              <a:gd name="T6" fmla="*/ 0 w 6"/>
              <a:gd name="T7" fmla="*/ 470999402 h 3"/>
              <a:gd name="T8" fmla="*/ 0 w 6"/>
              <a:gd name="T9" fmla="*/ 70649916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5" name="Freeform 47"/>
          <p:cNvSpPr>
            <a:spLocks/>
          </p:cNvSpPr>
          <p:nvPr/>
        </p:nvSpPr>
        <p:spPr bwMode="auto">
          <a:xfrm>
            <a:off x="2886075" y="3494087"/>
            <a:ext cx="92075" cy="46038"/>
          </a:xfrm>
          <a:custGeom>
            <a:avLst/>
            <a:gdLst>
              <a:gd name="T0" fmla="*/ 0 w 58"/>
              <a:gd name="T1" fmla="*/ 73086124 h 29"/>
              <a:gd name="T2" fmla="*/ 146169074 w 58"/>
              <a:gd name="T3" fmla="*/ 47884282 h 29"/>
              <a:gd name="T4" fmla="*/ 0 w 58"/>
              <a:gd name="T5" fmla="*/ 0 h 29"/>
              <a:gd name="T6" fmla="*/ 0 w 58"/>
              <a:gd name="T7" fmla="*/ 47884282 h 29"/>
              <a:gd name="T8" fmla="*/ 0 w 58"/>
              <a:gd name="T9" fmla="*/ 73086124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"/>
              <a:gd name="T16" fmla="*/ 0 h 29"/>
              <a:gd name="T17" fmla="*/ 58 w 58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" h="29">
                <a:moveTo>
                  <a:pt x="0" y="29"/>
                </a:moveTo>
                <a:lnTo>
                  <a:pt x="58" y="19"/>
                </a:lnTo>
                <a:lnTo>
                  <a:pt x="0" y="0"/>
                </a:lnTo>
                <a:lnTo>
                  <a:pt x="0" y="19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6" name="Line 48"/>
          <p:cNvSpPr>
            <a:spLocks noChangeShapeType="1"/>
          </p:cNvSpPr>
          <p:nvPr/>
        </p:nvSpPr>
        <p:spPr bwMode="auto">
          <a:xfrm flipH="1">
            <a:off x="2778125" y="3524250"/>
            <a:ext cx="9366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7" name="Freeform 49"/>
          <p:cNvSpPr>
            <a:spLocks/>
          </p:cNvSpPr>
          <p:nvPr/>
        </p:nvSpPr>
        <p:spPr bwMode="auto">
          <a:xfrm>
            <a:off x="5634038" y="1804987"/>
            <a:ext cx="30162" cy="92075"/>
          </a:xfrm>
          <a:custGeom>
            <a:avLst/>
            <a:gdLst>
              <a:gd name="T0" fmla="*/ 0 w 2"/>
              <a:gd name="T1" fmla="*/ 0 h 6"/>
              <a:gd name="T2" fmla="*/ 227436511 w 2"/>
              <a:gd name="T3" fmla="*/ 1412967635 h 6"/>
              <a:gd name="T4" fmla="*/ 454873023 w 2"/>
              <a:gd name="T5" fmla="*/ 0 h 6"/>
              <a:gd name="T6" fmla="*/ 22743651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8" name="Freeform 50"/>
          <p:cNvSpPr>
            <a:spLocks/>
          </p:cNvSpPr>
          <p:nvPr/>
        </p:nvSpPr>
        <p:spPr bwMode="auto">
          <a:xfrm>
            <a:off x="5634038" y="1804987"/>
            <a:ext cx="30162" cy="92075"/>
          </a:xfrm>
          <a:custGeom>
            <a:avLst/>
            <a:gdLst>
              <a:gd name="T0" fmla="*/ 0 w 19"/>
              <a:gd name="T1" fmla="*/ 0 h 58"/>
              <a:gd name="T2" fmla="*/ 25201141 w 19"/>
              <a:gd name="T3" fmla="*/ 146169074 h 58"/>
              <a:gd name="T4" fmla="*/ 47881374 w 19"/>
              <a:gd name="T5" fmla="*/ 0 h 58"/>
              <a:gd name="T6" fmla="*/ 25201141 w 19"/>
              <a:gd name="T7" fmla="*/ 0 h 58"/>
              <a:gd name="T8" fmla="*/ 0 w 19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58"/>
              <a:gd name="T17" fmla="*/ 19 w 19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58">
                <a:moveTo>
                  <a:pt x="0" y="0"/>
                </a:moveTo>
                <a:lnTo>
                  <a:pt x="10" y="58"/>
                </a:lnTo>
                <a:lnTo>
                  <a:pt x="19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 flipV="1">
            <a:off x="5649913" y="1660525"/>
            <a:ext cx="1587" cy="1365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60" name="Freeform 52"/>
          <p:cNvSpPr>
            <a:spLocks/>
          </p:cNvSpPr>
          <p:nvPr/>
        </p:nvSpPr>
        <p:spPr bwMode="auto">
          <a:xfrm>
            <a:off x="5894388" y="6391275"/>
            <a:ext cx="46037" cy="92075"/>
          </a:xfrm>
          <a:custGeom>
            <a:avLst/>
            <a:gdLst>
              <a:gd name="T0" fmla="*/ 0 w 3"/>
              <a:gd name="T1" fmla="*/ 0 h 6"/>
              <a:gd name="T2" fmla="*/ 235494586 w 3"/>
              <a:gd name="T3" fmla="*/ 1412967635 h 6"/>
              <a:gd name="T4" fmla="*/ 706468472 w 3"/>
              <a:gd name="T5" fmla="*/ 0 h 6"/>
              <a:gd name="T6" fmla="*/ 235494586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61" name="Freeform 53"/>
          <p:cNvSpPr>
            <a:spLocks/>
          </p:cNvSpPr>
          <p:nvPr/>
        </p:nvSpPr>
        <p:spPr bwMode="auto">
          <a:xfrm>
            <a:off x="5894388" y="6369050"/>
            <a:ext cx="46037" cy="92075"/>
          </a:xfrm>
          <a:custGeom>
            <a:avLst/>
            <a:gdLst>
              <a:gd name="T0" fmla="*/ 0 w 29"/>
              <a:gd name="T1" fmla="*/ 0 h 58"/>
              <a:gd name="T2" fmla="*/ 25201288 w 29"/>
              <a:gd name="T3" fmla="*/ 146169074 h 58"/>
              <a:gd name="T4" fmla="*/ 73082949 w 29"/>
              <a:gd name="T5" fmla="*/ 0 h 58"/>
              <a:gd name="T6" fmla="*/ 25201288 w 29"/>
              <a:gd name="T7" fmla="*/ 0 h 58"/>
              <a:gd name="T8" fmla="*/ 0 w 29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58"/>
              <a:gd name="T17" fmla="*/ 29 w 29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58">
                <a:moveTo>
                  <a:pt x="0" y="0"/>
                </a:moveTo>
                <a:lnTo>
                  <a:pt x="10" y="58"/>
                </a:lnTo>
                <a:lnTo>
                  <a:pt x="29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5910263" y="6256337"/>
            <a:ext cx="1587" cy="1365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63" name="Rectangle 55"/>
          <p:cNvSpPr>
            <a:spLocks noChangeArrowheads="1"/>
          </p:cNvSpPr>
          <p:nvPr/>
        </p:nvSpPr>
        <p:spPr bwMode="auto">
          <a:xfrm>
            <a:off x="3932238" y="6283325"/>
            <a:ext cx="18780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Physical address in main memory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64" name="Rectangle 56"/>
          <p:cNvSpPr>
            <a:spLocks noChangeArrowheads="1"/>
          </p:cNvSpPr>
          <p:nvPr/>
        </p:nvSpPr>
        <p:spPr bwMode="auto">
          <a:xfrm>
            <a:off x="3454400" y="3171825"/>
            <a:ext cx="8540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 dirty="0">
                <a:solidFill>
                  <a:srgbClr val="000000"/>
                </a:solidFill>
                <a:latin typeface="Nimbus Roman No9 L"/>
              </a:rPr>
              <a:t>PAGE TABLE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68665" name="Rectangle 57"/>
          <p:cNvSpPr>
            <a:spLocks noChangeArrowheads="1"/>
          </p:cNvSpPr>
          <p:nvPr/>
        </p:nvSpPr>
        <p:spPr bwMode="auto">
          <a:xfrm>
            <a:off x="5235575" y="5903912"/>
            <a:ext cx="6302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Page frame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66" name="Freeform 58"/>
          <p:cNvSpPr>
            <a:spLocks/>
          </p:cNvSpPr>
          <p:nvPr/>
        </p:nvSpPr>
        <p:spPr bwMode="auto">
          <a:xfrm>
            <a:off x="3346450" y="5611812"/>
            <a:ext cx="246063" cy="77788"/>
          </a:xfrm>
          <a:custGeom>
            <a:avLst/>
            <a:gdLst>
              <a:gd name="T0" fmla="*/ 2147483647 w 16"/>
              <a:gd name="T1" fmla="*/ 0 h 5"/>
              <a:gd name="T2" fmla="*/ 2147483647 w 16"/>
              <a:gd name="T3" fmla="*/ 242045109 h 5"/>
              <a:gd name="T4" fmla="*/ 2147483647 w 16"/>
              <a:gd name="T5" fmla="*/ 484074661 h 5"/>
              <a:gd name="T6" fmla="*/ 2147483647 w 16"/>
              <a:gd name="T7" fmla="*/ 484074661 h 5"/>
              <a:gd name="T8" fmla="*/ 2147483647 w 16"/>
              <a:gd name="T9" fmla="*/ 484074661 h 5"/>
              <a:gd name="T10" fmla="*/ 2147483647 w 16"/>
              <a:gd name="T11" fmla="*/ 484074661 h 5"/>
              <a:gd name="T12" fmla="*/ 2147483647 w 16"/>
              <a:gd name="T13" fmla="*/ 484074661 h 5"/>
              <a:gd name="T14" fmla="*/ 1892101017 w 16"/>
              <a:gd name="T15" fmla="*/ 484074661 h 5"/>
              <a:gd name="T16" fmla="*/ 1182563316 w 16"/>
              <a:gd name="T17" fmla="*/ 484074661 h 5"/>
              <a:gd name="T18" fmla="*/ 709537941 w 16"/>
              <a:gd name="T19" fmla="*/ 484074661 h 5"/>
              <a:gd name="T20" fmla="*/ 473025254 w 16"/>
              <a:gd name="T21" fmla="*/ 484074661 h 5"/>
              <a:gd name="T22" fmla="*/ 473025254 w 16"/>
              <a:gd name="T23" fmla="*/ 484074661 h 5"/>
              <a:gd name="T24" fmla="*/ 236512627 w 16"/>
              <a:gd name="T25" fmla="*/ 726119831 h 5"/>
              <a:gd name="T26" fmla="*/ 236512627 w 16"/>
              <a:gd name="T27" fmla="*/ 968149322 h 5"/>
              <a:gd name="T28" fmla="*/ 0 w 16"/>
              <a:gd name="T29" fmla="*/ 1210194613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5"/>
              <a:gd name="T47" fmla="*/ 16 w 16"/>
              <a:gd name="T48" fmla="*/ 5 h 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5">
                <a:moveTo>
                  <a:pt x="16" y="0"/>
                </a:moveTo>
                <a:lnTo>
                  <a:pt x="15" y="1"/>
                </a:lnTo>
                <a:lnTo>
                  <a:pt x="15" y="2"/>
                </a:lnTo>
                <a:lnTo>
                  <a:pt x="14" y="2"/>
                </a:lnTo>
                <a:lnTo>
                  <a:pt x="13" y="2"/>
                </a:lnTo>
                <a:lnTo>
                  <a:pt x="11" y="2"/>
                </a:lnTo>
                <a:lnTo>
                  <a:pt x="8" y="2"/>
                </a:lnTo>
                <a:lnTo>
                  <a:pt x="5" y="2"/>
                </a:lnTo>
                <a:lnTo>
                  <a:pt x="3" y="2"/>
                </a:lnTo>
                <a:lnTo>
                  <a:pt x="2" y="2"/>
                </a:lnTo>
                <a:lnTo>
                  <a:pt x="1" y="3"/>
                </a:lnTo>
                <a:lnTo>
                  <a:pt x="1" y="4"/>
                </a:lnTo>
                <a:lnTo>
                  <a:pt x="0" y="5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67" name="Freeform 59"/>
          <p:cNvSpPr>
            <a:spLocks/>
          </p:cNvSpPr>
          <p:nvPr/>
        </p:nvSpPr>
        <p:spPr bwMode="auto">
          <a:xfrm>
            <a:off x="3086100" y="5611812"/>
            <a:ext cx="260350" cy="77788"/>
          </a:xfrm>
          <a:custGeom>
            <a:avLst/>
            <a:gdLst>
              <a:gd name="T0" fmla="*/ 0 w 17"/>
              <a:gd name="T1" fmla="*/ 0 h 5"/>
              <a:gd name="T2" fmla="*/ 234544675 w 17"/>
              <a:gd name="T3" fmla="*/ 242045109 h 5"/>
              <a:gd name="T4" fmla="*/ 469074036 w 17"/>
              <a:gd name="T5" fmla="*/ 484074661 h 5"/>
              <a:gd name="T6" fmla="*/ 469074036 w 17"/>
              <a:gd name="T7" fmla="*/ 484074661 h 5"/>
              <a:gd name="T8" fmla="*/ 703618771 w 17"/>
              <a:gd name="T9" fmla="*/ 484074661 h 5"/>
              <a:gd name="T10" fmla="*/ 703618771 w 17"/>
              <a:gd name="T11" fmla="*/ 484074661 h 5"/>
              <a:gd name="T12" fmla="*/ 1407237541 w 17"/>
              <a:gd name="T13" fmla="*/ 484074661 h 5"/>
              <a:gd name="T14" fmla="*/ 2110856551 w 17"/>
              <a:gd name="T15" fmla="*/ 484074661 h 5"/>
              <a:gd name="T16" fmla="*/ 2147483647 w 17"/>
              <a:gd name="T17" fmla="*/ 484074661 h 5"/>
              <a:gd name="T18" fmla="*/ 2147483647 w 17"/>
              <a:gd name="T19" fmla="*/ 484074661 h 5"/>
              <a:gd name="T20" fmla="*/ 2147483647 w 17"/>
              <a:gd name="T21" fmla="*/ 484074661 h 5"/>
              <a:gd name="T22" fmla="*/ 2147483647 w 17"/>
              <a:gd name="T23" fmla="*/ 484074661 h 5"/>
              <a:gd name="T24" fmla="*/ 2147483647 w 17"/>
              <a:gd name="T25" fmla="*/ 726119831 h 5"/>
              <a:gd name="T26" fmla="*/ 2147483647 w 17"/>
              <a:gd name="T27" fmla="*/ 968149322 h 5"/>
              <a:gd name="T28" fmla="*/ 2147483647 w 17"/>
              <a:gd name="T29" fmla="*/ 1210194613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5"/>
              <a:gd name="T47" fmla="*/ 17 w 17"/>
              <a:gd name="T48" fmla="*/ 5 h 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5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3" y="2"/>
                </a:lnTo>
                <a:lnTo>
                  <a:pt x="6" y="2"/>
                </a:lnTo>
                <a:lnTo>
                  <a:pt x="9" y="2"/>
                </a:lnTo>
                <a:lnTo>
                  <a:pt x="11" y="2"/>
                </a:lnTo>
                <a:lnTo>
                  <a:pt x="14" y="2"/>
                </a:lnTo>
                <a:lnTo>
                  <a:pt x="15" y="2"/>
                </a:lnTo>
                <a:lnTo>
                  <a:pt x="15" y="3"/>
                </a:lnTo>
                <a:lnTo>
                  <a:pt x="16" y="4"/>
                </a:lnTo>
                <a:lnTo>
                  <a:pt x="17" y="5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68" name="Freeform 60"/>
          <p:cNvSpPr>
            <a:spLocks/>
          </p:cNvSpPr>
          <p:nvPr/>
        </p:nvSpPr>
        <p:spPr bwMode="auto">
          <a:xfrm>
            <a:off x="4144963" y="5627687"/>
            <a:ext cx="522287" cy="76200"/>
          </a:xfrm>
          <a:custGeom>
            <a:avLst/>
            <a:gdLst>
              <a:gd name="T0" fmla="*/ 2147483647 w 34"/>
              <a:gd name="T1" fmla="*/ 0 h 5"/>
              <a:gd name="T2" fmla="*/ 2147483647 w 34"/>
              <a:gd name="T3" fmla="*/ 232257571 h 5"/>
              <a:gd name="T4" fmla="*/ 2147483647 w 34"/>
              <a:gd name="T5" fmla="*/ 232257571 h 5"/>
              <a:gd name="T6" fmla="*/ 2147483647 w 34"/>
              <a:gd name="T7" fmla="*/ 232257571 h 5"/>
              <a:gd name="T8" fmla="*/ 2147483647 w 34"/>
              <a:gd name="T9" fmla="*/ 232257571 h 5"/>
              <a:gd name="T10" fmla="*/ 2147483647 w 34"/>
              <a:gd name="T11" fmla="*/ 232257571 h 5"/>
              <a:gd name="T12" fmla="*/ 2147483647 w 34"/>
              <a:gd name="T13" fmla="*/ 232257571 h 5"/>
              <a:gd name="T14" fmla="*/ 2147483647 w 34"/>
              <a:gd name="T15" fmla="*/ 232257571 h 5"/>
              <a:gd name="T16" fmla="*/ 707913867 w 34"/>
              <a:gd name="T17" fmla="*/ 232257571 h 5"/>
              <a:gd name="T18" fmla="*/ 707913867 w 34"/>
              <a:gd name="T19" fmla="*/ 232257571 h 5"/>
              <a:gd name="T20" fmla="*/ 707913867 w 34"/>
              <a:gd name="T21" fmla="*/ 232257571 h 5"/>
              <a:gd name="T22" fmla="*/ 471947658 w 34"/>
              <a:gd name="T23" fmla="*/ 464515142 h 5"/>
              <a:gd name="T24" fmla="*/ 471947658 w 34"/>
              <a:gd name="T25" fmla="*/ 696772772 h 5"/>
              <a:gd name="T26" fmla="*/ 0 w 34"/>
              <a:gd name="T27" fmla="*/ 1161288033 h 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4"/>
              <a:gd name="T43" fmla="*/ 0 h 5"/>
              <a:gd name="T44" fmla="*/ 34 w 34"/>
              <a:gd name="T45" fmla="*/ 5 h 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4" h="5">
                <a:moveTo>
                  <a:pt x="34" y="0"/>
                </a:move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22" y="1"/>
                </a:lnTo>
                <a:lnTo>
                  <a:pt x="17" y="1"/>
                </a:lnTo>
                <a:lnTo>
                  <a:pt x="13" y="1"/>
                </a:lnTo>
                <a:lnTo>
                  <a:pt x="3" y="1"/>
                </a:lnTo>
                <a:lnTo>
                  <a:pt x="2" y="2"/>
                </a:lnTo>
                <a:lnTo>
                  <a:pt x="2" y="3"/>
                </a:lnTo>
                <a:lnTo>
                  <a:pt x="0" y="5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69" name="Freeform 61"/>
          <p:cNvSpPr>
            <a:spLocks/>
          </p:cNvSpPr>
          <p:nvPr/>
        </p:nvSpPr>
        <p:spPr bwMode="auto">
          <a:xfrm>
            <a:off x="3638550" y="5627687"/>
            <a:ext cx="506413" cy="76200"/>
          </a:xfrm>
          <a:custGeom>
            <a:avLst/>
            <a:gdLst>
              <a:gd name="T0" fmla="*/ 0 w 33"/>
              <a:gd name="T1" fmla="*/ 0 h 5"/>
              <a:gd name="T2" fmla="*/ 235497342 w 33"/>
              <a:gd name="T3" fmla="*/ 232257571 h 5"/>
              <a:gd name="T4" fmla="*/ 235497342 w 33"/>
              <a:gd name="T5" fmla="*/ 232257571 h 5"/>
              <a:gd name="T6" fmla="*/ 470994684 w 33"/>
              <a:gd name="T7" fmla="*/ 232257571 h 5"/>
              <a:gd name="T8" fmla="*/ 470994684 w 33"/>
              <a:gd name="T9" fmla="*/ 232257571 h 5"/>
              <a:gd name="T10" fmla="*/ 706492086 w 33"/>
              <a:gd name="T11" fmla="*/ 232257571 h 5"/>
              <a:gd name="T12" fmla="*/ 2147483647 w 33"/>
              <a:gd name="T13" fmla="*/ 232257571 h 5"/>
              <a:gd name="T14" fmla="*/ 2147483647 w 33"/>
              <a:gd name="T15" fmla="*/ 232257571 h 5"/>
              <a:gd name="T16" fmla="*/ 2147483647 w 33"/>
              <a:gd name="T17" fmla="*/ 232257571 h 5"/>
              <a:gd name="T18" fmla="*/ 2147483647 w 33"/>
              <a:gd name="T19" fmla="*/ 232257571 h 5"/>
              <a:gd name="T20" fmla="*/ 2147483647 w 33"/>
              <a:gd name="T21" fmla="*/ 232257571 h 5"/>
              <a:gd name="T22" fmla="*/ 2147483647 w 33"/>
              <a:gd name="T23" fmla="*/ 232257571 h 5"/>
              <a:gd name="T24" fmla="*/ 2147483647 w 33"/>
              <a:gd name="T25" fmla="*/ 464515142 h 5"/>
              <a:gd name="T26" fmla="*/ 2147483647 w 33"/>
              <a:gd name="T27" fmla="*/ 696772772 h 5"/>
              <a:gd name="T28" fmla="*/ 2147483647 w 33"/>
              <a:gd name="T29" fmla="*/ 1161288033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3"/>
              <a:gd name="T46" fmla="*/ 0 h 5"/>
              <a:gd name="T47" fmla="*/ 33 w 33"/>
              <a:gd name="T48" fmla="*/ 5 h 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3" h="5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12" y="1"/>
                </a:lnTo>
                <a:lnTo>
                  <a:pt x="17" y="1"/>
                </a:lnTo>
                <a:lnTo>
                  <a:pt x="21" y="1"/>
                </a:lnTo>
                <a:lnTo>
                  <a:pt x="31" y="1"/>
                </a:lnTo>
                <a:lnTo>
                  <a:pt x="32" y="2"/>
                </a:lnTo>
                <a:lnTo>
                  <a:pt x="32" y="3"/>
                </a:lnTo>
                <a:lnTo>
                  <a:pt x="33" y="5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0" name="Freeform 62"/>
          <p:cNvSpPr>
            <a:spLocks/>
          </p:cNvSpPr>
          <p:nvPr/>
        </p:nvSpPr>
        <p:spPr bwMode="auto">
          <a:xfrm>
            <a:off x="4129088" y="4076700"/>
            <a:ext cx="31750" cy="31750"/>
          </a:xfrm>
          <a:custGeom>
            <a:avLst/>
            <a:gdLst>
              <a:gd name="T0" fmla="*/ 25201559 w 20"/>
              <a:gd name="T1" fmla="*/ 25201559 h 20"/>
              <a:gd name="T2" fmla="*/ 50403118 w 20"/>
              <a:gd name="T3" fmla="*/ 25201559 h 20"/>
              <a:gd name="T4" fmla="*/ 50403118 w 20"/>
              <a:gd name="T5" fmla="*/ 0 h 20"/>
              <a:gd name="T6" fmla="*/ 25201559 w 20"/>
              <a:gd name="T7" fmla="*/ 0 h 20"/>
              <a:gd name="T8" fmla="*/ 0 w 20"/>
              <a:gd name="T9" fmla="*/ 0 h 20"/>
              <a:gd name="T10" fmla="*/ 0 w 20"/>
              <a:gd name="T11" fmla="*/ 25201559 h 20"/>
              <a:gd name="T12" fmla="*/ 0 w 20"/>
              <a:gd name="T13" fmla="*/ 50403118 h 20"/>
              <a:gd name="T14" fmla="*/ 25201559 w 20"/>
              <a:gd name="T15" fmla="*/ 50403118 h 20"/>
              <a:gd name="T16" fmla="*/ 50403118 w 20"/>
              <a:gd name="T17" fmla="*/ 50403118 h 20"/>
              <a:gd name="T18" fmla="*/ 50403118 w 20"/>
              <a:gd name="T19" fmla="*/ 25201559 h 20"/>
              <a:gd name="T20" fmla="*/ 25201559 w 20"/>
              <a:gd name="T21" fmla="*/ 25201559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1" name="Freeform 63"/>
          <p:cNvSpPr>
            <a:spLocks/>
          </p:cNvSpPr>
          <p:nvPr/>
        </p:nvSpPr>
        <p:spPr bwMode="auto">
          <a:xfrm>
            <a:off x="4144963" y="4076700"/>
            <a:ext cx="15875" cy="15875"/>
          </a:xfrm>
          <a:custGeom>
            <a:avLst/>
            <a:gdLst>
              <a:gd name="T0" fmla="*/ 252015567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52015567 h 1"/>
              <a:gd name="T8" fmla="*/ 252015567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2" name="Freeform 64"/>
          <p:cNvSpPr>
            <a:spLocks/>
          </p:cNvSpPr>
          <p:nvPr/>
        </p:nvSpPr>
        <p:spPr bwMode="auto">
          <a:xfrm>
            <a:off x="4129088" y="4168775"/>
            <a:ext cx="31750" cy="31750"/>
          </a:xfrm>
          <a:custGeom>
            <a:avLst/>
            <a:gdLst>
              <a:gd name="T0" fmla="*/ 25201559 w 20"/>
              <a:gd name="T1" fmla="*/ 25201559 h 20"/>
              <a:gd name="T2" fmla="*/ 50403118 w 20"/>
              <a:gd name="T3" fmla="*/ 25201559 h 20"/>
              <a:gd name="T4" fmla="*/ 50403118 w 20"/>
              <a:gd name="T5" fmla="*/ 0 h 20"/>
              <a:gd name="T6" fmla="*/ 25201559 w 20"/>
              <a:gd name="T7" fmla="*/ 0 h 20"/>
              <a:gd name="T8" fmla="*/ 0 w 20"/>
              <a:gd name="T9" fmla="*/ 0 h 20"/>
              <a:gd name="T10" fmla="*/ 0 w 20"/>
              <a:gd name="T11" fmla="*/ 25201559 h 20"/>
              <a:gd name="T12" fmla="*/ 0 w 20"/>
              <a:gd name="T13" fmla="*/ 50403118 h 20"/>
              <a:gd name="T14" fmla="*/ 25201559 w 20"/>
              <a:gd name="T15" fmla="*/ 50403118 h 20"/>
              <a:gd name="T16" fmla="*/ 50403118 w 20"/>
              <a:gd name="T17" fmla="*/ 50403118 h 20"/>
              <a:gd name="T18" fmla="*/ 50403118 w 20"/>
              <a:gd name="T19" fmla="*/ 25201559 h 20"/>
              <a:gd name="T20" fmla="*/ 25201559 w 20"/>
              <a:gd name="T21" fmla="*/ 25201559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3" name="Freeform 65"/>
          <p:cNvSpPr>
            <a:spLocks/>
          </p:cNvSpPr>
          <p:nvPr/>
        </p:nvSpPr>
        <p:spPr bwMode="auto">
          <a:xfrm>
            <a:off x="4144963" y="4168775"/>
            <a:ext cx="15875" cy="15875"/>
          </a:xfrm>
          <a:custGeom>
            <a:avLst/>
            <a:gdLst>
              <a:gd name="T0" fmla="*/ 252015567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52015567 h 1"/>
              <a:gd name="T8" fmla="*/ 252015567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4" name="Freeform 66"/>
          <p:cNvSpPr>
            <a:spLocks/>
          </p:cNvSpPr>
          <p:nvPr/>
        </p:nvSpPr>
        <p:spPr bwMode="auto">
          <a:xfrm>
            <a:off x="4129088" y="4260850"/>
            <a:ext cx="31750" cy="31750"/>
          </a:xfrm>
          <a:custGeom>
            <a:avLst/>
            <a:gdLst>
              <a:gd name="T0" fmla="*/ 25201559 w 20"/>
              <a:gd name="T1" fmla="*/ 25201559 h 20"/>
              <a:gd name="T2" fmla="*/ 50403118 w 20"/>
              <a:gd name="T3" fmla="*/ 25201559 h 20"/>
              <a:gd name="T4" fmla="*/ 50403118 w 20"/>
              <a:gd name="T5" fmla="*/ 0 h 20"/>
              <a:gd name="T6" fmla="*/ 25201559 w 20"/>
              <a:gd name="T7" fmla="*/ 0 h 20"/>
              <a:gd name="T8" fmla="*/ 0 w 20"/>
              <a:gd name="T9" fmla="*/ 0 h 20"/>
              <a:gd name="T10" fmla="*/ 0 w 20"/>
              <a:gd name="T11" fmla="*/ 25201559 h 20"/>
              <a:gd name="T12" fmla="*/ 0 w 20"/>
              <a:gd name="T13" fmla="*/ 50403118 h 20"/>
              <a:gd name="T14" fmla="*/ 25201559 w 20"/>
              <a:gd name="T15" fmla="*/ 50403118 h 20"/>
              <a:gd name="T16" fmla="*/ 50403118 w 20"/>
              <a:gd name="T17" fmla="*/ 50403118 h 20"/>
              <a:gd name="T18" fmla="*/ 50403118 w 20"/>
              <a:gd name="T19" fmla="*/ 25201559 h 20"/>
              <a:gd name="T20" fmla="*/ 25201559 w 20"/>
              <a:gd name="T21" fmla="*/ 25201559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5" name="Freeform 67"/>
          <p:cNvSpPr>
            <a:spLocks/>
          </p:cNvSpPr>
          <p:nvPr/>
        </p:nvSpPr>
        <p:spPr bwMode="auto">
          <a:xfrm>
            <a:off x="4144963" y="4260850"/>
            <a:ext cx="15875" cy="15875"/>
          </a:xfrm>
          <a:custGeom>
            <a:avLst/>
            <a:gdLst>
              <a:gd name="T0" fmla="*/ 252015567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52015567 h 1"/>
              <a:gd name="T8" fmla="*/ 252015567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6" name="Freeform 68"/>
          <p:cNvSpPr>
            <a:spLocks/>
          </p:cNvSpPr>
          <p:nvPr/>
        </p:nvSpPr>
        <p:spPr bwMode="auto">
          <a:xfrm>
            <a:off x="4129088" y="4875212"/>
            <a:ext cx="31750" cy="31750"/>
          </a:xfrm>
          <a:custGeom>
            <a:avLst/>
            <a:gdLst>
              <a:gd name="T0" fmla="*/ 25201559 w 20"/>
              <a:gd name="T1" fmla="*/ 25201559 h 20"/>
              <a:gd name="T2" fmla="*/ 50403118 w 20"/>
              <a:gd name="T3" fmla="*/ 25201559 h 20"/>
              <a:gd name="T4" fmla="*/ 50403118 w 20"/>
              <a:gd name="T5" fmla="*/ 0 h 20"/>
              <a:gd name="T6" fmla="*/ 25201559 w 20"/>
              <a:gd name="T7" fmla="*/ 0 h 20"/>
              <a:gd name="T8" fmla="*/ 0 w 20"/>
              <a:gd name="T9" fmla="*/ 0 h 20"/>
              <a:gd name="T10" fmla="*/ 0 w 20"/>
              <a:gd name="T11" fmla="*/ 25201559 h 20"/>
              <a:gd name="T12" fmla="*/ 0 w 20"/>
              <a:gd name="T13" fmla="*/ 50403118 h 20"/>
              <a:gd name="T14" fmla="*/ 25201559 w 20"/>
              <a:gd name="T15" fmla="*/ 50403118 h 20"/>
              <a:gd name="T16" fmla="*/ 50403118 w 20"/>
              <a:gd name="T17" fmla="*/ 50403118 h 20"/>
              <a:gd name="T18" fmla="*/ 50403118 w 20"/>
              <a:gd name="T19" fmla="*/ 25201559 h 20"/>
              <a:gd name="T20" fmla="*/ 25201559 w 20"/>
              <a:gd name="T21" fmla="*/ 25201559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7" name="Freeform 69"/>
          <p:cNvSpPr>
            <a:spLocks/>
          </p:cNvSpPr>
          <p:nvPr/>
        </p:nvSpPr>
        <p:spPr bwMode="auto">
          <a:xfrm>
            <a:off x="4129088" y="4875212"/>
            <a:ext cx="15875" cy="15875"/>
          </a:xfrm>
          <a:custGeom>
            <a:avLst/>
            <a:gdLst>
              <a:gd name="T0" fmla="*/ 252015567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52015567 h 1"/>
              <a:gd name="T8" fmla="*/ 252015567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8" name="Freeform 70"/>
          <p:cNvSpPr>
            <a:spLocks/>
          </p:cNvSpPr>
          <p:nvPr/>
        </p:nvSpPr>
        <p:spPr bwMode="auto">
          <a:xfrm>
            <a:off x="4129088" y="4953000"/>
            <a:ext cx="31750" cy="30162"/>
          </a:xfrm>
          <a:custGeom>
            <a:avLst/>
            <a:gdLst>
              <a:gd name="T0" fmla="*/ 25201559 w 20"/>
              <a:gd name="T1" fmla="*/ 22680234 h 19"/>
              <a:gd name="T2" fmla="*/ 50403118 w 20"/>
              <a:gd name="T3" fmla="*/ 22680234 h 19"/>
              <a:gd name="T4" fmla="*/ 50403118 w 20"/>
              <a:gd name="T5" fmla="*/ 0 h 19"/>
              <a:gd name="T6" fmla="*/ 25201559 w 20"/>
              <a:gd name="T7" fmla="*/ 0 h 19"/>
              <a:gd name="T8" fmla="*/ 0 w 20"/>
              <a:gd name="T9" fmla="*/ 0 h 19"/>
              <a:gd name="T10" fmla="*/ 0 w 20"/>
              <a:gd name="T11" fmla="*/ 22680234 h 19"/>
              <a:gd name="T12" fmla="*/ 0 w 20"/>
              <a:gd name="T13" fmla="*/ 47881374 h 19"/>
              <a:gd name="T14" fmla="*/ 25201559 w 20"/>
              <a:gd name="T15" fmla="*/ 47881374 h 19"/>
              <a:gd name="T16" fmla="*/ 50403118 w 20"/>
              <a:gd name="T17" fmla="*/ 47881374 h 19"/>
              <a:gd name="T18" fmla="*/ 50403118 w 20"/>
              <a:gd name="T19" fmla="*/ 22680234 h 19"/>
              <a:gd name="T20" fmla="*/ 25201559 w 20"/>
              <a:gd name="T21" fmla="*/ 22680234 h 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19"/>
              <a:gd name="T35" fmla="*/ 20 w 20"/>
              <a:gd name="T36" fmla="*/ 19 h 1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19">
                <a:moveTo>
                  <a:pt x="10" y="9"/>
                </a:moveTo>
                <a:lnTo>
                  <a:pt x="20" y="9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lnTo>
                  <a:pt x="0" y="9"/>
                </a:lnTo>
                <a:lnTo>
                  <a:pt x="0" y="19"/>
                </a:lnTo>
                <a:lnTo>
                  <a:pt x="10" y="19"/>
                </a:lnTo>
                <a:lnTo>
                  <a:pt x="20" y="19"/>
                </a:lnTo>
                <a:lnTo>
                  <a:pt x="20" y="9"/>
                </a:lnTo>
                <a:lnTo>
                  <a:pt x="10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79" name="Freeform 71"/>
          <p:cNvSpPr>
            <a:spLocks/>
          </p:cNvSpPr>
          <p:nvPr/>
        </p:nvSpPr>
        <p:spPr bwMode="auto">
          <a:xfrm>
            <a:off x="4129088" y="4967287"/>
            <a:ext cx="15875" cy="15875"/>
          </a:xfrm>
          <a:custGeom>
            <a:avLst/>
            <a:gdLst>
              <a:gd name="T0" fmla="*/ 252015567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52015567 h 1"/>
              <a:gd name="T8" fmla="*/ 252015567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80" name="Freeform 72"/>
          <p:cNvSpPr>
            <a:spLocks/>
          </p:cNvSpPr>
          <p:nvPr/>
        </p:nvSpPr>
        <p:spPr bwMode="auto">
          <a:xfrm>
            <a:off x="4129088" y="5045075"/>
            <a:ext cx="31750" cy="30162"/>
          </a:xfrm>
          <a:custGeom>
            <a:avLst/>
            <a:gdLst>
              <a:gd name="T0" fmla="*/ 25201559 w 20"/>
              <a:gd name="T1" fmla="*/ 22680234 h 19"/>
              <a:gd name="T2" fmla="*/ 50403118 w 20"/>
              <a:gd name="T3" fmla="*/ 22680234 h 19"/>
              <a:gd name="T4" fmla="*/ 50403118 w 20"/>
              <a:gd name="T5" fmla="*/ 0 h 19"/>
              <a:gd name="T6" fmla="*/ 25201559 w 20"/>
              <a:gd name="T7" fmla="*/ 0 h 19"/>
              <a:gd name="T8" fmla="*/ 0 w 20"/>
              <a:gd name="T9" fmla="*/ 0 h 19"/>
              <a:gd name="T10" fmla="*/ 0 w 20"/>
              <a:gd name="T11" fmla="*/ 22680234 h 19"/>
              <a:gd name="T12" fmla="*/ 0 w 20"/>
              <a:gd name="T13" fmla="*/ 47881374 h 19"/>
              <a:gd name="T14" fmla="*/ 25201559 w 20"/>
              <a:gd name="T15" fmla="*/ 47881374 h 19"/>
              <a:gd name="T16" fmla="*/ 50403118 w 20"/>
              <a:gd name="T17" fmla="*/ 47881374 h 19"/>
              <a:gd name="T18" fmla="*/ 50403118 w 20"/>
              <a:gd name="T19" fmla="*/ 22680234 h 19"/>
              <a:gd name="T20" fmla="*/ 25201559 w 20"/>
              <a:gd name="T21" fmla="*/ 22680234 h 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19"/>
              <a:gd name="T35" fmla="*/ 20 w 20"/>
              <a:gd name="T36" fmla="*/ 19 h 1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19">
                <a:moveTo>
                  <a:pt x="10" y="9"/>
                </a:moveTo>
                <a:lnTo>
                  <a:pt x="20" y="9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lnTo>
                  <a:pt x="0" y="9"/>
                </a:lnTo>
                <a:lnTo>
                  <a:pt x="0" y="19"/>
                </a:lnTo>
                <a:lnTo>
                  <a:pt x="10" y="19"/>
                </a:lnTo>
                <a:lnTo>
                  <a:pt x="20" y="19"/>
                </a:lnTo>
                <a:lnTo>
                  <a:pt x="20" y="9"/>
                </a:lnTo>
                <a:lnTo>
                  <a:pt x="10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81" name="Freeform 73"/>
          <p:cNvSpPr>
            <a:spLocks/>
          </p:cNvSpPr>
          <p:nvPr/>
        </p:nvSpPr>
        <p:spPr bwMode="auto">
          <a:xfrm>
            <a:off x="4129088" y="5059362"/>
            <a:ext cx="15875" cy="15875"/>
          </a:xfrm>
          <a:custGeom>
            <a:avLst/>
            <a:gdLst>
              <a:gd name="T0" fmla="*/ 252015567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52015567 h 1"/>
              <a:gd name="T8" fmla="*/ 252015567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82" name="Freeform 74"/>
          <p:cNvSpPr>
            <a:spLocks/>
          </p:cNvSpPr>
          <p:nvPr/>
        </p:nvSpPr>
        <p:spPr bwMode="auto">
          <a:xfrm>
            <a:off x="2579688" y="2711450"/>
            <a:ext cx="292100" cy="292100"/>
          </a:xfrm>
          <a:custGeom>
            <a:avLst/>
            <a:gdLst>
              <a:gd name="T0" fmla="*/ 2147483647 w 19"/>
              <a:gd name="T1" fmla="*/ 0 h 19"/>
              <a:gd name="T2" fmla="*/ 1418099290 w 19"/>
              <a:gd name="T3" fmla="*/ 236354986 h 19"/>
              <a:gd name="T4" fmla="*/ 709049645 w 19"/>
              <a:gd name="T5" fmla="*/ 709049645 h 19"/>
              <a:gd name="T6" fmla="*/ 236354986 w 19"/>
              <a:gd name="T7" fmla="*/ 1418099290 h 19"/>
              <a:gd name="T8" fmla="*/ 0 w 19"/>
              <a:gd name="T9" fmla="*/ 2147483647 h 19"/>
              <a:gd name="T10" fmla="*/ 236354986 w 19"/>
              <a:gd name="T11" fmla="*/ 2147483647 h 19"/>
              <a:gd name="T12" fmla="*/ 709049645 w 19"/>
              <a:gd name="T13" fmla="*/ 2147483647 h 19"/>
              <a:gd name="T14" fmla="*/ 1418099290 w 19"/>
              <a:gd name="T15" fmla="*/ 2147483647 h 19"/>
              <a:gd name="T16" fmla="*/ 2147483647 w 19"/>
              <a:gd name="T17" fmla="*/ 2147483647 h 19"/>
              <a:gd name="T18" fmla="*/ 2147483647 w 19"/>
              <a:gd name="T19" fmla="*/ 2147483647 h 19"/>
              <a:gd name="T20" fmla="*/ 2147483647 w 19"/>
              <a:gd name="T21" fmla="*/ 2147483647 h 19"/>
              <a:gd name="T22" fmla="*/ 2147483647 w 19"/>
              <a:gd name="T23" fmla="*/ 2147483647 h 19"/>
              <a:gd name="T24" fmla="*/ 2147483647 w 19"/>
              <a:gd name="T25" fmla="*/ 2147483647 h 19"/>
              <a:gd name="T26" fmla="*/ 2147483647 w 19"/>
              <a:gd name="T27" fmla="*/ 1418099290 h 19"/>
              <a:gd name="T28" fmla="*/ 2147483647 w 19"/>
              <a:gd name="T29" fmla="*/ 709049645 h 19"/>
              <a:gd name="T30" fmla="*/ 2147483647 w 19"/>
              <a:gd name="T31" fmla="*/ 236354986 h 19"/>
              <a:gd name="T32" fmla="*/ 2147483647 w 19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"/>
              <a:gd name="T52" fmla="*/ 0 h 19"/>
              <a:gd name="T53" fmla="*/ 19 w 19"/>
              <a:gd name="T54" fmla="*/ 19 h 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" h="19">
                <a:moveTo>
                  <a:pt x="10" y="0"/>
                </a:moveTo>
                <a:lnTo>
                  <a:pt x="6" y="1"/>
                </a:lnTo>
                <a:lnTo>
                  <a:pt x="3" y="3"/>
                </a:lnTo>
                <a:lnTo>
                  <a:pt x="1" y="6"/>
                </a:lnTo>
                <a:lnTo>
                  <a:pt x="0" y="10"/>
                </a:lnTo>
                <a:lnTo>
                  <a:pt x="1" y="13"/>
                </a:lnTo>
                <a:lnTo>
                  <a:pt x="3" y="16"/>
                </a:lnTo>
                <a:lnTo>
                  <a:pt x="6" y="18"/>
                </a:lnTo>
                <a:lnTo>
                  <a:pt x="10" y="19"/>
                </a:lnTo>
                <a:lnTo>
                  <a:pt x="13" y="18"/>
                </a:lnTo>
                <a:lnTo>
                  <a:pt x="16" y="16"/>
                </a:lnTo>
                <a:lnTo>
                  <a:pt x="18" y="13"/>
                </a:lnTo>
                <a:lnTo>
                  <a:pt x="19" y="10"/>
                </a:lnTo>
                <a:lnTo>
                  <a:pt x="18" y="6"/>
                </a:lnTo>
                <a:lnTo>
                  <a:pt x="16" y="3"/>
                </a:lnTo>
                <a:lnTo>
                  <a:pt x="13" y="1"/>
                </a:lnTo>
                <a:lnTo>
                  <a:pt x="10" y="0"/>
                </a:lnTo>
              </a:path>
            </a:pathLst>
          </a:custGeom>
          <a:noFill/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8683" name="Rectangle 75"/>
          <p:cNvSpPr>
            <a:spLocks noChangeArrowheads="1"/>
          </p:cNvSpPr>
          <p:nvPr/>
        </p:nvSpPr>
        <p:spPr bwMode="auto">
          <a:xfrm>
            <a:off x="2671763" y="2711450"/>
            <a:ext cx="1222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7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68684" name="Text Box 78"/>
          <p:cNvSpPr txBox="1">
            <a:spLocks noChangeArrowheads="1"/>
          </p:cNvSpPr>
          <p:nvPr/>
        </p:nvSpPr>
        <p:spPr bwMode="auto">
          <a:xfrm>
            <a:off x="6896100" y="2252662"/>
            <a:ext cx="176847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Virtual address is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interpreted as page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number and offset.</a:t>
            </a:r>
          </a:p>
        </p:txBody>
      </p:sp>
      <p:sp>
        <p:nvSpPr>
          <p:cNvPr id="68685" name="Freeform 79"/>
          <p:cNvSpPr>
            <a:spLocks/>
          </p:cNvSpPr>
          <p:nvPr/>
        </p:nvSpPr>
        <p:spPr bwMode="auto">
          <a:xfrm>
            <a:off x="5994400" y="2355850"/>
            <a:ext cx="952500" cy="338137"/>
          </a:xfrm>
          <a:custGeom>
            <a:avLst/>
            <a:gdLst>
              <a:gd name="T0" fmla="*/ 1512093532 w 600"/>
              <a:gd name="T1" fmla="*/ 536791738 h 213"/>
              <a:gd name="T2" fmla="*/ 257055932 w 600"/>
              <a:gd name="T3" fmla="*/ 259574941 h 213"/>
              <a:gd name="T4" fmla="*/ 0 w 600"/>
              <a:gd name="T5" fmla="*/ 0 h 213"/>
              <a:gd name="T6" fmla="*/ 0 60000 65536"/>
              <a:gd name="T7" fmla="*/ 0 60000 65536"/>
              <a:gd name="T8" fmla="*/ 0 60000 65536"/>
              <a:gd name="T9" fmla="*/ 0 w 600"/>
              <a:gd name="T10" fmla="*/ 0 h 213"/>
              <a:gd name="T11" fmla="*/ 600 w 600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0" h="213">
                <a:moveTo>
                  <a:pt x="600" y="213"/>
                </a:moveTo>
                <a:cubicBezTo>
                  <a:pt x="401" y="176"/>
                  <a:pt x="202" y="139"/>
                  <a:pt x="102" y="103"/>
                </a:cubicBezTo>
                <a:cubicBezTo>
                  <a:pt x="2" y="67"/>
                  <a:pt x="1" y="33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8686" name="Text Box 80"/>
          <p:cNvSpPr txBox="1">
            <a:spLocks noChangeArrowheads="1"/>
          </p:cNvSpPr>
          <p:nvPr/>
        </p:nvSpPr>
        <p:spPr bwMode="auto">
          <a:xfrm>
            <a:off x="279400" y="4946650"/>
            <a:ext cx="2809875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Page table holds information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about each page. This includes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the starting address of the page 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in the main memory.</a:t>
            </a:r>
          </a:p>
        </p:txBody>
      </p:sp>
      <p:sp>
        <p:nvSpPr>
          <p:cNvPr id="68687" name="Text Box 81"/>
          <p:cNvSpPr txBox="1">
            <a:spLocks noChangeArrowheads="1"/>
          </p:cNvSpPr>
          <p:nvPr/>
        </p:nvSpPr>
        <p:spPr bwMode="auto">
          <a:xfrm>
            <a:off x="615950" y="1563687"/>
            <a:ext cx="1389063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PTBR holds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the address of 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the page table.</a:t>
            </a:r>
          </a:p>
        </p:txBody>
      </p:sp>
      <p:sp>
        <p:nvSpPr>
          <p:cNvPr id="68688" name="Freeform 82"/>
          <p:cNvSpPr>
            <a:spLocks/>
          </p:cNvSpPr>
          <p:nvPr/>
        </p:nvSpPr>
        <p:spPr bwMode="auto">
          <a:xfrm>
            <a:off x="1998663" y="4613275"/>
            <a:ext cx="1068387" cy="414337"/>
          </a:xfrm>
          <a:custGeom>
            <a:avLst/>
            <a:gdLst>
              <a:gd name="T0" fmla="*/ 0 w 673"/>
              <a:gd name="T1" fmla="*/ 657759085 h 261"/>
              <a:gd name="T2" fmla="*/ 1217234061 w 673"/>
              <a:gd name="T3" fmla="*/ 88204552 h 261"/>
              <a:gd name="T4" fmla="*/ 1696063747 w 673"/>
              <a:gd name="T5" fmla="*/ 123486705 h 261"/>
              <a:gd name="T6" fmla="*/ 0 60000 65536"/>
              <a:gd name="T7" fmla="*/ 0 60000 65536"/>
              <a:gd name="T8" fmla="*/ 0 60000 65536"/>
              <a:gd name="T9" fmla="*/ 0 w 673"/>
              <a:gd name="T10" fmla="*/ 0 h 261"/>
              <a:gd name="T11" fmla="*/ 673 w 673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3" h="261">
                <a:moveTo>
                  <a:pt x="0" y="261"/>
                </a:moveTo>
                <a:cubicBezTo>
                  <a:pt x="185" y="165"/>
                  <a:pt x="371" y="70"/>
                  <a:pt x="483" y="35"/>
                </a:cubicBezTo>
                <a:cubicBezTo>
                  <a:pt x="595" y="0"/>
                  <a:pt x="634" y="24"/>
                  <a:pt x="673" y="49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8689" name="Freeform 83"/>
          <p:cNvSpPr>
            <a:spLocks/>
          </p:cNvSpPr>
          <p:nvPr/>
        </p:nvSpPr>
        <p:spPr bwMode="auto">
          <a:xfrm>
            <a:off x="1754188" y="1728787"/>
            <a:ext cx="347662" cy="314325"/>
          </a:xfrm>
          <a:custGeom>
            <a:avLst/>
            <a:gdLst>
              <a:gd name="T0" fmla="*/ 0 w 219"/>
              <a:gd name="T1" fmla="*/ 0 h 198"/>
              <a:gd name="T2" fmla="*/ 312498938 w 219"/>
              <a:gd name="T3" fmla="*/ 128527185 h 198"/>
              <a:gd name="T4" fmla="*/ 551912676 w 219"/>
              <a:gd name="T5" fmla="*/ 498990982 h 198"/>
              <a:gd name="T6" fmla="*/ 0 60000 65536"/>
              <a:gd name="T7" fmla="*/ 0 60000 65536"/>
              <a:gd name="T8" fmla="*/ 0 60000 65536"/>
              <a:gd name="T9" fmla="*/ 0 w 219"/>
              <a:gd name="T10" fmla="*/ 0 h 198"/>
              <a:gd name="T11" fmla="*/ 219 w 219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" h="198">
                <a:moveTo>
                  <a:pt x="0" y="0"/>
                </a:moveTo>
                <a:cubicBezTo>
                  <a:pt x="43" y="9"/>
                  <a:pt x="87" y="18"/>
                  <a:pt x="124" y="51"/>
                </a:cubicBezTo>
                <a:cubicBezTo>
                  <a:pt x="161" y="84"/>
                  <a:pt x="190" y="141"/>
                  <a:pt x="219" y="19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8690" name="Text Box 84"/>
          <p:cNvSpPr txBox="1">
            <a:spLocks noChangeArrowheads="1"/>
          </p:cNvSpPr>
          <p:nvPr/>
        </p:nvSpPr>
        <p:spPr bwMode="auto">
          <a:xfrm>
            <a:off x="517525" y="3192462"/>
            <a:ext cx="192405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PTBR + virtual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page number provide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the entry of the page 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in the page table.</a:t>
            </a:r>
          </a:p>
        </p:txBody>
      </p:sp>
      <p:sp>
        <p:nvSpPr>
          <p:cNvPr id="68691" name="Freeform 85"/>
          <p:cNvSpPr>
            <a:spLocks/>
          </p:cNvSpPr>
          <p:nvPr/>
        </p:nvSpPr>
        <p:spPr bwMode="auto">
          <a:xfrm>
            <a:off x="1498600" y="2752725"/>
            <a:ext cx="1092200" cy="452437"/>
          </a:xfrm>
          <a:custGeom>
            <a:avLst/>
            <a:gdLst>
              <a:gd name="T0" fmla="*/ 0 w 688"/>
              <a:gd name="T1" fmla="*/ 718242835 h 285"/>
              <a:gd name="T2" fmla="*/ 902216014 w 688"/>
              <a:gd name="T3" fmla="*/ 108365808 h 285"/>
              <a:gd name="T4" fmla="*/ 1733867678 w 688"/>
              <a:gd name="T5" fmla="*/ 70564292 h 285"/>
              <a:gd name="T6" fmla="*/ 0 60000 65536"/>
              <a:gd name="T7" fmla="*/ 0 60000 65536"/>
              <a:gd name="T8" fmla="*/ 0 60000 65536"/>
              <a:gd name="T9" fmla="*/ 0 w 688"/>
              <a:gd name="T10" fmla="*/ 0 h 285"/>
              <a:gd name="T11" fmla="*/ 688 w 688"/>
              <a:gd name="T12" fmla="*/ 285 h 2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285">
                <a:moveTo>
                  <a:pt x="0" y="285"/>
                </a:moveTo>
                <a:cubicBezTo>
                  <a:pt x="121" y="185"/>
                  <a:pt x="243" y="86"/>
                  <a:pt x="358" y="43"/>
                </a:cubicBezTo>
                <a:cubicBezTo>
                  <a:pt x="473" y="0"/>
                  <a:pt x="580" y="14"/>
                  <a:pt x="688" y="2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8692" name="Text Box 86"/>
          <p:cNvSpPr txBox="1">
            <a:spLocks noChangeArrowheads="1"/>
          </p:cNvSpPr>
          <p:nvPr/>
        </p:nvSpPr>
        <p:spPr bwMode="auto">
          <a:xfrm>
            <a:off x="4995863" y="3775075"/>
            <a:ext cx="3043237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This entry has the starting location</a:t>
            </a:r>
          </a:p>
          <a:p>
            <a:r>
              <a:rPr lang="en-US" sz="1600" i="1">
                <a:solidFill>
                  <a:srgbClr val="CC3300"/>
                </a:solidFill>
                <a:latin typeface="Corbel" pitchFamily="34" charset="0"/>
              </a:rPr>
              <a:t>of the page.</a:t>
            </a:r>
          </a:p>
        </p:txBody>
      </p:sp>
    </p:spTree>
    <p:extLst>
      <p:ext uri="{BB962C8B-B14F-4D97-AF65-F5344CB8AC3E}">
        <p14:creationId xmlns:p14="http://schemas.microsoft.com/office/powerpoint/2010/main" val="307036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620000" cy="5333999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Page table entry for a page also includes some </a:t>
            </a:r>
            <a:r>
              <a:rPr lang="en-US" sz="2800" dirty="0">
                <a:solidFill>
                  <a:srgbClr val="FF0000"/>
                </a:solidFill>
              </a:rPr>
              <a:t>control bits </a:t>
            </a:r>
            <a:r>
              <a:rPr lang="en-US" sz="2800" dirty="0"/>
              <a:t>which describe the status of the page while it is in the main memory.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One bit indicates the </a:t>
            </a:r>
            <a:r>
              <a:rPr lang="en-US" sz="2800" dirty="0">
                <a:solidFill>
                  <a:srgbClr val="FF0000"/>
                </a:solidFill>
              </a:rPr>
              <a:t>validity of the page</a:t>
            </a:r>
            <a:r>
              <a:rPr lang="en-US" sz="2800" dirty="0"/>
              <a:t>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Indicates whether the page is actually loaded into the main memory.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One bit indicates whether the page has been </a:t>
            </a:r>
            <a:r>
              <a:rPr lang="en-US" sz="2800" dirty="0">
                <a:solidFill>
                  <a:srgbClr val="FF0000"/>
                </a:solidFill>
              </a:rPr>
              <a:t>modified</a:t>
            </a:r>
            <a:r>
              <a:rPr lang="en-US" sz="2800" dirty="0"/>
              <a:t> during its residency in the main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This bit determines whether the page should be written back to the disk when it is removed from the main memory. </a:t>
            </a:r>
          </a:p>
        </p:txBody>
      </p:sp>
    </p:spTree>
    <p:extLst>
      <p:ext uri="{BB962C8B-B14F-4D97-AF65-F5344CB8AC3E}">
        <p14:creationId xmlns:p14="http://schemas.microsoft.com/office/powerpoint/2010/main" val="193234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924800" cy="5333999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The page table is used by the MMU for every read and write access to the memory.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Ideal location for the page table is within the MMU.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Page table is quite large.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MMU is implemented as part of the processor chip.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Impossible to include a complete page table on the chip.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Page table is kept in the main memory.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A copy of a small portion of the page table can be accommodated within the MMU.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Portion consists of page table entries that correspond to the most recently accessed pages.</a:t>
            </a:r>
          </a:p>
        </p:txBody>
      </p:sp>
    </p:spTree>
    <p:extLst>
      <p:ext uri="{BB962C8B-B14F-4D97-AF65-F5344CB8AC3E}">
        <p14:creationId xmlns:p14="http://schemas.microsoft.com/office/powerpoint/2010/main" val="116176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620000" cy="5334000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A small cache called as </a:t>
            </a:r>
            <a:r>
              <a:rPr lang="en-US" sz="3000" dirty="0">
                <a:solidFill>
                  <a:srgbClr val="FF0000"/>
                </a:solidFill>
              </a:rPr>
              <a:t>Translation </a:t>
            </a:r>
            <a:r>
              <a:rPr lang="en-US" sz="3000" dirty="0" err="1">
                <a:solidFill>
                  <a:srgbClr val="FF0000"/>
                </a:solidFill>
              </a:rPr>
              <a:t>Lookaside</a:t>
            </a:r>
            <a:r>
              <a:rPr lang="en-US" sz="3000" dirty="0">
                <a:solidFill>
                  <a:srgbClr val="FF0000"/>
                </a:solidFill>
              </a:rPr>
              <a:t> Buffer (TLB) </a:t>
            </a:r>
            <a:r>
              <a:rPr lang="en-US" sz="3000" dirty="0"/>
              <a:t>is included in the MMU.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TLB holds page table entries of the most recently accessed pages.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Page table entry for a page includes: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Address of the page frame where the page resides in the main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Some control bits.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In addition to the above for each page, TLB must hold the virtual page number for each page.</a:t>
            </a:r>
          </a:p>
        </p:txBody>
      </p:sp>
    </p:spTree>
    <p:extLst>
      <p:ext uri="{BB962C8B-B14F-4D97-AF65-F5344CB8AC3E}">
        <p14:creationId xmlns:p14="http://schemas.microsoft.com/office/powerpoint/2010/main" val="36786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73732" name="Freeform 4"/>
          <p:cNvSpPr>
            <a:spLocks/>
          </p:cNvSpPr>
          <p:nvPr/>
        </p:nvSpPr>
        <p:spPr bwMode="auto">
          <a:xfrm>
            <a:off x="3316288" y="6232525"/>
            <a:ext cx="1649412" cy="85725"/>
          </a:xfrm>
          <a:custGeom>
            <a:avLst/>
            <a:gdLst>
              <a:gd name="T0" fmla="*/ 2147483647 w 115"/>
              <a:gd name="T1" fmla="*/ 0 h 6"/>
              <a:gd name="T2" fmla="*/ 2147483647 w 115"/>
              <a:gd name="T3" fmla="*/ 1224795995 h 6"/>
              <a:gd name="T4" fmla="*/ 2147483647 w 115"/>
              <a:gd name="T5" fmla="*/ 1224795995 h 6"/>
              <a:gd name="T6" fmla="*/ 1234276634 w 115"/>
              <a:gd name="T7" fmla="*/ 1224795995 h 6"/>
              <a:gd name="T8" fmla="*/ 0 w 115"/>
              <a:gd name="T9" fmla="*/ 1224795995 h 6"/>
              <a:gd name="T10" fmla="*/ 0 w 115"/>
              <a:gd name="T11" fmla="*/ 0 h 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6"/>
              <a:gd name="T20" fmla="*/ 115 w 115"/>
              <a:gd name="T21" fmla="*/ 6 h 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6">
                <a:moveTo>
                  <a:pt x="115" y="0"/>
                </a:moveTo>
                <a:lnTo>
                  <a:pt x="115" y="6"/>
                </a:lnTo>
                <a:lnTo>
                  <a:pt x="110" y="6"/>
                </a:lnTo>
                <a:lnTo>
                  <a:pt x="6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33" name="Freeform 5"/>
          <p:cNvSpPr>
            <a:spLocks/>
          </p:cNvSpPr>
          <p:nvPr/>
        </p:nvSpPr>
        <p:spPr bwMode="auto">
          <a:xfrm>
            <a:off x="2827338" y="1782762"/>
            <a:ext cx="2138362" cy="87313"/>
          </a:xfrm>
          <a:custGeom>
            <a:avLst/>
            <a:gdLst>
              <a:gd name="T0" fmla="*/ 2147483647 w 149"/>
              <a:gd name="T1" fmla="*/ 1270593379 h 6"/>
              <a:gd name="T2" fmla="*/ 2147483647 w 149"/>
              <a:gd name="T3" fmla="*/ 0 h 6"/>
              <a:gd name="T4" fmla="*/ 2147483647 w 149"/>
              <a:gd name="T5" fmla="*/ 0 h 6"/>
              <a:gd name="T6" fmla="*/ 1029815074 w 149"/>
              <a:gd name="T7" fmla="*/ 0 h 6"/>
              <a:gd name="T8" fmla="*/ 0 w 149"/>
              <a:gd name="T9" fmla="*/ 0 h 6"/>
              <a:gd name="T10" fmla="*/ 0 w 149"/>
              <a:gd name="T11" fmla="*/ 1270593379 h 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"/>
              <a:gd name="T19" fmla="*/ 0 h 6"/>
              <a:gd name="T20" fmla="*/ 149 w 149"/>
              <a:gd name="T21" fmla="*/ 6 h 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" h="6">
                <a:moveTo>
                  <a:pt x="149" y="6"/>
                </a:moveTo>
                <a:lnTo>
                  <a:pt x="149" y="0"/>
                </a:lnTo>
                <a:lnTo>
                  <a:pt x="144" y="0"/>
                </a:lnTo>
                <a:lnTo>
                  <a:pt x="5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34" name="Freeform 6"/>
          <p:cNvSpPr>
            <a:spLocks/>
          </p:cNvSpPr>
          <p:nvPr/>
        </p:nvSpPr>
        <p:spPr bwMode="auto">
          <a:xfrm>
            <a:off x="4119563" y="6423025"/>
            <a:ext cx="42862" cy="85725"/>
          </a:xfrm>
          <a:custGeom>
            <a:avLst/>
            <a:gdLst>
              <a:gd name="T0" fmla="*/ 0 w 3"/>
              <a:gd name="T1" fmla="*/ 0 h 6"/>
              <a:gd name="T2" fmla="*/ 408260532 w 3"/>
              <a:gd name="T3" fmla="*/ 1224795995 h 6"/>
              <a:gd name="T4" fmla="*/ 612383710 w 3"/>
              <a:gd name="T5" fmla="*/ 0 h 6"/>
              <a:gd name="T6" fmla="*/ 40826053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35" name="Freeform 7"/>
          <p:cNvSpPr>
            <a:spLocks/>
          </p:cNvSpPr>
          <p:nvPr/>
        </p:nvSpPr>
        <p:spPr bwMode="auto">
          <a:xfrm>
            <a:off x="4119563" y="6423025"/>
            <a:ext cx="42862" cy="85725"/>
          </a:xfrm>
          <a:custGeom>
            <a:avLst/>
            <a:gdLst>
              <a:gd name="T0" fmla="*/ 0 w 27"/>
              <a:gd name="T1" fmla="*/ 0 h 54"/>
              <a:gd name="T2" fmla="*/ 45362283 w 27"/>
              <a:gd name="T3" fmla="*/ 136088449 h 54"/>
              <a:gd name="T4" fmla="*/ 68042637 w 27"/>
              <a:gd name="T5" fmla="*/ 0 h 54"/>
              <a:gd name="T6" fmla="*/ 45362283 w 27"/>
              <a:gd name="T7" fmla="*/ 0 h 54"/>
              <a:gd name="T8" fmla="*/ 0 w 27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54"/>
              <a:gd name="T17" fmla="*/ 27 w 27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54">
                <a:moveTo>
                  <a:pt x="0" y="0"/>
                </a:moveTo>
                <a:lnTo>
                  <a:pt x="18" y="54"/>
                </a:lnTo>
                <a:lnTo>
                  <a:pt x="27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4135438" y="6318250"/>
            <a:ext cx="1587" cy="128587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37" name="Freeform 9"/>
          <p:cNvSpPr>
            <a:spLocks/>
          </p:cNvSpPr>
          <p:nvPr/>
        </p:nvSpPr>
        <p:spPr bwMode="auto">
          <a:xfrm>
            <a:off x="3875088" y="1682750"/>
            <a:ext cx="42862" cy="85725"/>
          </a:xfrm>
          <a:custGeom>
            <a:avLst/>
            <a:gdLst>
              <a:gd name="T0" fmla="*/ 0 w 3"/>
              <a:gd name="T1" fmla="*/ 0 h 6"/>
              <a:gd name="T2" fmla="*/ 204123122 w 3"/>
              <a:gd name="T3" fmla="*/ 1224795995 h 6"/>
              <a:gd name="T4" fmla="*/ 612383710 w 3"/>
              <a:gd name="T5" fmla="*/ 0 h 6"/>
              <a:gd name="T6" fmla="*/ 20412312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38" name="Freeform 10"/>
          <p:cNvSpPr>
            <a:spLocks/>
          </p:cNvSpPr>
          <p:nvPr/>
        </p:nvSpPr>
        <p:spPr bwMode="auto">
          <a:xfrm>
            <a:off x="3875088" y="1682750"/>
            <a:ext cx="42862" cy="85725"/>
          </a:xfrm>
          <a:custGeom>
            <a:avLst/>
            <a:gdLst>
              <a:gd name="T0" fmla="*/ 0 w 27"/>
              <a:gd name="T1" fmla="*/ 0 h 54"/>
              <a:gd name="T2" fmla="*/ 22680348 w 27"/>
              <a:gd name="T3" fmla="*/ 136088449 h 54"/>
              <a:gd name="T4" fmla="*/ 68042637 w 27"/>
              <a:gd name="T5" fmla="*/ 0 h 54"/>
              <a:gd name="T6" fmla="*/ 22680348 w 27"/>
              <a:gd name="T7" fmla="*/ 0 h 54"/>
              <a:gd name="T8" fmla="*/ 0 w 27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54"/>
              <a:gd name="T17" fmla="*/ 27 w 27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54">
                <a:moveTo>
                  <a:pt x="0" y="0"/>
                </a:moveTo>
                <a:lnTo>
                  <a:pt x="9" y="54"/>
                </a:lnTo>
                <a:lnTo>
                  <a:pt x="2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3889375" y="1454150"/>
            <a:ext cx="1588" cy="2143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40" name="Freeform 12"/>
          <p:cNvSpPr>
            <a:spLocks/>
          </p:cNvSpPr>
          <p:nvPr/>
        </p:nvSpPr>
        <p:spPr bwMode="auto">
          <a:xfrm>
            <a:off x="4611688" y="5802312"/>
            <a:ext cx="42862" cy="85725"/>
          </a:xfrm>
          <a:custGeom>
            <a:avLst/>
            <a:gdLst>
              <a:gd name="T0" fmla="*/ 0 w 3"/>
              <a:gd name="T1" fmla="*/ 0 h 6"/>
              <a:gd name="T2" fmla="*/ 204123122 w 3"/>
              <a:gd name="T3" fmla="*/ 1224795995 h 6"/>
              <a:gd name="T4" fmla="*/ 612383710 w 3"/>
              <a:gd name="T5" fmla="*/ 0 h 6"/>
              <a:gd name="T6" fmla="*/ 20412312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41" name="Freeform 13"/>
          <p:cNvSpPr>
            <a:spLocks/>
          </p:cNvSpPr>
          <p:nvPr/>
        </p:nvSpPr>
        <p:spPr bwMode="auto">
          <a:xfrm>
            <a:off x="4611688" y="5802312"/>
            <a:ext cx="42862" cy="85725"/>
          </a:xfrm>
          <a:custGeom>
            <a:avLst/>
            <a:gdLst>
              <a:gd name="T0" fmla="*/ 0 w 27"/>
              <a:gd name="T1" fmla="*/ 0 h 54"/>
              <a:gd name="T2" fmla="*/ 22680348 w 27"/>
              <a:gd name="T3" fmla="*/ 136088449 h 54"/>
              <a:gd name="T4" fmla="*/ 68042637 w 27"/>
              <a:gd name="T5" fmla="*/ 0 h 54"/>
              <a:gd name="T6" fmla="*/ 22680348 w 27"/>
              <a:gd name="T7" fmla="*/ 0 h 54"/>
              <a:gd name="T8" fmla="*/ 0 w 27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54"/>
              <a:gd name="T17" fmla="*/ 27 w 27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54">
                <a:moveTo>
                  <a:pt x="0" y="0"/>
                </a:moveTo>
                <a:lnTo>
                  <a:pt x="9" y="54"/>
                </a:lnTo>
                <a:lnTo>
                  <a:pt x="2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4635500" y="2185987"/>
            <a:ext cx="1588" cy="36496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201613" y="4352925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No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446088" y="4711700"/>
            <a:ext cx="1984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Yes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17538" y="5414962"/>
            <a:ext cx="161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Hit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73025" y="4970462"/>
            <a:ext cx="246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Miss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2239963" y="1543050"/>
            <a:ext cx="157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Virtual address from processor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2827338" y="3017837"/>
            <a:ext cx="1587" cy="2397125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2698750" y="2803525"/>
            <a:ext cx="239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TLB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4492625" y="1984375"/>
            <a:ext cx="3190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Offset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V="1">
            <a:off x="4305300" y="1941512"/>
            <a:ext cx="1588" cy="244475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3014663" y="1984375"/>
            <a:ext cx="1054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Virtual page number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2827338" y="1941512"/>
            <a:ext cx="2138362" cy="244475"/>
          </a:xfrm>
          <a:prstGeom prst="rect">
            <a:avLst/>
          </a:prstGeom>
          <a:noFill/>
          <a:ln w="142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3316288" y="3017837"/>
            <a:ext cx="1587" cy="2397125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H="1">
            <a:off x="1636713" y="3433762"/>
            <a:ext cx="2668587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2024063" y="3190875"/>
            <a:ext cx="3889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number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1909763" y="3074987"/>
            <a:ext cx="6334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Virtual page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3516313" y="3074987"/>
            <a:ext cx="577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dirty="0">
                <a:solidFill>
                  <a:srgbClr val="000000"/>
                </a:solidFill>
                <a:latin typeface="Nimbus Roman No9 L"/>
              </a:rPr>
              <a:t>Page frame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3530600" y="3190875"/>
            <a:ext cx="5540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in memory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2884488" y="3074987"/>
            <a:ext cx="387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dirty="0">
                <a:solidFill>
                  <a:srgbClr val="000000"/>
                </a:solidFill>
                <a:latin typeface="Nimbus Roman No9 L"/>
              </a:rPr>
              <a:t>Control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2971800" y="3190875"/>
            <a:ext cx="1825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bits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H="1">
            <a:off x="1636713" y="3678237"/>
            <a:ext cx="2668587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H="1">
            <a:off x="1636713" y="3922712"/>
            <a:ext cx="2668587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 flipH="1">
            <a:off x="1636713" y="4424362"/>
            <a:ext cx="2668587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 flipH="1">
            <a:off x="1636713" y="4668837"/>
            <a:ext cx="2668587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 flipH="1">
            <a:off x="1636713" y="5156200"/>
            <a:ext cx="2668587" cy="1587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67" name="Rectangle 39"/>
          <p:cNvSpPr>
            <a:spLocks noChangeArrowheads="1"/>
          </p:cNvSpPr>
          <p:nvPr/>
        </p:nvSpPr>
        <p:spPr bwMode="auto">
          <a:xfrm>
            <a:off x="4492625" y="5946775"/>
            <a:ext cx="3190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Offset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 flipV="1">
            <a:off x="4305300" y="5902325"/>
            <a:ext cx="1588" cy="258762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69" name="Rectangle 41"/>
          <p:cNvSpPr>
            <a:spLocks noChangeArrowheads="1"/>
          </p:cNvSpPr>
          <p:nvPr/>
        </p:nvSpPr>
        <p:spPr bwMode="auto">
          <a:xfrm>
            <a:off x="3316288" y="5902325"/>
            <a:ext cx="1649412" cy="258762"/>
          </a:xfrm>
          <a:prstGeom prst="rect">
            <a:avLst/>
          </a:prstGeom>
          <a:noFill/>
          <a:ln w="142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73770" name="Rectangle 42"/>
          <p:cNvSpPr>
            <a:spLocks noChangeArrowheads="1"/>
          </p:cNvSpPr>
          <p:nvPr/>
        </p:nvSpPr>
        <p:spPr bwMode="auto">
          <a:xfrm>
            <a:off x="3516313" y="5946775"/>
            <a:ext cx="577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Page frame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71" name="Freeform 43"/>
          <p:cNvSpPr>
            <a:spLocks/>
          </p:cNvSpPr>
          <p:nvPr/>
        </p:nvSpPr>
        <p:spPr bwMode="auto">
          <a:xfrm>
            <a:off x="460375" y="4381500"/>
            <a:ext cx="501650" cy="330200"/>
          </a:xfrm>
          <a:custGeom>
            <a:avLst/>
            <a:gdLst>
              <a:gd name="T0" fmla="*/ 2147483647 w 35"/>
              <a:gd name="T1" fmla="*/ 0 h 23"/>
              <a:gd name="T2" fmla="*/ 2147483647 w 35"/>
              <a:gd name="T3" fmla="*/ 2147483647 h 23"/>
              <a:gd name="T4" fmla="*/ 2147483647 w 35"/>
              <a:gd name="T5" fmla="*/ 2147483647 h 23"/>
              <a:gd name="T6" fmla="*/ 0 w 35"/>
              <a:gd name="T7" fmla="*/ 2147483647 h 23"/>
              <a:gd name="T8" fmla="*/ 2147483647 w 35"/>
              <a:gd name="T9" fmla="*/ 0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23"/>
              <a:gd name="T17" fmla="*/ 35 w 35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23">
                <a:moveTo>
                  <a:pt x="17" y="0"/>
                </a:moveTo>
                <a:lnTo>
                  <a:pt x="35" y="11"/>
                </a:lnTo>
                <a:lnTo>
                  <a:pt x="17" y="23"/>
                </a:lnTo>
                <a:lnTo>
                  <a:pt x="0" y="11"/>
                </a:lnTo>
                <a:lnTo>
                  <a:pt x="17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2" name="Freeform 44"/>
          <p:cNvSpPr>
            <a:spLocks/>
          </p:cNvSpPr>
          <p:nvPr/>
        </p:nvSpPr>
        <p:spPr bwMode="auto">
          <a:xfrm>
            <a:off x="690563" y="4265612"/>
            <a:ext cx="42862" cy="87313"/>
          </a:xfrm>
          <a:custGeom>
            <a:avLst/>
            <a:gdLst>
              <a:gd name="T0" fmla="*/ 0 w 3"/>
              <a:gd name="T1" fmla="*/ 0 h 6"/>
              <a:gd name="T2" fmla="*/ 204123122 w 3"/>
              <a:gd name="T3" fmla="*/ 1270593379 h 6"/>
              <a:gd name="T4" fmla="*/ 612383710 w 3"/>
              <a:gd name="T5" fmla="*/ 0 h 6"/>
              <a:gd name="T6" fmla="*/ 20412312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3" name="Freeform 45"/>
          <p:cNvSpPr>
            <a:spLocks/>
          </p:cNvSpPr>
          <p:nvPr/>
        </p:nvSpPr>
        <p:spPr bwMode="auto">
          <a:xfrm>
            <a:off x="690563" y="4265612"/>
            <a:ext cx="42862" cy="87313"/>
          </a:xfrm>
          <a:custGeom>
            <a:avLst/>
            <a:gdLst>
              <a:gd name="T0" fmla="*/ 0 w 27"/>
              <a:gd name="T1" fmla="*/ 0 h 55"/>
              <a:gd name="T2" fmla="*/ 22680348 w 27"/>
              <a:gd name="T3" fmla="*/ 138610192 h 55"/>
              <a:gd name="T4" fmla="*/ 68042637 w 27"/>
              <a:gd name="T5" fmla="*/ 0 h 55"/>
              <a:gd name="T6" fmla="*/ 22680348 w 27"/>
              <a:gd name="T7" fmla="*/ 0 h 55"/>
              <a:gd name="T8" fmla="*/ 0 w 27"/>
              <a:gd name="T9" fmla="*/ 0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55"/>
              <a:gd name="T17" fmla="*/ 27 w 27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55">
                <a:moveTo>
                  <a:pt x="0" y="0"/>
                </a:moveTo>
                <a:lnTo>
                  <a:pt x="9" y="55"/>
                </a:lnTo>
                <a:lnTo>
                  <a:pt x="2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4" name="Freeform 46"/>
          <p:cNvSpPr>
            <a:spLocks/>
          </p:cNvSpPr>
          <p:nvPr/>
        </p:nvSpPr>
        <p:spPr bwMode="auto">
          <a:xfrm>
            <a:off x="704850" y="2185987"/>
            <a:ext cx="2840038" cy="2079625"/>
          </a:xfrm>
          <a:custGeom>
            <a:avLst/>
            <a:gdLst>
              <a:gd name="T0" fmla="*/ 0 w 198"/>
              <a:gd name="T1" fmla="*/ 2147483647 h 145"/>
              <a:gd name="T2" fmla="*/ 0 w 198"/>
              <a:gd name="T3" fmla="*/ 2147483647 h 145"/>
              <a:gd name="T4" fmla="*/ 2147483647 w 198"/>
              <a:gd name="T5" fmla="*/ 2147483647 h 145"/>
              <a:gd name="T6" fmla="*/ 2147483647 w 198"/>
              <a:gd name="T7" fmla="*/ 0 h 145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145"/>
              <a:gd name="T14" fmla="*/ 198 w 198"/>
              <a:gd name="T15" fmla="*/ 145 h 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145">
                <a:moveTo>
                  <a:pt x="0" y="145"/>
                </a:moveTo>
                <a:lnTo>
                  <a:pt x="0" y="23"/>
                </a:lnTo>
                <a:lnTo>
                  <a:pt x="198" y="23"/>
                </a:lnTo>
                <a:lnTo>
                  <a:pt x="198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5" name="Freeform 47"/>
          <p:cNvSpPr>
            <a:spLocks/>
          </p:cNvSpPr>
          <p:nvPr/>
        </p:nvSpPr>
        <p:spPr bwMode="auto">
          <a:xfrm>
            <a:off x="690563" y="5299075"/>
            <a:ext cx="42862" cy="87312"/>
          </a:xfrm>
          <a:custGeom>
            <a:avLst/>
            <a:gdLst>
              <a:gd name="T0" fmla="*/ 0 w 3"/>
              <a:gd name="T1" fmla="*/ 0 h 6"/>
              <a:gd name="T2" fmla="*/ 204123122 w 3"/>
              <a:gd name="T3" fmla="*/ 1270564275 h 6"/>
              <a:gd name="T4" fmla="*/ 612383710 w 3"/>
              <a:gd name="T5" fmla="*/ 0 h 6"/>
              <a:gd name="T6" fmla="*/ 20412312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6" name="Freeform 48"/>
          <p:cNvSpPr>
            <a:spLocks/>
          </p:cNvSpPr>
          <p:nvPr/>
        </p:nvSpPr>
        <p:spPr bwMode="auto">
          <a:xfrm>
            <a:off x="690563" y="5299075"/>
            <a:ext cx="42862" cy="87312"/>
          </a:xfrm>
          <a:custGeom>
            <a:avLst/>
            <a:gdLst>
              <a:gd name="T0" fmla="*/ 0 w 27"/>
              <a:gd name="T1" fmla="*/ 0 h 55"/>
              <a:gd name="T2" fmla="*/ 22680348 w 27"/>
              <a:gd name="T3" fmla="*/ 138607017 h 55"/>
              <a:gd name="T4" fmla="*/ 68042637 w 27"/>
              <a:gd name="T5" fmla="*/ 0 h 55"/>
              <a:gd name="T6" fmla="*/ 22680348 w 27"/>
              <a:gd name="T7" fmla="*/ 0 h 55"/>
              <a:gd name="T8" fmla="*/ 0 w 27"/>
              <a:gd name="T9" fmla="*/ 0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55"/>
              <a:gd name="T17" fmla="*/ 27 w 27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55">
                <a:moveTo>
                  <a:pt x="0" y="0"/>
                </a:moveTo>
                <a:lnTo>
                  <a:pt x="9" y="55"/>
                </a:lnTo>
                <a:lnTo>
                  <a:pt x="2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 flipV="1">
            <a:off x="704850" y="4711700"/>
            <a:ext cx="1588" cy="5873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8" name="Freeform 50"/>
          <p:cNvSpPr>
            <a:spLocks/>
          </p:cNvSpPr>
          <p:nvPr/>
        </p:nvSpPr>
        <p:spPr bwMode="auto">
          <a:xfrm>
            <a:off x="201613" y="4840287"/>
            <a:ext cx="28575" cy="100013"/>
          </a:xfrm>
          <a:custGeom>
            <a:avLst/>
            <a:gdLst>
              <a:gd name="T0" fmla="*/ 0 w 2"/>
              <a:gd name="T1" fmla="*/ 0 h 7"/>
              <a:gd name="T2" fmla="*/ 204139758 w 2"/>
              <a:gd name="T3" fmla="*/ 1428942938 h 7"/>
              <a:gd name="T4" fmla="*/ 408265229 w 2"/>
              <a:gd name="T5" fmla="*/ 0 h 7"/>
              <a:gd name="T6" fmla="*/ 204139758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79" name="Freeform 51"/>
          <p:cNvSpPr>
            <a:spLocks/>
          </p:cNvSpPr>
          <p:nvPr/>
        </p:nvSpPr>
        <p:spPr bwMode="auto">
          <a:xfrm>
            <a:off x="201613" y="4840287"/>
            <a:ext cx="28575" cy="100013"/>
          </a:xfrm>
          <a:custGeom>
            <a:avLst/>
            <a:gdLst>
              <a:gd name="T0" fmla="*/ 0 w 18"/>
              <a:gd name="T1" fmla="*/ 0 h 63"/>
              <a:gd name="T2" fmla="*/ 22682197 w 18"/>
              <a:gd name="T3" fmla="*/ 158771442 h 63"/>
              <a:gd name="T4" fmla="*/ 45362806 w 18"/>
              <a:gd name="T5" fmla="*/ 0 h 63"/>
              <a:gd name="T6" fmla="*/ 22682197 w 18"/>
              <a:gd name="T7" fmla="*/ 0 h 63"/>
              <a:gd name="T8" fmla="*/ 0 w 18"/>
              <a:gd name="T9" fmla="*/ 0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63"/>
              <a:gd name="T17" fmla="*/ 18 w 18"/>
              <a:gd name="T18" fmla="*/ 63 h 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63">
                <a:moveTo>
                  <a:pt x="0" y="0"/>
                </a:moveTo>
                <a:lnTo>
                  <a:pt x="9" y="63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0" name="Freeform 52"/>
          <p:cNvSpPr>
            <a:spLocks/>
          </p:cNvSpPr>
          <p:nvPr/>
        </p:nvSpPr>
        <p:spPr bwMode="auto">
          <a:xfrm>
            <a:off x="215900" y="4538662"/>
            <a:ext cx="244475" cy="301625"/>
          </a:xfrm>
          <a:custGeom>
            <a:avLst/>
            <a:gdLst>
              <a:gd name="T0" fmla="*/ 0 w 17"/>
              <a:gd name="T1" fmla="*/ 2147483647 h 21"/>
              <a:gd name="T2" fmla="*/ 0 w 17"/>
              <a:gd name="T3" fmla="*/ 0 h 21"/>
              <a:gd name="T4" fmla="*/ 2147483647 w 17"/>
              <a:gd name="T5" fmla="*/ 0 h 21"/>
              <a:gd name="T6" fmla="*/ 0 60000 65536"/>
              <a:gd name="T7" fmla="*/ 0 60000 65536"/>
              <a:gd name="T8" fmla="*/ 0 60000 65536"/>
              <a:gd name="T9" fmla="*/ 0 w 17"/>
              <a:gd name="T10" fmla="*/ 0 h 21"/>
              <a:gd name="T11" fmla="*/ 17 w 17"/>
              <a:gd name="T12" fmla="*/ 21 h 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21">
                <a:moveTo>
                  <a:pt x="0" y="21"/>
                </a:moveTo>
                <a:lnTo>
                  <a:pt x="0" y="0"/>
                </a:lnTo>
                <a:lnTo>
                  <a:pt x="17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1" name="Rectangle 53"/>
          <p:cNvSpPr>
            <a:spLocks noChangeArrowheads="1"/>
          </p:cNvSpPr>
          <p:nvPr/>
        </p:nvSpPr>
        <p:spPr bwMode="auto">
          <a:xfrm>
            <a:off x="647700" y="4452937"/>
            <a:ext cx="1285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>
                <a:solidFill>
                  <a:srgbClr val="000000"/>
                </a:solidFill>
                <a:latin typeface="Nimbus Roman No9 L"/>
              </a:rPr>
              <a:t>=?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73782" name="Freeform 54"/>
          <p:cNvSpPr>
            <a:spLocks/>
          </p:cNvSpPr>
          <p:nvPr/>
        </p:nvSpPr>
        <p:spPr bwMode="auto">
          <a:xfrm>
            <a:off x="1063625" y="4524375"/>
            <a:ext cx="85725" cy="42862"/>
          </a:xfrm>
          <a:custGeom>
            <a:avLst/>
            <a:gdLst>
              <a:gd name="T0" fmla="*/ 1224795995 w 6"/>
              <a:gd name="T1" fmla="*/ 0 h 3"/>
              <a:gd name="T2" fmla="*/ 0 w 6"/>
              <a:gd name="T3" fmla="*/ 204123122 h 3"/>
              <a:gd name="T4" fmla="*/ 1224795995 w 6"/>
              <a:gd name="T5" fmla="*/ 612383710 h 3"/>
              <a:gd name="T6" fmla="*/ 1224795995 w 6"/>
              <a:gd name="T7" fmla="*/ 204123122 h 3"/>
              <a:gd name="T8" fmla="*/ 1224795995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3" name="Freeform 55"/>
          <p:cNvSpPr>
            <a:spLocks/>
          </p:cNvSpPr>
          <p:nvPr/>
        </p:nvSpPr>
        <p:spPr bwMode="auto">
          <a:xfrm>
            <a:off x="1063625" y="4524375"/>
            <a:ext cx="85725" cy="42862"/>
          </a:xfrm>
          <a:custGeom>
            <a:avLst/>
            <a:gdLst>
              <a:gd name="T0" fmla="*/ 136088449 w 54"/>
              <a:gd name="T1" fmla="*/ 0 h 27"/>
              <a:gd name="T2" fmla="*/ 0 w 54"/>
              <a:gd name="T3" fmla="*/ 22680348 h 27"/>
              <a:gd name="T4" fmla="*/ 136088449 w 54"/>
              <a:gd name="T5" fmla="*/ 68042637 h 27"/>
              <a:gd name="T6" fmla="*/ 136088449 w 54"/>
              <a:gd name="T7" fmla="*/ 22680348 h 27"/>
              <a:gd name="T8" fmla="*/ 136088449 w 54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27"/>
              <a:gd name="T17" fmla="*/ 54 w 5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27">
                <a:moveTo>
                  <a:pt x="54" y="0"/>
                </a:moveTo>
                <a:lnTo>
                  <a:pt x="0" y="9"/>
                </a:lnTo>
                <a:lnTo>
                  <a:pt x="54" y="27"/>
                </a:lnTo>
                <a:lnTo>
                  <a:pt x="54" y="9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>
            <a:off x="1149350" y="4538662"/>
            <a:ext cx="107632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5" name="Freeform 57"/>
          <p:cNvSpPr>
            <a:spLocks/>
          </p:cNvSpPr>
          <p:nvPr/>
        </p:nvSpPr>
        <p:spPr bwMode="auto">
          <a:xfrm>
            <a:off x="3789363" y="5802312"/>
            <a:ext cx="42862" cy="85725"/>
          </a:xfrm>
          <a:custGeom>
            <a:avLst/>
            <a:gdLst>
              <a:gd name="T0" fmla="*/ 0 w 3"/>
              <a:gd name="T1" fmla="*/ 0 h 6"/>
              <a:gd name="T2" fmla="*/ 408260532 w 3"/>
              <a:gd name="T3" fmla="*/ 1224795995 h 6"/>
              <a:gd name="T4" fmla="*/ 612383710 w 3"/>
              <a:gd name="T5" fmla="*/ 0 h 6"/>
              <a:gd name="T6" fmla="*/ 40826053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6" name="Freeform 58"/>
          <p:cNvSpPr>
            <a:spLocks/>
          </p:cNvSpPr>
          <p:nvPr/>
        </p:nvSpPr>
        <p:spPr bwMode="auto">
          <a:xfrm>
            <a:off x="3789363" y="5802312"/>
            <a:ext cx="42862" cy="85725"/>
          </a:xfrm>
          <a:custGeom>
            <a:avLst/>
            <a:gdLst>
              <a:gd name="T0" fmla="*/ 0 w 27"/>
              <a:gd name="T1" fmla="*/ 0 h 54"/>
              <a:gd name="T2" fmla="*/ 45362283 w 27"/>
              <a:gd name="T3" fmla="*/ 136088449 h 54"/>
              <a:gd name="T4" fmla="*/ 68042637 w 27"/>
              <a:gd name="T5" fmla="*/ 0 h 54"/>
              <a:gd name="T6" fmla="*/ 45362283 w 27"/>
              <a:gd name="T7" fmla="*/ 0 h 54"/>
              <a:gd name="T8" fmla="*/ 0 w 27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54"/>
              <a:gd name="T17" fmla="*/ 27 w 27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54">
                <a:moveTo>
                  <a:pt x="0" y="0"/>
                </a:moveTo>
                <a:lnTo>
                  <a:pt x="18" y="54"/>
                </a:lnTo>
                <a:lnTo>
                  <a:pt x="27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 flipV="1">
            <a:off x="3817938" y="5414962"/>
            <a:ext cx="1587" cy="4206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8" name="Freeform 60"/>
          <p:cNvSpPr>
            <a:spLocks/>
          </p:cNvSpPr>
          <p:nvPr/>
        </p:nvSpPr>
        <p:spPr bwMode="auto">
          <a:xfrm>
            <a:off x="1651000" y="3017837"/>
            <a:ext cx="2654300" cy="2397125"/>
          </a:xfrm>
          <a:custGeom>
            <a:avLst/>
            <a:gdLst>
              <a:gd name="T0" fmla="*/ 2147483647 w 185"/>
              <a:gd name="T1" fmla="*/ 2147483647 h 167"/>
              <a:gd name="T2" fmla="*/ 0 w 185"/>
              <a:gd name="T3" fmla="*/ 2147483647 h 167"/>
              <a:gd name="T4" fmla="*/ 0 w 185"/>
              <a:gd name="T5" fmla="*/ 2147483647 h 167"/>
              <a:gd name="T6" fmla="*/ 0 w 185"/>
              <a:gd name="T7" fmla="*/ 0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185"/>
              <a:gd name="T13" fmla="*/ 0 h 167"/>
              <a:gd name="T14" fmla="*/ 185 w 185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" h="167">
                <a:moveTo>
                  <a:pt x="185" y="167"/>
                </a:moveTo>
                <a:lnTo>
                  <a:pt x="0" y="167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89" name="Line 61"/>
          <p:cNvSpPr>
            <a:spLocks noChangeShapeType="1"/>
          </p:cNvSpPr>
          <p:nvPr/>
        </p:nvSpPr>
        <p:spPr bwMode="auto">
          <a:xfrm flipV="1">
            <a:off x="4305300" y="3017837"/>
            <a:ext cx="1588" cy="2397125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0" name="Line 62"/>
          <p:cNvSpPr>
            <a:spLocks noChangeShapeType="1"/>
          </p:cNvSpPr>
          <p:nvPr/>
        </p:nvSpPr>
        <p:spPr bwMode="auto">
          <a:xfrm flipH="1">
            <a:off x="1636713" y="3017837"/>
            <a:ext cx="2668587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1" name="Freeform 63"/>
          <p:cNvSpPr>
            <a:spLocks/>
          </p:cNvSpPr>
          <p:nvPr/>
        </p:nvSpPr>
        <p:spPr bwMode="auto">
          <a:xfrm>
            <a:off x="2211388" y="4811712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2" name="Freeform 64"/>
          <p:cNvSpPr>
            <a:spLocks/>
          </p:cNvSpPr>
          <p:nvPr/>
        </p:nvSpPr>
        <p:spPr bwMode="auto">
          <a:xfrm>
            <a:off x="2225675" y="4826000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3" name="Freeform 65"/>
          <p:cNvSpPr>
            <a:spLocks/>
          </p:cNvSpPr>
          <p:nvPr/>
        </p:nvSpPr>
        <p:spPr bwMode="auto">
          <a:xfrm>
            <a:off x="2211388" y="4897437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4" name="Freeform 66"/>
          <p:cNvSpPr>
            <a:spLocks/>
          </p:cNvSpPr>
          <p:nvPr/>
        </p:nvSpPr>
        <p:spPr bwMode="auto">
          <a:xfrm>
            <a:off x="2225675" y="4911725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5" name="Freeform 67"/>
          <p:cNvSpPr>
            <a:spLocks/>
          </p:cNvSpPr>
          <p:nvPr/>
        </p:nvSpPr>
        <p:spPr bwMode="auto">
          <a:xfrm>
            <a:off x="2211388" y="4983162"/>
            <a:ext cx="28575" cy="30163"/>
          </a:xfrm>
          <a:custGeom>
            <a:avLst/>
            <a:gdLst>
              <a:gd name="T0" fmla="*/ 22682197 w 18"/>
              <a:gd name="T1" fmla="*/ 25201976 h 19"/>
              <a:gd name="T2" fmla="*/ 45362806 w 18"/>
              <a:gd name="T3" fmla="*/ 25201976 h 19"/>
              <a:gd name="T4" fmla="*/ 45362806 w 18"/>
              <a:gd name="T5" fmla="*/ 0 h 19"/>
              <a:gd name="T6" fmla="*/ 22682197 w 18"/>
              <a:gd name="T7" fmla="*/ 0 h 19"/>
              <a:gd name="T8" fmla="*/ 0 w 18"/>
              <a:gd name="T9" fmla="*/ 0 h 19"/>
              <a:gd name="T10" fmla="*/ 0 w 18"/>
              <a:gd name="T11" fmla="*/ 25201976 h 19"/>
              <a:gd name="T12" fmla="*/ 0 w 18"/>
              <a:gd name="T13" fmla="*/ 47884549 h 19"/>
              <a:gd name="T14" fmla="*/ 22682197 w 18"/>
              <a:gd name="T15" fmla="*/ 47884549 h 19"/>
              <a:gd name="T16" fmla="*/ 45362806 w 18"/>
              <a:gd name="T17" fmla="*/ 47884549 h 19"/>
              <a:gd name="T18" fmla="*/ 45362806 w 18"/>
              <a:gd name="T19" fmla="*/ 25201976 h 19"/>
              <a:gd name="T20" fmla="*/ 22682197 w 18"/>
              <a:gd name="T21" fmla="*/ 25201976 h 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9"/>
              <a:gd name="T35" fmla="*/ 18 w 18"/>
              <a:gd name="T36" fmla="*/ 19 h 1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9">
                <a:moveTo>
                  <a:pt x="9" y="10"/>
                </a:moveTo>
                <a:lnTo>
                  <a:pt x="18" y="10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10"/>
                </a:lnTo>
                <a:lnTo>
                  <a:pt x="0" y="19"/>
                </a:lnTo>
                <a:lnTo>
                  <a:pt x="9" y="19"/>
                </a:lnTo>
                <a:lnTo>
                  <a:pt x="18" y="19"/>
                </a:lnTo>
                <a:lnTo>
                  <a:pt x="18" y="10"/>
                </a:lnTo>
                <a:lnTo>
                  <a:pt x="9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6" name="Freeform 68"/>
          <p:cNvSpPr>
            <a:spLocks/>
          </p:cNvSpPr>
          <p:nvPr/>
        </p:nvSpPr>
        <p:spPr bwMode="auto">
          <a:xfrm>
            <a:off x="2225675" y="4999037"/>
            <a:ext cx="14288" cy="14288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46902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7" name="Freeform 69"/>
          <p:cNvSpPr>
            <a:spLocks/>
          </p:cNvSpPr>
          <p:nvPr/>
        </p:nvSpPr>
        <p:spPr bwMode="auto">
          <a:xfrm>
            <a:off x="3803650" y="4811712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8" name="Freeform 70"/>
          <p:cNvSpPr>
            <a:spLocks/>
          </p:cNvSpPr>
          <p:nvPr/>
        </p:nvSpPr>
        <p:spPr bwMode="auto">
          <a:xfrm>
            <a:off x="3803650" y="4826000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799" name="Freeform 71"/>
          <p:cNvSpPr>
            <a:spLocks/>
          </p:cNvSpPr>
          <p:nvPr/>
        </p:nvSpPr>
        <p:spPr bwMode="auto">
          <a:xfrm>
            <a:off x="3803650" y="4897437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0" name="Freeform 72"/>
          <p:cNvSpPr>
            <a:spLocks/>
          </p:cNvSpPr>
          <p:nvPr/>
        </p:nvSpPr>
        <p:spPr bwMode="auto">
          <a:xfrm>
            <a:off x="3803650" y="4911725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1" name="Freeform 73"/>
          <p:cNvSpPr>
            <a:spLocks/>
          </p:cNvSpPr>
          <p:nvPr/>
        </p:nvSpPr>
        <p:spPr bwMode="auto">
          <a:xfrm>
            <a:off x="3803650" y="4983162"/>
            <a:ext cx="28575" cy="30163"/>
          </a:xfrm>
          <a:custGeom>
            <a:avLst/>
            <a:gdLst>
              <a:gd name="T0" fmla="*/ 22682197 w 18"/>
              <a:gd name="T1" fmla="*/ 25201976 h 19"/>
              <a:gd name="T2" fmla="*/ 45362806 w 18"/>
              <a:gd name="T3" fmla="*/ 25201976 h 19"/>
              <a:gd name="T4" fmla="*/ 45362806 w 18"/>
              <a:gd name="T5" fmla="*/ 0 h 19"/>
              <a:gd name="T6" fmla="*/ 22682197 w 18"/>
              <a:gd name="T7" fmla="*/ 0 h 19"/>
              <a:gd name="T8" fmla="*/ 0 w 18"/>
              <a:gd name="T9" fmla="*/ 0 h 19"/>
              <a:gd name="T10" fmla="*/ 0 w 18"/>
              <a:gd name="T11" fmla="*/ 25201976 h 19"/>
              <a:gd name="T12" fmla="*/ 0 w 18"/>
              <a:gd name="T13" fmla="*/ 47884549 h 19"/>
              <a:gd name="T14" fmla="*/ 22682197 w 18"/>
              <a:gd name="T15" fmla="*/ 47884549 h 19"/>
              <a:gd name="T16" fmla="*/ 45362806 w 18"/>
              <a:gd name="T17" fmla="*/ 47884549 h 19"/>
              <a:gd name="T18" fmla="*/ 45362806 w 18"/>
              <a:gd name="T19" fmla="*/ 25201976 h 19"/>
              <a:gd name="T20" fmla="*/ 22682197 w 18"/>
              <a:gd name="T21" fmla="*/ 25201976 h 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9"/>
              <a:gd name="T35" fmla="*/ 18 w 18"/>
              <a:gd name="T36" fmla="*/ 19 h 1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9">
                <a:moveTo>
                  <a:pt x="9" y="10"/>
                </a:moveTo>
                <a:lnTo>
                  <a:pt x="18" y="10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10"/>
                </a:lnTo>
                <a:lnTo>
                  <a:pt x="0" y="19"/>
                </a:lnTo>
                <a:lnTo>
                  <a:pt x="9" y="19"/>
                </a:lnTo>
                <a:lnTo>
                  <a:pt x="18" y="19"/>
                </a:lnTo>
                <a:lnTo>
                  <a:pt x="18" y="10"/>
                </a:lnTo>
                <a:lnTo>
                  <a:pt x="9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2" name="Freeform 74"/>
          <p:cNvSpPr>
            <a:spLocks/>
          </p:cNvSpPr>
          <p:nvPr/>
        </p:nvSpPr>
        <p:spPr bwMode="auto">
          <a:xfrm>
            <a:off x="3803650" y="4999037"/>
            <a:ext cx="14288" cy="14288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46902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3" name="Freeform 75"/>
          <p:cNvSpPr>
            <a:spLocks/>
          </p:cNvSpPr>
          <p:nvPr/>
        </p:nvSpPr>
        <p:spPr bwMode="auto">
          <a:xfrm>
            <a:off x="3803650" y="4065587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4" name="Freeform 76"/>
          <p:cNvSpPr>
            <a:spLocks/>
          </p:cNvSpPr>
          <p:nvPr/>
        </p:nvSpPr>
        <p:spPr bwMode="auto">
          <a:xfrm>
            <a:off x="3803650" y="4079875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5" name="Freeform 77"/>
          <p:cNvSpPr>
            <a:spLocks/>
          </p:cNvSpPr>
          <p:nvPr/>
        </p:nvSpPr>
        <p:spPr bwMode="auto">
          <a:xfrm>
            <a:off x="3803650" y="4151312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6" name="Freeform 78"/>
          <p:cNvSpPr>
            <a:spLocks/>
          </p:cNvSpPr>
          <p:nvPr/>
        </p:nvSpPr>
        <p:spPr bwMode="auto">
          <a:xfrm>
            <a:off x="3803650" y="4165600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7" name="Freeform 79"/>
          <p:cNvSpPr>
            <a:spLocks/>
          </p:cNvSpPr>
          <p:nvPr/>
        </p:nvSpPr>
        <p:spPr bwMode="auto">
          <a:xfrm>
            <a:off x="3803650" y="4237037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8" name="Freeform 80"/>
          <p:cNvSpPr>
            <a:spLocks/>
          </p:cNvSpPr>
          <p:nvPr/>
        </p:nvSpPr>
        <p:spPr bwMode="auto">
          <a:xfrm>
            <a:off x="3803650" y="4251325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09" name="Freeform 81"/>
          <p:cNvSpPr>
            <a:spLocks/>
          </p:cNvSpPr>
          <p:nvPr/>
        </p:nvSpPr>
        <p:spPr bwMode="auto">
          <a:xfrm>
            <a:off x="2211388" y="4065587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0" name="Freeform 82"/>
          <p:cNvSpPr>
            <a:spLocks/>
          </p:cNvSpPr>
          <p:nvPr/>
        </p:nvSpPr>
        <p:spPr bwMode="auto">
          <a:xfrm>
            <a:off x="2225675" y="4079875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1" name="Freeform 83"/>
          <p:cNvSpPr>
            <a:spLocks/>
          </p:cNvSpPr>
          <p:nvPr/>
        </p:nvSpPr>
        <p:spPr bwMode="auto">
          <a:xfrm>
            <a:off x="2211388" y="4151312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2" name="Freeform 84"/>
          <p:cNvSpPr>
            <a:spLocks/>
          </p:cNvSpPr>
          <p:nvPr/>
        </p:nvSpPr>
        <p:spPr bwMode="auto">
          <a:xfrm>
            <a:off x="2225675" y="4165600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3" name="Freeform 85"/>
          <p:cNvSpPr>
            <a:spLocks/>
          </p:cNvSpPr>
          <p:nvPr/>
        </p:nvSpPr>
        <p:spPr bwMode="auto">
          <a:xfrm>
            <a:off x="2211388" y="4237037"/>
            <a:ext cx="28575" cy="28575"/>
          </a:xfrm>
          <a:custGeom>
            <a:avLst/>
            <a:gdLst>
              <a:gd name="T0" fmla="*/ 22682197 w 18"/>
              <a:gd name="T1" fmla="*/ 22682197 h 18"/>
              <a:gd name="T2" fmla="*/ 45362806 w 18"/>
              <a:gd name="T3" fmla="*/ 22682197 h 18"/>
              <a:gd name="T4" fmla="*/ 45362806 w 18"/>
              <a:gd name="T5" fmla="*/ 0 h 18"/>
              <a:gd name="T6" fmla="*/ 22682197 w 18"/>
              <a:gd name="T7" fmla="*/ 0 h 18"/>
              <a:gd name="T8" fmla="*/ 0 w 18"/>
              <a:gd name="T9" fmla="*/ 0 h 18"/>
              <a:gd name="T10" fmla="*/ 0 w 18"/>
              <a:gd name="T11" fmla="*/ 22682197 h 18"/>
              <a:gd name="T12" fmla="*/ 0 w 18"/>
              <a:gd name="T13" fmla="*/ 45362806 h 18"/>
              <a:gd name="T14" fmla="*/ 22682197 w 18"/>
              <a:gd name="T15" fmla="*/ 45362806 h 18"/>
              <a:gd name="T16" fmla="*/ 45362806 w 18"/>
              <a:gd name="T17" fmla="*/ 45362806 h 18"/>
              <a:gd name="T18" fmla="*/ 45362806 w 18"/>
              <a:gd name="T19" fmla="*/ 22682197 h 18"/>
              <a:gd name="T20" fmla="*/ 22682197 w 18"/>
              <a:gd name="T21" fmla="*/ 22682197 h 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8"/>
              <a:gd name="T35" fmla="*/ 18 w 18"/>
              <a:gd name="T36" fmla="*/ 18 h 1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8">
                <a:moveTo>
                  <a:pt x="9" y="9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4" name="Freeform 86"/>
          <p:cNvSpPr>
            <a:spLocks/>
          </p:cNvSpPr>
          <p:nvPr/>
        </p:nvSpPr>
        <p:spPr bwMode="auto">
          <a:xfrm>
            <a:off x="2225675" y="4251325"/>
            <a:ext cx="14288" cy="14287"/>
          </a:xfrm>
          <a:custGeom>
            <a:avLst/>
            <a:gdLst>
              <a:gd name="T0" fmla="*/ 204146902 w 1"/>
              <a:gd name="T1" fmla="*/ 0 h 1"/>
              <a:gd name="T2" fmla="*/ 0 w 1"/>
              <a:gd name="T3" fmla="*/ 0 h 1"/>
              <a:gd name="T4" fmla="*/ 0 w 1"/>
              <a:gd name="T5" fmla="*/ 0 h 1"/>
              <a:gd name="T6" fmla="*/ 0 w 1"/>
              <a:gd name="T7" fmla="*/ 204118327 h 1"/>
              <a:gd name="T8" fmla="*/ 204146902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5" name="Freeform 87"/>
          <p:cNvSpPr>
            <a:spLocks/>
          </p:cNvSpPr>
          <p:nvPr/>
        </p:nvSpPr>
        <p:spPr bwMode="auto">
          <a:xfrm>
            <a:off x="1019175" y="4740275"/>
            <a:ext cx="58738" cy="85725"/>
          </a:xfrm>
          <a:custGeom>
            <a:avLst/>
            <a:gdLst>
              <a:gd name="T0" fmla="*/ 862537979 w 4"/>
              <a:gd name="T1" fmla="*/ 1020670547 h 6"/>
              <a:gd name="T2" fmla="*/ 0 w 4"/>
              <a:gd name="T3" fmla="*/ 0 h 6"/>
              <a:gd name="T4" fmla="*/ 431268990 w 4"/>
              <a:gd name="T5" fmla="*/ 1224795995 h 6"/>
              <a:gd name="T6" fmla="*/ 646896199 w 4"/>
              <a:gd name="T7" fmla="*/ 1224795995 h 6"/>
              <a:gd name="T8" fmla="*/ 862537979 w 4"/>
              <a:gd name="T9" fmla="*/ 10206705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6"/>
              <a:gd name="T17" fmla="*/ 4 w 4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6">
                <a:moveTo>
                  <a:pt x="4" y="5"/>
                </a:moveTo>
                <a:lnTo>
                  <a:pt x="0" y="0"/>
                </a:lnTo>
                <a:lnTo>
                  <a:pt x="2" y="6"/>
                </a:lnTo>
                <a:lnTo>
                  <a:pt x="3" y="6"/>
                </a:lnTo>
                <a:lnTo>
                  <a:pt x="4" y="5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6" name="Freeform 88"/>
          <p:cNvSpPr>
            <a:spLocks/>
          </p:cNvSpPr>
          <p:nvPr/>
        </p:nvSpPr>
        <p:spPr bwMode="auto">
          <a:xfrm>
            <a:off x="1019175" y="4740275"/>
            <a:ext cx="58738" cy="85725"/>
          </a:xfrm>
          <a:custGeom>
            <a:avLst/>
            <a:gdLst>
              <a:gd name="T0" fmla="*/ 93247355 w 37"/>
              <a:gd name="T1" fmla="*/ 113407843 h 54"/>
              <a:gd name="T2" fmla="*/ 0 w 37"/>
              <a:gd name="T3" fmla="*/ 0 h 54"/>
              <a:gd name="T4" fmla="*/ 47884163 w 37"/>
              <a:gd name="T5" fmla="*/ 136088449 h 54"/>
              <a:gd name="T6" fmla="*/ 70564971 w 37"/>
              <a:gd name="T7" fmla="*/ 136088449 h 54"/>
              <a:gd name="T8" fmla="*/ 93247355 w 37"/>
              <a:gd name="T9" fmla="*/ 113407843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54"/>
              <a:gd name="T17" fmla="*/ 37 w 37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54">
                <a:moveTo>
                  <a:pt x="37" y="45"/>
                </a:moveTo>
                <a:lnTo>
                  <a:pt x="0" y="0"/>
                </a:lnTo>
                <a:lnTo>
                  <a:pt x="19" y="54"/>
                </a:lnTo>
                <a:lnTo>
                  <a:pt x="28" y="54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7" name="Freeform 89"/>
          <p:cNvSpPr>
            <a:spLocks/>
          </p:cNvSpPr>
          <p:nvPr/>
        </p:nvSpPr>
        <p:spPr bwMode="auto">
          <a:xfrm>
            <a:off x="1063625" y="4826000"/>
            <a:ext cx="1162050" cy="458787"/>
          </a:xfrm>
          <a:custGeom>
            <a:avLst/>
            <a:gdLst>
              <a:gd name="T0" fmla="*/ 2147483647 w 81"/>
              <a:gd name="T1" fmla="*/ 2147483647 h 32"/>
              <a:gd name="T2" fmla="*/ 2147483647 w 81"/>
              <a:gd name="T3" fmla="*/ 2147483647 h 32"/>
              <a:gd name="T4" fmla="*/ 2147483647 w 81"/>
              <a:gd name="T5" fmla="*/ 2147483647 h 32"/>
              <a:gd name="T6" fmla="*/ 2147483647 w 81"/>
              <a:gd name="T7" fmla="*/ 2147483647 h 32"/>
              <a:gd name="T8" fmla="*/ 2147483647 w 81"/>
              <a:gd name="T9" fmla="*/ 2147483647 h 32"/>
              <a:gd name="T10" fmla="*/ 2147483647 w 81"/>
              <a:gd name="T11" fmla="*/ 2147483647 h 32"/>
              <a:gd name="T12" fmla="*/ 2147483647 w 81"/>
              <a:gd name="T13" fmla="*/ 2147483647 h 32"/>
              <a:gd name="T14" fmla="*/ 2147483647 w 81"/>
              <a:gd name="T15" fmla="*/ 2147483647 h 32"/>
              <a:gd name="T16" fmla="*/ 2147483647 w 81"/>
              <a:gd name="T17" fmla="*/ 2147483647 h 32"/>
              <a:gd name="T18" fmla="*/ 2058162827 w 81"/>
              <a:gd name="T19" fmla="*/ 2147483647 h 32"/>
              <a:gd name="T20" fmla="*/ 1029074240 w 81"/>
              <a:gd name="T21" fmla="*/ 1849972121 h 32"/>
              <a:gd name="T22" fmla="*/ 0 w 81"/>
              <a:gd name="T23" fmla="*/ 0 h 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1"/>
              <a:gd name="T37" fmla="*/ 0 h 32"/>
              <a:gd name="T38" fmla="*/ 81 w 81"/>
              <a:gd name="T39" fmla="*/ 32 h 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1" h="32">
                <a:moveTo>
                  <a:pt x="81" y="32"/>
                </a:moveTo>
                <a:lnTo>
                  <a:pt x="63" y="32"/>
                </a:lnTo>
                <a:lnTo>
                  <a:pt x="25" y="32"/>
                </a:lnTo>
                <a:lnTo>
                  <a:pt x="23" y="32"/>
                </a:lnTo>
                <a:lnTo>
                  <a:pt x="21" y="32"/>
                </a:lnTo>
                <a:lnTo>
                  <a:pt x="20" y="31"/>
                </a:lnTo>
                <a:lnTo>
                  <a:pt x="18" y="30"/>
                </a:lnTo>
                <a:lnTo>
                  <a:pt x="16" y="27"/>
                </a:lnTo>
                <a:lnTo>
                  <a:pt x="14" y="23"/>
                </a:lnTo>
                <a:lnTo>
                  <a:pt x="10" y="17"/>
                </a:lnTo>
                <a:lnTo>
                  <a:pt x="5" y="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8" name="Freeform 90"/>
          <p:cNvSpPr>
            <a:spLocks/>
          </p:cNvSpPr>
          <p:nvPr/>
        </p:nvSpPr>
        <p:spPr bwMode="auto">
          <a:xfrm>
            <a:off x="1019175" y="4251325"/>
            <a:ext cx="58738" cy="87312"/>
          </a:xfrm>
          <a:custGeom>
            <a:avLst/>
            <a:gdLst>
              <a:gd name="T0" fmla="*/ 431268990 w 4"/>
              <a:gd name="T1" fmla="*/ 0 h 6"/>
              <a:gd name="T2" fmla="*/ 0 w 4"/>
              <a:gd name="T3" fmla="*/ 1270564275 h 6"/>
              <a:gd name="T4" fmla="*/ 862537979 w 4"/>
              <a:gd name="T5" fmla="*/ 211760694 h 6"/>
              <a:gd name="T6" fmla="*/ 646896199 w 4"/>
              <a:gd name="T7" fmla="*/ 211760694 h 6"/>
              <a:gd name="T8" fmla="*/ 431268990 w 4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6"/>
              <a:gd name="T17" fmla="*/ 4 w 4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6">
                <a:moveTo>
                  <a:pt x="2" y="0"/>
                </a:moveTo>
                <a:lnTo>
                  <a:pt x="0" y="6"/>
                </a:lnTo>
                <a:lnTo>
                  <a:pt x="4" y="1"/>
                </a:lnTo>
                <a:lnTo>
                  <a:pt x="3" y="1"/>
                </a:lnTo>
                <a:lnTo>
                  <a:pt x="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19" name="Freeform 91"/>
          <p:cNvSpPr>
            <a:spLocks/>
          </p:cNvSpPr>
          <p:nvPr/>
        </p:nvSpPr>
        <p:spPr bwMode="auto">
          <a:xfrm>
            <a:off x="1019175" y="4251325"/>
            <a:ext cx="58738" cy="87312"/>
          </a:xfrm>
          <a:custGeom>
            <a:avLst/>
            <a:gdLst>
              <a:gd name="T0" fmla="*/ 47884163 w 37"/>
              <a:gd name="T1" fmla="*/ 0 h 55"/>
              <a:gd name="T2" fmla="*/ 0 w 37"/>
              <a:gd name="T3" fmla="*/ 138607017 h 55"/>
              <a:gd name="T4" fmla="*/ 93247355 w 37"/>
              <a:gd name="T5" fmla="*/ 22680483 h 55"/>
              <a:gd name="T6" fmla="*/ 70564971 w 37"/>
              <a:gd name="T7" fmla="*/ 22680483 h 55"/>
              <a:gd name="T8" fmla="*/ 47884163 w 37"/>
              <a:gd name="T9" fmla="*/ 0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55"/>
              <a:gd name="T17" fmla="*/ 37 w 37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55">
                <a:moveTo>
                  <a:pt x="19" y="0"/>
                </a:moveTo>
                <a:lnTo>
                  <a:pt x="0" y="55"/>
                </a:lnTo>
                <a:lnTo>
                  <a:pt x="37" y="9"/>
                </a:lnTo>
                <a:lnTo>
                  <a:pt x="28" y="9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20" name="Freeform 92"/>
          <p:cNvSpPr>
            <a:spLocks/>
          </p:cNvSpPr>
          <p:nvPr/>
        </p:nvSpPr>
        <p:spPr bwMode="auto">
          <a:xfrm>
            <a:off x="1063625" y="3792537"/>
            <a:ext cx="1162050" cy="473075"/>
          </a:xfrm>
          <a:custGeom>
            <a:avLst/>
            <a:gdLst>
              <a:gd name="T0" fmla="*/ 2147483647 w 81"/>
              <a:gd name="T1" fmla="*/ 0 h 33"/>
              <a:gd name="T2" fmla="*/ 2147483647 w 81"/>
              <a:gd name="T3" fmla="*/ 0 h 33"/>
              <a:gd name="T4" fmla="*/ 2147483647 w 81"/>
              <a:gd name="T5" fmla="*/ 0 h 33"/>
              <a:gd name="T6" fmla="*/ 2147483647 w 81"/>
              <a:gd name="T7" fmla="*/ 0 h 33"/>
              <a:gd name="T8" fmla="*/ 2147483647 w 81"/>
              <a:gd name="T9" fmla="*/ 0 h 33"/>
              <a:gd name="T10" fmla="*/ 2147483647 w 81"/>
              <a:gd name="T11" fmla="*/ 205515209 h 33"/>
              <a:gd name="T12" fmla="*/ 2147483647 w 81"/>
              <a:gd name="T13" fmla="*/ 616531349 h 33"/>
              <a:gd name="T14" fmla="*/ 2147483647 w 81"/>
              <a:gd name="T15" fmla="*/ 1233062698 h 33"/>
              <a:gd name="T16" fmla="*/ 2147483647 w 81"/>
              <a:gd name="T17" fmla="*/ 2055095088 h 33"/>
              <a:gd name="T18" fmla="*/ 2058162827 w 81"/>
              <a:gd name="T19" fmla="*/ 2147483647 h 33"/>
              <a:gd name="T20" fmla="*/ 1029074240 w 81"/>
              <a:gd name="T21" fmla="*/ 2147483647 h 33"/>
              <a:gd name="T22" fmla="*/ 0 w 81"/>
              <a:gd name="T23" fmla="*/ 2147483647 h 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1"/>
              <a:gd name="T37" fmla="*/ 0 h 33"/>
              <a:gd name="T38" fmla="*/ 81 w 81"/>
              <a:gd name="T39" fmla="*/ 33 h 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1" h="33">
                <a:moveTo>
                  <a:pt x="81" y="0"/>
                </a:moveTo>
                <a:lnTo>
                  <a:pt x="63" y="0"/>
                </a:lnTo>
                <a:lnTo>
                  <a:pt x="25" y="0"/>
                </a:lnTo>
                <a:lnTo>
                  <a:pt x="23" y="0"/>
                </a:lnTo>
                <a:lnTo>
                  <a:pt x="21" y="0"/>
                </a:lnTo>
                <a:lnTo>
                  <a:pt x="20" y="1"/>
                </a:lnTo>
                <a:lnTo>
                  <a:pt x="18" y="3"/>
                </a:lnTo>
                <a:lnTo>
                  <a:pt x="16" y="6"/>
                </a:lnTo>
                <a:lnTo>
                  <a:pt x="14" y="10"/>
                </a:lnTo>
                <a:lnTo>
                  <a:pt x="10" y="16"/>
                </a:lnTo>
                <a:lnTo>
                  <a:pt x="5" y="23"/>
                </a:lnTo>
                <a:lnTo>
                  <a:pt x="0" y="3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21" name="Freeform 93"/>
          <p:cNvSpPr>
            <a:spLocks/>
          </p:cNvSpPr>
          <p:nvPr/>
        </p:nvSpPr>
        <p:spPr bwMode="auto">
          <a:xfrm>
            <a:off x="919163" y="4165600"/>
            <a:ext cx="57150" cy="85725"/>
          </a:xfrm>
          <a:custGeom>
            <a:avLst/>
            <a:gdLst>
              <a:gd name="T0" fmla="*/ 204139758 w 4"/>
              <a:gd name="T1" fmla="*/ 0 h 6"/>
              <a:gd name="T2" fmla="*/ 0 w 4"/>
              <a:gd name="T3" fmla="*/ 1224795995 h 6"/>
              <a:gd name="T4" fmla="*/ 816530459 w 4"/>
              <a:gd name="T5" fmla="*/ 204139791 h 6"/>
              <a:gd name="T6" fmla="*/ 408265229 w 4"/>
              <a:gd name="T7" fmla="*/ 0 h 6"/>
              <a:gd name="T8" fmla="*/ 204139758 w 4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6"/>
              <a:gd name="T17" fmla="*/ 4 w 4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6">
                <a:moveTo>
                  <a:pt x="1" y="0"/>
                </a:moveTo>
                <a:lnTo>
                  <a:pt x="0" y="6"/>
                </a:lnTo>
                <a:lnTo>
                  <a:pt x="4" y="1"/>
                </a:lnTo>
                <a:lnTo>
                  <a:pt x="2" y="0"/>
                </a:lnTo>
                <a:lnTo>
                  <a:pt x="1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22" name="Freeform 94"/>
          <p:cNvSpPr>
            <a:spLocks/>
          </p:cNvSpPr>
          <p:nvPr/>
        </p:nvSpPr>
        <p:spPr bwMode="auto">
          <a:xfrm>
            <a:off x="919163" y="4165600"/>
            <a:ext cx="57150" cy="85725"/>
          </a:xfrm>
          <a:custGeom>
            <a:avLst/>
            <a:gdLst>
              <a:gd name="T0" fmla="*/ 22682197 w 36"/>
              <a:gd name="T1" fmla="*/ 0 h 54"/>
              <a:gd name="T2" fmla="*/ 0 w 36"/>
              <a:gd name="T3" fmla="*/ 136088449 h 54"/>
              <a:gd name="T4" fmla="*/ 90725611 w 36"/>
              <a:gd name="T5" fmla="*/ 22682200 h 54"/>
              <a:gd name="T6" fmla="*/ 45362806 w 36"/>
              <a:gd name="T7" fmla="*/ 0 h 54"/>
              <a:gd name="T8" fmla="*/ 22682197 w 36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54"/>
              <a:gd name="T17" fmla="*/ 36 w 36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54">
                <a:moveTo>
                  <a:pt x="9" y="0"/>
                </a:moveTo>
                <a:lnTo>
                  <a:pt x="0" y="54"/>
                </a:lnTo>
                <a:lnTo>
                  <a:pt x="36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23" name="Freeform 95"/>
          <p:cNvSpPr>
            <a:spLocks/>
          </p:cNvSpPr>
          <p:nvPr/>
        </p:nvSpPr>
        <p:spPr bwMode="auto">
          <a:xfrm>
            <a:off x="962025" y="3548062"/>
            <a:ext cx="1263650" cy="617538"/>
          </a:xfrm>
          <a:custGeom>
            <a:avLst/>
            <a:gdLst>
              <a:gd name="T0" fmla="*/ 2147483647 w 88"/>
              <a:gd name="T1" fmla="*/ 0 h 43"/>
              <a:gd name="T2" fmla="*/ 2147483647 w 88"/>
              <a:gd name="T3" fmla="*/ 0 h 43"/>
              <a:gd name="T4" fmla="*/ 2147483647 w 88"/>
              <a:gd name="T5" fmla="*/ 0 h 43"/>
              <a:gd name="T6" fmla="*/ 2147483647 w 88"/>
              <a:gd name="T7" fmla="*/ 0 h 43"/>
              <a:gd name="T8" fmla="*/ 2147483647 w 88"/>
              <a:gd name="T9" fmla="*/ 0 h 43"/>
              <a:gd name="T10" fmla="*/ 2147483647 w 88"/>
              <a:gd name="T11" fmla="*/ 206243314 h 43"/>
              <a:gd name="T12" fmla="*/ 2147483647 w 88"/>
              <a:gd name="T13" fmla="*/ 618744358 h 43"/>
              <a:gd name="T14" fmla="*/ 2147483647 w 88"/>
              <a:gd name="T15" fmla="*/ 1443731974 h 43"/>
              <a:gd name="T16" fmla="*/ 2147483647 w 88"/>
              <a:gd name="T17" fmla="*/ 2062476556 h 43"/>
              <a:gd name="T18" fmla="*/ 2147483647 w 88"/>
              <a:gd name="T19" fmla="*/ 2147483647 h 43"/>
              <a:gd name="T20" fmla="*/ 2147483647 w 88"/>
              <a:gd name="T21" fmla="*/ 2147483647 h 43"/>
              <a:gd name="T22" fmla="*/ 2147483647 w 88"/>
              <a:gd name="T23" fmla="*/ 2147483647 h 43"/>
              <a:gd name="T24" fmla="*/ 2062004149 w 88"/>
              <a:gd name="T25" fmla="*/ 2147483647 h 43"/>
              <a:gd name="T26" fmla="*/ 1649594434 w 88"/>
              <a:gd name="T27" fmla="*/ 2147483647 h 43"/>
              <a:gd name="T28" fmla="*/ 824804397 w 88"/>
              <a:gd name="T29" fmla="*/ 2147483647 h 43"/>
              <a:gd name="T30" fmla="*/ 0 w 88"/>
              <a:gd name="T31" fmla="*/ 2147483647 h 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"/>
              <a:gd name="T49" fmla="*/ 0 h 43"/>
              <a:gd name="T50" fmla="*/ 88 w 88"/>
              <a:gd name="T51" fmla="*/ 43 h 4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" h="43">
                <a:moveTo>
                  <a:pt x="88" y="0"/>
                </a:moveTo>
                <a:lnTo>
                  <a:pt x="68" y="0"/>
                </a:lnTo>
                <a:lnTo>
                  <a:pt x="25" y="0"/>
                </a:lnTo>
                <a:lnTo>
                  <a:pt x="23" y="0"/>
                </a:lnTo>
                <a:lnTo>
                  <a:pt x="21" y="0"/>
                </a:lnTo>
                <a:lnTo>
                  <a:pt x="20" y="1"/>
                </a:lnTo>
                <a:lnTo>
                  <a:pt x="19" y="3"/>
                </a:lnTo>
                <a:lnTo>
                  <a:pt x="17" y="7"/>
                </a:lnTo>
                <a:lnTo>
                  <a:pt x="16" y="10"/>
                </a:lnTo>
                <a:lnTo>
                  <a:pt x="15" y="12"/>
                </a:lnTo>
                <a:lnTo>
                  <a:pt x="13" y="14"/>
                </a:lnTo>
                <a:lnTo>
                  <a:pt x="12" y="17"/>
                </a:lnTo>
                <a:lnTo>
                  <a:pt x="10" y="21"/>
                </a:lnTo>
                <a:lnTo>
                  <a:pt x="8" y="26"/>
                </a:lnTo>
                <a:lnTo>
                  <a:pt x="4" y="34"/>
                </a:lnTo>
                <a:lnTo>
                  <a:pt x="0" y="4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3824" name="Rectangle 96"/>
          <p:cNvSpPr>
            <a:spLocks noChangeArrowheads="1"/>
          </p:cNvSpPr>
          <p:nvPr/>
        </p:nvSpPr>
        <p:spPr bwMode="auto">
          <a:xfrm>
            <a:off x="2339975" y="6326187"/>
            <a:ext cx="17160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dirty="0">
                <a:solidFill>
                  <a:srgbClr val="000000"/>
                </a:solidFill>
                <a:latin typeface="Nimbus Roman No9 L"/>
              </a:rPr>
              <a:t>Physical address in main memory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73825" name="Text Box 98"/>
          <p:cNvSpPr txBox="1">
            <a:spLocks noChangeArrowheads="1"/>
          </p:cNvSpPr>
          <p:nvPr/>
        </p:nvSpPr>
        <p:spPr bwMode="auto">
          <a:xfrm>
            <a:off x="5278438" y="1447800"/>
            <a:ext cx="306840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u="sng" dirty="0">
                <a:latin typeface="Corbel" pitchFamily="34" charset="0"/>
              </a:rPr>
              <a:t>Associative-mapped TLB</a:t>
            </a:r>
          </a:p>
        </p:txBody>
      </p:sp>
      <p:sp>
        <p:nvSpPr>
          <p:cNvPr id="73826" name="Text Box 99"/>
          <p:cNvSpPr txBox="1">
            <a:spLocks noChangeArrowheads="1"/>
          </p:cNvSpPr>
          <p:nvPr/>
        </p:nvSpPr>
        <p:spPr bwMode="auto">
          <a:xfrm>
            <a:off x="5029200" y="2093416"/>
            <a:ext cx="4114800" cy="41549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Corbel" pitchFamily="34" charset="0"/>
              </a:rPr>
              <a:t>High-order bits of the virtual address generated by the processor select the virtual page.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Corbel" pitchFamily="34" charset="0"/>
              </a:rPr>
              <a:t>These bits are compared to the virtual page numbers in the TLB.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Corbel" pitchFamily="34" charset="0"/>
              </a:rPr>
              <a:t>If there is a match, a </a:t>
            </a:r>
            <a:r>
              <a:rPr lang="en-US" sz="2200" dirty="0">
                <a:solidFill>
                  <a:srgbClr val="FF0000"/>
                </a:solidFill>
                <a:latin typeface="Corbel" pitchFamily="34" charset="0"/>
              </a:rPr>
              <a:t>hit</a:t>
            </a:r>
            <a:r>
              <a:rPr lang="en-US" sz="2200" dirty="0">
                <a:latin typeface="Corbel" pitchFamily="34" charset="0"/>
              </a:rPr>
              <a:t> occurs and the corresponding address of the page frame is read.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Corbel" pitchFamily="34" charset="0"/>
              </a:rPr>
              <a:t>If there is no match, a </a:t>
            </a:r>
            <a:r>
              <a:rPr lang="en-US" sz="2200" dirty="0">
                <a:solidFill>
                  <a:srgbClr val="FF0000"/>
                </a:solidFill>
                <a:latin typeface="Corbel" pitchFamily="34" charset="0"/>
              </a:rPr>
              <a:t>miss</a:t>
            </a:r>
            <a:r>
              <a:rPr lang="en-US" sz="2200" dirty="0">
                <a:latin typeface="Corbel" pitchFamily="34" charset="0"/>
              </a:rPr>
              <a:t> occurs and the page table within the main memory must be consulted.</a:t>
            </a:r>
          </a:p>
        </p:txBody>
      </p:sp>
    </p:spTree>
    <p:extLst>
      <p:ext uri="{BB962C8B-B14F-4D97-AF65-F5344CB8AC3E}">
        <p14:creationId xmlns:p14="http://schemas.microsoft.com/office/powerpoint/2010/main" val="332171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772400" cy="5334000"/>
          </a:xfrm>
        </p:spPr>
        <p:txBody>
          <a:bodyPr rtlCol="0">
            <a:normAutofit fontScale="92500"/>
          </a:bodyPr>
          <a:lstStyle/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If a program generates an access to a page that is not in the main memory, a </a:t>
            </a:r>
            <a:r>
              <a:rPr lang="en-US" sz="2800" dirty="0">
                <a:solidFill>
                  <a:srgbClr val="FF0000"/>
                </a:solidFill>
              </a:rPr>
              <a:t>page fault </a:t>
            </a:r>
            <a:r>
              <a:rPr lang="en-US" sz="2800" dirty="0"/>
              <a:t>is said to occur. 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Whole page must be brought into the main memory from the disk, before the execution can proceed.</a:t>
            </a:r>
          </a:p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Upon detecting a page fault by the MMU, following actions occur: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MMU asks the operating system to intervene by raising an exception. 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Processing of the active task which caused the page fault is interrupted. 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Control is transferred to the operating system. 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Operating system copies the requested page from secondary storage to the main memory. 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Once the page is copied, control is returned to the task which was interrupted.</a:t>
            </a:r>
          </a:p>
        </p:txBody>
      </p:sp>
    </p:spTree>
    <p:extLst>
      <p:ext uri="{BB962C8B-B14F-4D97-AF65-F5344CB8AC3E}">
        <p14:creationId xmlns:p14="http://schemas.microsoft.com/office/powerpoint/2010/main" val="49785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7772400" cy="5410200"/>
          </a:xfrm>
        </p:spPr>
        <p:txBody>
          <a:bodyPr rtlCol="0">
            <a:normAutofit fontScale="850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When a new page is to be brought into the main memory from secondary storage, the main memory may be full.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Some page from the main memory must be replaced with this new page.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How to choose which page to replace?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This is similar to the replacement that occurs when the cache is full.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The principle of </a:t>
            </a:r>
            <a:r>
              <a:rPr lang="en-US" sz="2600" dirty="0">
                <a:solidFill>
                  <a:srgbClr val="FF0000"/>
                </a:solidFill>
              </a:rPr>
              <a:t>locality of reference </a:t>
            </a:r>
            <a:r>
              <a:rPr lang="en-US" sz="2600" dirty="0"/>
              <a:t>(?) can also be applied here.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A replacement strategy similar to LRU can be applied.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Since the size of the main memory is relatively larger compared to cache, a relatively large amount of programs and data can be held in the main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Minimizes the frequency of transfers between secondary storage and main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450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229600" cy="533400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A page may be modified during its residency in the main memory.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When should the page be written back to the secondary storage?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Recall that we encountered a similar problem in the context of cache and main memory: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Write-through protocol(?)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Write-back protocol(?)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Write-through protocol cannot be used, since it will incur a long delay each time a small amount of data is written to the disk.  </a:t>
            </a:r>
          </a:p>
        </p:txBody>
      </p:sp>
    </p:spTree>
    <p:extLst>
      <p:ext uri="{BB962C8B-B14F-4D97-AF65-F5344CB8AC3E}">
        <p14:creationId xmlns:p14="http://schemas.microsoft.com/office/powerpoint/2010/main" val="398116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101975"/>
          </a:xfrm>
        </p:spPr>
        <p:txBody>
          <a:bodyPr/>
          <a:lstStyle/>
          <a:p>
            <a:r>
              <a:rPr lang="en-US" dirty="0"/>
              <a:t>The Main Memory, Memory Hierarchy 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ROM </a:t>
            </a:r>
          </a:p>
          <a:p>
            <a:r>
              <a:rPr lang="en-US" dirty="0"/>
              <a:t>Cache Memory </a:t>
            </a:r>
          </a:p>
          <a:p>
            <a:r>
              <a:rPr lang="en-US" dirty="0"/>
              <a:t>Performance Considerations</a:t>
            </a:r>
          </a:p>
          <a:p>
            <a:r>
              <a:rPr lang="en-US" dirty="0">
                <a:solidFill>
                  <a:srgbClr val="FF0000"/>
                </a:solidFill>
              </a:rPr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7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Virtual Memories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153400" cy="5333999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Physical main memory in a computer is generally not as large as the entire possible addressable space.</a:t>
            </a:r>
          </a:p>
          <a:p>
            <a:pPr marL="731012" lvl="1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if a computer issues </a:t>
            </a:r>
            <a:r>
              <a:rPr lang="en-US" sz="2400" dirty="0">
                <a:solidFill>
                  <a:srgbClr val="FF0000"/>
                </a:solidFill>
              </a:rPr>
              <a:t>32-bit addresses</a:t>
            </a:r>
            <a:r>
              <a:rPr lang="en-US" sz="2400" dirty="0"/>
              <a:t>, the addressable memory space is </a:t>
            </a:r>
            <a:r>
              <a:rPr lang="en-US" sz="2400" dirty="0">
                <a:solidFill>
                  <a:srgbClr val="FF0000"/>
                </a:solidFill>
              </a:rPr>
              <a:t>4G bytes</a:t>
            </a:r>
            <a:r>
              <a:rPr lang="en-US" sz="2400" dirty="0"/>
              <a:t>.</a:t>
            </a:r>
          </a:p>
          <a:p>
            <a:pPr marL="731012" lvl="1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Physical memory typically ranges from a few hundred </a:t>
            </a:r>
            <a:r>
              <a:rPr lang="en-US" sz="2400" dirty="0">
                <a:solidFill>
                  <a:srgbClr val="FF0000"/>
                </a:solidFill>
              </a:rPr>
              <a:t>megabytes to 1G bytes</a:t>
            </a:r>
            <a:r>
              <a:rPr lang="en-US" sz="2400" dirty="0"/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Large programs that cannot fit completely into the main memory have their parts stored on </a:t>
            </a:r>
            <a:r>
              <a:rPr lang="en-US" sz="2800" dirty="0">
                <a:solidFill>
                  <a:srgbClr val="FF0000"/>
                </a:solidFill>
              </a:rPr>
              <a:t>secondary storage devices </a:t>
            </a:r>
            <a:r>
              <a:rPr lang="en-US" sz="2800" dirty="0"/>
              <a:t>such as magnetic disks.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Pieces of programs must be transferred to the main memory from secondary storage before they can be executed.</a:t>
            </a:r>
          </a:p>
        </p:txBody>
      </p:sp>
    </p:spTree>
    <p:extLst>
      <p:ext uri="{BB962C8B-B14F-4D97-AF65-F5344CB8AC3E}">
        <p14:creationId xmlns:p14="http://schemas.microsoft.com/office/powerpoint/2010/main" val="255493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40013" y="6477000"/>
            <a:ext cx="5508625" cy="274638"/>
          </a:xfrm>
        </p:spPr>
        <p:txBody>
          <a:bodyPr lIns="45720" rIns="45720"/>
          <a:lstStyle/>
          <a:p>
            <a:pPr algn="l">
              <a:defRPr/>
            </a:pPr>
            <a:fld id="{A1DA4A19-12C9-40BB-BB70-12374C49DFA2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Virtual memories (contd..)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4825"/>
            <a:ext cx="7696200" cy="4625975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When a new piece of a program is to be transferred to the main memory, and the main memory is full, then some other piece in the main memory must be replaced.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Techniques that automatically move program and data between main memory and secondary storage when they are required for execution are called </a:t>
            </a:r>
            <a:r>
              <a:rPr lang="en-US" sz="2800" u="sng" dirty="0"/>
              <a:t>virtual-memory</a:t>
            </a:r>
            <a:r>
              <a:rPr lang="en-US" sz="2800" dirty="0"/>
              <a:t> techniques.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6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Virtual memories (contd..)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924800" cy="5029199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Processor issues binary addresses for instructions and data.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These binary addresses are called </a:t>
            </a:r>
            <a:r>
              <a:rPr lang="en-US" sz="2400" dirty="0">
                <a:solidFill>
                  <a:srgbClr val="FF0000"/>
                </a:solidFill>
              </a:rPr>
              <a:t>logical or virtual addresses</a:t>
            </a:r>
            <a:r>
              <a:rPr lang="en-US" sz="2400" dirty="0"/>
              <a:t>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Virtual addresses are translated into physical addresses by a combination of hardware and software subsystems.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If virtual address refers to a part of the program that is currently in the main memory, it is accessed immediately.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If the address refers to a part of the program that is not currently in the main memory, it is first transferred to the main memory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304276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5"/>
          <p:cNvSpPr>
            <a:spLocks noChangeArrowheads="1"/>
          </p:cNvSpPr>
          <p:nvPr/>
        </p:nvSpPr>
        <p:spPr bwMode="auto">
          <a:xfrm>
            <a:off x="46039" y="1604962"/>
            <a:ext cx="3687762" cy="51006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Virtual memory organization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47638" y="4646613"/>
            <a:ext cx="3111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Data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47638" y="2943225"/>
            <a:ext cx="311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Data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546225" y="5776913"/>
            <a:ext cx="930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imbus Roman No9 L"/>
              </a:rPr>
              <a:t>DMA transfer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2281238" y="4646613"/>
            <a:ext cx="10937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Physical address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2281238" y="3498850"/>
            <a:ext cx="10937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Physical address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2281238" y="2370138"/>
            <a:ext cx="10033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Virtual address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499" name="Rectangle 10"/>
          <p:cNvSpPr>
            <a:spLocks noChangeArrowheads="1"/>
          </p:cNvSpPr>
          <p:nvPr/>
        </p:nvSpPr>
        <p:spPr bwMode="auto">
          <a:xfrm>
            <a:off x="973138" y="6350000"/>
            <a:ext cx="8286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Disk storage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500" name="Rectangle 11"/>
          <p:cNvSpPr>
            <a:spLocks noChangeArrowheads="1"/>
          </p:cNvSpPr>
          <p:nvPr/>
        </p:nvSpPr>
        <p:spPr bwMode="auto">
          <a:xfrm>
            <a:off x="919163" y="5203825"/>
            <a:ext cx="9398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Main memory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501" name="Rectangle 12"/>
          <p:cNvSpPr>
            <a:spLocks noChangeArrowheads="1"/>
          </p:cNvSpPr>
          <p:nvPr/>
        </p:nvSpPr>
        <p:spPr bwMode="auto">
          <a:xfrm>
            <a:off x="1169988" y="4073525"/>
            <a:ext cx="4111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Cache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502" name="Rectangle 13"/>
          <p:cNvSpPr>
            <a:spLocks noChangeArrowheads="1"/>
          </p:cNvSpPr>
          <p:nvPr/>
        </p:nvSpPr>
        <p:spPr bwMode="auto">
          <a:xfrm>
            <a:off x="1887538" y="2943225"/>
            <a:ext cx="4111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MMU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503" name="Rectangle 14"/>
          <p:cNvSpPr>
            <a:spLocks noChangeArrowheads="1"/>
          </p:cNvSpPr>
          <p:nvPr/>
        </p:nvSpPr>
        <p:spPr bwMode="auto">
          <a:xfrm>
            <a:off x="1062038" y="1795463"/>
            <a:ext cx="6413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Nimbus Roman No9 L"/>
              </a:rPr>
              <a:t>Processor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63504" name="Freeform 15"/>
          <p:cNvSpPr>
            <a:spLocks/>
          </p:cNvSpPr>
          <p:nvPr/>
        </p:nvSpPr>
        <p:spPr bwMode="auto">
          <a:xfrm>
            <a:off x="2066925" y="4916488"/>
            <a:ext cx="53975" cy="107950"/>
          </a:xfrm>
          <a:custGeom>
            <a:avLst/>
            <a:gdLst>
              <a:gd name="T0" fmla="*/ 0 w 3"/>
              <a:gd name="T1" fmla="*/ 0 h 6"/>
              <a:gd name="T2" fmla="*/ 647394217 w 3"/>
              <a:gd name="T3" fmla="*/ 1942200361 h 6"/>
              <a:gd name="T4" fmla="*/ 971100181 w 3"/>
              <a:gd name="T5" fmla="*/ 0 h 6"/>
              <a:gd name="T6" fmla="*/ 64739421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05" name="Freeform 16"/>
          <p:cNvSpPr>
            <a:spLocks/>
          </p:cNvSpPr>
          <p:nvPr/>
        </p:nvSpPr>
        <p:spPr bwMode="auto">
          <a:xfrm>
            <a:off x="2066925" y="4916488"/>
            <a:ext cx="53975" cy="107950"/>
          </a:xfrm>
          <a:custGeom>
            <a:avLst/>
            <a:gdLst>
              <a:gd name="T0" fmla="*/ 0 w 34"/>
              <a:gd name="T1" fmla="*/ 0 h 68"/>
              <a:gd name="T2" fmla="*/ 55443437 w 34"/>
              <a:gd name="T3" fmla="*/ 171370598 h 68"/>
              <a:gd name="T4" fmla="*/ 85685299 w 34"/>
              <a:gd name="T5" fmla="*/ 0 h 68"/>
              <a:gd name="T6" fmla="*/ 55443437 w 34"/>
              <a:gd name="T7" fmla="*/ 0 h 68"/>
              <a:gd name="T8" fmla="*/ 0 w 34"/>
              <a:gd name="T9" fmla="*/ 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68"/>
              <a:gd name="T17" fmla="*/ 34 w 34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68">
                <a:moveTo>
                  <a:pt x="0" y="0"/>
                </a:moveTo>
                <a:lnTo>
                  <a:pt x="22" y="68"/>
                </a:lnTo>
                <a:lnTo>
                  <a:pt x="34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 flipV="1">
            <a:off x="2101850" y="4432300"/>
            <a:ext cx="1588" cy="484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07" name="Freeform 18"/>
          <p:cNvSpPr>
            <a:spLocks/>
          </p:cNvSpPr>
          <p:nvPr/>
        </p:nvSpPr>
        <p:spPr bwMode="auto">
          <a:xfrm>
            <a:off x="2066925" y="3787775"/>
            <a:ext cx="53975" cy="106363"/>
          </a:xfrm>
          <a:custGeom>
            <a:avLst/>
            <a:gdLst>
              <a:gd name="T0" fmla="*/ 0 w 3"/>
              <a:gd name="T1" fmla="*/ 0 h 6"/>
              <a:gd name="T2" fmla="*/ 647394217 w 3"/>
              <a:gd name="T3" fmla="*/ 1885514583 h 6"/>
              <a:gd name="T4" fmla="*/ 971100181 w 3"/>
              <a:gd name="T5" fmla="*/ 0 h 6"/>
              <a:gd name="T6" fmla="*/ 64739421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526">
            <a:solidFill>
              <a:srgbClr val="CC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08" name="Freeform 19"/>
          <p:cNvSpPr>
            <a:spLocks/>
          </p:cNvSpPr>
          <p:nvPr/>
        </p:nvSpPr>
        <p:spPr bwMode="auto">
          <a:xfrm>
            <a:off x="2066925" y="3787775"/>
            <a:ext cx="53975" cy="106363"/>
          </a:xfrm>
          <a:custGeom>
            <a:avLst/>
            <a:gdLst>
              <a:gd name="T0" fmla="*/ 0 w 34"/>
              <a:gd name="T1" fmla="*/ 0 h 67"/>
              <a:gd name="T2" fmla="*/ 55443437 w 34"/>
              <a:gd name="T3" fmla="*/ 168852029 h 67"/>
              <a:gd name="T4" fmla="*/ 85685299 w 34"/>
              <a:gd name="T5" fmla="*/ 0 h 67"/>
              <a:gd name="T6" fmla="*/ 55443437 w 34"/>
              <a:gd name="T7" fmla="*/ 0 h 67"/>
              <a:gd name="T8" fmla="*/ 0 w 34"/>
              <a:gd name="T9" fmla="*/ 0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67"/>
              <a:gd name="T17" fmla="*/ 34 w 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67">
                <a:moveTo>
                  <a:pt x="0" y="0"/>
                </a:moveTo>
                <a:lnTo>
                  <a:pt x="22" y="67"/>
                </a:lnTo>
                <a:lnTo>
                  <a:pt x="34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 w="0">
            <a:solidFill>
              <a:srgbClr val="CC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 flipV="1">
            <a:off x="2101850" y="3303588"/>
            <a:ext cx="1588" cy="484187"/>
          </a:xfrm>
          <a:prstGeom prst="line">
            <a:avLst/>
          </a:prstGeom>
          <a:noFill/>
          <a:ln w="17526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0" name="Freeform 21"/>
          <p:cNvSpPr>
            <a:spLocks/>
          </p:cNvSpPr>
          <p:nvPr/>
        </p:nvSpPr>
        <p:spPr bwMode="auto">
          <a:xfrm>
            <a:off x="2066925" y="2657475"/>
            <a:ext cx="53975" cy="107950"/>
          </a:xfrm>
          <a:custGeom>
            <a:avLst/>
            <a:gdLst>
              <a:gd name="T0" fmla="*/ 0 w 3"/>
              <a:gd name="T1" fmla="*/ 0 h 6"/>
              <a:gd name="T2" fmla="*/ 647394217 w 3"/>
              <a:gd name="T3" fmla="*/ 1942200361 h 6"/>
              <a:gd name="T4" fmla="*/ 971100181 w 3"/>
              <a:gd name="T5" fmla="*/ 0 h 6"/>
              <a:gd name="T6" fmla="*/ 64739421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526">
            <a:solidFill>
              <a:srgbClr val="CC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1" name="Freeform 22"/>
          <p:cNvSpPr>
            <a:spLocks/>
          </p:cNvSpPr>
          <p:nvPr/>
        </p:nvSpPr>
        <p:spPr bwMode="auto">
          <a:xfrm>
            <a:off x="2066925" y="2657475"/>
            <a:ext cx="53975" cy="107950"/>
          </a:xfrm>
          <a:custGeom>
            <a:avLst/>
            <a:gdLst>
              <a:gd name="T0" fmla="*/ 0 w 34"/>
              <a:gd name="T1" fmla="*/ 0 h 68"/>
              <a:gd name="T2" fmla="*/ 55443437 w 34"/>
              <a:gd name="T3" fmla="*/ 171370598 h 68"/>
              <a:gd name="T4" fmla="*/ 85685299 w 34"/>
              <a:gd name="T5" fmla="*/ 0 h 68"/>
              <a:gd name="T6" fmla="*/ 55443437 w 34"/>
              <a:gd name="T7" fmla="*/ 0 h 68"/>
              <a:gd name="T8" fmla="*/ 0 w 34"/>
              <a:gd name="T9" fmla="*/ 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68"/>
              <a:gd name="T17" fmla="*/ 34 w 34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68">
                <a:moveTo>
                  <a:pt x="0" y="0"/>
                </a:moveTo>
                <a:lnTo>
                  <a:pt x="22" y="68"/>
                </a:lnTo>
                <a:lnTo>
                  <a:pt x="34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 w="0">
            <a:solidFill>
              <a:srgbClr val="CC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 flipV="1">
            <a:off x="2101850" y="2173288"/>
            <a:ext cx="1588" cy="466725"/>
          </a:xfrm>
          <a:prstGeom prst="line">
            <a:avLst/>
          </a:prstGeom>
          <a:noFill/>
          <a:ln w="17526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3" name="Freeform 24"/>
          <p:cNvSpPr>
            <a:spLocks/>
          </p:cNvSpPr>
          <p:nvPr/>
        </p:nvSpPr>
        <p:spPr bwMode="auto">
          <a:xfrm>
            <a:off x="1349375" y="5597525"/>
            <a:ext cx="53975" cy="107950"/>
          </a:xfrm>
          <a:custGeom>
            <a:avLst/>
            <a:gdLst>
              <a:gd name="T0" fmla="*/ 971100181 w 3"/>
              <a:gd name="T1" fmla="*/ 1942200361 h 6"/>
              <a:gd name="T2" fmla="*/ 323706104 w 3"/>
              <a:gd name="T3" fmla="*/ 0 h 6"/>
              <a:gd name="T4" fmla="*/ 0 w 3"/>
              <a:gd name="T5" fmla="*/ 1942200361 h 6"/>
              <a:gd name="T6" fmla="*/ 323706104 w 3"/>
              <a:gd name="T7" fmla="*/ 1942200361 h 6"/>
              <a:gd name="T8" fmla="*/ 971100181 w 3"/>
              <a:gd name="T9" fmla="*/ 1942200361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4" name="Freeform 25"/>
          <p:cNvSpPr>
            <a:spLocks/>
          </p:cNvSpPr>
          <p:nvPr/>
        </p:nvSpPr>
        <p:spPr bwMode="auto">
          <a:xfrm>
            <a:off x="1349375" y="5597525"/>
            <a:ext cx="53975" cy="107950"/>
          </a:xfrm>
          <a:custGeom>
            <a:avLst/>
            <a:gdLst>
              <a:gd name="T0" fmla="*/ 85685299 w 34"/>
              <a:gd name="T1" fmla="*/ 171370598 h 68"/>
              <a:gd name="T2" fmla="*/ 27720925 w 34"/>
              <a:gd name="T3" fmla="*/ 0 h 68"/>
              <a:gd name="T4" fmla="*/ 0 w 34"/>
              <a:gd name="T5" fmla="*/ 171370598 h 68"/>
              <a:gd name="T6" fmla="*/ 27720925 w 34"/>
              <a:gd name="T7" fmla="*/ 171370598 h 68"/>
              <a:gd name="T8" fmla="*/ 85685299 w 34"/>
              <a:gd name="T9" fmla="*/ 171370598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68"/>
              <a:gd name="T17" fmla="*/ 34 w 34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68">
                <a:moveTo>
                  <a:pt x="34" y="68"/>
                </a:moveTo>
                <a:lnTo>
                  <a:pt x="11" y="0"/>
                </a:lnTo>
                <a:lnTo>
                  <a:pt x="0" y="68"/>
                </a:lnTo>
                <a:lnTo>
                  <a:pt x="11" y="68"/>
                </a:lnTo>
                <a:lnTo>
                  <a:pt x="34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5" name="Freeform 26"/>
          <p:cNvSpPr>
            <a:spLocks/>
          </p:cNvSpPr>
          <p:nvPr/>
        </p:nvSpPr>
        <p:spPr bwMode="auto">
          <a:xfrm>
            <a:off x="1349375" y="6064250"/>
            <a:ext cx="53975" cy="107950"/>
          </a:xfrm>
          <a:custGeom>
            <a:avLst/>
            <a:gdLst>
              <a:gd name="T0" fmla="*/ 0 w 3"/>
              <a:gd name="T1" fmla="*/ 0 h 6"/>
              <a:gd name="T2" fmla="*/ 323706104 w 3"/>
              <a:gd name="T3" fmla="*/ 1942200361 h 6"/>
              <a:gd name="T4" fmla="*/ 971100181 w 3"/>
              <a:gd name="T5" fmla="*/ 0 h 6"/>
              <a:gd name="T6" fmla="*/ 323706104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6" name="Freeform 27"/>
          <p:cNvSpPr>
            <a:spLocks/>
          </p:cNvSpPr>
          <p:nvPr/>
        </p:nvSpPr>
        <p:spPr bwMode="auto">
          <a:xfrm>
            <a:off x="1349375" y="6064250"/>
            <a:ext cx="53975" cy="107950"/>
          </a:xfrm>
          <a:custGeom>
            <a:avLst/>
            <a:gdLst>
              <a:gd name="T0" fmla="*/ 0 w 34"/>
              <a:gd name="T1" fmla="*/ 0 h 68"/>
              <a:gd name="T2" fmla="*/ 27720925 w 34"/>
              <a:gd name="T3" fmla="*/ 171370598 h 68"/>
              <a:gd name="T4" fmla="*/ 85685299 w 34"/>
              <a:gd name="T5" fmla="*/ 0 h 68"/>
              <a:gd name="T6" fmla="*/ 27720925 w 34"/>
              <a:gd name="T7" fmla="*/ 0 h 68"/>
              <a:gd name="T8" fmla="*/ 0 w 34"/>
              <a:gd name="T9" fmla="*/ 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68"/>
              <a:gd name="T17" fmla="*/ 34 w 34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68">
                <a:moveTo>
                  <a:pt x="0" y="0"/>
                </a:moveTo>
                <a:lnTo>
                  <a:pt x="11" y="68"/>
                </a:lnTo>
                <a:lnTo>
                  <a:pt x="34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7" name="Line 28"/>
          <p:cNvSpPr>
            <a:spLocks noChangeShapeType="1"/>
          </p:cNvSpPr>
          <p:nvPr/>
        </p:nvSpPr>
        <p:spPr bwMode="auto">
          <a:xfrm flipV="1">
            <a:off x="1366838" y="5722938"/>
            <a:ext cx="1587" cy="323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8" name="Freeform 29"/>
          <p:cNvSpPr>
            <a:spLocks/>
          </p:cNvSpPr>
          <p:nvPr/>
        </p:nvSpPr>
        <p:spPr bwMode="auto">
          <a:xfrm>
            <a:off x="631825" y="4468813"/>
            <a:ext cx="36513" cy="107950"/>
          </a:xfrm>
          <a:custGeom>
            <a:avLst/>
            <a:gdLst>
              <a:gd name="T0" fmla="*/ 666599552 w 2"/>
              <a:gd name="T1" fmla="*/ 1942200361 h 6"/>
              <a:gd name="T2" fmla="*/ 333308904 w 2"/>
              <a:gd name="T3" fmla="*/ 0 h 6"/>
              <a:gd name="T4" fmla="*/ 0 w 2"/>
              <a:gd name="T5" fmla="*/ 1942200361 h 6"/>
              <a:gd name="T6" fmla="*/ 333308904 w 2"/>
              <a:gd name="T7" fmla="*/ 1942200361 h 6"/>
              <a:gd name="T8" fmla="*/ 666599552 w 2"/>
              <a:gd name="T9" fmla="*/ 1942200361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19" name="Freeform 30"/>
          <p:cNvSpPr>
            <a:spLocks/>
          </p:cNvSpPr>
          <p:nvPr/>
        </p:nvSpPr>
        <p:spPr bwMode="auto">
          <a:xfrm>
            <a:off x="631825" y="4468813"/>
            <a:ext cx="36513" cy="107950"/>
          </a:xfrm>
          <a:custGeom>
            <a:avLst/>
            <a:gdLst>
              <a:gd name="T0" fmla="*/ 57965187 w 23"/>
              <a:gd name="T1" fmla="*/ 171370598 h 68"/>
              <a:gd name="T2" fmla="*/ 27722895 w 23"/>
              <a:gd name="T3" fmla="*/ 0 h 68"/>
              <a:gd name="T4" fmla="*/ 0 w 23"/>
              <a:gd name="T5" fmla="*/ 171370598 h 68"/>
              <a:gd name="T6" fmla="*/ 27722895 w 23"/>
              <a:gd name="T7" fmla="*/ 171370598 h 68"/>
              <a:gd name="T8" fmla="*/ 57965187 w 23"/>
              <a:gd name="T9" fmla="*/ 171370598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68"/>
              <a:gd name="T17" fmla="*/ 23 w 23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68">
                <a:moveTo>
                  <a:pt x="23" y="68"/>
                </a:moveTo>
                <a:lnTo>
                  <a:pt x="11" y="0"/>
                </a:lnTo>
                <a:lnTo>
                  <a:pt x="0" y="68"/>
                </a:lnTo>
                <a:lnTo>
                  <a:pt x="11" y="68"/>
                </a:lnTo>
                <a:lnTo>
                  <a:pt x="23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0" name="Freeform 31"/>
          <p:cNvSpPr>
            <a:spLocks/>
          </p:cNvSpPr>
          <p:nvPr/>
        </p:nvSpPr>
        <p:spPr bwMode="auto">
          <a:xfrm>
            <a:off x="631825" y="4916488"/>
            <a:ext cx="36513" cy="107950"/>
          </a:xfrm>
          <a:custGeom>
            <a:avLst/>
            <a:gdLst>
              <a:gd name="T0" fmla="*/ 0 w 2"/>
              <a:gd name="T1" fmla="*/ 0 h 6"/>
              <a:gd name="T2" fmla="*/ 333308904 w 2"/>
              <a:gd name="T3" fmla="*/ 1942200361 h 6"/>
              <a:gd name="T4" fmla="*/ 666599552 w 2"/>
              <a:gd name="T5" fmla="*/ 0 h 6"/>
              <a:gd name="T6" fmla="*/ 333308904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1" name="Freeform 32"/>
          <p:cNvSpPr>
            <a:spLocks/>
          </p:cNvSpPr>
          <p:nvPr/>
        </p:nvSpPr>
        <p:spPr bwMode="auto">
          <a:xfrm>
            <a:off x="631825" y="4916488"/>
            <a:ext cx="36513" cy="107950"/>
          </a:xfrm>
          <a:custGeom>
            <a:avLst/>
            <a:gdLst>
              <a:gd name="T0" fmla="*/ 0 w 23"/>
              <a:gd name="T1" fmla="*/ 0 h 68"/>
              <a:gd name="T2" fmla="*/ 27722895 w 23"/>
              <a:gd name="T3" fmla="*/ 171370598 h 68"/>
              <a:gd name="T4" fmla="*/ 57965187 w 23"/>
              <a:gd name="T5" fmla="*/ 0 h 68"/>
              <a:gd name="T6" fmla="*/ 27722895 w 23"/>
              <a:gd name="T7" fmla="*/ 0 h 68"/>
              <a:gd name="T8" fmla="*/ 0 w 23"/>
              <a:gd name="T9" fmla="*/ 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68"/>
              <a:gd name="T17" fmla="*/ 23 w 23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68">
                <a:moveTo>
                  <a:pt x="0" y="0"/>
                </a:moveTo>
                <a:lnTo>
                  <a:pt x="11" y="68"/>
                </a:lnTo>
                <a:lnTo>
                  <a:pt x="2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2" name="Line 33"/>
          <p:cNvSpPr>
            <a:spLocks noChangeShapeType="1"/>
          </p:cNvSpPr>
          <p:nvPr/>
        </p:nvSpPr>
        <p:spPr bwMode="auto">
          <a:xfrm flipV="1">
            <a:off x="649288" y="4576763"/>
            <a:ext cx="1587" cy="3397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31825" y="2190750"/>
            <a:ext cx="36513" cy="107950"/>
          </a:xfrm>
          <a:custGeom>
            <a:avLst/>
            <a:gdLst>
              <a:gd name="T0" fmla="*/ 666599552 w 2"/>
              <a:gd name="T1" fmla="*/ 1942200361 h 6"/>
              <a:gd name="T2" fmla="*/ 333308904 w 2"/>
              <a:gd name="T3" fmla="*/ 0 h 6"/>
              <a:gd name="T4" fmla="*/ 0 w 2"/>
              <a:gd name="T5" fmla="*/ 1942200361 h 6"/>
              <a:gd name="T6" fmla="*/ 333308904 w 2"/>
              <a:gd name="T7" fmla="*/ 1942200361 h 6"/>
              <a:gd name="T8" fmla="*/ 666599552 w 2"/>
              <a:gd name="T9" fmla="*/ 1942200361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4" name="Freeform 35"/>
          <p:cNvSpPr>
            <a:spLocks/>
          </p:cNvSpPr>
          <p:nvPr/>
        </p:nvSpPr>
        <p:spPr bwMode="auto">
          <a:xfrm>
            <a:off x="631825" y="2190750"/>
            <a:ext cx="36513" cy="107950"/>
          </a:xfrm>
          <a:custGeom>
            <a:avLst/>
            <a:gdLst>
              <a:gd name="T0" fmla="*/ 57965187 w 23"/>
              <a:gd name="T1" fmla="*/ 171370598 h 68"/>
              <a:gd name="T2" fmla="*/ 27722895 w 23"/>
              <a:gd name="T3" fmla="*/ 0 h 68"/>
              <a:gd name="T4" fmla="*/ 0 w 23"/>
              <a:gd name="T5" fmla="*/ 171370598 h 68"/>
              <a:gd name="T6" fmla="*/ 27722895 w 23"/>
              <a:gd name="T7" fmla="*/ 171370598 h 68"/>
              <a:gd name="T8" fmla="*/ 57965187 w 23"/>
              <a:gd name="T9" fmla="*/ 171370598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68"/>
              <a:gd name="T17" fmla="*/ 23 w 23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68">
                <a:moveTo>
                  <a:pt x="23" y="68"/>
                </a:moveTo>
                <a:lnTo>
                  <a:pt x="11" y="0"/>
                </a:lnTo>
                <a:lnTo>
                  <a:pt x="0" y="68"/>
                </a:lnTo>
                <a:lnTo>
                  <a:pt x="11" y="68"/>
                </a:lnTo>
                <a:lnTo>
                  <a:pt x="23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5" name="Freeform 36"/>
          <p:cNvSpPr>
            <a:spLocks/>
          </p:cNvSpPr>
          <p:nvPr/>
        </p:nvSpPr>
        <p:spPr bwMode="auto">
          <a:xfrm>
            <a:off x="631825" y="3787775"/>
            <a:ext cx="36513" cy="106363"/>
          </a:xfrm>
          <a:custGeom>
            <a:avLst/>
            <a:gdLst>
              <a:gd name="T0" fmla="*/ 0 w 2"/>
              <a:gd name="T1" fmla="*/ 0 h 6"/>
              <a:gd name="T2" fmla="*/ 333308904 w 2"/>
              <a:gd name="T3" fmla="*/ 1885514583 h 6"/>
              <a:gd name="T4" fmla="*/ 666599552 w 2"/>
              <a:gd name="T5" fmla="*/ 0 h 6"/>
              <a:gd name="T6" fmla="*/ 333308904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6" name="Freeform 37"/>
          <p:cNvSpPr>
            <a:spLocks/>
          </p:cNvSpPr>
          <p:nvPr/>
        </p:nvSpPr>
        <p:spPr bwMode="auto">
          <a:xfrm>
            <a:off x="631825" y="3787775"/>
            <a:ext cx="36513" cy="106363"/>
          </a:xfrm>
          <a:custGeom>
            <a:avLst/>
            <a:gdLst>
              <a:gd name="T0" fmla="*/ 0 w 23"/>
              <a:gd name="T1" fmla="*/ 0 h 67"/>
              <a:gd name="T2" fmla="*/ 27722895 w 23"/>
              <a:gd name="T3" fmla="*/ 168852029 h 67"/>
              <a:gd name="T4" fmla="*/ 57965187 w 23"/>
              <a:gd name="T5" fmla="*/ 0 h 67"/>
              <a:gd name="T6" fmla="*/ 27722895 w 23"/>
              <a:gd name="T7" fmla="*/ 0 h 67"/>
              <a:gd name="T8" fmla="*/ 0 w 23"/>
              <a:gd name="T9" fmla="*/ 0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67"/>
              <a:gd name="T17" fmla="*/ 23 w 23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67">
                <a:moveTo>
                  <a:pt x="0" y="0"/>
                </a:moveTo>
                <a:lnTo>
                  <a:pt x="11" y="67"/>
                </a:lnTo>
                <a:lnTo>
                  <a:pt x="2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7" name="Line 38"/>
          <p:cNvSpPr>
            <a:spLocks noChangeShapeType="1"/>
          </p:cNvSpPr>
          <p:nvPr/>
        </p:nvSpPr>
        <p:spPr bwMode="auto">
          <a:xfrm flipV="1">
            <a:off x="649288" y="2298700"/>
            <a:ext cx="1587" cy="14890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28" name="Rectangle 39"/>
          <p:cNvSpPr>
            <a:spLocks noChangeArrowheads="1"/>
          </p:cNvSpPr>
          <p:nvPr/>
        </p:nvSpPr>
        <p:spPr bwMode="auto">
          <a:xfrm>
            <a:off x="255588" y="5060950"/>
            <a:ext cx="2222500" cy="5191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3529" name="Rectangle 40"/>
          <p:cNvSpPr>
            <a:spLocks noChangeArrowheads="1"/>
          </p:cNvSpPr>
          <p:nvPr/>
        </p:nvSpPr>
        <p:spPr bwMode="auto">
          <a:xfrm>
            <a:off x="255588" y="3930650"/>
            <a:ext cx="2222500" cy="50165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3530" name="Rectangle 41"/>
          <p:cNvSpPr>
            <a:spLocks noChangeArrowheads="1"/>
          </p:cNvSpPr>
          <p:nvPr/>
        </p:nvSpPr>
        <p:spPr bwMode="auto">
          <a:xfrm>
            <a:off x="255588" y="1652588"/>
            <a:ext cx="2222500" cy="520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3531" name="Rectangle 42"/>
          <p:cNvSpPr>
            <a:spLocks noChangeArrowheads="1"/>
          </p:cNvSpPr>
          <p:nvPr/>
        </p:nvSpPr>
        <p:spPr bwMode="auto">
          <a:xfrm>
            <a:off x="255588" y="6189663"/>
            <a:ext cx="2222500" cy="520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3532" name="Rectangle 43"/>
          <p:cNvSpPr>
            <a:spLocks noChangeArrowheads="1"/>
          </p:cNvSpPr>
          <p:nvPr/>
        </p:nvSpPr>
        <p:spPr bwMode="auto">
          <a:xfrm>
            <a:off x="1511300" y="2782888"/>
            <a:ext cx="1165225" cy="520700"/>
          </a:xfrm>
          <a:prstGeom prst="rect">
            <a:avLst/>
          </a:prstGeom>
          <a:noFill/>
          <a:ln w="17526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63533" name="Text Box 44"/>
          <p:cNvSpPr txBox="1">
            <a:spLocks noChangeArrowheads="1"/>
          </p:cNvSpPr>
          <p:nvPr/>
        </p:nvSpPr>
        <p:spPr bwMode="auto">
          <a:xfrm>
            <a:off x="3886200" y="1600200"/>
            <a:ext cx="5105400" cy="4893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Memory management unit (MMU) </a:t>
            </a:r>
            <a:r>
              <a:rPr lang="en-US" sz="2400" dirty="0">
                <a:latin typeface="Corbel" pitchFamily="34" charset="0"/>
              </a:rPr>
              <a:t>translates virtual addresses into physical addresses. 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If the desired data or instructions are in the 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main memory </a:t>
            </a:r>
            <a:r>
              <a:rPr lang="en-US" sz="2400" dirty="0">
                <a:latin typeface="Corbel" pitchFamily="34" charset="0"/>
              </a:rPr>
              <a:t>they are fetched as described  previously.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If the desired data or instructions are not in   the main memory, they must be transferred   from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secondary storage </a:t>
            </a:r>
            <a:r>
              <a:rPr lang="en-US" sz="2400" dirty="0">
                <a:latin typeface="Corbel" pitchFamily="34" charset="0"/>
              </a:rPr>
              <a:t>to the main memory.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MMU causes the operating system to bring  the data from the secondary storage into the  main memory.</a:t>
            </a:r>
          </a:p>
        </p:txBody>
      </p:sp>
    </p:spTree>
    <p:extLst>
      <p:ext uri="{BB962C8B-B14F-4D97-AF65-F5344CB8AC3E}">
        <p14:creationId xmlns:p14="http://schemas.microsoft.com/office/powerpoint/2010/main" val="419959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1"/>
            <a:ext cx="7391400" cy="5334000"/>
          </a:xfrm>
        </p:spPr>
        <p:txBody>
          <a:bodyPr rtlCol="0">
            <a:normAutofit fontScale="850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Assume that program and data are composed of fixed-length units called </a:t>
            </a:r>
            <a:r>
              <a:rPr lang="en-US" sz="3000" dirty="0">
                <a:solidFill>
                  <a:srgbClr val="FF0000"/>
                </a:solidFill>
              </a:rPr>
              <a:t>pages.</a:t>
            </a:r>
            <a:r>
              <a:rPr lang="en-US" sz="3000" dirty="0"/>
              <a:t>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A page consists of a block of words that occupy contiguous locations in the main memory.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Page is a basic unit of information that is transferred between secondary storage and main memory.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Size of a page commonly ranges from 2K to 16K bytes.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Pages should </a:t>
            </a:r>
            <a:r>
              <a:rPr lang="en-US" sz="2600" dirty="0">
                <a:solidFill>
                  <a:srgbClr val="FF0000"/>
                </a:solidFill>
              </a:rPr>
              <a:t>not be too small</a:t>
            </a:r>
            <a:r>
              <a:rPr lang="en-US" sz="2600" dirty="0"/>
              <a:t>, because the access time of a secondary storage device is much larger than the main memory.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Pages should </a:t>
            </a:r>
            <a:r>
              <a:rPr lang="en-US" sz="2600" dirty="0">
                <a:solidFill>
                  <a:srgbClr val="FF0000"/>
                </a:solidFill>
              </a:rPr>
              <a:t>not be too large</a:t>
            </a:r>
            <a:r>
              <a:rPr lang="en-US" sz="2600" dirty="0"/>
              <a:t>, else a large portion of the page may not be used, and it will occupy valuable space in the main memory.</a:t>
            </a:r>
          </a:p>
        </p:txBody>
      </p:sp>
    </p:spTree>
    <p:extLst>
      <p:ext uri="{BB962C8B-B14F-4D97-AF65-F5344CB8AC3E}">
        <p14:creationId xmlns:p14="http://schemas.microsoft.com/office/powerpoint/2010/main" val="22592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Concepts of virtual memory are similar to the concepts of cache memory. </a:t>
            </a:r>
          </a:p>
          <a:p>
            <a:pPr eaLnBrk="1" hangingPunct="1"/>
            <a:r>
              <a:rPr lang="en-US" dirty="0"/>
              <a:t>Cache memory:</a:t>
            </a:r>
          </a:p>
          <a:p>
            <a:pPr lvl="1" eaLnBrk="1" hangingPunct="1"/>
            <a:r>
              <a:rPr lang="en-US" sz="2400" dirty="0"/>
              <a:t>Introduced to bridge the speed gap between the processor and the main memory.</a:t>
            </a:r>
          </a:p>
          <a:p>
            <a:pPr lvl="1" eaLnBrk="1" hangingPunct="1"/>
            <a:r>
              <a:rPr lang="en-US" sz="2400" dirty="0"/>
              <a:t>Implemented in hardware.</a:t>
            </a:r>
          </a:p>
          <a:p>
            <a:pPr eaLnBrk="1" hangingPunct="1"/>
            <a:r>
              <a:rPr lang="en-US" dirty="0"/>
              <a:t>Virtual memory:</a:t>
            </a:r>
          </a:p>
          <a:p>
            <a:pPr lvl="1" eaLnBrk="1" hangingPunct="1"/>
            <a:r>
              <a:rPr lang="en-US" sz="2400" dirty="0"/>
              <a:t>Introduced to bridge the speed gap between the main memory and secondary storage. </a:t>
            </a:r>
          </a:p>
          <a:p>
            <a:pPr lvl="1" eaLnBrk="1" hangingPunct="1"/>
            <a:r>
              <a:rPr lang="en-US" sz="2400" dirty="0"/>
              <a:t>Implemented in part by software.</a:t>
            </a:r>
          </a:p>
        </p:txBody>
      </p:sp>
    </p:spTree>
    <p:extLst>
      <p:ext uri="{BB962C8B-B14F-4D97-AF65-F5344CB8AC3E}">
        <p14:creationId xmlns:p14="http://schemas.microsoft.com/office/powerpoint/2010/main" val="32020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Address translation (contd..)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696200" cy="5333999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Each virtual or logical address generated by a processor is interpreted as a </a:t>
            </a:r>
            <a:r>
              <a:rPr lang="en-US" sz="3000" dirty="0">
                <a:solidFill>
                  <a:srgbClr val="FF0000"/>
                </a:solidFill>
              </a:rPr>
              <a:t>virtual page number (high-order bits) plus an offset (low-order bits) </a:t>
            </a:r>
            <a:r>
              <a:rPr lang="en-US" sz="3000" dirty="0"/>
              <a:t>that specifies the location of a particular byte within that page.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Information about the main memory location of each page is kept in the </a:t>
            </a:r>
            <a:r>
              <a:rPr lang="en-US" sz="3000" u="sng" dirty="0">
                <a:solidFill>
                  <a:srgbClr val="FF0000"/>
                </a:solidFill>
              </a:rPr>
              <a:t>page table</a:t>
            </a:r>
            <a:r>
              <a:rPr lang="en-US" sz="3000" dirty="0"/>
              <a:t>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Main memory address where the page is stored.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Current status of the page.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Area of the main memory that can hold a page is called as </a:t>
            </a:r>
            <a:r>
              <a:rPr lang="en-US" sz="3000" u="sng" dirty="0">
                <a:solidFill>
                  <a:srgbClr val="FF0000"/>
                </a:solidFill>
              </a:rPr>
              <a:t>page frame</a:t>
            </a:r>
            <a:r>
              <a:rPr lang="en-US" sz="3000" dirty="0"/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Starting address of the page table is kept in a </a:t>
            </a:r>
            <a:r>
              <a:rPr lang="en-US" sz="3000" u="sng" dirty="0">
                <a:solidFill>
                  <a:srgbClr val="FF0000"/>
                </a:solidFill>
              </a:rPr>
              <a:t>page table base register</a:t>
            </a:r>
            <a:r>
              <a:rPr lang="en-US" sz="30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7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2163</TotalTime>
  <Words>1540</Words>
  <Application>Microsoft Office PowerPoint</Application>
  <PresentationFormat>On-screen Show (4:3)</PresentationFormat>
  <Paragraphs>184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Nimbus Roman No9 L</vt:lpstr>
      <vt:lpstr>Wingdings</vt:lpstr>
      <vt:lpstr>Wingdings 2</vt:lpstr>
      <vt:lpstr>Wingdings 3</vt:lpstr>
      <vt:lpstr>Module</vt:lpstr>
      <vt:lpstr>Virtual Memory </vt:lpstr>
      <vt:lpstr>PowerPoint Presentation</vt:lpstr>
      <vt:lpstr>Virtual Memories</vt:lpstr>
      <vt:lpstr>Virtual memories (contd..)</vt:lpstr>
      <vt:lpstr>Virtual memories (contd..)</vt:lpstr>
      <vt:lpstr>Virtual memory organization</vt:lpstr>
      <vt:lpstr>Address translation</vt:lpstr>
      <vt:lpstr>Address translation (contd..)</vt:lpstr>
      <vt:lpstr>Address translation (contd..)</vt:lpstr>
      <vt:lpstr>Address translation (contd..)</vt:lpstr>
      <vt:lpstr>Address translation (contd..)</vt:lpstr>
      <vt:lpstr>Address translation (contd..)</vt:lpstr>
      <vt:lpstr>Address translation (contd..)</vt:lpstr>
      <vt:lpstr>Address translation (contd..)</vt:lpstr>
      <vt:lpstr>Address translation (contd..)</vt:lpstr>
      <vt:lpstr>Address translation (contd..)</vt:lpstr>
      <vt:lpstr>Address translation (contd..)</vt:lpstr>
      <vt:lpstr>Address translation (contd..)</vt:lpstr>
    </vt:vector>
  </TitlesOfParts>
  <Company>RVRJC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System</dc:title>
  <dc:creator>Raja</dc:creator>
  <cp:lastModifiedBy>jishaliju@scmsgroup.org</cp:lastModifiedBy>
  <cp:revision>116</cp:revision>
  <dcterms:created xsi:type="dcterms:W3CDTF">2011-03-22T04:56:06Z</dcterms:created>
  <dcterms:modified xsi:type="dcterms:W3CDTF">2021-08-13T00:56:48Z</dcterms:modified>
</cp:coreProperties>
</file>