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2" r:id="rId3"/>
    <p:sldId id="285" r:id="rId4"/>
    <p:sldId id="288" r:id="rId5"/>
    <p:sldId id="287" r:id="rId6"/>
    <p:sldId id="289" r:id="rId7"/>
    <p:sldId id="258" r:id="rId8"/>
    <p:sldId id="260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  <a:srgbClr val="61DF03"/>
    <a:srgbClr val="F85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54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6112DF4-3D61-4192-8E2F-F0A637EFDC0D}" type="datetimeFigureOut">
              <a:rPr lang="en-US"/>
              <a:pPr>
                <a:defRPr/>
              </a:pPr>
              <a:t>4/16/2022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766E798-5455-4160-8078-4C80DC7D2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97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B602B28-752E-4A78-9CC2-6C921F170DCD}" type="datetimeFigureOut">
              <a:rPr lang="en-US"/>
              <a:pPr>
                <a:defRPr/>
              </a:pPr>
              <a:t>4/16/2022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CDF521F-1D8E-4E33-92F4-F5F24199DC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2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E4CA98A-ACE8-46AF-9239-12CB25F1DA6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13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C6A7F-84A8-4B9D-A127-91A654A16E7F}" type="datetimeFigureOut">
              <a:rPr lang="en-US"/>
              <a:pPr>
                <a:defRPr/>
              </a:pPr>
              <a:t>4/16/2022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0AF55-FE4A-44FD-A27A-79E992E014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53EE1-5A9F-463E-B939-66B058B94439}" type="datetimeFigureOut">
              <a:rPr lang="en-US"/>
              <a:pPr>
                <a:defRPr/>
              </a:pPr>
              <a:t>4/16/2022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658F6-A078-4A84-9447-015323F242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34C5B-CB08-4558-A261-47A165A09390}" type="datetimeFigureOut">
              <a:rPr lang="en-US"/>
              <a:pPr>
                <a:defRPr/>
              </a:pPr>
              <a:t>4/16/2022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A2274-3CD1-4291-86B9-BD717016E9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3BEE0-94F7-49FB-BA99-CF0A4D188CB0}" type="datetimeFigureOut">
              <a:rPr lang="en-US"/>
              <a:pPr>
                <a:defRPr/>
              </a:pPr>
              <a:t>4/16/2022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019B1-32A2-4D86-95AE-874D464D96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F17B49-6E4D-4A4F-B027-8A8643F598CE}" type="datetimeFigureOut">
              <a:rPr lang="en-US"/>
              <a:pPr>
                <a:defRPr/>
              </a:pPr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F1826-508C-4338-B57E-EDD9225929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E7754-85C9-4C57-9DB5-CAC4DEE7F616}" type="datetimeFigureOut">
              <a:rPr lang="en-US"/>
              <a:pPr>
                <a:defRPr/>
              </a:pPr>
              <a:t>4/16/2022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C6CFF-F231-428D-BC91-C0F55A4ECD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3ED10-92C1-4CBD-BF4E-744113B04136}" type="datetimeFigureOut">
              <a:rPr lang="en-US"/>
              <a:pPr>
                <a:defRPr/>
              </a:pPr>
              <a:t>4/16/2022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F666CD-ADB9-4FE2-B4C7-521F76F053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3AFDF-467D-4C30-A637-5A08EBEA19B4}" type="datetimeFigureOut">
              <a:rPr lang="en-US"/>
              <a:pPr>
                <a:defRPr/>
              </a:pPr>
              <a:t>4/16/2022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DF651-96E0-4CBA-AF80-95ED2F50A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79B21-E784-41B8-AF57-230693A46EEC}" type="datetimeFigureOut">
              <a:rPr lang="en-US"/>
              <a:pPr>
                <a:defRPr/>
              </a:pPr>
              <a:t>4/16/2022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FF7A4-E070-4D8F-881E-701C82742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A3E29-5693-41A7-A22F-4096E8CA8F95}" type="datetimeFigureOut">
              <a:rPr lang="en-US"/>
              <a:pPr>
                <a:defRPr/>
              </a:pPr>
              <a:t>4/16/2022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FCDA6-D4E4-4F97-872A-3627239634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DE4C35-1813-47FA-9FA9-EAE7B360C87E}" type="datetimeFigureOut">
              <a:rPr lang="en-US"/>
              <a:pPr>
                <a:defRPr/>
              </a:pPr>
              <a:t>4/16/2022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6E6DB-518E-4261-B862-2BEB94447F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5D9E54D-8A6B-405D-BDDD-CFF04A711B8F}" type="datetimeFigureOut">
              <a:rPr lang="en-US"/>
              <a:pPr>
                <a:defRPr/>
              </a:pPr>
              <a:t>4/16/2022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C0324A0-1EE1-438C-B49D-D7BDC04FDA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9" r:id="rId2"/>
    <p:sldLayoutId id="2147483708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9" r:id="rId9"/>
    <p:sldLayoutId id="2147483705" r:id="rId10"/>
    <p:sldLayoutId id="2147483706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Parallel Processing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What is Parallel Computing?</a:t>
            </a:r>
            <a:endParaRPr lang="en-US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Traditionally, software has been written for </a:t>
            </a:r>
            <a:r>
              <a:rPr lang="en-US" b="1" i="1"/>
              <a:t>serial</a:t>
            </a:r>
            <a:r>
              <a:rPr lang="en-US"/>
              <a:t> computation: </a:t>
            </a:r>
          </a:p>
          <a:p>
            <a:pPr lvl="1"/>
            <a:r>
              <a:rPr lang="en-US"/>
              <a:t>To be run on a single computer having a single Central Processing Unit (CPU); </a:t>
            </a:r>
          </a:p>
          <a:p>
            <a:pPr lvl="1"/>
            <a:r>
              <a:rPr lang="en-US"/>
              <a:t>A problem is broken into a discrete series of instructions. </a:t>
            </a:r>
          </a:p>
          <a:p>
            <a:pPr lvl="1"/>
            <a:r>
              <a:rPr lang="en-US"/>
              <a:t>Instructions are executed one after another. </a:t>
            </a:r>
          </a:p>
          <a:p>
            <a:pPr lvl="1"/>
            <a:r>
              <a:rPr lang="en-US"/>
              <a:t>Only one instruction may execute at any moment in time. 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:- do_payroll()</a:t>
            </a:r>
          </a:p>
        </p:txBody>
      </p:sp>
      <p:pic>
        <p:nvPicPr>
          <p:cNvPr id="10243" name="Content Placeholder 3" descr="serialProblem2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8600" y="2133600"/>
            <a:ext cx="8763000" cy="44958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Computing…..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0" y="1935163"/>
            <a:ext cx="9144000" cy="4922837"/>
          </a:xfrm>
        </p:spPr>
        <p:txBody>
          <a:bodyPr/>
          <a:lstStyle/>
          <a:p>
            <a:r>
              <a:rPr lang="en-US" dirty="0"/>
              <a:t>In the simplest sense, </a:t>
            </a:r>
            <a:r>
              <a:rPr lang="en-US" b="1" i="1" dirty="0"/>
              <a:t>parallel computing</a:t>
            </a:r>
            <a:r>
              <a:rPr lang="en-US" dirty="0"/>
              <a:t> is the simultaneous use of multiple compute resources to solve a computational problem: To be run using multiple CPUs 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 is broken into </a:t>
            </a:r>
            <a:r>
              <a:rPr lang="en-US" dirty="0">
                <a:solidFill>
                  <a:srgbClr val="FF0000"/>
                </a:solidFill>
              </a:rPr>
              <a:t>discrete parts </a:t>
            </a:r>
            <a:r>
              <a:rPr lang="en-US" dirty="0"/>
              <a:t>that can be solved concurrently </a:t>
            </a:r>
          </a:p>
          <a:p>
            <a:pPr lvl="1"/>
            <a:r>
              <a:rPr lang="en-US" dirty="0"/>
              <a:t>Each part is further broken down to a </a:t>
            </a:r>
            <a:r>
              <a:rPr lang="en-US" dirty="0">
                <a:solidFill>
                  <a:srgbClr val="FF0000"/>
                </a:solidFill>
              </a:rPr>
              <a:t>series of instructions </a:t>
            </a:r>
          </a:p>
          <a:p>
            <a:pPr lvl="1"/>
            <a:r>
              <a:rPr lang="en-US" dirty="0"/>
              <a:t>Instructions from each part execute simultaneously on </a:t>
            </a:r>
            <a:r>
              <a:rPr lang="en-US" dirty="0">
                <a:solidFill>
                  <a:srgbClr val="FF0000"/>
                </a:solidFill>
              </a:rPr>
              <a:t>different CPUs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Processing - Example</a:t>
            </a:r>
          </a:p>
        </p:txBody>
      </p:sp>
      <p:pic>
        <p:nvPicPr>
          <p:cNvPr id="13315" name="Content Placeholder 3" descr="parallelProblem2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2400" y="1930400"/>
            <a:ext cx="8869363" cy="48307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Parallel Processing: Characteristics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0" y="1905000"/>
            <a:ext cx="9144000" cy="49530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compute resources </a:t>
            </a:r>
            <a:r>
              <a:rPr lang="en-US" dirty="0"/>
              <a:t>might be: </a:t>
            </a:r>
          </a:p>
          <a:p>
            <a:pPr lvl="1"/>
            <a:r>
              <a:rPr lang="en-US" dirty="0"/>
              <a:t>A single computer with </a:t>
            </a:r>
            <a:r>
              <a:rPr lang="en-US" b="1" dirty="0">
                <a:solidFill>
                  <a:srgbClr val="FF0000"/>
                </a:solidFill>
              </a:rPr>
              <a:t>multiple processors</a:t>
            </a:r>
            <a:r>
              <a:rPr lang="en-US" dirty="0"/>
              <a:t>; </a:t>
            </a:r>
          </a:p>
          <a:p>
            <a:pPr lvl="1"/>
            <a:r>
              <a:rPr lang="en-US" dirty="0"/>
              <a:t>An arbitrary number of computers </a:t>
            </a:r>
            <a:r>
              <a:rPr lang="en-US" b="1" dirty="0">
                <a:solidFill>
                  <a:srgbClr val="FF0000"/>
                </a:solidFill>
              </a:rPr>
              <a:t>connected by a network</a:t>
            </a:r>
            <a:r>
              <a:rPr lang="en-US" dirty="0"/>
              <a:t>; 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combination</a:t>
            </a:r>
            <a:r>
              <a:rPr lang="en-US" dirty="0"/>
              <a:t> of both. </a:t>
            </a:r>
          </a:p>
          <a:p>
            <a:r>
              <a:rPr lang="en-US" dirty="0"/>
              <a:t>The computational 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 should be able to: </a:t>
            </a:r>
          </a:p>
          <a:p>
            <a:pPr lvl="1"/>
            <a:r>
              <a:rPr lang="en-US" dirty="0"/>
              <a:t>Be </a:t>
            </a:r>
            <a:r>
              <a:rPr lang="en-US" dirty="0">
                <a:solidFill>
                  <a:srgbClr val="FF0000"/>
                </a:solidFill>
              </a:rPr>
              <a:t>broken</a:t>
            </a:r>
            <a:r>
              <a:rPr lang="en-US" dirty="0"/>
              <a:t> apart into discrete pieces of work that can be solved simultaneously;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Execute multiple program instructions</a:t>
            </a:r>
            <a:r>
              <a:rPr lang="en-US" dirty="0"/>
              <a:t> at any moment in time; </a:t>
            </a:r>
          </a:p>
          <a:p>
            <a:pPr lvl="1"/>
            <a:r>
              <a:rPr lang="en-US" dirty="0"/>
              <a:t>Be </a:t>
            </a:r>
            <a:r>
              <a:rPr lang="en-US" dirty="0">
                <a:solidFill>
                  <a:srgbClr val="FF0000"/>
                </a:solidFill>
              </a:rPr>
              <a:t>solved in less time with multiple compute resources </a:t>
            </a:r>
            <a:r>
              <a:rPr lang="en-US" dirty="0"/>
              <a:t>than with a single compute resource.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7620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/>
              <a:t>Parallel Processing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724400"/>
          </a:xfrm>
        </p:spPr>
        <p:txBody>
          <a:bodyPr/>
          <a:lstStyle/>
          <a:p>
            <a:r>
              <a:rPr lang="en-US" dirty="0"/>
              <a:t>PP involves Multiple processes which are active simultaneously and solving the given problem, generally on </a:t>
            </a:r>
            <a:r>
              <a:rPr lang="en-US" dirty="0">
                <a:solidFill>
                  <a:srgbClr val="FF0000"/>
                </a:solidFill>
              </a:rPr>
              <a:t>multiple processors</a:t>
            </a:r>
            <a:r>
              <a:rPr lang="en-US" dirty="0"/>
              <a:t>. 		</a:t>
            </a:r>
          </a:p>
          <a:p>
            <a:r>
              <a:rPr lang="en-US" dirty="0"/>
              <a:t>Execution of </a:t>
            </a:r>
            <a:r>
              <a:rPr lang="en-US" dirty="0">
                <a:solidFill>
                  <a:srgbClr val="FF0000"/>
                </a:solidFill>
              </a:rPr>
              <a:t>concurrent events </a:t>
            </a:r>
            <a:r>
              <a:rPr lang="en-US" dirty="0"/>
              <a:t>in the computing process to achieve faster computational speed.</a:t>
            </a:r>
          </a:p>
          <a:p>
            <a:r>
              <a:rPr lang="en-US" dirty="0"/>
              <a:t>We must have multiple processes which are simultaneously active.-----</a:t>
            </a:r>
            <a:r>
              <a:rPr lang="en-US" dirty="0">
                <a:solidFill>
                  <a:srgbClr val="FF0000"/>
                </a:solidFill>
              </a:rPr>
              <a:t>Processing Units</a:t>
            </a:r>
            <a:r>
              <a:rPr lang="en-US" dirty="0"/>
              <a:t>.</a:t>
            </a:r>
          </a:p>
          <a:p>
            <a:pPr>
              <a:buFont typeface="Wingdings 2" pitchFamily="18" charset="2"/>
              <a:buNone/>
            </a:pPr>
            <a:r>
              <a:rPr lang="en-US" dirty="0"/>
              <a:t>	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5E0282-37B1-4EE7-BD8C-A5890E25DED6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3345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Parallel Computer Structures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 computers are those systems that emphasize parallel processing.</a:t>
            </a:r>
          </a:p>
          <a:p>
            <a:r>
              <a:rPr lang="en-US" dirty="0"/>
              <a:t>Three architectural configuration 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Pipeline Computers </a:t>
            </a:r>
            <a:r>
              <a:rPr lang="en-US" dirty="0"/>
              <a:t>– performs overlapped computations to exploit temporal parallelism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Array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Processors</a:t>
            </a:r>
            <a:r>
              <a:rPr lang="en-US" dirty="0"/>
              <a:t> – multiple synchronized arithmetic logic units to achieve spatial parallelism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Multiprocessor Systems </a:t>
            </a:r>
            <a:r>
              <a:rPr lang="en-US" dirty="0"/>
              <a:t>– achieves asynchronous parallelism through a set of interactive processors with shared  resources(memories , databases etc..)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36E00-6703-42D0-A0E4-15F711EB5968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2110</TotalTime>
  <Words>328</Words>
  <Application>Microsoft Office PowerPoint</Application>
  <PresentationFormat>On-screen Show (4:3)</PresentationFormat>
  <Paragraphs>37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Constantia</vt:lpstr>
      <vt:lpstr>Wingdings 2</vt:lpstr>
      <vt:lpstr>Flow</vt:lpstr>
      <vt:lpstr>Parallel Processing</vt:lpstr>
      <vt:lpstr>What is Parallel Computing?</vt:lpstr>
      <vt:lpstr>Example :- do_payroll()</vt:lpstr>
      <vt:lpstr>Parallel Computing…..</vt:lpstr>
      <vt:lpstr>Parallel Processing - Example</vt:lpstr>
      <vt:lpstr>Parallel Processing: Characteristics</vt:lpstr>
      <vt:lpstr>Parallel Processing</vt:lpstr>
      <vt:lpstr>Parallel Computer Structures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Processing</dc:title>
  <dc:creator>power</dc:creator>
  <cp:lastModifiedBy>jishaliju@scmsgroup.org</cp:lastModifiedBy>
  <cp:revision>31</cp:revision>
  <dcterms:created xsi:type="dcterms:W3CDTF">2012-03-29T10:34:52Z</dcterms:created>
  <dcterms:modified xsi:type="dcterms:W3CDTF">2022-04-16T14:38:26Z</dcterms:modified>
</cp:coreProperties>
</file>