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handoutMasterIdLst>
    <p:handoutMasterId r:id="rId26"/>
  </p:handoutMasterIdLst>
  <p:sldIdLst>
    <p:sldId id="333" r:id="rId2"/>
    <p:sldId id="320" r:id="rId3"/>
    <p:sldId id="261" r:id="rId4"/>
    <p:sldId id="262" r:id="rId5"/>
    <p:sldId id="296" r:id="rId6"/>
    <p:sldId id="263" r:id="rId7"/>
    <p:sldId id="297" r:id="rId8"/>
    <p:sldId id="30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30" r:id="rId17"/>
    <p:sldId id="331" r:id="rId18"/>
    <p:sldId id="332" r:id="rId19"/>
    <p:sldId id="264" r:id="rId20"/>
    <p:sldId id="298" r:id="rId21"/>
    <p:sldId id="301" r:id="rId22"/>
    <p:sldId id="265" r:id="rId23"/>
    <p:sldId id="299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61DF03"/>
    <a:srgbClr val="F85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1162" y="-4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0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6112DF4-3D61-4192-8E2F-F0A637EFDC0D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766E798-5455-4160-8078-4C80DC7D2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9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B602B28-752E-4A78-9CC2-6C921F170DCD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CDF521F-1D8E-4E33-92F4-F5F24199D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2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9pPr>
          </a:lstStyle>
          <a:p>
            <a:fld id="{6C8E1E35-31DB-4018-BFF6-40D92BF0FB3F}" type="slidenum">
              <a:rPr lang="en-US" altLang="ko-KR" sz="1000" b="0" smtClean="0"/>
              <a:pPr/>
              <a:t>9</a:t>
            </a:fld>
            <a:endParaRPr lang="en-US" altLang="ko-KR" sz="1000" b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86050" y="1276350"/>
            <a:ext cx="8809038" cy="6607175"/>
          </a:xfrm>
          <a:ln w="12699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9pPr>
          </a:lstStyle>
          <a:p>
            <a:fld id="{8D42BB96-1DAD-4B62-8567-766B97E8F10A}" type="slidenum">
              <a:rPr lang="en-US" altLang="ko-KR" sz="1000" b="0" smtClean="0"/>
              <a:pPr/>
              <a:t>10</a:t>
            </a:fld>
            <a:endParaRPr lang="en-US" altLang="ko-KR" sz="1000" b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86050" y="1276350"/>
            <a:ext cx="8809038" cy="6607175"/>
          </a:xfrm>
          <a:ln w="12699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9pPr>
          </a:lstStyle>
          <a:p>
            <a:fld id="{92542CAA-FB2C-4A8C-9BAA-A4DB47160ED9}" type="slidenum">
              <a:rPr lang="en-US" altLang="ko-KR" sz="1000" b="0" smtClean="0"/>
              <a:pPr/>
              <a:t>14</a:t>
            </a:fld>
            <a:endParaRPr lang="en-US" altLang="ko-KR" sz="1000" b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86050" y="1276350"/>
            <a:ext cx="8809038" cy="6607175"/>
          </a:xfrm>
          <a:ln w="12699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1pPr>
            <a:lvl2pPr marL="742950" indent="-285750" defTabSz="7620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2pPr>
            <a:lvl3pPr marL="1143000" indent="-228600" defTabSz="7620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3pPr>
            <a:lvl4pPr marL="1600200" indent="-228600" defTabSz="7620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4pPr>
            <a:lvl5pPr marL="2057400" indent="-228600" defTabSz="7620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9pPr>
          </a:lstStyle>
          <a:p>
            <a:fld id="{2717B2B7-92D7-4148-989F-1C43CDF08B47}" type="slidenum">
              <a:rPr lang="en-US" altLang="ko-KR" sz="1000" b="0" smtClean="0"/>
              <a:pPr/>
              <a:t>15</a:t>
            </a:fld>
            <a:endParaRPr lang="en-US" altLang="ko-KR" sz="1000" b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86050" y="1276350"/>
            <a:ext cx="8809038" cy="6607175"/>
          </a:xfrm>
          <a:ln w="12699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6A7F-84A8-4B9D-A127-91A654A16E7F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0AF55-FE4A-44FD-A27A-79E992E01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53EE1-5A9F-463E-B939-66B058B94439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658F6-A078-4A84-9447-015323F242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34C5B-CB08-4558-A261-47A165A09390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A2274-3CD1-4291-86B9-BD717016E9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3BEE0-94F7-49FB-BA99-CF0A4D188CB0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019B1-32A2-4D86-95AE-874D464D96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17B49-6E4D-4A4F-B027-8A8643F598CE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F1826-508C-4338-B57E-EDD922592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E7754-85C9-4C57-9DB5-CAC4DEE7F616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C6CFF-F231-428D-BC91-C0F55A4ECD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3ED10-92C1-4CBD-BF4E-744113B04136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666CD-ADB9-4FE2-B4C7-521F76F053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3AFDF-467D-4C30-A637-5A08EBEA19B4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F651-96E0-4CBA-AF80-95ED2F50A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79B21-E784-41B8-AF57-230693A46EEC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FF7A4-E070-4D8F-881E-701C82742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A3E29-5693-41A7-A22F-4096E8CA8F95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FCDA6-D4E4-4F97-872A-362723963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E4C35-1813-47FA-9FA9-EAE7B360C87E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6E6DB-518E-4261-B862-2BEB94447F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D9E54D-8A6B-405D-BDDD-CFF04A711B8F}" type="datetimeFigureOut">
              <a:rPr lang="en-US"/>
              <a:pPr>
                <a:defRPr/>
              </a:pPr>
              <a:t>4/18/2022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0324A0-1EE1-438C-B49D-D7BDC04FDA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9" r:id="rId2"/>
    <p:sldLayoutId id="2147483708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9" r:id="rId9"/>
    <p:sldLayoutId id="2147483705" r:id="rId10"/>
    <p:sldLayoutId id="2147483706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emf"/><Relationship Id="rId9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Flynn's Classical Taxonomy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28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547687"/>
            <a:ext cx="7375525" cy="519113"/>
          </a:xfrm>
          <a:noFill/>
        </p:spPr>
        <p:txBody>
          <a:bodyPr anchor="ctr"/>
          <a:lstStyle/>
          <a:p>
            <a:r>
              <a:rPr lang="en-US" altLang="ko-KR" sz="4800" dirty="0"/>
              <a:t>VECTOR  PROGRAMMING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173288" y="2136775"/>
            <a:ext cx="5360987" cy="612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defTabSz="762000">
              <a:defRPr/>
            </a:pP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       DO  20  I = 1, 100</a:t>
            </a:r>
          </a:p>
          <a:p>
            <a:pPr defTabSz="762000">
              <a:defRPr/>
            </a:pP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20     C(I) = B(I) + A(I)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073150" y="2941638"/>
            <a:ext cx="487362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/>
              <a:t>Conventional computer (Mahine language)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173288" y="3319463"/>
            <a:ext cx="5364162" cy="18843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defTabSz="762000">
              <a:lnSpc>
                <a:spcPct val="87000"/>
              </a:lnSpc>
              <a:defRPr/>
            </a:pPr>
            <a:r>
              <a:rPr lang="en-US" altLang="ko-KR" sz="1800" dirty="0">
                <a:latin typeface="Arial" pitchFamily="34" charset="0"/>
              </a:rPr>
              <a:t>            </a:t>
            </a: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Initialize I = 0</a:t>
            </a:r>
          </a:p>
          <a:p>
            <a:pPr defTabSz="762000">
              <a:lnSpc>
                <a:spcPct val="87000"/>
              </a:lnSpc>
              <a:defRPr/>
            </a:pP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20   Read A(I)</a:t>
            </a:r>
          </a:p>
          <a:p>
            <a:pPr defTabSz="762000">
              <a:lnSpc>
                <a:spcPct val="87000"/>
              </a:lnSpc>
              <a:defRPr/>
            </a:pP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     Read B(I)</a:t>
            </a:r>
          </a:p>
          <a:p>
            <a:pPr defTabSz="762000">
              <a:lnSpc>
                <a:spcPct val="87000"/>
              </a:lnSpc>
              <a:defRPr/>
            </a:pP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     Store C(I) = A(I) + B(I)</a:t>
            </a:r>
          </a:p>
          <a:p>
            <a:pPr defTabSz="762000">
              <a:lnSpc>
                <a:spcPct val="87000"/>
              </a:lnSpc>
              <a:defRPr/>
            </a:pP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     Increment I = I + 1</a:t>
            </a:r>
          </a:p>
          <a:p>
            <a:pPr defTabSz="762000">
              <a:lnSpc>
                <a:spcPct val="87000"/>
              </a:lnSpc>
              <a:defRPr/>
            </a:pP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     If I </a:t>
            </a:r>
            <a:r>
              <a:rPr lang="en-US" altLang="ko-KR" sz="2000" b="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 </a:t>
            </a: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100 </a:t>
            </a:r>
            <a:r>
              <a:rPr lang="en-US" altLang="ko-KR" sz="2000" b="0" dirty="0" err="1"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altLang="ko-KR" sz="2000" b="0" dirty="0">
                <a:latin typeface="Courier New" pitchFamily="49" charset="0"/>
                <a:cs typeface="Courier New" pitchFamily="49" charset="0"/>
              </a:rPr>
              <a:t> 20</a:t>
            </a:r>
          </a:p>
          <a:p>
            <a:pPr defTabSz="762000" latinLnBrk="1">
              <a:lnSpc>
                <a:spcPct val="82000"/>
              </a:lnSpc>
              <a:defRPr/>
            </a:pPr>
            <a:endParaRPr lang="en-US" altLang="ko-KR" sz="1800" dirty="0">
              <a:latin typeface="Arial" pitchFamily="34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119188" y="5216525"/>
            <a:ext cx="19431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/>
              <a:t>Vector computer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184400" y="5683250"/>
            <a:ext cx="5362575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defTabSz="762000"/>
            <a:r>
              <a:rPr lang="en-US" altLang="ko-KR" sz="2000" b="0">
                <a:latin typeface="Courier New" pitchFamily="49" charset="0"/>
                <a:cs typeface="Courier New" pitchFamily="49" charset="0"/>
              </a:rPr>
              <a:t>C(1:100) = A(1:100) + B(1:100</a:t>
            </a:r>
            <a:r>
              <a:rPr lang="en-US" altLang="ko-KR" sz="1800"/>
              <a:t>)</a:t>
            </a:r>
          </a:p>
        </p:txBody>
      </p:sp>
      <p:sp>
        <p:nvSpPr>
          <p:cNvPr id="24585" name="Rectangle 4"/>
          <p:cNvSpPr>
            <a:spLocks noChangeArrowheads="1"/>
          </p:cNvSpPr>
          <p:nvPr/>
        </p:nvSpPr>
        <p:spPr bwMode="auto">
          <a:xfrm>
            <a:off x="1062038" y="1755775"/>
            <a:ext cx="37099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defTabSz="762000"/>
            <a:r>
              <a:rPr lang="en-US" altLang="ko-KR" sz="1800" dirty="0"/>
              <a:t>Fortran Language</a:t>
            </a:r>
          </a:p>
        </p:txBody>
      </p:sp>
    </p:spTree>
    <p:extLst>
      <p:ext uri="{BB962C8B-B14F-4D97-AF65-F5344CB8AC3E}">
        <p14:creationId xmlns:p14="http://schemas.microsoft.com/office/powerpoint/2010/main" val="35819634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6362"/>
            <a:ext cx="8229600" cy="5253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ko-KR" dirty="0"/>
              <a:t>Vector Instruction Format :</a:t>
            </a:r>
            <a:endParaRPr lang="en-US" altLang="ko-KR" sz="1600" i="1" dirty="0">
              <a:solidFill>
                <a:srgbClr val="FF00FF"/>
              </a:solidFill>
            </a:endParaRPr>
          </a:p>
          <a:p>
            <a:pPr lvl="1"/>
            <a:endParaRPr lang="en-US" altLang="ko-KR" sz="1600" i="1" dirty="0">
              <a:solidFill>
                <a:srgbClr val="FF00FF"/>
              </a:solidFill>
            </a:endParaRPr>
          </a:p>
          <a:p>
            <a:pPr lvl="1"/>
            <a:endParaRPr lang="en-US" altLang="ko-KR" sz="1600" i="1" dirty="0">
              <a:solidFill>
                <a:srgbClr val="FF00FF"/>
              </a:solidFill>
            </a:endParaRP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1600" i="1" dirty="0">
                <a:solidFill>
                  <a:srgbClr val="FF00FF"/>
                </a:solidFill>
              </a:rPr>
              <a:t>               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1600" i="1" dirty="0">
                <a:solidFill>
                  <a:srgbClr val="FF00FF"/>
                </a:solidFill>
              </a:rPr>
              <a:t>			</a:t>
            </a:r>
            <a:r>
              <a:rPr lang="en-US" altLang="ko-KR" sz="1600" i="1" dirty="0">
                <a:solidFill>
                  <a:srgbClr val="FF6600"/>
                </a:solidFill>
              </a:rPr>
              <a:t>ADD                   A                      B                      C                 100        </a:t>
            </a:r>
            <a:endParaRPr lang="en-US" altLang="ko-KR" dirty="0">
              <a:solidFill>
                <a:srgbClr val="FF6600"/>
              </a:solidFill>
            </a:endParaRPr>
          </a:p>
          <a:p>
            <a:pPr lvl="1"/>
            <a:r>
              <a:rPr lang="en-US" altLang="ko-KR" dirty="0"/>
              <a:t>Matrix Multiplication </a:t>
            </a:r>
          </a:p>
          <a:p>
            <a:pPr lvl="2"/>
            <a:r>
              <a:rPr lang="en-US" altLang="ko-KR" dirty="0"/>
              <a:t>3 x 3 matrices multiplication : 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>
              <a:buFontTx/>
              <a:buNone/>
            </a:pPr>
            <a:endParaRPr lang="ko-KR" altLang="en-US" dirty="0"/>
          </a:p>
          <a:p>
            <a:pPr lvl="2"/>
            <a:endParaRPr lang="en-US" altLang="ko-KR" dirty="0"/>
          </a:p>
        </p:txBody>
      </p:sp>
      <p:graphicFrame>
        <p:nvGraphicFramePr>
          <p:cNvPr id="2560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715187"/>
              </p:ext>
            </p:extLst>
          </p:nvPr>
        </p:nvGraphicFramePr>
        <p:xfrm>
          <a:off x="1252538" y="1992312"/>
          <a:ext cx="70770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VISIO" r:id="rId3" imgW="7098840" imgH="655200" progId="Visio.Drawing.5">
                  <p:embed/>
                </p:oleObj>
              </mc:Choice>
              <mc:Fallback>
                <p:oleObj name="VISIO" r:id="rId3" imgW="7098840" imgH="65520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1992312"/>
                        <a:ext cx="7077075" cy="6445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883708"/>
              </p:ext>
            </p:extLst>
          </p:nvPr>
        </p:nvGraphicFramePr>
        <p:xfrm>
          <a:off x="1593850" y="4202112"/>
          <a:ext cx="6596063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수식" r:id="rId5" imgW="3098800" imgH="711200" progId="Equation.3">
                  <p:embed/>
                </p:oleObj>
              </mc:Choice>
              <mc:Fallback>
                <p:oleObj name="수식" r:id="rId5" imgW="30988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4202112"/>
                        <a:ext cx="6596063" cy="15160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365821"/>
              </p:ext>
            </p:extLst>
          </p:nvPr>
        </p:nvGraphicFramePr>
        <p:xfrm>
          <a:off x="2536825" y="5932487"/>
          <a:ext cx="48831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수식" r:id="rId7" imgW="1657437" imgH="219186" progId="Equation.3">
                  <p:embed/>
                </p:oleObj>
              </mc:Choice>
              <mc:Fallback>
                <p:oleObj name="수식" r:id="rId7" imgW="1657437" imgH="2191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5932487"/>
                        <a:ext cx="4883150" cy="666750"/>
                      </a:xfrm>
                      <a:prstGeom prst="rect">
                        <a:avLst/>
                      </a:prstGeom>
                      <a:solidFill>
                        <a:srgbClr val="CCFFCC">
                          <a:alpha val="5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1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8438" y="814388"/>
            <a:ext cx="8229600" cy="1565275"/>
          </a:xfrm>
        </p:spPr>
        <p:txBody>
          <a:bodyPr/>
          <a:lstStyle/>
          <a:p>
            <a:pPr lvl="1">
              <a:defRPr/>
            </a:pPr>
            <a:r>
              <a:rPr lang="en-US" altLang="ko-KR" sz="2000" b="0" dirty="0"/>
              <a:t>Pipeline for calculating an inner product : </a:t>
            </a:r>
          </a:p>
          <a:p>
            <a:pPr lvl="2">
              <a:defRPr/>
            </a:pPr>
            <a:r>
              <a:rPr lang="en-US" altLang="ko-KR" sz="2000" b="0" dirty="0"/>
              <a:t>Floating point multiplier pipeline : 4 segments</a:t>
            </a:r>
          </a:p>
          <a:p>
            <a:pPr lvl="2">
              <a:defRPr/>
            </a:pPr>
            <a:r>
              <a:rPr lang="en-US" altLang="ko-KR" sz="2000" b="0" dirty="0"/>
              <a:t>Floating point adder pipeline : 4 segments</a:t>
            </a:r>
          </a:p>
          <a:p>
            <a:pPr lvl="2">
              <a:buFontTx/>
              <a:buNone/>
              <a:defRPr/>
            </a:pPr>
            <a:endParaRPr lang="en-US" altLang="ko-KR" sz="2000" b="0" dirty="0"/>
          </a:p>
          <a:p>
            <a:pPr lvl="3">
              <a:defRPr/>
            </a:pPr>
            <a:r>
              <a:rPr lang="en-US" altLang="ko-K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after 1st clock input</a:t>
            </a:r>
          </a:p>
          <a:p>
            <a:pPr lvl="3">
              <a:defRPr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6627" name="Object 2"/>
          <p:cNvGraphicFramePr>
            <a:graphicFrameLocks noChangeAspect="1"/>
          </p:cNvGraphicFramePr>
          <p:nvPr/>
        </p:nvGraphicFramePr>
        <p:xfrm>
          <a:off x="4457700" y="2008188"/>
          <a:ext cx="40036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수식" r:id="rId3" imgW="2124165" imgH="219186" progId="Equation.3">
                  <p:embed/>
                </p:oleObj>
              </mc:Choice>
              <mc:Fallback>
                <p:oleObj name="수식" r:id="rId3" imgW="2124165" imgH="2191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2008188"/>
                        <a:ext cx="4003675" cy="4254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3"/>
          <p:cNvGraphicFramePr>
            <a:graphicFrameLocks noChangeAspect="1"/>
          </p:cNvGraphicFramePr>
          <p:nvPr/>
        </p:nvGraphicFramePr>
        <p:xfrm>
          <a:off x="1300163" y="2581275"/>
          <a:ext cx="6440487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VISIO" r:id="rId5" imgW="6527520" imgH="1739160" progId="Visio.Drawing.5">
                  <p:embed/>
                </p:oleObj>
              </mc:Choice>
              <mc:Fallback>
                <p:oleObj name="VISIO" r:id="rId5" imgW="6527520" imgH="17391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2581275"/>
                        <a:ext cx="6440487" cy="171291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617663" y="4333875"/>
            <a:ext cx="4522787" cy="269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109538" lvl="3" indent="-109538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</a:rPr>
              <a:t>after 4th clock input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n"/>
              <a:defRPr/>
            </a:pPr>
            <a:endParaRPr lang="ko-KR" alt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</a:endParaRPr>
          </a:p>
        </p:txBody>
      </p:sp>
      <p:sp>
        <p:nvSpPr>
          <p:cNvPr id="26630" name="Text Box 9"/>
          <p:cNvSpPr txBox="1">
            <a:spLocks noChangeArrowheads="1"/>
          </p:cNvSpPr>
          <p:nvPr/>
        </p:nvSpPr>
        <p:spPr bwMode="auto">
          <a:xfrm>
            <a:off x="3175000" y="3151188"/>
            <a:ext cx="4191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9pPr>
          </a:lstStyle>
          <a:p>
            <a:pPr eaLnBrk="1" latinLnBrk="1" hangingPunct="1"/>
            <a:r>
              <a:rPr lang="en-US" altLang="ko-KR" sz="900">
                <a:solidFill>
                  <a:schemeClr val="accent1"/>
                </a:solidFill>
              </a:rPr>
              <a:t>A</a:t>
            </a:r>
            <a:r>
              <a:rPr lang="en-US" altLang="ko-KR" sz="900" baseline="-25000">
                <a:solidFill>
                  <a:schemeClr val="accent1"/>
                </a:solidFill>
              </a:rPr>
              <a:t>1</a:t>
            </a:r>
            <a:r>
              <a:rPr lang="en-US" altLang="ko-KR" sz="900">
                <a:solidFill>
                  <a:schemeClr val="accent1"/>
                </a:solidFill>
              </a:rPr>
              <a:t>B</a:t>
            </a:r>
            <a:r>
              <a:rPr lang="en-US" altLang="ko-KR" sz="900" baseline="-25000">
                <a:solidFill>
                  <a:schemeClr val="accent1"/>
                </a:solidFill>
              </a:rPr>
              <a:t>1</a:t>
            </a:r>
            <a:endParaRPr lang="en-US" altLang="ko-KR" sz="900">
              <a:solidFill>
                <a:schemeClr val="accent1"/>
              </a:solidFill>
            </a:endParaRPr>
          </a:p>
        </p:txBody>
      </p:sp>
      <p:graphicFrame>
        <p:nvGraphicFramePr>
          <p:cNvPr id="26631" name="Object 4"/>
          <p:cNvGraphicFramePr>
            <a:graphicFrameLocks noChangeAspect="1"/>
          </p:cNvGraphicFramePr>
          <p:nvPr/>
        </p:nvGraphicFramePr>
        <p:xfrm>
          <a:off x="1266825" y="4614863"/>
          <a:ext cx="642620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VISIO" r:id="rId7" imgW="6527520" imgH="1739160" progId="Visio.Drawing.5">
                  <p:embed/>
                </p:oleObj>
              </mc:Choice>
              <mc:Fallback>
                <p:oleObj name="VISIO" r:id="rId7" imgW="6527520" imgH="17391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4614863"/>
                        <a:ext cx="6426200" cy="170973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10"/>
          <p:cNvSpPr txBox="1">
            <a:spLocks noChangeArrowheads="1"/>
          </p:cNvSpPr>
          <p:nvPr/>
        </p:nvSpPr>
        <p:spPr bwMode="auto">
          <a:xfrm>
            <a:off x="3148013" y="5200650"/>
            <a:ext cx="14986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9pPr>
          </a:lstStyle>
          <a:p>
            <a:pPr eaLnBrk="1" latinLnBrk="1" hangingPunct="1"/>
            <a:r>
              <a:rPr lang="en-US" altLang="ko-KR" sz="900">
                <a:solidFill>
                  <a:schemeClr val="accent1"/>
                </a:solidFill>
              </a:rPr>
              <a:t>A</a:t>
            </a:r>
            <a:r>
              <a:rPr lang="en-US" altLang="ko-KR" sz="900" baseline="-25000">
                <a:solidFill>
                  <a:schemeClr val="accent1"/>
                </a:solidFill>
              </a:rPr>
              <a:t>4</a:t>
            </a:r>
            <a:r>
              <a:rPr lang="en-US" altLang="ko-KR" sz="900">
                <a:solidFill>
                  <a:schemeClr val="accent1"/>
                </a:solidFill>
              </a:rPr>
              <a:t>B</a:t>
            </a:r>
            <a:r>
              <a:rPr lang="en-US" altLang="ko-KR" sz="900" baseline="-25000">
                <a:solidFill>
                  <a:schemeClr val="accent1"/>
                </a:solidFill>
              </a:rPr>
              <a:t>4   </a:t>
            </a:r>
            <a:r>
              <a:rPr lang="en-US" altLang="ko-KR" sz="900">
                <a:solidFill>
                  <a:schemeClr val="accent1"/>
                </a:solidFill>
              </a:rPr>
              <a:t>A</a:t>
            </a:r>
            <a:r>
              <a:rPr lang="en-US" altLang="ko-KR" sz="900" baseline="-25000">
                <a:solidFill>
                  <a:schemeClr val="accent1"/>
                </a:solidFill>
              </a:rPr>
              <a:t>3</a:t>
            </a:r>
            <a:r>
              <a:rPr lang="en-US" altLang="ko-KR" sz="900">
                <a:solidFill>
                  <a:schemeClr val="accent1"/>
                </a:solidFill>
              </a:rPr>
              <a:t>B</a:t>
            </a:r>
            <a:r>
              <a:rPr lang="en-US" altLang="ko-KR" sz="900" baseline="-25000">
                <a:solidFill>
                  <a:schemeClr val="accent1"/>
                </a:solidFill>
              </a:rPr>
              <a:t>3    </a:t>
            </a:r>
            <a:r>
              <a:rPr lang="en-US" altLang="ko-KR" sz="900">
                <a:solidFill>
                  <a:schemeClr val="accent1"/>
                </a:solidFill>
              </a:rPr>
              <a:t>A</a:t>
            </a:r>
            <a:r>
              <a:rPr lang="en-US" altLang="ko-KR" sz="900" baseline="-25000">
                <a:solidFill>
                  <a:schemeClr val="accent1"/>
                </a:solidFill>
              </a:rPr>
              <a:t>2</a:t>
            </a:r>
            <a:r>
              <a:rPr lang="en-US" altLang="ko-KR" sz="900">
                <a:solidFill>
                  <a:schemeClr val="accent1"/>
                </a:solidFill>
              </a:rPr>
              <a:t>B</a:t>
            </a:r>
            <a:r>
              <a:rPr lang="en-US" altLang="ko-KR" sz="900" baseline="-25000">
                <a:solidFill>
                  <a:schemeClr val="accent1"/>
                </a:solidFill>
              </a:rPr>
              <a:t>2    </a:t>
            </a:r>
            <a:r>
              <a:rPr lang="en-US" altLang="ko-KR" sz="900">
                <a:solidFill>
                  <a:schemeClr val="accent1"/>
                </a:solidFill>
              </a:rPr>
              <a:t>A</a:t>
            </a:r>
            <a:r>
              <a:rPr lang="en-US" altLang="ko-KR" sz="900" baseline="-25000">
                <a:solidFill>
                  <a:schemeClr val="accent1"/>
                </a:solidFill>
              </a:rPr>
              <a:t>1</a:t>
            </a:r>
            <a:r>
              <a:rPr lang="en-US" altLang="ko-KR" sz="900">
                <a:solidFill>
                  <a:schemeClr val="accent1"/>
                </a:solidFill>
              </a:rPr>
              <a:t>B</a:t>
            </a:r>
            <a:r>
              <a:rPr lang="en-US" altLang="ko-KR" sz="900" baseline="-250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6515100" y="3144838"/>
            <a:ext cx="2492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9pPr>
          </a:lstStyle>
          <a:p>
            <a:pPr eaLnBrk="1" latinLnBrk="1" hangingPunct="1"/>
            <a:r>
              <a:rPr lang="en-US" altLang="ko-KR" sz="9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6634" name="Text Box 9"/>
          <p:cNvSpPr txBox="1">
            <a:spLocks noChangeArrowheads="1"/>
          </p:cNvSpPr>
          <p:nvPr/>
        </p:nvSpPr>
        <p:spPr bwMode="auto">
          <a:xfrm>
            <a:off x="3606800" y="3144838"/>
            <a:ext cx="2492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9pPr>
          </a:lstStyle>
          <a:p>
            <a:pPr eaLnBrk="1" latinLnBrk="1" hangingPunct="1"/>
            <a:r>
              <a:rPr lang="en-US" altLang="ko-KR" sz="9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6635" name="Text Box 9"/>
          <p:cNvSpPr txBox="1">
            <a:spLocks noChangeArrowheads="1"/>
          </p:cNvSpPr>
          <p:nvPr/>
        </p:nvSpPr>
        <p:spPr bwMode="auto">
          <a:xfrm>
            <a:off x="3924300" y="3144838"/>
            <a:ext cx="2492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9pPr>
          </a:lstStyle>
          <a:p>
            <a:pPr eaLnBrk="1" latinLnBrk="1" hangingPunct="1"/>
            <a:r>
              <a:rPr lang="en-US" altLang="ko-KR" sz="9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6636" name="Text Box 9"/>
          <p:cNvSpPr txBox="1">
            <a:spLocks noChangeArrowheads="1"/>
          </p:cNvSpPr>
          <p:nvPr/>
        </p:nvSpPr>
        <p:spPr bwMode="auto">
          <a:xfrm>
            <a:off x="4267200" y="3144838"/>
            <a:ext cx="2492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9pPr>
          </a:lstStyle>
          <a:p>
            <a:pPr eaLnBrk="1" latinLnBrk="1" hangingPunct="1"/>
            <a:r>
              <a:rPr lang="en-US" altLang="ko-KR" sz="9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6637" name="Text Box 9"/>
          <p:cNvSpPr txBox="1">
            <a:spLocks noChangeArrowheads="1"/>
          </p:cNvSpPr>
          <p:nvPr/>
        </p:nvSpPr>
        <p:spPr bwMode="auto">
          <a:xfrm>
            <a:off x="5524500" y="3132138"/>
            <a:ext cx="2492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9pPr>
          </a:lstStyle>
          <a:p>
            <a:pPr eaLnBrk="1" latinLnBrk="1" hangingPunct="1"/>
            <a:r>
              <a:rPr lang="en-US" altLang="ko-KR" sz="9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6638" name="Text Box 9"/>
          <p:cNvSpPr txBox="1">
            <a:spLocks noChangeArrowheads="1"/>
          </p:cNvSpPr>
          <p:nvPr/>
        </p:nvSpPr>
        <p:spPr bwMode="auto">
          <a:xfrm>
            <a:off x="5854700" y="3132138"/>
            <a:ext cx="2492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9pPr>
          </a:lstStyle>
          <a:p>
            <a:pPr eaLnBrk="1" latinLnBrk="1" hangingPunct="1"/>
            <a:r>
              <a:rPr lang="en-US" altLang="ko-KR" sz="9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6639" name="Text Box 9"/>
          <p:cNvSpPr txBox="1">
            <a:spLocks noChangeArrowheads="1"/>
          </p:cNvSpPr>
          <p:nvPr/>
        </p:nvSpPr>
        <p:spPr bwMode="auto">
          <a:xfrm>
            <a:off x="6197600" y="3119438"/>
            <a:ext cx="2492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9pPr>
          </a:lstStyle>
          <a:p>
            <a:pPr eaLnBrk="1" latinLnBrk="1" hangingPunct="1"/>
            <a:r>
              <a:rPr lang="en-US" altLang="ko-KR" sz="9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6640" name="Text Box 9"/>
          <p:cNvSpPr txBox="1">
            <a:spLocks noChangeArrowheads="1"/>
          </p:cNvSpPr>
          <p:nvPr/>
        </p:nvSpPr>
        <p:spPr bwMode="auto">
          <a:xfrm>
            <a:off x="6515100" y="5172075"/>
            <a:ext cx="1905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9pPr>
          </a:lstStyle>
          <a:p>
            <a:pPr eaLnBrk="1" latinLnBrk="1" hangingPunct="1"/>
            <a:r>
              <a:rPr lang="en-US" altLang="ko-KR" sz="9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6641" name="Text Box 9"/>
          <p:cNvSpPr txBox="1">
            <a:spLocks noChangeArrowheads="1"/>
          </p:cNvSpPr>
          <p:nvPr/>
        </p:nvSpPr>
        <p:spPr bwMode="auto">
          <a:xfrm>
            <a:off x="6159500" y="5176838"/>
            <a:ext cx="2492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9pPr>
          </a:lstStyle>
          <a:p>
            <a:pPr eaLnBrk="1" latinLnBrk="1" hangingPunct="1"/>
            <a:r>
              <a:rPr lang="en-US" altLang="ko-KR" sz="9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6642" name="Text Box 9"/>
          <p:cNvSpPr txBox="1">
            <a:spLocks noChangeArrowheads="1"/>
          </p:cNvSpPr>
          <p:nvPr/>
        </p:nvSpPr>
        <p:spPr bwMode="auto">
          <a:xfrm>
            <a:off x="5461000" y="5176838"/>
            <a:ext cx="2492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9pPr>
          </a:lstStyle>
          <a:p>
            <a:pPr eaLnBrk="1" latinLnBrk="1" hangingPunct="1"/>
            <a:r>
              <a:rPr lang="en-US" altLang="ko-KR" sz="9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6643" name="Text Box 9"/>
          <p:cNvSpPr txBox="1">
            <a:spLocks noChangeArrowheads="1"/>
          </p:cNvSpPr>
          <p:nvPr/>
        </p:nvSpPr>
        <p:spPr bwMode="auto">
          <a:xfrm>
            <a:off x="5803900" y="5176838"/>
            <a:ext cx="2492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9pPr>
          </a:lstStyle>
          <a:p>
            <a:pPr eaLnBrk="1" latinLnBrk="1" hangingPunct="1"/>
            <a:r>
              <a:rPr lang="en-US" altLang="ko-KR" sz="900">
                <a:solidFill>
                  <a:schemeClr val="accent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1890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3225" y="762000"/>
            <a:ext cx="8229600" cy="4464049"/>
          </a:xfrm>
        </p:spPr>
        <p:txBody>
          <a:bodyPr/>
          <a:lstStyle/>
          <a:p>
            <a:pPr lvl="3">
              <a:defRPr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after 8th clock input</a:t>
            </a:r>
          </a:p>
          <a:p>
            <a:pPr lvl="3">
              <a:defRPr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3">
              <a:defRPr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3">
              <a:buFontTx/>
              <a:buNone/>
              <a:defRPr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7651" name="Object 2"/>
          <p:cNvGraphicFramePr>
            <a:graphicFrameLocks noChangeAspect="1"/>
          </p:cNvGraphicFramePr>
          <p:nvPr/>
        </p:nvGraphicFramePr>
        <p:xfrm>
          <a:off x="5056188" y="819150"/>
          <a:ext cx="37401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수식" r:id="rId3" imgW="2124165" imgH="219186" progId="Equation.3">
                  <p:embed/>
                </p:oleObj>
              </mc:Choice>
              <mc:Fallback>
                <p:oleObj name="수식" r:id="rId3" imgW="2124165" imgH="2191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188" y="819150"/>
                        <a:ext cx="3740150" cy="3968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5"/>
          <p:cNvGraphicFramePr>
            <a:graphicFrameLocks noChangeAspect="1"/>
          </p:cNvGraphicFramePr>
          <p:nvPr/>
        </p:nvGraphicFramePr>
        <p:xfrm>
          <a:off x="641350" y="1216025"/>
          <a:ext cx="6961188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VISIO" r:id="rId5" imgW="6527520" imgH="1739160" progId="Visio.Drawing.5">
                  <p:embed/>
                </p:oleObj>
              </mc:Choice>
              <mc:Fallback>
                <p:oleObj name="VISIO" r:id="rId5" imgW="6527520" imgH="17391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1216025"/>
                        <a:ext cx="6961188" cy="185261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6"/>
          <p:cNvGraphicFramePr>
            <a:graphicFrameLocks noChangeAspect="1"/>
          </p:cNvGraphicFramePr>
          <p:nvPr/>
        </p:nvGraphicFramePr>
        <p:xfrm>
          <a:off x="650875" y="3338513"/>
          <a:ext cx="6929438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VISIO" r:id="rId7" imgW="6527520" imgH="1739160" progId="Visio.Drawing.5">
                  <p:embed/>
                </p:oleObj>
              </mc:Choice>
              <mc:Fallback>
                <p:oleObj name="VISIO" r:id="rId7" imgW="6527520" imgH="17391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3338513"/>
                        <a:ext cx="6929438" cy="18446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1204913" y="3098800"/>
            <a:ext cx="4495800" cy="28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796925" lvl="3" indent="-169863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</a:rPr>
              <a:t>after 9th, 10th, 11th ,... 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n"/>
              <a:defRPr/>
            </a:pPr>
            <a:endParaRPr lang="ko-KR" alt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</a:endParaRPr>
          </a:p>
        </p:txBody>
      </p:sp>
      <p:sp>
        <p:nvSpPr>
          <p:cNvPr id="27655" name="Text Box 15"/>
          <p:cNvSpPr txBox="1">
            <a:spLocks noChangeArrowheads="1"/>
          </p:cNvSpPr>
          <p:nvPr/>
        </p:nvSpPr>
        <p:spPr bwMode="auto">
          <a:xfrm>
            <a:off x="2684463" y="2073275"/>
            <a:ext cx="43386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chemeClr val="accent1"/>
                </a:solidFill>
              </a:rPr>
              <a:t>A</a:t>
            </a:r>
            <a:r>
              <a:rPr lang="en-US" altLang="ko-KR" sz="1100" baseline="-25000">
                <a:solidFill>
                  <a:schemeClr val="accent1"/>
                </a:solidFill>
              </a:rPr>
              <a:t>8</a:t>
            </a:r>
            <a:r>
              <a:rPr lang="en-US" altLang="ko-KR" sz="1100">
                <a:solidFill>
                  <a:schemeClr val="accent1"/>
                </a:solidFill>
              </a:rPr>
              <a:t>B</a:t>
            </a:r>
            <a:r>
              <a:rPr lang="en-US" altLang="ko-KR" sz="1100" baseline="-25000">
                <a:solidFill>
                  <a:schemeClr val="accent1"/>
                </a:solidFill>
              </a:rPr>
              <a:t>8  </a:t>
            </a:r>
            <a:r>
              <a:rPr lang="en-US" altLang="ko-KR" sz="1100">
                <a:solidFill>
                  <a:schemeClr val="accent1"/>
                </a:solidFill>
              </a:rPr>
              <a:t>A</a:t>
            </a:r>
            <a:r>
              <a:rPr lang="en-US" altLang="ko-KR" sz="1100" baseline="-25000">
                <a:solidFill>
                  <a:schemeClr val="accent1"/>
                </a:solidFill>
              </a:rPr>
              <a:t>7</a:t>
            </a:r>
            <a:r>
              <a:rPr lang="en-US" altLang="ko-KR" sz="1100">
                <a:solidFill>
                  <a:schemeClr val="accent1"/>
                </a:solidFill>
              </a:rPr>
              <a:t>B</a:t>
            </a:r>
            <a:r>
              <a:rPr lang="en-US" altLang="ko-KR" sz="1100" baseline="-25000">
                <a:solidFill>
                  <a:schemeClr val="accent1"/>
                </a:solidFill>
              </a:rPr>
              <a:t>7  </a:t>
            </a:r>
            <a:r>
              <a:rPr lang="en-US" altLang="ko-KR" sz="1100">
                <a:solidFill>
                  <a:schemeClr val="accent1"/>
                </a:solidFill>
              </a:rPr>
              <a:t>A</a:t>
            </a:r>
            <a:r>
              <a:rPr lang="en-US" altLang="ko-KR" sz="1100" baseline="-25000">
                <a:solidFill>
                  <a:schemeClr val="accent1"/>
                </a:solidFill>
              </a:rPr>
              <a:t>6</a:t>
            </a:r>
            <a:r>
              <a:rPr lang="en-US" altLang="ko-KR" sz="1100">
                <a:solidFill>
                  <a:schemeClr val="accent1"/>
                </a:solidFill>
              </a:rPr>
              <a:t>B</a:t>
            </a:r>
            <a:r>
              <a:rPr lang="en-US" altLang="ko-KR" sz="1100" baseline="-25000">
                <a:solidFill>
                  <a:schemeClr val="accent1"/>
                </a:solidFill>
              </a:rPr>
              <a:t>6   </a:t>
            </a:r>
            <a:r>
              <a:rPr lang="en-US" altLang="ko-KR" sz="1100">
                <a:solidFill>
                  <a:schemeClr val="accent1"/>
                </a:solidFill>
              </a:rPr>
              <a:t>A</a:t>
            </a:r>
            <a:r>
              <a:rPr lang="en-US" altLang="ko-KR" sz="1100" baseline="-25000">
                <a:solidFill>
                  <a:schemeClr val="accent1"/>
                </a:solidFill>
              </a:rPr>
              <a:t>5</a:t>
            </a:r>
            <a:r>
              <a:rPr lang="en-US" altLang="ko-KR" sz="1100">
                <a:solidFill>
                  <a:schemeClr val="accent1"/>
                </a:solidFill>
              </a:rPr>
              <a:t>B</a:t>
            </a:r>
            <a:r>
              <a:rPr lang="en-US" altLang="ko-KR" sz="1100" baseline="-25000">
                <a:solidFill>
                  <a:schemeClr val="accent1"/>
                </a:solidFill>
              </a:rPr>
              <a:t>5</a:t>
            </a:r>
            <a:r>
              <a:rPr lang="en-US" altLang="ko-KR" sz="1100">
                <a:solidFill>
                  <a:schemeClr val="accent1"/>
                </a:solidFill>
              </a:rPr>
              <a:t>                           A</a:t>
            </a:r>
            <a:r>
              <a:rPr lang="en-US" altLang="ko-KR" sz="1100" baseline="-25000">
                <a:solidFill>
                  <a:schemeClr val="accent1"/>
                </a:solidFill>
              </a:rPr>
              <a:t>4</a:t>
            </a:r>
            <a:r>
              <a:rPr lang="en-US" altLang="ko-KR" sz="1100">
                <a:solidFill>
                  <a:schemeClr val="accent1"/>
                </a:solidFill>
              </a:rPr>
              <a:t>B</a:t>
            </a:r>
            <a:r>
              <a:rPr lang="en-US" altLang="ko-KR" sz="1100" baseline="-25000">
                <a:solidFill>
                  <a:schemeClr val="accent1"/>
                </a:solidFill>
              </a:rPr>
              <a:t>4  </a:t>
            </a:r>
            <a:r>
              <a:rPr lang="en-US" altLang="ko-KR" sz="1100">
                <a:solidFill>
                  <a:schemeClr val="accent1"/>
                </a:solidFill>
              </a:rPr>
              <a:t>A</a:t>
            </a:r>
            <a:r>
              <a:rPr lang="en-US" altLang="ko-KR" sz="1100" baseline="-25000">
                <a:solidFill>
                  <a:schemeClr val="accent1"/>
                </a:solidFill>
              </a:rPr>
              <a:t>3</a:t>
            </a:r>
            <a:r>
              <a:rPr lang="en-US" altLang="ko-KR" sz="1100">
                <a:solidFill>
                  <a:schemeClr val="accent1"/>
                </a:solidFill>
              </a:rPr>
              <a:t>B</a:t>
            </a:r>
            <a:r>
              <a:rPr lang="en-US" altLang="ko-KR" sz="1100" baseline="-25000">
                <a:solidFill>
                  <a:schemeClr val="accent1"/>
                </a:solidFill>
              </a:rPr>
              <a:t>3   </a:t>
            </a:r>
            <a:r>
              <a:rPr lang="en-US" altLang="ko-KR" sz="1100">
                <a:solidFill>
                  <a:schemeClr val="accent1"/>
                </a:solidFill>
              </a:rPr>
              <a:t>A</a:t>
            </a:r>
            <a:r>
              <a:rPr lang="en-US" altLang="ko-KR" sz="1100" baseline="-25000">
                <a:solidFill>
                  <a:schemeClr val="accent1"/>
                </a:solidFill>
              </a:rPr>
              <a:t>2</a:t>
            </a:r>
            <a:r>
              <a:rPr lang="en-US" altLang="ko-KR" sz="1100">
                <a:solidFill>
                  <a:schemeClr val="accent1"/>
                </a:solidFill>
              </a:rPr>
              <a:t>B</a:t>
            </a:r>
            <a:r>
              <a:rPr lang="en-US" altLang="ko-KR" sz="1100" baseline="-25000">
                <a:solidFill>
                  <a:schemeClr val="accent1"/>
                </a:solidFill>
              </a:rPr>
              <a:t>2  </a:t>
            </a:r>
            <a:r>
              <a:rPr lang="en-US" altLang="ko-KR" sz="1100">
                <a:solidFill>
                  <a:schemeClr val="accent1"/>
                </a:solidFill>
              </a:rPr>
              <a:t>A</a:t>
            </a:r>
            <a:r>
              <a:rPr lang="en-US" altLang="ko-KR" sz="1100" baseline="-25000">
                <a:solidFill>
                  <a:schemeClr val="accent1"/>
                </a:solidFill>
              </a:rPr>
              <a:t>1</a:t>
            </a:r>
            <a:r>
              <a:rPr lang="en-US" altLang="ko-KR" sz="1100">
                <a:solidFill>
                  <a:schemeClr val="accent1"/>
                </a:solidFill>
              </a:rPr>
              <a:t>B</a:t>
            </a:r>
            <a:r>
              <a:rPr lang="en-US" altLang="ko-KR" sz="1100" baseline="-250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7656" name="Text Box 16"/>
          <p:cNvSpPr txBox="1">
            <a:spLocks noChangeArrowheads="1"/>
          </p:cNvSpPr>
          <p:nvPr/>
        </p:nvSpPr>
        <p:spPr bwMode="auto">
          <a:xfrm>
            <a:off x="2660650" y="4178300"/>
            <a:ext cx="4468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charset="0"/>
                <a:ea typeface="Dotum" pitchFamily="34" charset="-127"/>
              </a:defRPr>
            </a:lvl9pPr>
          </a:lstStyle>
          <a:p>
            <a:pPr eaLnBrk="1" latinLnBrk="1" hangingPunct="1"/>
            <a:r>
              <a:rPr lang="en-US" altLang="ko-KR" sz="1100">
                <a:solidFill>
                  <a:schemeClr val="accent1"/>
                </a:solidFill>
              </a:rPr>
              <a:t>A</a:t>
            </a:r>
            <a:r>
              <a:rPr lang="en-US" altLang="ko-KR" sz="1100" baseline="-25000">
                <a:solidFill>
                  <a:schemeClr val="accent1"/>
                </a:solidFill>
              </a:rPr>
              <a:t>9</a:t>
            </a:r>
            <a:r>
              <a:rPr lang="en-US" altLang="ko-KR" sz="1100">
                <a:solidFill>
                  <a:schemeClr val="accent1"/>
                </a:solidFill>
              </a:rPr>
              <a:t>B</a:t>
            </a:r>
            <a:r>
              <a:rPr lang="en-US" altLang="ko-KR" sz="1100" baseline="-25000">
                <a:solidFill>
                  <a:schemeClr val="accent1"/>
                </a:solidFill>
              </a:rPr>
              <a:t>9 </a:t>
            </a:r>
            <a:r>
              <a:rPr lang="en-US" altLang="ko-KR" sz="1100">
                <a:solidFill>
                  <a:schemeClr val="accent1"/>
                </a:solidFill>
              </a:rPr>
              <a:t> A</a:t>
            </a:r>
            <a:r>
              <a:rPr lang="en-US" altLang="ko-KR" sz="1100" baseline="-25000">
                <a:solidFill>
                  <a:schemeClr val="accent1"/>
                </a:solidFill>
              </a:rPr>
              <a:t>8</a:t>
            </a:r>
            <a:r>
              <a:rPr lang="en-US" altLang="ko-KR" sz="1100">
                <a:solidFill>
                  <a:schemeClr val="accent1"/>
                </a:solidFill>
              </a:rPr>
              <a:t>B</a:t>
            </a:r>
            <a:r>
              <a:rPr lang="en-US" altLang="ko-KR" sz="1100" baseline="-25000">
                <a:solidFill>
                  <a:schemeClr val="accent1"/>
                </a:solidFill>
              </a:rPr>
              <a:t>8  </a:t>
            </a:r>
            <a:r>
              <a:rPr lang="en-US" altLang="ko-KR" sz="1100">
                <a:solidFill>
                  <a:schemeClr val="accent1"/>
                </a:solidFill>
              </a:rPr>
              <a:t>A</a:t>
            </a:r>
            <a:r>
              <a:rPr lang="en-US" altLang="ko-KR" sz="1100" baseline="-25000">
                <a:solidFill>
                  <a:schemeClr val="accent1"/>
                </a:solidFill>
              </a:rPr>
              <a:t>7</a:t>
            </a:r>
            <a:r>
              <a:rPr lang="en-US" altLang="ko-KR" sz="1100">
                <a:solidFill>
                  <a:schemeClr val="accent1"/>
                </a:solidFill>
              </a:rPr>
              <a:t>B</a:t>
            </a:r>
            <a:r>
              <a:rPr lang="en-US" altLang="ko-KR" sz="1100" baseline="-25000">
                <a:solidFill>
                  <a:schemeClr val="accent1"/>
                </a:solidFill>
              </a:rPr>
              <a:t>7   </a:t>
            </a:r>
            <a:r>
              <a:rPr lang="en-US" altLang="ko-KR" sz="1100">
                <a:solidFill>
                  <a:schemeClr val="accent1"/>
                </a:solidFill>
              </a:rPr>
              <a:t>A</a:t>
            </a:r>
            <a:r>
              <a:rPr lang="en-US" altLang="ko-KR" sz="1100" baseline="-25000">
                <a:solidFill>
                  <a:schemeClr val="accent1"/>
                </a:solidFill>
              </a:rPr>
              <a:t>6</a:t>
            </a:r>
            <a:r>
              <a:rPr lang="en-US" altLang="ko-KR" sz="1100">
                <a:solidFill>
                  <a:schemeClr val="accent1"/>
                </a:solidFill>
              </a:rPr>
              <a:t>B</a:t>
            </a:r>
            <a:r>
              <a:rPr lang="en-US" altLang="ko-KR" sz="1100" baseline="-25000">
                <a:solidFill>
                  <a:schemeClr val="accent1"/>
                </a:solidFill>
              </a:rPr>
              <a:t>6                                                     </a:t>
            </a:r>
            <a:r>
              <a:rPr lang="en-US" altLang="ko-KR" sz="1100">
                <a:solidFill>
                  <a:schemeClr val="accent1"/>
                </a:solidFill>
              </a:rPr>
              <a:t>A</a:t>
            </a:r>
            <a:r>
              <a:rPr lang="en-US" altLang="ko-KR" sz="1100" baseline="-25000">
                <a:solidFill>
                  <a:schemeClr val="accent1"/>
                </a:solidFill>
              </a:rPr>
              <a:t>4</a:t>
            </a:r>
            <a:r>
              <a:rPr lang="en-US" altLang="ko-KR" sz="1100">
                <a:solidFill>
                  <a:schemeClr val="accent1"/>
                </a:solidFill>
              </a:rPr>
              <a:t>B</a:t>
            </a:r>
            <a:r>
              <a:rPr lang="en-US" altLang="ko-KR" sz="1100" baseline="-25000">
                <a:solidFill>
                  <a:schemeClr val="accent1"/>
                </a:solidFill>
              </a:rPr>
              <a:t>4  </a:t>
            </a:r>
            <a:r>
              <a:rPr lang="en-US" altLang="ko-KR" sz="1100">
                <a:solidFill>
                  <a:schemeClr val="accent1"/>
                </a:solidFill>
              </a:rPr>
              <a:t>A</a:t>
            </a:r>
            <a:r>
              <a:rPr lang="en-US" altLang="ko-KR" sz="1100" baseline="-25000">
                <a:solidFill>
                  <a:schemeClr val="accent1"/>
                </a:solidFill>
              </a:rPr>
              <a:t>3</a:t>
            </a:r>
            <a:r>
              <a:rPr lang="en-US" altLang="ko-KR" sz="1100">
                <a:solidFill>
                  <a:schemeClr val="accent1"/>
                </a:solidFill>
              </a:rPr>
              <a:t>B</a:t>
            </a:r>
            <a:r>
              <a:rPr lang="en-US" altLang="ko-KR" sz="1100" baseline="-25000">
                <a:solidFill>
                  <a:schemeClr val="accent1"/>
                </a:solidFill>
              </a:rPr>
              <a:t>3  </a:t>
            </a:r>
            <a:r>
              <a:rPr lang="en-US" altLang="ko-KR" sz="1100">
                <a:solidFill>
                  <a:schemeClr val="accent1"/>
                </a:solidFill>
              </a:rPr>
              <a:t>A</a:t>
            </a:r>
            <a:r>
              <a:rPr lang="en-US" altLang="ko-KR" sz="1100" baseline="-25000">
                <a:solidFill>
                  <a:schemeClr val="accent1"/>
                </a:solidFill>
              </a:rPr>
              <a:t>2</a:t>
            </a:r>
            <a:r>
              <a:rPr lang="en-US" altLang="ko-KR" sz="1100">
                <a:solidFill>
                  <a:schemeClr val="accent1"/>
                </a:solidFill>
              </a:rPr>
              <a:t>B</a:t>
            </a:r>
            <a:r>
              <a:rPr lang="en-US" altLang="ko-KR" sz="1100" baseline="-25000">
                <a:solidFill>
                  <a:schemeClr val="accent1"/>
                </a:solidFill>
              </a:rPr>
              <a:t>2</a:t>
            </a:r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273050" y="5237163"/>
          <a:ext cx="3562350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수식" r:id="rId8" imgW="2343087" imgH="904817" progId="Equation.3">
                  <p:embed/>
                </p:oleObj>
              </mc:Choice>
              <mc:Fallback>
                <p:oleObj name="수식" r:id="rId8" imgW="2343087" imgH="9048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5237163"/>
                        <a:ext cx="3562350" cy="13731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Freeform 24"/>
          <p:cNvSpPr>
            <a:spLocks/>
          </p:cNvSpPr>
          <p:nvPr/>
        </p:nvSpPr>
        <p:spPr bwMode="auto">
          <a:xfrm>
            <a:off x="698500" y="5226050"/>
            <a:ext cx="1035050" cy="361950"/>
          </a:xfrm>
          <a:custGeom>
            <a:avLst/>
            <a:gdLst>
              <a:gd name="T0" fmla="*/ 2147483647 w 1291"/>
              <a:gd name="T1" fmla="*/ 2147483647 h 275"/>
              <a:gd name="T2" fmla="*/ 2147483647 w 1291"/>
              <a:gd name="T3" fmla="*/ 2147483647 h 275"/>
              <a:gd name="T4" fmla="*/ 2147483647 w 1291"/>
              <a:gd name="T5" fmla="*/ 2147483647 h 275"/>
              <a:gd name="T6" fmla="*/ 2147483647 w 1291"/>
              <a:gd name="T7" fmla="*/ 2147483647 h 275"/>
              <a:gd name="T8" fmla="*/ 2147483647 w 1291"/>
              <a:gd name="T9" fmla="*/ 2147483647 h 275"/>
              <a:gd name="T10" fmla="*/ 2147483647 w 1291"/>
              <a:gd name="T11" fmla="*/ 2147483647 h 275"/>
              <a:gd name="T12" fmla="*/ 2147483647 w 1291"/>
              <a:gd name="T13" fmla="*/ 2147483647 h 275"/>
              <a:gd name="T14" fmla="*/ 2147483647 w 1291"/>
              <a:gd name="T15" fmla="*/ 2147483647 h 275"/>
              <a:gd name="T16" fmla="*/ 2147483647 w 1291"/>
              <a:gd name="T17" fmla="*/ 2147483647 h 275"/>
              <a:gd name="T18" fmla="*/ 2147483647 w 1291"/>
              <a:gd name="T19" fmla="*/ 2147483647 h 275"/>
              <a:gd name="T20" fmla="*/ 2147483647 w 1291"/>
              <a:gd name="T21" fmla="*/ 2147483647 h 275"/>
              <a:gd name="T22" fmla="*/ 2147483647 w 1291"/>
              <a:gd name="T23" fmla="*/ 2147483647 h 275"/>
              <a:gd name="T24" fmla="*/ 2147483647 w 1291"/>
              <a:gd name="T25" fmla="*/ 2147483647 h 275"/>
              <a:gd name="T26" fmla="*/ 2147483647 w 1291"/>
              <a:gd name="T27" fmla="*/ 2147483647 h 275"/>
              <a:gd name="T28" fmla="*/ 2147483647 w 1291"/>
              <a:gd name="T29" fmla="*/ 2147483647 h 275"/>
              <a:gd name="T30" fmla="*/ 2147483647 w 1291"/>
              <a:gd name="T31" fmla="*/ 2147483647 h 275"/>
              <a:gd name="T32" fmla="*/ 2147483647 w 1291"/>
              <a:gd name="T33" fmla="*/ 2147483647 h 2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291"/>
              <a:gd name="T52" fmla="*/ 0 h 275"/>
              <a:gd name="T53" fmla="*/ 1291 w 1291"/>
              <a:gd name="T54" fmla="*/ 275 h 27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291" h="275">
                <a:moveTo>
                  <a:pt x="827" y="253"/>
                </a:moveTo>
                <a:cubicBezTo>
                  <a:pt x="768" y="260"/>
                  <a:pt x="704" y="236"/>
                  <a:pt x="646" y="246"/>
                </a:cubicBezTo>
                <a:cubicBezTo>
                  <a:pt x="591" y="253"/>
                  <a:pt x="576" y="252"/>
                  <a:pt x="492" y="251"/>
                </a:cubicBezTo>
                <a:cubicBezTo>
                  <a:pt x="408" y="250"/>
                  <a:pt x="223" y="252"/>
                  <a:pt x="142" y="241"/>
                </a:cubicBezTo>
                <a:cubicBezTo>
                  <a:pt x="89" y="226"/>
                  <a:pt x="46" y="222"/>
                  <a:pt x="8" y="184"/>
                </a:cubicBezTo>
                <a:cubicBezTo>
                  <a:pt x="0" y="176"/>
                  <a:pt x="8" y="121"/>
                  <a:pt x="8" y="121"/>
                </a:cubicBezTo>
                <a:cubicBezTo>
                  <a:pt x="20" y="96"/>
                  <a:pt x="56" y="61"/>
                  <a:pt x="104" y="44"/>
                </a:cubicBezTo>
                <a:cubicBezTo>
                  <a:pt x="152" y="28"/>
                  <a:pt x="232" y="27"/>
                  <a:pt x="296" y="25"/>
                </a:cubicBezTo>
                <a:cubicBezTo>
                  <a:pt x="377" y="20"/>
                  <a:pt x="376" y="28"/>
                  <a:pt x="488" y="30"/>
                </a:cubicBezTo>
                <a:cubicBezTo>
                  <a:pt x="600" y="32"/>
                  <a:pt x="848" y="38"/>
                  <a:pt x="968" y="40"/>
                </a:cubicBezTo>
                <a:cubicBezTo>
                  <a:pt x="1052" y="45"/>
                  <a:pt x="1128" y="0"/>
                  <a:pt x="1210" y="42"/>
                </a:cubicBezTo>
                <a:cubicBezTo>
                  <a:pt x="1237" y="56"/>
                  <a:pt x="1251" y="47"/>
                  <a:pt x="1270" y="73"/>
                </a:cubicBezTo>
                <a:cubicBezTo>
                  <a:pt x="1281" y="89"/>
                  <a:pt x="1291" y="139"/>
                  <a:pt x="1291" y="139"/>
                </a:cubicBezTo>
                <a:cubicBezTo>
                  <a:pt x="1289" y="147"/>
                  <a:pt x="1283" y="192"/>
                  <a:pt x="1275" y="204"/>
                </a:cubicBezTo>
                <a:cubicBezTo>
                  <a:pt x="1255" y="236"/>
                  <a:pt x="1193" y="239"/>
                  <a:pt x="1161" y="245"/>
                </a:cubicBezTo>
                <a:cubicBezTo>
                  <a:pt x="1041" y="267"/>
                  <a:pt x="1060" y="245"/>
                  <a:pt x="862" y="251"/>
                </a:cubicBezTo>
                <a:cubicBezTo>
                  <a:pt x="835" y="234"/>
                  <a:pt x="800" y="200"/>
                  <a:pt x="857" y="275"/>
                </a:cubicBezTo>
              </a:path>
            </a:pathLst>
          </a:custGeom>
          <a:noFill/>
          <a:ln w="254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Freeform 25"/>
          <p:cNvSpPr>
            <a:spLocks/>
          </p:cNvSpPr>
          <p:nvPr/>
        </p:nvSpPr>
        <p:spPr bwMode="auto">
          <a:xfrm>
            <a:off x="668338" y="5586413"/>
            <a:ext cx="1214437" cy="425450"/>
          </a:xfrm>
          <a:custGeom>
            <a:avLst/>
            <a:gdLst>
              <a:gd name="T0" fmla="*/ 2147483647 w 1291"/>
              <a:gd name="T1" fmla="*/ 2147483647 h 275"/>
              <a:gd name="T2" fmla="*/ 2147483647 w 1291"/>
              <a:gd name="T3" fmla="*/ 2147483647 h 275"/>
              <a:gd name="T4" fmla="*/ 2147483647 w 1291"/>
              <a:gd name="T5" fmla="*/ 2147483647 h 275"/>
              <a:gd name="T6" fmla="*/ 2147483647 w 1291"/>
              <a:gd name="T7" fmla="*/ 2147483647 h 275"/>
              <a:gd name="T8" fmla="*/ 2147483647 w 1291"/>
              <a:gd name="T9" fmla="*/ 2147483647 h 275"/>
              <a:gd name="T10" fmla="*/ 2147483647 w 1291"/>
              <a:gd name="T11" fmla="*/ 2147483647 h 275"/>
              <a:gd name="T12" fmla="*/ 2147483647 w 1291"/>
              <a:gd name="T13" fmla="*/ 2147483647 h 275"/>
              <a:gd name="T14" fmla="*/ 2147483647 w 1291"/>
              <a:gd name="T15" fmla="*/ 2147483647 h 275"/>
              <a:gd name="T16" fmla="*/ 2147483647 w 1291"/>
              <a:gd name="T17" fmla="*/ 2147483647 h 275"/>
              <a:gd name="T18" fmla="*/ 2147483647 w 1291"/>
              <a:gd name="T19" fmla="*/ 2147483647 h 275"/>
              <a:gd name="T20" fmla="*/ 2147483647 w 1291"/>
              <a:gd name="T21" fmla="*/ 2147483647 h 275"/>
              <a:gd name="T22" fmla="*/ 2147483647 w 1291"/>
              <a:gd name="T23" fmla="*/ 2147483647 h 275"/>
              <a:gd name="T24" fmla="*/ 2147483647 w 1291"/>
              <a:gd name="T25" fmla="*/ 2147483647 h 275"/>
              <a:gd name="T26" fmla="*/ 2147483647 w 1291"/>
              <a:gd name="T27" fmla="*/ 2147483647 h 275"/>
              <a:gd name="T28" fmla="*/ 2147483647 w 1291"/>
              <a:gd name="T29" fmla="*/ 2147483647 h 275"/>
              <a:gd name="T30" fmla="*/ 2147483647 w 1291"/>
              <a:gd name="T31" fmla="*/ 2147483647 h 275"/>
              <a:gd name="T32" fmla="*/ 2147483647 w 1291"/>
              <a:gd name="T33" fmla="*/ 2147483647 h 2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291"/>
              <a:gd name="T52" fmla="*/ 0 h 275"/>
              <a:gd name="T53" fmla="*/ 1291 w 1291"/>
              <a:gd name="T54" fmla="*/ 275 h 27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291" h="275">
                <a:moveTo>
                  <a:pt x="827" y="253"/>
                </a:moveTo>
                <a:cubicBezTo>
                  <a:pt x="768" y="260"/>
                  <a:pt x="704" y="236"/>
                  <a:pt x="646" y="246"/>
                </a:cubicBezTo>
                <a:cubicBezTo>
                  <a:pt x="591" y="253"/>
                  <a:pt x="576" y="252"/>
                  <a:pt x="492" y="251"/>
                </a:cubicBezTo>
                <a:cubicBezTo>
                  <a:pt x="408" y="250"/>
                  <a:pt x="223" y="252"/>
                  <a:pt x="142" y="241"/>
                </a:cubicBezTo>
                <a:cubicBezTo>
                  <a:pt x="89" y="226"/>
                  <a:pt x="46" y="222"/>
                  <a:pt x="8" y="184"/>
                </a:cubicBezTo>
                <a:cubicBezTo>
                  <a:pt x="0" y="176"/>
                  <a:pt x="8" y="121"/>
                  <a:pt x="8" y="121"/>
                </a:cubicBezTo>
                <a:cubicBezTo>
                  <a:pt x="20" y="96"/>
                  <a:pt x="56" y="61"/>
                  <a:pt x="104" y="44"/>
                </a:cubicBezTo>
                <a:cubicBezTo>
                  <a:pt x="152" y="28"/>
                  <a:pt x="232" y="27"/>
                  <a:pt x="296" y="25"/>
                </a:cubicBezTo>
                <a:cubicBezTo>
                  <a:pt x="377" y="20"/>
                  <a:pt x="376" y="28"/>
                  <a:pt x="488" y="30"/>
                </a:cubicBezTo>
                <a:cubicBezTo>
                  <a:pt x="600" y="32"/>
                  <a:pt x="848" y="38"/>
                  <a:pt x="968" y="40"/>
                </a:cubicBezTo>
                <a:cubicBezTo>
                  <a:pt x="1052" y="45"/>
                  <a:pt x="1128" y="0"/>
                  <a:pt x="1210" y="42"/>
                </a:cubicBezTo>
                <a:cubicBezTo>
                  <a:pt x="1237" y="56"/>
                  <a:pt x="1251" y="47"/>
                  <a:pt x="1270" y="73"/>
                </a:cubicBezTo>
                <a:cubicBezTo>
                  <a:pt x="1281" y="89"/>
                  <a:pt x="1291" y="139"/>
                  <a:pt x="1291" y="139"/>
                </a:cubicBezTo>
                <a:cubicBezTo>
                  <a:pt x="1289" y="147"/>
                  <a:pt x="1283" y="192"/>
                  <a:pt x="1275" y="204"/>
                </a:cubicBezTo>
                <a:cubicBezTo>
                  <a:pt x="1255" y="236"/>
                  <a:pt x="1193" y="239"/>
                  <a:pt x="1161" y="245"/>
                </a:cubicBezTo>
                <a:cubicBezTo>
                  <a:pt x="1041" y="267"/>
                  <a:pt x="1060" y="245"/>
                  <a:pt x="862" y="251"/>
                </a:cubicBezTo>
                <a:cubicBezTo>
                  <a:pt x="835" y="234"/>
                  <a:pt x="800" y="200"/>
                  <a:pt x="857" y="275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5"/>
          <p:cNvSpPr>
            <a:spLocks noChangeArrowheads="1"/>
          </p:cNvSpPr>
          <p:nvPr/>
        </p:nvSpPr>
        <p:spPr bwMode="auto">
          <a:xfrm>
            <a:off x="5091113" y="4008438"/>
            <a:ext cx="5222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chemeClr val="accent1"/>
                </a:solidFill>
              </a:rPr>
              <a:t>A</a:t>
            </a:r>
            <a:r>
              <a:rPr lang="en-US" altLang="ko-KR" sz="1100" baseline="-25000">
                <a:solidFill>
                  <a:schemeClr val="accent1"/>
                </a:solidFill>
              </a:rPr>
              <a:t>1</a:t>
            </a:r>
            <a:r>
              <a:rPr lang="en-US" altLang="ko-KR" sz="1100">
                <a:solidFill>
                  <a:schemeClr val="accent1"/>
                </a:solidFill>
              </a:rPr>
              <a:t>B</a:t>
            </a:r>
            <a:r>
              <a:rPr lang="en-US" altLang="ko-KR" sz="1100" baseline="-25000">
                <a:solidFill>
                  <a:schemeClr val="accent1"/>
                </a:solidFill>
              </a:rPr>
              <a:t>1</a:t>
            </a:r>
          </a:p>
          <a:p>
            <a:r>
              <a:rPr lang="en-US" sz="1100" baseline="-25000">
                <a:solidFill>
                  <a:schemeClr val="accent1"/>
                </a:solidFill>
              </a:rPr>
              <a:t>     +</a:t>
            </a:r>
          </a:p>
          <a:p>
            <a:r>
              <a:rPr lang="en-US" altLang="ko-KR" sz="1100">
                <a:solidFill>
                  <a:schemeClr val="accent1"/>
                </a:solidFill>
              </a:rPr>
              <a:t>A</a:t>
            </a:r>
            <a:r>
              <a:rPr lang="en-US" altLang="ko-KR" sz="1100" baseline="-25000">
                <a:solidFill>
                  <a:schemeClr val="accent1"/>
                </a:solidFill>
              </a:rPr>
              <a:t>5</a:t>
            </a:r>
            <a:r>
              <a:rPr lang="en-US" altLang="ko-KR" sz="1100">
                <a:solidFill>
                  <a:schemeClr val="accent1"/>
                </a:solidFill>
              </a:rPr>
              <a:t>B</a:t>
            </a:r>
            <a:r>
              <a:rPr lang="en-US" altLang="ko-KR" sz="1100" baseline="-25000">
                <a:solidFill>
                  <a:schemeClr val="accent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895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950200" cy="687387"/>
          </a:xfrm>
          <a:noFill/>
        </p:spPr>
        <p:txBody>
          <a:bodyPr anchor="ctr"/>
          <a:lstStyle/>
          <a:p>
            <a:r>
              <a:rPr lang="en-US" altLang="ko-KR" sz="4800" dirty="0"/>
              <a:t>MEMORY INTERLEAVING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58763" y="1682750"/>
            <a:ext cx="8529637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231775" indent="-231775" defTabSz="7620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altLang="ko-KR" sz="2000" b="0" dirty="0"/>
              <a:t>Pipeline and vector processors often require </a:t>
            </a:r>
            <a:r>
              <a:rPr lang="en-US" altLang="ko-KR" sz="2000" b="0" dirty="0">
                <a:solidFill>
                  <a:srgbClr val="C00000"/>
                </a:solidFill>
              </a:rPr>
              <a:t>simultaneous access </a:t>
            </a:r>
            <a:r>
              <a:rPr lang="en-US" altLang="ko-KR" sz="2000" b="0" dirty="0"/>
              <a:t>to memory from two or more sources. </a:t>
            </a:r>
          </a:p>
          <a:p>
            <a:pPr marL="231775" indent="-231775" defTabSz="7620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altLang="ko-KR" sz="2000" b="0" dirty="0"/>
              <a:t> An instruction pipeline may require the fetching of an instruction and an operand at the same time from two different segments. </a:t>
            </a:r>
          </a:p>
          <a:p>
            <a:pPr marL="231775" indent="-231775" defTabSz="7620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altLang="ko-KR" sz="2000" b="0" dirty="0"/>
              <a:t> An arithmetic pipeline usually requires two or more operands to enter the pipeline at the same time. </a:t>
            </a:r>
          </a:p>
          <a:p>
            <a:pPr marL="231775" indent="-231775" defTabSz="7620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altLang="ko-KR" sz="2000" b="0" dirty="0"/>
              <a:t> Instead of using two memory buses for simultaneous access, the memory can be partitioned into a number of modules connected to common memory address and data buses.</a:t>
            </a:r>
          </a:p>
        </p:txBody>
      </p:sp>
      <p:sp>
        <p:nvSpPr>
          <p:cNvPr id="29701" name="Rectangle 82"/>
          <p:cNvSpPr>
            <a:spLocks noChangeArrowheads="1"/>
          </p:cNvSpPr>
          <p:nvPr/>
        </p:nvSpPr>
        <p:spPr bwMode="auto">
          <a:xfrm>
            <a:off x="285750" y="4876800"/>
            <a:ext cx="8639175" cy="1631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762000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altLang="ko-KR" sz="2000" dirty="0">
                <a:latin typeface="Arial" pitchFamily="34" charset="0"/>
              </a:rPr>
              <a:t>  </a:t>
            </a:r>
            <a:r>
              <a:rPr lang="en-US" altLang="ko-KR" sz="2000" dirty="0">
                <a:solidFill>
                  <a:srgbClr val="C00000"/>
                </a:solidFill>
                <a:latin typeface="Arial" pitchFamily="34" charset="0"/>
              </a:rPr>
              <a:t>Address Interleaving  </a:t>
            </a:r>
          </a:p>
          <a:p>
            <a:pPr marL="287338" defTabSz="762000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ko-KR" sz="2000" dirty="0">
                <a:latin typeface="Arial" pitchFamily="34" charset="0"/>
              </a:rPr>
              <a:t> </a:t>
            </a:r>
            <a:r>
              <a:rPr lang="en-US" altLang="ko-KR" sz="2000" b="0" dirty="0">
                <a:latin typeface="Arial" pitchFamily="34" charset="0"/>
              </a:rPr>
              <a:t>Different </a:t>
            </a:r>
            <a:r>
              <a:rPr lang="en-US" altLang="ko-KR" sz="2000" b="0" dirty="0">
                <a:solidFill>
                  <a:srgbClr val="C00000"/>
                </a:solidFill>
                <a:latin typeface="Arial" pitchFamily="34" charset="0"/>
              </a:rPr>
              <a:t>sets of addresses </a:t>
            </a:r>
            <a:r>
              <a:rPr lang="en-US" altLang="ko-KR" sz="2000" b="0" dirty="0">
                <a:latin typeface="Arial" pitchFamily="34" charset="0"/>
              </a:rPr>
              <a:t>are assigned to </a:t>
            </a:r>
            <a:r>
              <a:rPr lang="en-US" altLang="ko-KR" sz="2000" b="0" dirty="0">
                <a:solidFill>
                  <a:srgbClr val="C00000"/>
                </a:solidFill>
                <a:latin typeface="Arial" pitchFamily="34" charset="0"/>
              </a:rPr>
              <a:t>different memory modules</a:t>
            </a:r>
          </a:p>
          <a:p>
            <a:pPr marL="519113" indent="-231775" defTabSz="762000"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en-US" altLang="ko-KR" sz="2000" b="0" dirty="0">
                <a:latin typeface="Arial" pitchFamily="34" charset="0"/>
              </a:rPr>
              <a:t>For example, in a two-module memory system, the even addresses may be in one module and the odd addresses in the other.</a:t>
            </a:r>
          </a:p>
        </p:txBody>
      </p:sp>
    </p:spTree>
    <p:extLst>
      <p:ext uri="{BB962C8B-B14F-4D97-AF65-F5344CB8AC3E}">
        <p14:creationId xmlns:p14="http://schemas.microsoft.com/office/powerpoint/2010/main" val="28996382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7402513" y="0"/>
            <a:ext cx="1741487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 defTabSz="762000"/>
            <a:r>
              <a:rPr lang="en-US" altLang="ko-KR" i="1"/>
              <a:t>Vector Processing</a:t>
            </a:r>
          </a:p>
        </p:txBody>
      </p:sp>
      <p:sp>
        <p:nvSpPr>
          <p:cNvPr id="29700" name="Rectangle 82"/>
          <p:cNvSpPr>
            <a:spLocks noChangeArrowheads="1"/>
          </p:cNvSpPr>
          <p:nvPr/>
        </p:nvSpPr>
        <p:spPr bwMode="auto">
          <a:xfrm>
            <a:off x="273050" y="4722813"/>
            <a:ext cx="8666163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177800" indent="-177800" defTabSz="762000">
              <a:buFont typeface="Arial" charset="0"/>
              <a:buChar char="•"/>
            </a:pPr>
            <a:r>
              <a:rPr lang="en-US" altLang="ko-KR" sz="2000" b="0" dirty="0">
                <a:latin typeface="Times New Roman" pitchFamily="18" charset="0"/>
                <a:cs typeface="Times New Roman" pitchFamily="18" charset="0"/>
              </a:rPr>
              <a:t>A vector processor that uses an n-way interleaved memory can fetch n operands from n different modules. By staggering the memory access, the effective memory cycle time can be reduced by a factor close to the number of modules. </a:t>
            </a:r>
          </a:p>
          <a:p>
            <a:pPr marL="177800" indent="-177800" defTabSz="762000">
              <a:buFont typeface="Arial" charset="0"/>
              <a:buChar char="•"/>
            </a:pPr>
            <a:r>
              <a:rPr lang="en-US" altLang="ko-KR" sz="2000" b="0" dirty="0">
                <a:latin typeface="Times New Roman" pitchFamily="18" charset="0"/>
                <a:cs typeface="Times New Roman" pitchFamily="18" charset="0"/>
              </a:rPr>
              <a:t>A CPU with instruction pipeline can take advantage of multiple memory modules so that each segment in the pipeline can access memory independent of memory access from other segments.</a:t>
            </a:r>
          </a:p>
        </p:txBody>
      </p:sp>
      <p:grpSp>
        <p:nvGrpSpPr>
          <p:cNvPr id="29701" name="Group 85"/>
          <p:cNvGrpSpPr>
            <a:grpSpLocks/>
          </p:cNvGrpSpPr>
          <p:nvPr/>
        </p:nvGrpSpPr>
        <p:grpSpPr bwMode="auto">
          <a:xfrm>
            <a:off x="1855788" y="831850"/>
            <a:ext cx="5397500" cy="3778250"/>
            <a:chOff x="1217" y="890"/>
            <a:chExt cx="3180" cy="2229"/>
          </a:xfrm>
        </p:grpSpPr>
        <p:sp>
          <p:nvSpPr>
            <p:cNvPr id="29702" name="Rectangle 5"/>
            <p:cNvSpPr>
              <a:spLocks noChangeArrowheads="1"/>
            </p:cNvSpPr>
            <p:nvPr/>
          </p:nvSpPr>
          <p:spPr bwMode="auto">
            <a:xfrm>
              <a:off x="1601" y="1356"/>
              <a:ext cx="25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1200">
                  <a:solidFill>
                    <a:srgbClr val="000000"/>
                  </a:solidFill>
                </a:rPr>
                <a:t>AR</a:t>
              </a:r>
            </a:p>
          </p:txBody>
        </p:sp>
        <p:sp>
          <p:nvSpPr>
            <p:cNvPr id="29703" name="Rectangle 6"/>
            <p:cNvSpPr>
              <a:spLocks noChangeArrowheads="1"/>
            </p:cNvSpPr>
            <p:nvPr/>
          </p:nvSpPr>
          <p:spPr bwMode="auto">
            <a:xfrm>
              <a:off x="1477" y="1850"/>
              <a:ext cx="483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1200">
                  <a:solidFill>
                    <a:srgbClr val="000000"/>
                  </a:solidFill>
                </a:rPr>
                <a:t>Memory</a:t>
              </a:r>
            </a:p>
            <a:p>
              <a:pPr defTabSz="762000" latinLnBrk="1"/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29704" name="Rectangle 7"/>
            <p:cNvSpPr>
              <a:spLocks noChangeArrowheads="1"/>
            </p:cNvSpPr>
            <p:nvPr/>
          </p:nvSpPr>
          <p:spPr bwMode="auto">
            <a:xfrm>
              <a:off x="1477" y="1987"/>
              <a:ext cx="349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1200">
                  <a:solidFill>
                    <a:srgbClr val="000000"/>
                  </a:solidFill>
                </a:rPr>
                <a:t>array</a:t>
              </a:r>
            </a:p>
          </p:txBody>
        </p:sp>
        <p:sp>
          <p:nvSpPr>
            <p:cNvPr id="29705" name="Rectangle 8"/>
            <p:cNvSpPr>
              <a:spLocks noChangeArrowheads="1"/>
            </p:cNvSpPr>
            <p:nvPr/>
          </p:nvSpPr>
          <p:spPr bwMode="auto">
            <a:xfrm>
              <a:off x="1593" y="2510"/>
              <a:ext cx="25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1200">
                  <a:solidFill>
                    <a:srgbClr val="000000"/>
                  </a:solidFill>
                </a:rPr>
                <a:t>DR</a:t>
              </a:r>
            </a:p>
          </p:txBody>
        </p:sp>
        <p:sp>
          <p:nvSpPr>
            <p:cNvPr id="29706" name="Rectangle 9"/>
            <p:cNvSpPr>
              <a:spLocks noChangeArrowheads="1"/>
            </p:cNvSpPr>
            <p:nvPr/>
          </p:nvSpPr>
          <p:spPr bwMode="auto">
            <a:xfrm>
              <a:off x="1508" y="1790"/>
              <a:ext cx="468" cy="428"/>
            </a:xfrm>
            <a:prstGeom prst="rect">
              <a:avLst/>
            </a:prstGeom>
            <a:noFill/>
            <a:ln w="1269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ar-IQ"/>
            </a:p>
          </p:txBody>
        </p:sp>
        <p:sp>
          <p:nvSpPr>
            <p:cNvPr id="29707" name="Rectangle 10"/>
            <p:cNvSpPr>
              <a:spLocks noChangeArrowheads="1"/>
            </p:cNvSpPr>
            <p:nvPr/>
          </p:nvSpPr>
          <p:spPr bwMode="auto">
            <a:xfrm>
              <a:off x="1508" y="2509"/>
              <a:ext cx="468" cy="156"/>
            </a:xfrm>
            <a:prstGeom prst="rect">
              <a:avLst/>
            </a:prstGeom>
            <a:noFill/>
            <a:ln w="1269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ar-IQ"/>
            </a:p>
          </p:txBody>
        </p:sp>
        <p:sp>
          <p:nvSpPr>
            <p:cNvPr id="29708" name="Rectangle 11"/>
            <p:cNvSpPr>
              <a:spLocks noChangeArrowheads="1"/>
            </p:cNvSpPr>
            <p:nvPr/>
          </p:nvSpPr>
          <p:spPr bwMode="auto">
            <a:xfrm>
              <a:off x="1508" y="1354"/>
              <a:ext cx="468" cy="156"/>
            </a:xfrm>
            <a:prstGeom prst="rect">
              <a:avLst/>
            </a:prstGeom>
            <a:noFill/>
            <a:ln w="1269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ar-IQ"/>
            </a:p>
          </p:txBody>
        </p:sp>
        <p:sp>
          <p:nvSpPr>
            <p:cNvPr id="29709" name="Arc 12"/>
            <p:cNvSpPr>
              <a:spLocks/>
            </p:cNvSpPr>
            <p:nvPr/>
          </p:nvSpPr>
          <p:spPr bwMode="auto">
            <a:xfrm>
              <a:off x="1718" y="1691"/>
              <a:ext cx="64" cy="9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0" name="Line 13"/>
            <p:cNvSpPr>
              <a:spLocks noChangeShapeType="1"/>
            </p:cNvSpPr>
            <p:nvPr/>
          </p:nvSpPr>
          <p:spPr bwMode="auto">
            <a:xfrm>
              <a:off x="1750" y="1515"/>
              <a:ext cx="0" cy="193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Arc 14"/>
            <p:cNvSpPr>
              <a:spLocks/>
            </p:cNvSpPr>
            <p:nvPr/>
          </p:nvSpPr>
          <p:spPr bwMode="auto">
            <a:xfrm>
              <a:off x="1718" y="1266"/>
              <a:ext cx="64" cy="91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2" name="Line 15"/>
            <p:cNvSpPr>
              <a:spLocks noChangeShapeType="1"/>
            </p:cNvSpPr>
            <p:nvPr/>
          </p:nvSpPr>
          <p:spPr bwMode="auto">
            <a:xfrm>
              <a:off x="1750" y="1069"/>
              <a:ext cx="0" cy="203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Arc 16"/>
            <p:cNvSpPr>
              <a:spLocks/>
            </p:cNvSpPr>
            <p:nvPr/>
          </p:nvSpPr>
          <p:spPr bwMode="auto">
            <a:xfrm>
              <a:off x="1718" y="2409"/>
              <a:ext cx="64" cy="91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Arc 17"/>
            <p:cNvSpPr>
              <a:spLocks/>
            </p:cNvSpPr>
            <p:nvPr/>
          </p:nvSpPr>
          <p:spPr bwMode="auto">
            <a:xfrm>
              <a:off x="1718" y="2218"/>
              <a:ext cx="64" cy="93"/>
            </a:xfrm>
            <a:custGeom>
              <a:avLst/>
              <a:gdLst>
                <a:gd name="T0" fmla="*/ 0 w 17464"/>
                <a:gd name="T1" fmla="*/ 0 h 21600"/>
                <a:gd name="T2" fmla="*/ 0 w 17464"/>
                <a:gd name="T3" fmla="*/ 0 h 21600"/>
                <a:gd name="T4" fmla="*/ 0 w 17464"/>
                <a:gd name="T5" fmla="*/ 0 h 21600"/>
                <a:gd name="T6" fmla="*/ 0 60000 65536"/>
                <a:gd name="T7" fmla="*/ 0 60000 65536"/>
                <a:gd name="T8" fmla="*/ 0 60000 65536"/>
                <a:gd name="T9" fmla="*/ 0 w 17464"/>
                <a:gd name="T10" fmla="*/ 0 h 21600"/>
                <a:gd name="T11" fmla="*/ 17464 w 174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lnTo>
                    <a:pt x="17463" y="198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Line 18"/>
            <p:cNvSpPr>
              <a:spLocks noChangeShapeType="1"/>
            </p:cNvSpPr>
            <p:nvPr/>
          </p:nvSpPr>
          <p:spPr bwMode="auto">
            <a:xfrm>
              <a:off x="1750" y="2300"/>
              <a:ext cx="0" cy="126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Arc 19"/>
            <p:cNvSpPr>
              <a:spLocks/>
            </p:cNvSpPr>
            <p:nvPr/>
          </p:nvSpPr>
          <p:spPr bwMode="auto">
            <a:xfrm>
              <a:off x="1718" y="2857"/>
              <a:ext cx="64" cy="93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Arc 20"/>
            <p:cNvSpPr>
              <a:spLocks/>
            </p:cNvSpPr>
            <p:nvPr/>
          </p:nvSpPr>
          <p:spPr bwMode="auto">
            <a:xfrm>
              <a:off x="1718" y="2665"/>
              <a:ext cx="64" cy="92"/>
            </a:xfrm>
            <a:custGeom>
              <a:avLst/>
              <a:gdLst>
                <a:gd name="T0" fmla="*/ 0 w 17464"/>
                <a:gd name="T1" fmla="*/ 0 h 21600"/>
                <a:gd name="T2" fmla="*/ 0 w 17464"/>
                <a:gd name="T3" fmla="*/ 0 h 21600"/>
                <a:gd name="T4" fmla="*/ 0 w 17464"/>
                <a:gd name="T5" fmla="*/ 0 h 21600"/>
                <a:gd name="T6" fmla="*/ 0 60000 65536"/>
                <a:gd name="T7" fmla="*/ 0 60000 65536"/>
                <a:gd name="T8" fmla="*/ 0 60000 65536"/>
                <a:gd name="T9" fmla="*/ 0 w 17464"/>
                <a:gd name="T10" fmla="*/ 0 h 21600"/>
                <a:gd name="T11" fmla="*/ 17464 w 174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lnTo>
                    <a:pt x="17463" y="198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Line 21"/>
            <p:cNvSpPr>
              <a:spLocks noChangeShapeType="1"/>
            </p:cNvSpPr>
            <p:nvPr/>
          </p:nvSpPr>
          <p:spPr bwMode="auto">
            <a:xfrm>
              <a:off x="1750" y="2747"/>
              <a:ext cx="0" cy="115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9" name="Rectangle 22"/>
            <p:cNvSpPr>
              <a:spLocks noChangeArrowheads="1"/>
            </p:cNvSpPr>
            <p:nvPr/>
          </p:nvSpPr>
          <p:spPr bwMode="auto">
            <a:xfrm>
              <a:off x="2354" y="1356"/>
              <a:ext cx="25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1200">
                  <a:solidFill>
                    <a:srgbClr val="000000"/>
                  </a:solidFill>
                </a:rPr>
                <a:t>AR</a:t>
              </a:r>
            </a:p>
          </p:txBody>
        </p:sp>
        <p:sp>
          <p:nvSpPr>
            <p:cNvPr id="29720" name="Rectangle 23"/>
            <p:cNvSpPr>
              <a:spLocks noChangeArrowheads="1"/>
            </p:cNvSpPr>
            <p:nvPr/>
          </p:nvSpPr>
          <p:spPr bwMode="auto">
            <a:xfrm>
              <a:off x="2236" y="1850"/>
              <a:ext cx="483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1200">
                  <a:solidFill>
                    <a:srgbClr val="000000"/>
                  </a:solidFill>
                </a:rPr>
                <a:t>Memory</a:t>
              </a:r>
            </a:p>
            <a:p>
              <a:pPr defTabSz="762000" latinLnBrk="1"/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29721" name="Rectangle 24"/>
            <p:cNvSpPr>
              <a:spLocks noChangeArrowheads="1"/>
            </p:cNvSpPr>
            <p:nvPr/>
          </p:nvSpPr>
          <p:spPr bwMode="auto">
            <a:xfrm>
              <a:off x="2236" y="1987"/>
              <a:ext cx="349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1200">
                  <a:solidFill>
                    <a:srgbClr val="000000"/>
                  </a:solidFill>
                </a:rPr>
                <a:t>array</a:t>
              </a:r>
            </a:p>
          </p:txBody>
        </p:sp>
        <p:sp>
          <p:nvSpPr>
            <p:cNvPr id="29722" name="Rectangle 25"/>
            <p:cNvSpPr>
              <a:spLocks noChangeArrowheads="1"/>
            </p:cNvSpPr>
            <p:nvPr/>
          </p:nvSpPr>
          <p:spPr bwMode="auto">
            <a:xfrm>
              <a:off x="2354" y="2510"/>
              <a:ext cx="25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1200">
                  <a:solidFill>
                    <a:srgbClr val="000000"/>
                  </a:solidFill>
                </a:rPr>
                <a:t>DR</a:t>
              </a:r>
            </a:p>
          </p:txBody>
        </p:sp>
        <p:sp>
          <p:nvSpPr>
            <p:cNvPr id="29723" name="Rectangle 26"/>
            <p:cNvSpPr>
              <a:spLocks noChangeArrowheads="1"/>
            </p:cNvSpPr>
            <p:nvPr/>
          </p:nvSpPr>
          <p:spPr bwMode="auto">
            <a:xfrm>
              <a:off x="2269" y="1790"/>
              <a:ext cx="468" cy="428"/>
            </a:xfrm>
            <a:prstGeom prst="rect">
              <a:avLst/>
            </a:prstGeom>
            <a:noFill/>
            <a:ln w="1269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ar-IQ"/>
            </a:p>
          </p:txBody>
        </p:sp>
        <p:sp>
          <p:nvSpPr>
            <p:cNvPr id="29724" name="Rectangle 27"/>
            <p:cNvSpPr>
              <a:spLocks noChangeArrowheads="1"/>
            </p:cNvSpPr>
            <p:nvPr/>
          </p:nvSpPr>
          <p:spPr bwMode="auto">
            <a:xfrm>
              <a:off x="2269" y="2509"/>
              <a:ext cx="468" cy="156"/>
            </a:xfrm>
            <a:prstGeom prst="rect">
              <a:avLst/>
            </a:prstGeom>
            <a:noFill/>
            <a:ln w="1269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ar-IQ"/>
            </a:p>
          </p:txBody>
        </p:sp>
        <p:sp>
          <p:nvSpPr>
            <p:cNvPr id="29725" name="Rectangle 28"/>
            <p:cNvSpPr>
              <a:spLocks noChangeArrowheads="1"/>
            </p:cNvSpPr>
            <p:nvPr/>
          </p:nvSpPr>
          <p:spPr bwMode="auto">
            <a:xfrm>
              <a:off x="2269" y="1354"/>
              <a:ext cx="468" cy="156"/>
            </a:xfrm>
            <a:prstGeom prst="rect">
              <a:avLst/>
            </a:prstGeom>
            <a:noFill/>
            <a:ln w="1269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ar-IQ"/>
            </a:p>
          </p:txBody>
        </p:sp>
        <p:sp>
          <p:nvSpPr>
            <p:cNvPr id="29726" name="Arc 29"/>
            <p:cNvSpPr>
              <a:spLocks/>
            </p:cNvSpPr>
            <p:nvPr/>
          </p:nvSpPr>
          <p:spPr bwMode="auto">
            <a:xfrm>
              <a:off x="2471" y="1691"/>
              <a:ext cx="64" cy="9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7" name="Line 30"/>
            <p:cNvSpPr>
              <a:spLocks noChangeShapeType="1"/>
            </p:cNvSpPr>
            <p:nvPr/>
          </p:nvSpPr>
          <p:spPr bwMode="auto">
            <a:xfrm>
              <a:off x="2503" y="1515"/>
              <a:ext cx="0" cy="193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8" name="Arc 31"/>
            <p:cNvSpPr>
              <a:spLocks/>
            </p:cNvSpPr>
            <p:nvPr/>
          </p:nvSpPr>
          <p:spPr bwMode="auto">
            <a:xfrm>
              <a:off x="2471" y="1266"/>
              <a:ext cx="64" cy="91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9" name="Line 32"/>
            <p:cNvSpPr>
              <a:spLocks noChangeShapeType="1"/>
            </p:cNvSpPr>
            <p:nvPr/>
          </p:nvSpPr>
          <p:spPr bwMode="auto">
            <a:xfrm>
              <a:off x="2503" y="1069"/>
              <a:ext cx="0" cy="203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0" name="Arc 33"/>
            <p:cNvSpPr>
              <a:spLocks/>
            </p:cNvSpPr>
            <p:nvPr/>
          </p:nvSpPr>
          <p:spPr bwMode="auto">
            <a:xfrm>
              <a:off x="2471" y="2409"/>
              <a:ext cx="64" cy="91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1" name="Arc 34"/>
            <p:cNvSpPr>
              <a:spLocks/>
            </p:cNvSpPr>
            <p:nvPr/>
          </p:nvSpPr>
          <p:spPr bwMode="auto">
            <a:xfrm>
              <a:off x="2471" y="2218"/>
              <a:ext cx="64" cy="93"/>
            </a:xfrm>
            <a:custGeom>
              <a:avLst/>
              <a:gdLst>
                <a:gd name="T0" fmla="*/ 0 w 17464"/>
                <a:gd name="T1" fmla="*/ 0 h 21600"/>
                <a:gd name="T2" fmla="*/ 0 w 17464"/>
                <a:gd name="T3" fmla="*/ 0 h 21600"/>
                <a:gd name="T4" fmla="*/ 0 w 17464"/>
                <a:gd name="T5" fmla="*/ 0 h 21600"/>
                <a:gd name="T6" fmla="*/ 0 60000 65536"/>
                <a:gd name="T7" fmla="*/ 0 60000 65536"/>
                <a:gd name="T8" fmla="*/ 0 60000 65536"/>
                <a:gd name="T9" fmla="*/ 0 w 17464"/>
                <a:gd name="T10" fmla="*/ 0 h 21600"/>
                <a:gd name="T11" fmla="*/ 17464 w 174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lnTo>
                    <a:pt x="17463" y="198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2" name="Line 35"/>
            <p:cNvSpPr>
              <a:spLocks noChangeShapeType="1"/>
            </p:cNvSpPr>
            <p:nvPr/>
          </p:nvSpPr>
          <p:spPr bwMode="auto">
            <a:xfrm>
              <a:off x="2503" y="2300"/>
              <a:ext cx="0" cy="126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3" name="Arc 36"/>
            <p:cNvSpPr>
              <a:spLocks/>
            </p:cNvSpPr>
            <p:nvPr/>
          </p:nvSpPr>
          <p:spPr bwMode="auto">
            <a:xfrm>
              <a:off x="2471" y="2857"/>
              <a:ext cx="64" cy="93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Arc 37"/>
            <p:cNvSpPr>
              <a:spLocks/>
            </p:cNvSpPr>
            <p:nvPr/>
          </p:nvSpPr>
          <p:spPr bwMode="auto">
            <a:xfrm>
              <a:off x="2471" y="2665"/>
              <a:ext cx="64" cy="92"/>
            </a:xfrm>
            <a:custGeom>
              <a:avLst/>
              <a:gdLst>
                <a:gd name="T0" fmla="*/ 0 w 17464"/>
                <a:gd name="T1" fmla="*/ 0 h 21600"/>
                <a:gd name="T2" fmla="*/ 0 w 17464"/>
                <a:gd name="T3" fmla="*/ 0 h 21600"/>
                <a:gd name="T4" fmla="*/ 0 w 17464"/>
                <a:gd name="T5" fmla="*/ 0 h 21600"/>
                <a:gd name="T6" fmla="*/ 0 60000 65536"/>
                <a:gd name="T7" fmla="*/ 0 60000 65536"/>
                <a:gd name="T8" fmla="*/ 0 60000 65536"/>
                <a:gd name="T9" fmla="*/ 0 w 17464"/>
                <a:gd name="T10" fmla="*/ 0 h 21600"/>
                <a:gd name="T11" fmla="*/ 17464 w 174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lnTo>
                    <a:pt x="17463" y="198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5" name="Line 38"/>
            <p:cNvSpPr>
              <a:spLocks noChangeShapeType="1"/>
            </p:cNvSpPr>
            <p:nvPr/>
          </p:nvSpPr>
          <p:spPr bwMode="auto">
            <a:xfrm>
              <a:off x="2503" y="2747"/>
              <a:ext cx="0" cy="115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6" name="Rectangle 39"/>
            <p:cNvSpPr>
              <a:spLocks noChangeArrowheads="1"/>
            </p:cNvSpPr>
            <p:nvPr/>
          </p:nvSpPr>
          <p:spPr bwMode="auto">
            <a:xfrm>
              <a:off x="3116" y="1356"/>
              <a:ext cx="25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1200">
                  <a:solidFill>
                    <a:srgbClr val="000000"/>
                  </a:solidFill>
                </a:rPr>
                <a:t>AR</a:t>
              </a:r>
            </a:p>
          </p:txBody>
        </p:sp>
        <p:sp>
          <p:nvSpPr>
            <p:cNvPr id="29737" name="Rectangle 40"/>
            <p:cNvSpPr>
              <a:spLocks noChangeArrowheads="1"/>
            </p:cNvSpPr>
            <p:nvPr/>
          </p:nvSpPr>
          <p:spPr bwMode="auto">
            <a:xfrm>
              <a:off x="2998" y="1850"/>
              <a:ext cx="483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1200">
                  <a:solidFill>
                    <a:srgbClr val="000000"/>
                  </a:solidFill>
                </a:rPr>
                <a:t>Memory</a:t>
              </a:r>
            </a:p>
            <a:p>
              <a:pPr defTabSz="762000" latinLnBrk="1"/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29738" name="Rectangle 41"/>
            <p:cNvSpPr>
              <a:spLocks noChangeArrowheads="1"/>
            </p:cNvSpPr>
            <p:nvPr/>
          </p:nvSpPr>
          <p:spPr bwMode="auto">
            <a:xfrm>
              <a:off x="2998" y="1987"/>
              <a:ext cx="349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1200">
                  <a:solidFill>
                    <a:srgbClr val="000000"/>
                  </a:solidFill>
                </a:rPr>
                <a:t>array</a:t>
              </a:r>
            </a:p>
          </p:txBody>
        </p:sp>
        <p:sp>
          <p:nvSpPr>
            <p:cNvPr id="29739" name="Rectangle 42"/>
            <p:cNvSpPr>
              <a:spLocks noChangeArrowheads="1"/>
            </p:cNvSpPr>
            <p:nvPr/>
          </p:nvSpPr>
          <p:spPr bwMode="auto">
            <a:xfrm>
              <a:off x="3107" y="2510"/>
              <a:ext cx="25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1200">
                  <a:solidFill>
                    <a:srgbClr val="000000"/>
                  </a:solidFill>
                </a:rPr>
                <a:t>DR</a:t>
              </a:r>
            </a:p>
          </p:txBody>
        </p:sp>
        <p:sp>
          <p:nvSpPr>
            <p:cNvPr id="29740" name="Rectangle 43"/>
            <p:cNvSpPr>
              <a:spLocks noChangeArrowheads="1"/>
            </p:cNvSpPr>
            <p:nvPr/>
          </p:nvSpPr>
          <p:spPr bwMode="auto">
            <a:xfrm>
              <a:off x="3030" y="1790"/>
              <a:ext cx="460" cy="428"/>
            </a:xfrm>
            <a:prstGeom prst="rect">
              <a:avLst/>
            </a:prstGeom>
            <a:noFill/>
            <a:ln w="1269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ar-IQ"/>
            </a:p>
          </p:txBody>
        </p:sp>
        <p:sp>
          <p:nvSpPr>
            <p:cNvPr id="29741" name="Rectangle 44"/>
            <p:cNvSpPr>
              <a:spLocks noChangeArrowheads="1"/>
            </p:cNvSpPr>
            <p:nvPr/>
          </p:nvSpPr>
          <p:spPr bwMode="auto">
            <a:xfrm>
              <a:off x="3030" y="2509"/>
              <a:ext cx="460" cy="156"/>
            </a:xfrm>
            <a:prstGeom prst="rect">
              <a:avLst/>
            </a:prstGeom>
            <a:noFill/>
            <a:ln w="1269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ar-IQ"/>
            </a:p>
          </p:txBody>
        </p:sp>
        <p:sp>
          <p:nvSpPr>
            <p:cNvPr id="29742" name="Rectangle 45"/>
            <p:cNvSpPr>
              <a:spLocks noChangeArrowheads="1"/>
            </p:cNvSpPr>
            <p:nvPr/>
          </p:nvSpPr>
          <p:spPr bwMode="auto">
            <a:xfrm>
              <a:off x="3030" y="1354"/>
              <a:ext cx="460" cy="156"/>
            </a:xfrm>
            <a:prstGeom prst="rect">
              <a:avLst/>
            </a:prstGeom>
            <a:noFill/>
            <a:ln w="1269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ar-IQ"/>
            </a:p>
          </p:txBody>
        </p:sp>
        <p:sp>
          <p:nvSpPr>
            <p:cNvPr id="29743" name="Arc 46"/>
            <p:cNvSpPr>
              <a:spLocks/>
            </p:cNvSpPr>
            <p:nvPr/>
          </p:nvSpPr>
          <p:spPr bwMode="auto">
            <a:xfrm>
              <a:off x="3232" y="1691"/>
              <a:ext cx="64" cy="9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4" name="Line 47"/>
            <p:cNvSpPr>
              <a:spLocks noChangeShapeType="1"/>
            </p:cNvSpPr>
            <p:nvPr/>
          </p:nvSpPr>
          <p:spPr bwMode="auto">
            <a:xfrm>
              <a:off x="3264" y="1515"/>
              <a:ext cx="0" cy="193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5" name="Arc 48"/>
            <p:cNvSpPr>
              <a:spLocks/>
            </p:cNvSpPr>
            <p:nvPr/>
          </p:nvSpPr>
          <p:spPr bwMode="auto">
            <a:xfrm>
              <a:off x="3232" y="1272"/>
              <a:ext cx="64" cy="91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6" name="Line 49"/>
            <p:cNvSpPr>
              <a:spLocks noChangeShapeType="1"/>
            </p:cNvSpPr>
            <p:nvPr/>
          </p:nvSpPr>
          <p:spPr bwMode="auto">
            <a:xfrm>
              <a:off x="3264" y="1069"/>
              <a:ext cx="0" cy="203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7" name="Arc 50"/>
            <p:cNvSpPr>
              <a:spLocks/>
            </p:cNvSpPr>
            <p:nvPr/>
          </p:nvSpPr>
          <p:spPr bwMode="auto">
            <a:xfrm>
              <a:off x="3232" y="2409"/>
              <a:ext cx="64" cy="91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8" name="Arc 51"/>
            <p:cNvSpPr>
              <a:spLocks/>
            </p:cNvSpPr>
            <p:nvPr/>
          </p:nvSpPr>
          <p:spPr bwMode="auto">
            <a:xfrm>
              <a:off x="3232" y="2218"/>
              <a:ext cx="64" cy="93"/>
            </a:xfrm>
            <a:custGeom>
              <a:avLst/>
              <a:gdLst>
                <a:gd name="T0" fmla="*/ 0 w 17464"/>
                <a:gd name="T1" fmla="*/ 0 h 21600"/>
                <a:gd name="T2" fmla="*/ 0 w 17464"/>
                <a:gd name="T3" fmla="*/ 0 h 21600"/>
                <a:gd name="T4" fmla="*/ 0 w 17464"/>
                <a:gd name="T5" fmla="*/ 0 h 21600"/>
                <a:gd name="T6" fmla="*/ 0 60000 65536"/>
                <a:gd name="T7" fmla="*/ 0 60000 65536"/>
                <a:gd name="T8" fmla="*/ 0 60000 65536"/>
                <a:gd name="T9" fmla="*/ 0 w 17464"/>
                <a:gd name="T10" fmla="*/ 0 h 21600"/>
                <a:gd name="T11" fmla="*/ 17464 w 174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lnTo>
                    <a:pt x="17463" y="198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9" name="Line 52"/>
            <p:cNvSpPr>
              <a:spLocks noChangeShapeType="1"/>
            </p:cNvSpPr>
            <p:nvPr/>
          </p:nvSpPr>
          <p:spPr bwMode="auto">
            <a:xfrm>
              <a:off x="3264" y="2300"/>
              <a:ext cx="0" cy="126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0" name="Arc 53"/>
            <p:cNvSpPr>
              <a:spLocks/>
            </p:cNvSpPr>
            <p:nvPr/>
          </p:nvSpPr>
          <p:spPr bwMode="auto">
            <a:xfrm>
              <a:off x="3238" y="2863"/>
              <a:ext cx="64" cy="93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1" name="Arc 54"/>
            <p:cNvSpPr>
              <a:spLocks/>
            </p:cNvSpPr>
            <p:nvPr/>
          </p:nvSpPr>
          <p:spPr bwMode="auto">
            <a:xfrm>
              <a:off x="3232" y="2665"/>
              <a:ext cx="64" cy="92"/>
            </a:xfrm>
            <a:custGeom>
              <a:avLst/>
              <a:gdLst>
                <a:gd name="T0" fmla="*/ 0 w 17464"/>
                <a:gd name="T1" fmla="*/ 0 h 21600"/>
                <a:gd name="T2" fmla="*/ 0 w 17464"/>
                <a:gd name="T3" fmla="*/ 0 h 21600"/>
                <a:gd name="T4" fmla="*/ 0 w 17464"/>
                <a:gd name="T5" fmla="*/ 0 h 21600"/>
                <a:gd name="T6" fmla="*/ 0 60000 65536"/>
                <a:gd name="T7" fmla="*/ 0 60000 65536"/>
                <a:gd name="T8" fmla="*/ 0 60000 65536"/>
                <a:gd name="T9" fmla="*/ 0 w 17464"/>
                <a:gd name="T10" fmla="*/ 0 h 21600"/>
                <a:gd name="T11" fmla="*/ 17464 w 174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lnTo>
                    <a:pt x="17463" y="198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3876" y="1356"/>
              <a:ext cx="25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1200">
                  <a:solidFill>
                    <a:srgbClr val="000000"/>
                  </a:solidFill>
                </a:rPr>
                <a:t>AR</a:t>
              </a: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3750" y="1850"/>
              <a:ext cx="483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1200">
                  <a:solidFill>
                    <a:srgbClr val="000000"/>
                  </a:solidFill>
                </a:rPr>
                <a:t>Memory</a:t>
              </a:r>
            </a:p>
            <a:p>
              <a:pPr defTabSz="762000" latinLnBrk="1"/>
              <a:endParaRPr lang="en-US" altLang="ko-KR" sz="1200">
                <a:solidFill>
                  <a:srgbClr val="000000"/>
                </a:solidFill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3750" y="1987"/>
              <a:ext cx="349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1200">
                  <a:solidFill>
                    <a:srgbClr val="000000"/>
                  </a:solidFill>
                </a:rPr>
                <a:t>array</a:t>
              </a: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3868" y="2510"/>
              <a:ext cx="25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1200">
                  <a:solidFill>
                    <a:srgbClr val="000000"/>
                  </a:solidFill>
                </a:rPr>
                <a:t>DR</a:t>
              </a: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3782" y="1790"/>
              <a:ext cx="469" cy="428"/>
            </a:xfrm>
            <a:prstGeom prst="rect">
              <a:avLst/>
            </a:prstGeom>
            <a:noFill/>
            <a:ln w="1269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ar-IQ"/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3782" y="2509"/>
              <a:ext cx="469" cy="156"/>
            </a:xfrm>
            <a:prstGeom prst="rect">
              <a:avLst/>
            </a:prstGeom>
            <a:noFill/>
            <a:ln w="1269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ar-IQ"/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3782" y="1354"/>
              <a:ext cx="469" cy="156"/>
            </a:xfrm>
            <a:prstGeom prst="rect">
              <a:avLst/>
            </a:prstGeom>
            <a:noFill/>
            <a:ln w="12699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ar-IQ"/>
            </a:p>
          </p:txBody>
        </p:sp>
        <p:sp>
          <p:nvSpPr>
            <p:cNvPr id="29759" name="Arc 63"/>
            <p:cNvSpPr>
              <a:spLocks/>
            </p:cNvSpPr>
            <p:nvPr/>
          </p:nvSpPr>
          <p:spPr bwMode="auto">
            <a:xfrm>
              <a:off x="3993" y="1691"/>
              <a:ext cx="64" cy="92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0" name="Line 64"/>
            <p:cNvSpPr>
              <a:spLocks noChangeShapeType="1"/>
            </p:cNvSpPr>
            <p:nvPr/>
          </p:nvSpPr>
          <p:spPr bwMode="auto">
            <a:xfrm>
              <a:off x="4025" y="1515"/>
              <a:ext cx="0" cy="193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1" name="Arc 65"/>
            <p:cNvSpPr>
              <a:spLocks/>
            </p:cNvSpPr>
            <p:nvPr/>
          </p:nvSpPr>
          <p:spPr bwMode="auto">
            <a:xfrm>
              <a:off x="3993" y="1272"/>
              <a:ext cx="64" cy="91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2" name="Line 66"/>
            <p:cNvSpPr>
              <a:spLocks noChangeShapeType="1"/>
            </p:cNvSpPr>
            <p:nvPr/>
          </p:nvSpPr>
          <p:spPr bwMode="auto">
            <a:xfrm>
              <a:off x="4025" y="1069"/>
              <a:ext cx="0" cy="203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3" name="Arc 67"/>
            <p:cNvSpPr>
              <a:spLocks/>
            </p:cNvSpPr>
            <p:nvPr/>
          </p:nvSpPr>
          <p:spPr bwMode="auto">
            <a:xfrm>
              <a:off x="3993" y="2409"/>
              <a:ext cx="64" cy="91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4" name="Arc 68"/>
            <p:cNvSpPr>
              <a:spLocks/>
            </p:cNvSpPr>
            <p:nvPr/>
          </p:nvSpPr>
          <p:spPr bwMode="auto">
            <a:xfrm>
              <a:off x="3993" y="2218"/>
              <a:ext cx="64" cy="93"/>
            </a:xfrm>
            <a:custGeom>
              <a:avLst/>
              <a:gdLst>
                <a:gd name="T0" fmla="*/ 0 w 17464"/>
                <a:gd name="T1" fmla="*/ 0 h 21600"/>
                <a:gd name="T2" fmla="*/ 0 w 17464"/>
                <a:gd name="T3" fmla="*/ 0 h 21600"/>
                <a:gd name="T4" fmla="*/ 0 w 17464"/>
                <a:gd name="T5" fmla="*/ 0 h 21600"/>
                <a:gd name="T6" fmla="*/ 0 60000 65536"/>
                <a:gd name="T7" fmla="*/ 0 60000 65536"/>
                <a:gd name="T8" fmla="*/ 0 60000 65536"/>
                <a:gd name="T9" fmla="*/ 0 w 17464"/>
                <a:gd name="T10" fmla="*/ 0 h 21600"/>
                <a:gd name="T11" fmla="*/ 17464 w 174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lnTo>
                    <a:pt x="17463" y="198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5" name="Line 69"/>
            <p:cNvSpPr>
              <a:spLocks noChangeShapeType="1"/>
            </p:cNvSpPr>
            <p:nvPr/>
          </p:nvSpPr>
          <p:spPr bwMode="auto">
            <a:xfrm>
              <a:off x="4025" y="2300"/>
              <a:ext cx="0" cy="126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6" name="Arc 70"/>
            <p:cNvSpPr>
              <a:spLocks/>
            </p:cNvSpPr>
            <p:nvPr/>
          </p:nvSpPr>
          <p:spPr bwMode="auto">
            <a:xfrm>
              <a:off x="3993" y="2857"/>
              <a:ext cx="64" cy="93"/>
            </a:xfrm>
            <a:custGeom>
              <a:avLst/>
              <a:gdLst>
                <a:gd name="T0" fmla="*/ 0 w 17255"/>
                <a:gd name="T1" fmla="*/ 0 h 21600"/>
                <a:gd name="T2" fmla="*/ 0 w 17255"/>
                <a:gd name="T3" fmla="*/ 0 h 21600"/>
                <a:gd name="T4" fmla="*/ 0 w 17255"/>
                <a:gd name="T5" fmla="*/ 0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7" name="Arc 71"/>
            <p:cNvSpPr>
              <a:spLocks/>
            </p:cNvSpPr>
            <p:nvPr/>
          </p:nvSpPr>
          <p:spPr bwMode="auto">
            <a:xfrm>
              <a:off x="3993" y="2665"/>
              <a:ext cx="64" cy="92"/>
            </a:xfrm>
            <a:custGeom>
              <a:avLst/>
              <a:gdLst>
                <a:gd name="T0" fmla="*/ 0 w 17464"/>
                <a:gd name="T1" fmla="*/ 0 h 21600"/>
                <a:gd name="T2" fmla="*/ 0 w 17464"/>
                <a:gd name="T3" fmla="*/ 0 h 21600"/>
                <a:gd name="T4" fmla="*/ 0 w 17464"/>
                <a:gd name="T5" fmla="*/ 0 h 21600"/>
                <a:gd name="T6" fmla="*/ 0 60000 65536"/>
                <a:gd name="T7" fmla="*/ 0 60000 65536"/>
                <a:gd name="T8" fmla="*/ 0 60000 65536"/>
                <a:gd name="T9" fmla="*/ 0 w 17464"/>
                <a:gd name="T10" fmla="*/ 0 h 21600"/>
                <a:gd name="T11" fmla="*/ 17464 w 174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lnTo>
                    <a:pt x="17463" y="198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8" name="Line 72"/>
            <p:cNvSpPr>
              <a:spLocks noChangeShapeType="1"/>
            </p:cNvSpPr>
            <p:nvPr/>
          </p:nvSpPr>
          <p:spPr bwMode="auto">
            <a:xfrm>
              <a:off x="4025" y="2747"/>
              <a:ext cx="0" cy="115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9" name="Line 73"/>
            <p:cNvSpPr>
              <a:spLocks noChangeShapeType="1"/>
            </p:cNvSpPr>
            <p:nvPr/>
          </p:nvSpPr>
          <p:spPr bwMode="auto">
            <a:xfrm>
              <a:off x="1269" y="1074"/>
              <a:ext cx="3128" cy="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0" name="Line 74"/>
            <p:cNvSpPr>
              <a:spLocks noChangeShapeType="1"/>
            </p:cNvSpPr>
            <p:nvPr/>
          </p:nvSpPr>
          <p:spPr bwMode="auto">
            <a:xfrm>
              <a:off x="1269" y="2947"/>
              <a:ext cx="3128" cy="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1217" y="890"/>
              <a:ext cx="697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1200">
                  <a:solidFill>
                    <a:srgbClr val="000000"/>
                  </a:solidFill>
                </a:rPr>
                <a:t>Address bus</a:t>
              </a: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1217" y="2957"/>
              <a:ext cx="521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 sz="1200">
                  <a:solidFill>
                    <a:srgbClr val="000000"/>
                  </a:solidFill>
                </a:rPr>
                <a:t>Data bus</a:t>
              </a: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1370" y="1233"/>
              <a:ext cx="710" cy="1591"/>
            </a:xfrm>
            <a:prstGeom prst="rect">
              <a:avLst/>
            </a:prstGeom>
            <a:noFill/>
            <a:ln w="25399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ar-IQ"/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2147" y="1244"/>
              <a:ext cx="711" cy="1590"/>
            </a:xfrm>
            <a:prstGeom prst="rect">
              <a:avLst/>
            </a:prstGeom>
            <a:noFill/>
            <a:ln w="25399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ar-IQ"/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2908" y="1244"/>
              <a:ext cx="711" cy="1590"/>
            </a:xfrm>
            <a:prstGeom prst="rect">
              <a:avLst/>
            </a:prstGeom>
            <a:noFill/>
            <a:ln w="25399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ar-IQ"/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3677" y="1244"/>
              <a:ext cx="712" cy="1590"/>
            </a:xfrm>
            <a:prstGeom prst="rect">
              <a:avLst/>
            </a:prstGeom>
            <a:noFill/>
            <a:ln w="25399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ar-IQ"/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1318" y="1049"/>
              <a:ext cx="250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defTabSz="762000"/>
              <a:r>
                <a:rPr lang="en-US" altLang="ko-KR"/>
                <a:t>M0                    M1                  M2                   M3</a:t>
              </a:r>
            </a:p>
          </p:txBody>
        </p:sp>
        <p:sp>
          <p:nvSpPr>
            <p:cNvPr id="29778" name="Line 84"/>
            <p:cNvSpPr>
              <a:spLocks noChangeShapeType="1"/>
            </p:cNvSpPr>
            <p:nvPr/>
          </p:nvSpPr>
          <p:spPr bwMode="auto">
            <a:xfrm>
              <a:off x="3265" y="2747"/>
              <a:ext cx="0" cy="139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419169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2413" y="1524000"/>
            <a:ext cx="8577262" cy="3876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00000"/>
              </a:lnSpc>
            </a:pPr>
            <a:r>
              <a:rPr lang="en-US" altLang="ko-KR" sz="2000" b="0" dirty="0"/>
              <a:t>Performs computations on large arrays of data</a:t>
            </a:r>
          </a:p>
          <a:p>
            <a:pPr lvl="2">
              <a:lnSpc>
                <a:spcPct val="100000"/>
              </a:lnSpc>
            </a:pPr>
            <a:r>
              <a:rPr lang="en-US" altLang="ko-KR" sz="2000" dirty="0">
                <a:solidFill>
                  <a:schemeClr val="accent1"/>
                </a:solidFill>
              </a:rPr>
              <a:t>Attached array processor : </a:t>
            </a:r>
            <a:endParaRPr lang="en-US" altLang="ko-KR" sz="2000" i="1" dirty="0">
              <a:solidFill>
                <a:schemeClr val="accent1"/>
              </a:solidFill>
            </a:endParaRPr>
          </a:p>
          <a:p>
            <a:pPr lvl="3">
              <a:lnSpc>
                <a:spcPct val="100000"/>
              </a:lnSpc>
            </a:pPr>
            <a:r>
              <a:rPr lang="en-US" altLang="ko-KR" sz="2000" b="0" dirty="0">
                <a:solidFill>
                  <a:srgbClr val="C00000"/>
                </a:solidFill>
              </a:rPr>
              <a:t>Auxiliary processor </a:t>
            </a:r>
            <a:r>
              <a:rPr lang="en-US" altLang="ko-KR" sz="2000" b="0" dirty="0"/>
              <a:t>attached to a general purpose computer to improve the numerical computation performance.</a:t>
            </a:r>
          </a:p>
          <a:p>
            <a:pPr lvl="2">
              <a:lnSpc>
                <a:spcPct val="100000"/>
              </a:lnSpc>
            </a:pPr>
            <a:r>
              <a:rPr lang="en-US" altLang="ko-KR" sz="2000" dirty="0">
                <a:solidFill>
                  <a:schemeClr val="accent1"/>
                </a:solidFill>
              </a:rPr>
              <a:t>SIMD array processor : </a:t>
            </a:r>
            <a:endParaRPr lang="en-US" altLang="ko-KR" sz="2000" i="1" dirty="0">
              <a:solidFill>
                <a:schemeClr val="accent1"/>
              </a:solidFill>
            </a:endParaRPr>
          </a:p>
          <a:p>
            <a:pPr lvl="3">
              <a:lnSpc>
                <a:spcPct val="100000"/>
              </a:lnSpc>
            </a:pPr>
            <a:r>
              <a:rPr lang="en-US" altLang="ko-KR" sz="2000" b="0" dirty="0"/>
              <a:t>Computer with </a:t>
            </a:r>
            <a:r>
              <a:rPr lang="en-US" altLang="ko-KR" sz="2000" b="0" dirty="0">
                <a:solidFill>
                  <a:srgbClr val="C00000"/>
                </a:solidFill>
              </a:rPr>
              <a:t>multiple processing units operating in parallel</a:t>
            </a:r>
          </a:p>
          <a:p>
            <a:pPr lvl="4">
              <a:lnSpc>
                <a:spcPct val="100000"/>
              </a:lnSpc>
            </a:pPr>
            <a:r>
              <a:rPr lang="en-US" altLang="ko-KR" sz="2000" b="0" dirty="0"/>
              <a:t>Vector </a:t>
            </a:r>
            <a:r>
              <a:rPr lang="ko-KR" altLang="en-US" sz="2000" b="0" dirty="0"/>
              <a:t> </a:t>
            </a:r>
            <a:r>
              <a:rPr lang="en-US" altLang="ko-KR" sz="2000" b="0" dirty="0"/>
              <a:t>C = A + B </a:t>
            </a:r>
            <a:r>
              <a:rPr lang="ko-KR" altLang="en-US" sz="2000" b="0" dirty="0"/>
              <a:t>     </a:t>
            </a:r>
            <a:r>
              <a:rPr lang="en-US" altLang="ko-KR" sz="2000" b="0" dirty="0"/>
              <a:t>c</a:t>
            </a:r>
            <a:r>
              <a:rPr lang="en-US" altLang="ko-KR" sz="2000" b="0" baseline="-25000" dirty="0"/>
              <a:t>i</a:t>
            </a:r>
            <a:r>
              <a:rPr lang="en-US" altLang="ko-KR" sz="2000" b="0" dirty="0"/>
              <a:t> = </a:t>
            </a:r>
            <a:r>
              <a:rPr lang="en-US" altLang="ko-KR" sz="2000" b="0" dirty="0" err="1"/>
              <a:t>a</a:t>
            </a:r>
            <a:r>
              <a:rPr lang="en-US" altLang="ko-KR" sz="2000" b="0" baseline="-25000" dirty="0" err="1"/>
              <a:t>i</a:t>
            </a:r>
            <a:r>
              <a:rPr lang="en-US" altLang="ko-KR" sz="2000" b="0" dirty="0"/>
              <a:t> + b</a:t>
            </a:r>
            <a:r>
              <a:rPr lang="en-US" altLang="ko-KR" sz="2000" b="0" baseline="-25000" dirty="0"/>
              <a:t>i</a:t>
            </a:r>
            <a:r>
              <a:rPr lang="ko-KR" altLang="en-US" sz="2000" b="0" dirty="0"/>
              <a:t>  </a:t>
            </a:r>
            <a:endParaRPr lang="en-US" altLang="ko-KR" sz="2000" b="0" dirty="0"/>
          </a:p>
          <a:p>
            <a:pPr lvl="1">
              <a:lnSpc>
                <a:spcPct val="100000"/>
              </a:lnSpc>
            </a:pPr>
            <a:r>
              <a:rPr lang="en-US" altLang="ko-KR" sz="2000" b="0" dirty="0"/>
              <a:t>Although both types manipulate vectors, their internal organization is different.</a:t>
            </a:r>
            <a:endParaRPr lang="ko-KR" altLang="en-US" sz="2000" b="0" dirty="0"/>
          </a:p>
        </p:txBody>
      </p:sp>
      <p:sp>
        <p:nvSpPr>
          <p:cNvPr id="32771" name="Rectangle 7"/>
          <p:cNvSpPr>
            <a:spLocks noChangeArrowheads="1"/>
          </p:cNvSpPr>
          <p:nvPr/>
        </p:nvSpPr>
        <p:spPr bwMode="auto">
          <a:xfrm>
            <a:off x="1600200" y="540603"/>
            <a:ext cx="60753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4800" dirty="0">
                <a:solidFill>
                  <a:schemeClr val="accent1"/>
                </a:solidFill>
              </a:rPr>
              <a:t>2.2</a:t>
            </a:r>
            <a:r>
              <a:rPr lang="ko-KR" altLang="en-US" sz="4800" dirty="0">
                <a:solidFill>
                  <a:schemeClr val="accent1"/>
                </a:solidFill>
              </a:rPr>
              <a:t>  </a:t>
            </a:r>
            <a:r>
              <a:rPr lang="en-US" altLang="ko-KR" sz="4800" dirty="0">
                <a:solidFill>
                  <a:schemeClr val="accent1"/>
                </a:solidFill>
              </a:rPr>
              <a:t>Array Processors</a:t>
            </a:r>
          </a:p>
        </p:txBody>
      </p:sp>
    </p:spTree>
    <p:extLst>
      <p:ext uri="{BB962C8B-B14F-4D97-AF65-F5344CB8AC3E}">
        <p14:creationId xmlns:p14="http://schemas.microsoft.com/office/powerpoint/2010/main" val="2637043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654050" y="1377950"/>
          <a:ext cx="8189913" cy="263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Visio" r:id="rId3" imgW="7807680" imgH="2504160" progId="Visio.Drawing.11">
                  <p:embed/>
                </p:oleObj>
              </mc:Choice>
              <mc:Fallback>
                <p:oleObj name="Visio" r:id="rId3" imgW="7807680" imgH="25041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1377950"/>
                        <a:ext cx="8189913" cy="26352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Freeform 8"/>
          <p:cNvSpPr>
            <a:spLocks/>
          </p:cNvSpPr>
          <p:nvPr/>
        </p:nvSpPr>
        <p:spPr bwMode="auto">
          <a:xfrm>
            <a:off x="6632575" y="1597025"/>
            <a:ext cx="1814513" cy="668338"/>
          </a:xfrm>
          <a:custGeom>
            <a:avLst/>
            <a:gdLst>
              <a:gd name="T0" fmla="*/ 2147483647 w 1291"/>
              <a:gd name="T1" fmla="*/ 2147483647 h 275"/>
              <a:gd name="T2" fmla="*/ 2147483647 w 1291"/>
              <a:gd name="T3" fmla="*/ 2147483647 h 275"/>
              <a:gd name="T4" fmla="*/ 2147483647 w 1291"/>
              <a:gd name="T5" fmla="*/ 2147483647 h 275"/>
              <a:gd name="T6" fmla="*/ 2147483647 w 1291"/>
              <a:gd name="T7" fmla="*/ 2147483647 h 275"/>
              <a:gd name="T8" fmla="*/ 2147483647 w 1291"/>
              <a:gd name="T9" fmla="*/ 2147483647 h 275"/>
              <a:gd name="T10" fmla="*/ 2147483647 w 1291"/>
              <a:gd name="T11" fmla="*/ 2147483647 h 275"/>
              <a:gd name="T12" fmla="*/ 2147483647 w 1291"/>
              <a:gd name="T13" fmla="*/ 2147483647 h 275"/>
              <a:gd name="T14" fmla="*/ 2147483647 w 1291"/>
              <a:gd name="T15" fmla="*/ 2147483647 h 275"/>
              <a:gd name="T16" fmla="*/ 2147483647 w 1291"/>
              <a:gd name="T17" fmla="*/ 2147483647 h 275"/>
              <a:gd name="T18" fmla="*/ 2147483647 w 1291"/>
              <a:gd name="T19" fmla="*/ 2147483647 h 275"/>
              <a:gd name="T20" fmla="*/ 2147483647 w 1291"/>
              <a:gd name="T21" fmla="*/ 2147483647 h 275"/>
              <a:gd name="T22" fmla="*/ 2147483647 w 1291"/>
              <a:gd name="T23" fmla="*/ 2147483647 h 275"/>
              <a:gd name="T24" fmla="*/ 2147483647 w 1291"/>
              <a:gd name="T25" fmla="*/ 2147483647 h 275"/>
              <a:gd name="T26" fmla="*/ 2147483647 w 1291"/>
              <a:gd name="T27" fmla="*/ 2147483647 h 275"/>
              <a:gd name="T28" fmla="*/ 2147483647 w 1291"/>
              <a:gd name="T29" fmla="*/ 2147483647 h 275"/>
              <a:gd name="T30" fmla="*/ 2147483647 w 1291"/>
              <a:gd name="T31" fmla="*/ 2147483647 h 275"/>
              <a:gd name="T32" fmla="*/ 2147483647 w 1291"/>
              <a:gd name="T33" fmla="*/ 2147483647 h 2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291"/>
              <a:gd name="T52" fmla="*/ 0 h 275"/>
              <a:gd name="T53" fmla="*/ 1291 w 1291"/>
              <a:gd name="T54" fmla="*/ 275 h 27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291" h="275">
                <a:moveTo>
                  <a:pt x="827" y="253"/>
                </a:moveTo>
                <a:cubicBezTo>
                  <a:pt x="768" y="260"/>
                  <a:pt x="704" y="236"/>
                  <a:pt x="646" y="246"/>
                </a:cubicBezTo>
                <a:cubicBezTo>
                  <a:pt x="591" y="253"/>
                  <a:pt x="576" y="252"/>
                  <a:pt x="492" y="251"/>
                </a:cubicBezTo>
                <a:cubicBezTo>
                  <a:pt x="408" y="250"/>
                  <a:pt x="223" y="252"/>
                  <a:pt x="142" y="241"/>
                </a:cubicBezTo>
                <a:cubicBezTo>
                  <a:pt x="89" y="226"/>
                  <a:pt x="46" y="222"/>
                  <a:pt x="8" y="184"/>
                </a:cubicBezTo>
                <a:cubicBezTo>
                  <a:pt x="0" y="176"/>
                  <a:pt x="8" y="121"/>
                  <a:pt x="8" y="121"/>
                </a:cubicBezTo>
                <a:cubicBezTo>
                  <a:pt x="20" y="96"/>
                  <a:pt x="56" y="61"/>
                  <a:pt x="104" y="44"/>
                </a:cubicBezTo>
                <a:cubicBezTo>
                  <a:pt x="152" y="28"/>
                  <a:pt x="232" y="27"/>
                  <a:pt x="296" y="25"/>
                </a:cubicBezTo>
                <a:cubicBezTo>
                  <a:pt x="377" y="20"/>
                  <a:pt x="376" y="28"/>
                  <a:pt x="488" y="30"/>
                </a:cubicBezTo>
                <a:cubicBezTo>
                  <a:pt x="600" y="32"/>
                  <a:pt x="848" y="38"/>
                  <a:pt x="968" y="40"/>
                </a:cubicBezTo>
                <a:cubicBezTo>
                  <a:pt x="1052" y="45"/>
                  <a:pt x="1128" y="0"/>
                  <a:pt x="1210" y="42"/>
                </a:cubicBezTo>
                <a:cubicBezTo>
                  <a:pt x="1237" y="56"/>
                  <a:pt x="1251" y="47"/>
                  <a:pt x="1270" y="73"/>
                </a:cubicBezTo>
                <a:cubicBezTo>
                  <a:pt x="1281" y="89"/>
                  <a:pt x="1291" y="139"/>
                  <a:pt x="1291" y="139"/>
                </a:cubicBezTo>
                <a:cubicBezTo>
                  <a:pt x="1289" y="147"/>
                  <a:pt x="1283" y="192"/>
                  <a:pt x="1275" y="204"/>
                </a:cubicBezTo>
                <a:cubicBezTo>
                  <a:pt x="1255" y="236"/>
                  <a:pt x="1193" y="239"/>
                  <a:pt x="1161" y="245"/>
                </a:cubicBezTo>
                <a:cubicBezTo>
                  <a:pt x="1041" y="267"/>
                  <a:pt x="1060" y="245"/>
                  <a:pt x="862" y="251"/>
                </a:cubicBezTo>
                <a:cubicBezTo>
                  <a:pt x="835" y="234"/>
                  <a:pt x="800" y="200"/>
                  <a:pt x="857" y="275"/>
                </a:cubicBez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9"/>
          <p:cNvSpPr>
            <a:spLocks noChangeArrowheads="1"/>
          </p:cNvSpPr>
          <p:nvPr/>
        </p:nvSpPr>
        <p:spPr bwMode="auto">
          <a:xfrm>
            <a:off x="107950" y="884238"/>
            <a:ext cx="3362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accent1"/>
                </a:solidFill>
              </a:rPr>
              <a:t>Attached array processor </a:t>
            </a:r>
            <a:endParaRPr lang="ar-IQ" sz="2000"/>
          </a:p>
        </p:txBody>
      </p:sp>
      <p:sp>
        <p:nvSpPr>
          <p:cNvPr id="33798" name="Rectangle 10"/>
          <p:cNvSpPr>
            <a:spLocks noChangeArrowheads="1"/>
          </p:cNvSpPr>
          <p:nvPr/>
        </p:nvSpPr>
        <p:spPr bwMode="auto">
          <a:xfrm>
            <a:off x="306388" y="4284663"/>
            <a:ext cx="861853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7338" indent="-287338">
              <a:spcAft>
                <a:spcPts val="1200"/>
              </a:spcAft>
              <a:buFont typeface="Arial" charset="0"/>
              <a:buChar char="•"/>
            </a:pPr>
            <a:r>
              <a:rPr lang="en-US" sz="2000" b="0" dirty="0"/>
              <a:t>Designed as a peripheral for complex scientific applications attached with a conventional host computer.</a:t>
            </a:r>
          </a:p>
          <a:p>
            <a:pPr marL="287338" indent="-287338">
              <a:spcAft>
                <a:spcPts val="1200"/>
              </a:spcAft>
              <a:buFont typeface="Arial" charset="0"/>
              <a:buChar char="•"/>
            </a:pPr>
            <a:r>
              <a:rPr lang="en-US" sz="2000" b="0" dirty="0"/>
              <a:t>The peripheral is treated like an external interface. The data are transferred from main memory to local memory through high-speed bus.</a:t>
            </a:r>
          </a:p>
          <a:p>
            <a:pPr marL="287338" indent="-287338">
              <a:spcAft>
                <a:spcPts val="1200"/>
              </a:spcAft>
              <a:buFont typeface="Arial" charset="0"/>
              <a:buChar char="•"/>
            </a:pPr>
            <a:r>
              <a:rPr lang="en-US" sz="2000" b="0" dirty="0"/>
              <a:t>The general-purpose computer without the attached processor serves the users that need conventional data processing.</a:t>
            </a:r>
          </a:p>
        </p:txBody>
      </p:sp>
    </p:spTree>
    <p:extLst>
      <p:ext uri="{BB962C8B-B14F-4D97-AF65-F5344CB8AC3E}">
        <p14:creationId xmlns:p14="http://schemas.microsoft.com/office/powerpoint/2010/main" val="3516992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3"/>
          <p:cNvGraphicFramePr>
            <a:graphicFrameLocks noChangeAspect="1"/>
          </p:cNvGraphicFramePr>
          <p:nvPr/>
        </p:nvGraphicFramePr>
        <p:xfrm>
          <a:off x="3154363" y="736600"/>
          <a:ext cx="5678487" cy="371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Visio" r:id="rId3" imgW="6589800" imgH="4309920" progId="Visio.Drawing.11">
                  <p:embed/>
                </p:oleObj>
              </mc:Choice>
              <mc:Fallback>
                <p:oleObj name="Visio" r:id="rId3" imgW="6589800" imgH="43099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736600"/>
                        <a:ext cx="5678487" cy="37131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9"/>
          <p:cNvSpPr>
            <a:spLocks noChangeArrowheads="1"/>
          </p:cNvSpPr>
          <p:nvPr/>
        </p:nvSpPr>
        <p:spPr bwMode="auto">
          <a:xfrm>
            <a:off x="128588" y="4448175"/>
            <a:ext cx="8810625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charset="0"/>
              <a:buChar char="•"/>
              <a:defRPr/>
            </a:pPr>
            <a:r>
              <a:rPr lang="en-US" sz="2000" b="0" dirty="0"/>
              <a:t>  Vector instructions are broadcast to all PEs simultaneously </a:t>
            </a:r>
          </a:p>
          <a:p>
            <a:pPr>
              <a:lnSpc>
                <a:spcPct val="100000"/>
              </a:lnSpc>
              <a:buFont typeface="Arial" charset="0"/>
              <a:buChar char="•"/>
              <a:defRPr/>
            </a:pPr>
            <a:r>
              <a:rPr lang="en-US" sz="2000" b="0" dirty="0"/>
              <a:t>     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sz="2000" b="0" dirty="0"/>
              <a:t>:  </a:t>
            </a:r>
            <a:r>
              <a:rPr lang="en-US" sz="2000" b="0" i="1" dirty="0"/>
              <a:t>C = A + B</a:t>
            </a:r>
          </a:p>
          <a:p>
            <a:pPr marL="627063" lvl="1" indent="-169863">
              <a:lnSpc>
                <a:spcPct val="100000"/>
              </a:lnSpc>
              <a:buFont typeface="Wingdings" pitchFamily="2" charset="2"/>
              <a:buChar char="Ø"/>
              <a:defRPr/>
            </a:pPr>
            <a:r>
              <a:rPr lang="en-US" sz="2000" b="0" dirty="0"/>
              <a:t> The master control unit first stores the </a:t>
            </a:r>
            <a:r>
              <a:rPr lang="en-US" sz="2000" b="0" i="1" dirty="0" err="1"/>
              <a:t>i</a:t>
            </a:r>
            <a:r>
              <a:rPr lang="en-US" sz="2000" b="0" i="1" dirty="0"/>
              <a:t> </a:t>
            </a:r>
            <a:r>
              <a:rPr lang="en-US" sz="2000" b="0" i="1" baseline="30000" dirty="0" err="1"/>
              <a:t>th</a:t>
            </a:r>
            <a:r>
              <a:rPr lang="en-US" sz="2000" b="0" dirty="0"/>
              <a:t> components </a:t>
            </a:r>
            <a:r>
              <a:rPr lang="en-US" sz="2000" b="0" i="1" dirty="0" err="1"/>
              <a:t>a</a:t>
            </a:r>
            <a:r>
              <a:rPr lang="en-US" sz="2000" b="0" i="1" baseline="-25000" dirty="0" err="1"/>
              <a:t>i</a:t>
            </a:r>
            <a:r>
              <a:rPr lang="en-US" sz="2000" b="0" dirty="0"/>
              <a:t> and </a:t>
            </a:r>
            <a:r>
              <a:rPr lang="en-US" sz="2000" b="0" i="1" dirty="0"/>
              <a:t>b</a:t>
            </a:r>
            <a:r>
              <a:rPr lang="en-US" sz="2000" b="0" i="1" baseline="-25000" dirty="0"/>
              <a:t>i</a:t>
            </a:r>
            <a:r>
              <a:rPr lang="en-US" sz="2000" b="0" dirty="0"/>
              <a:t> in local</a:t>
            </a:r>
          </a:p>
          <a:p>
            <a:pPr marL="627063" lvl="1" indent="-169863">
              <a:lnSpc>
                <a:spcPct val="100000"/>
              </a:lnSpc>
              <a:defRPr/>
            </a:pPr>
            <a:r>
              <a:rPr lang="en-US" sz="2000" b="0" dirty="0"/>
              <a:t>    memory </a:t>
            </a:r>
            <a:r>
              <a:rPr lang="en-US" sz="2000" b="0" i="1" dirty="0"/>
              <a:t>M</a:t>
            </a:r>
            <a:r>
              <a:rPr lang="en-US" sz="2000" b="0" i="1" baseline="-25000" dirty="0"/>
              <a:t>i</a:t>
            </a:r>
            <a:r>
              <a:rPr lang="en-US" sz="2000" b="0" dirty="0"/>
              <a:t>  for </a:t>
            </a:r>
            <a:r>
              <a:rPr lang="en-US" sz="2000" b="0" i="1" dirty="0" err="1"/>
              <a:t>i</a:t>
            </a:r>
            <a:r>
              <a:rPr lang="en-US" sz="2000" b="0" i="1" dirty="0"/>
              <a:t> = 1, 2, …, n. </a:t>
            </a:r>
          </a:p>
          <a:p>
            <a:pPr marL="627063" lvl="1" indent="-169863">
              <a:lnSpc>
                <a:spcPct val="100000"/>
              </a:lnSpc>
              <a:buFont typeface="Wingdings" pitchFamily="2" charset="2"/>
              <a:buChar char="Ø"/>
              <a:defRPr/>
            </a:pPr>
            <a:r>
              <a:rPr lang="en-US" sz="2000" b="0" dirty="0"/>
              <a:t> Broadcasts the floating-point add instruction </a:t>
            </a:r>
            <a:r>
              <a:rPr lang="en-US" sz="2000" b="0" i="1" dirty="0" err="1"/>
              <a:t>c</a:t>
            </a:r>
            <a:r>
              <a:rPr lang="en-US" sz="2000" b="0" i="1" baseline="-25000" dirty="0" err="1"/>
              <a:t>i</a:t>
            </a:r>
            <a:r>
              <a:rPr lang="en-US" sz="2000" b="0" i="1" dirty="0"/>
              <a:t> = </a:t>
            </a:r>
            <a:r>
              <a:rPr lang="en-US" sz="2000" b="0" i="1" dirty="0" err="1"/>
              <a:t>a</a:t>
            </a:r>
            <a:r>
              <a:rPr lang="en-US" sz="2000" b="0" i="1" baseline="-25000" dirty="0" err="1"/>
              <a:t>i</a:t>
            </a:r>
            <a:r>
              <a:rPr lang="en-US" sz="2000" b="0" i="1" dirty="0"/>
              <a:t> + b</a:t>
            </a:r>
            <a:r>
              <a:rPr lang="en-US" sz="2000" b="0" i="1" baseline="-25000" dirty="0"/>
              <a:t>i</a:t>
            </a:r>
            <a:r>
              <a:rPr lang="en-US" sz="2000" b="0" i="1" dirty="0"/>
              <a:t>  </a:t>
            </a:r>
            <a:r>
              <a:rPr lang="en-US" sz="2000" b="0" dirty="0"/>
              <a:t>to all PEs</a:t>
            </a:r>
          </a:p>
          <a:p>
            <a:pPr marL="627063" lvl="1" indent="-169863">
              <a:lnSpc>
                <a:spcPct val="100000"/>
              </a:lnSpc>
              <a:buFont typeface="Wingdings" pitchFamily="2" charset="2"/>
              <a:buChar char="Ø"/>
              <a:defRPr/>
            </a:pPr>
            <a:r>
              <a:rPr lang="en-US" sz="2000" b="0" dirty="0"/>
              <a:t> The components of </a:t>
            </a:r>
            <a:r>
              <a:rPr lang="en-US" sz="2000" b="0" i="1" dirty="0" err="1"/>
              <a:t>c</a:t>
            </a:r>
            <a:r>
              <a:rPr lang="en-US" sz="2000" b="0" i="1" baseline="-25000" dirty="0" err="1"/>
              <a:t>i</a:t>
            </a:r>
            <a:r>
              <a:rPr lang="en-US" sz="2000" b="0" dirty="0"/>
              <a:t> are stored in fixed locations in each local</a:t>
            </a:r>
          </a:p>
          <a:p>
            <a:pPr marL="627063" lvl="1" indent="-169863">
              <a:lnSpc>
                <a:spcPct val="100000"/>
              </a:lnSpc>
              <a:defRPr/>
            </a:pPr>
            <a:r>
              <a:rPr lang="en-US" sz="2000" b="0" dirty="0"/>
              <a:t>    memory.</a:t>
            </a:r>
            <a:endParaRPr lang="ar-IQ" sz="2000" b="0" dirty="0"/>
          </a:p>
        </p:txBody>
      </p:sp>
      <p:sp>
        <p:nvSpPr>
          <p:cNvPr id="5125" name="Rectangle 10"/>
          <p:cNvSpPr>
            <a:spLocks noChangeArrowheads="1"/>
          </p:cNvSpPr>
          <p:nvPr/>
        </p:nvSpPr>
        <p:spPr bwMode="auto">
          <a:xfrm>
            <a:off x="201613" y="923925"/>
            <a:ext cx="2924175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accent1"/>
                </a:solidFill>
              </a:rPr>
              <a:t>SIMD array processor</a:t>
            </a:r>
          </a:p>
          <a:p>
            <a:pPr>
              <a:defRPr/>
            </a:pPr>
            <a:endParaRPr lang="en-US" altLang="ko-KR" sz="2000" dirty="0">
              <a:solidFill>
                <a:schemeClr val="accent1"/>
              </a:solidFill>
            </a:endParaRPr>
          </a:p>
          <a:p>
            <a:pPr marL="177800" indent="-177800">
              <a:lnSpc>
                <a:spcPct val="100000"/>
              </a:lnSpc>
              <a:buFont typeface="Arial" charset="0"/>
              <a:buChar char="•"/>
              <a:defRPr/>
            </a:pPr>
            <a:r>
              <a:rPr lang="en-US" sz="2000" b="0" dirty="0"/>
              <a:t>Scalar and program control instructions are directly executed within the master control unit.</a:t>
            </a:r>
          </a:p>
          <a:p>
            <a:pPr>
              <a:defRPr/>
            </a:pPr>
            <a:r>
              <a:rPr lang="en-US" altLang="ko-KR" sz="2000" dirty="0">
                <a:solidFill>
                  <a:schemeClr val="accent1"/>
                </a:solidFill>
              </a:rPr>
              <a:t> </a:t>
            </a:r>
            <a:endParaRPr lang="ar-IQ" sz="2000" dirty="0"/>
          </a:p>
        </p:txBody>
      </p:sp>
      <p:sp>
        <p:nvSpPr>
          <p:cNvPr id="9" name="Freeform 8"/>
          <p:cNvSpPr/>
          <p:nvPr/>
        </p:nvSpPr>
        <p:spPr bwMode="auto">
          <a:xfrm>
            <a:off x="6107113" y="1063625"/>
            <a:ext cx="958850" cy="3135313"/>
          </a:xfrm>
          <a:custGeom>
            <a:avLst/>
            <a:gdLst>
              <a:gd name="connsiteX0" fmla="*/ 20145 w 934617"/>
              <a:gd name="connsiteY0" fmla="*/ 154379 h 3087584"/>
              <a:gd name="connsiteX1" fmla="*/ 20145 w 934617"/>
              <a:gd name="connsiteY1" fmla="*/ 154379 h 3087584"/>
              <a:gd name="connsiteX2" fmla="*/ 91397 w 934617"/>
              <a:gd name="connsiteY2" fmla="*/ 71252 h 3087584"/>
              <a:gd name="connsiteX3" fmla="*/ 162649 w 934617"/>
              <a:gd name="connsiteY3" fmla="*/ 35626 h 3087584"/>
              <a:gd name="connsiteX4" fmla="*/ 257652 w 934617"/>
              <a:gd name="connsiteY4" fmla="*/ 0 h 3087584"/>
              <a:gd name="connsiteX5" fmla="*/ 602036 w 934617"/>
              <a:gd name="connsiteY5" fmla="*/ 11875 h 3087584"/>
              <a:gd name="connsiteX6" fmla="*/ 673288 w 934617"/>
              <a:gd name="connsiteY6" fmla="*/ 47501 h 3087584"/>
              <a:gd name="connsiteX7" fmla="*/ 720790 w 934617"/>
              <a:gd name="connsiteY7" fmla="*/ 71252 h 3087584"/>
              <a:gd name="connsiteX8" fmla="*/ 732665 w 934617"/>
              <a:gd name="connsiteY8" fmla="*/ 106878 h 3087584"/>
              <a:gd name="connsiteX9" fmla="*/ 768291 w 934617"/>
              <a:gd name="connsiteY9" fmla="*/ 130628 h 3087584"/>
              <a:gd name="connsiteX10" fmla="*/ 839543 w 934617"/>
              <a:gd name="connsiteY10" fmla="*/ 190005 h 3087584"/>
              <a:gd name="connsiteX11" fmla="*/ 863293 w 934617"/>
              <a:gd name="connsiteY11" fmla="*/ 225631 h 3087584"/>
              <a:gd name="connsiteX12" fmla="*/ 887044 w 934617"/>
              <a:gd name="connsiteY12" fmla="*/ 308758 h 3087584"/>
              <a:gd name="connsiteX13" fmla="*/ 910795 w 934617"/>
              <a:gd name="connsiteY13" fmla="*/ 344384 h 3087584"/>
              <a:gd name="connsiteX14" fmla="*/ 934545 w 934617"/>
              <a:gd name="connsiteY14" fmla="*/ 522514 h 3087584"/>
              <a:gd name="connsiteX15" fmla="*/ 910795 w 934617"/>
              <a:gd name="connsiteY15" fmla="*/ 2861953 h 3087584"/>
              <a:gd name="connsiteX16" fmla="*/ 887044 w 934617"/>
              <a:gd name="connsiteY16" fmla="*/ 2897579 h 3087584"/>
              <a:gd name="connsiteX17" fmla="*/ 839543 w 934617"/>
              <a:gd name="connsiteY17" fmla="*/ 2980706 h 3087584"/>
              <a:gd name="connsiteX18" fmla="*/ 803917 w 934617"/>
              <a:gd name="connsiteY18" fmla="*/ 2992582 h 3087584"/>
              <a:gd name="connsiteX19" fmla="*/ 744540 w 934617"/>
              <a:gd name="connsiteY19" fmla="*/ 3016332 h 3087584"/>
              <a:gd name="connsiteX20" fmla="*/ 518909 w 934617"/>
              <a:gd name="connsiteY20" fmla="*/ 2933205 h 3087584"/>
              <a:gd name="connsiteX21" fmla="*/ 435782 w 934617"/>
              <a:gd name="connsiteY21" fmla="*/ 2897579 h 3087584"/>
              <a:gd name="connsiteX22" fmla="*/ 412031 w 934617"/>
              <a:gd name="connsiteY22" fmla="*/ 2968831 h 3087584"/>
              <a:gd name="connsiteX23" fmla="*/ 388280 w 934617"/>
              <a:gd name="connsiteY23" fmla="*/ 3063834 h 3087584"/>
              <a:gd name="connsiteX24" fmla="*/ 340779 w 934617"/>
              <a:gd name="connsiteY24" fmla="*/ 3087584 h 3087584"/>
              <a:gd name="connsiteX25" fmla="*/ 233901 w 934617"/>
              <a:gd name="connsiteY25" fmla="*/ 3004457 h 3087584"/>
              <a:gd name="connsiteX26" fmla="*/ 198275 w 934617"/>
              <a:gd name="connsiteY26" fmla="*/ 2992582 h 3087584"/>
              <a:gd name="connsiteX27" fmla="*/ 162649 w 934617"/>
              <a:gd name="connsiteY27" fmla="*/ 2945080 h 3087584"/>
              <a:gd name="connsiteX28" fmla="*/ 150774 w 934617"/>
              <a:gd name="connsiteY28" fmla="*/ 2909454 h 3087584"/>
              <a:gd name="connsiteX29" fmla="*/ 127023 w 934617"/>
              <a:gd name="connsiteY29" fmla="*/ 2873828 h 3087584"/>
              <a:gd name="connsiteX30" fmla="*/ 91397 w 934617"/>
              <a:gd name="connsiteY30" fmla="*/ 2802577 h 3087584"/>
              <a:gd name="connsiteX31" fmla="*/ 67647 w 934617"/>
              <a:gd name="connsiteY31" fmla="*/ 2731325 h 3087584"/>
              <a:gd name="connsiteX32" fmla="*/ 43896 w 934617"/>
              <a:gd name="connsiteY32" fmla="*/ 2660073 h 3087584"/>
              <a:gd name="connsiteX33" fmla="*/ 20145 w 934617"/>
              <a:gd name="connsiteY33" fmla="*/ 2553195 h 3087584"/>
              <a:gd name="connsiteX34" fmla="*/ 20145 w 934617"/>
              <a:gd name="connsiteY34" fmla="*/ 736270 h 3087584"/>
              <a:gd name="connsiteX35" fmla="*/ 32021 w 934617"/>
              <a:gd name="connsiteY35" fmla="*/ 653143 h 3087584"/>
              <a:gd name="connsiteX36" fmla="*/ 43896 w 934617"/>
              <a:gd name="connsiteY36" fmla="*/ 617517 h 3087584"/>
              <a:gd name="connsiteX37" fmla="*/ 43896 w 934617"/>
              <a:gd name="connsiteY37" fmla="*/ 106878 h 308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34617" h="3087584">
                <a:moveTo>
                  <a:pt x="20145" y="154379"/>
                </a:moveTo>
                <a:lnTo>
                  <a:pt x="20145" y="154379"/>
                </a:lnTo>
                <a:cubicBezTo>
                  <a:pt x="43896" y="126670"/>
                  <a:pt x="63361" y="94615"/>
                  <a:pt x="91397" y="71252"/>
                </a:cubicBezTo>
                <a:cubicBezTo>
                  <a:pt x="111796" y="54253"/>
                  <a:pt x="138475" y="46614"/>
                  <a:pt x="162649" y="35626"/>
                </a:cubicBezTo>
                <a:cubicBezTo>
                  <a:pt x="201703" y="17874"/>
                  <a:pt x="220562" y="12363"/>
                  <a:pt x="257652" y="0"/>
                </a:cubicBezTo>
                <a:cubicBezTo>
                  <a:pt x="372447" y="3958"/>
                  <a:pt x="487397" y="4710"/>
                  <a:pt x="602036" y="11875"/>
                </a:cubicBezTo>
                <a:cubicBezTo>
                  <a:pt x="632591" y="13785"/>
                  <a:pt x="648465" y="33317"/>
                  <a:pt x="673288" y="47501"/>
                </a:cubicBezTo>
                <a:cubicBezTo>
                  <a:pt x="688659" y="56284"/>
                  <a:pt x="704956" y="63335"/>
                  <a:pt x="720790" y="71252"/>
                </a:cubicBezTo>
                <a:cubicBezTo>
                  <a:pt x="724748" y="83127"/>
                  <a:pt x="724845" y="97103"/>
                  <a:pt x="732665" y="106878"/>
                </a:cubicBezTo>
                <a:cubicBezTo>
                  <a:pt x="741581" y="118023"/>
                  <a:pt x="757327" y="121491"/>
                  <a:pt x="768291" y="130628"/>
                </a:cubicBezTo>
                <a:cubicBezTo>
                  <a:pt x="859735" y="206830"/>
                  <a:pt x="751084" y="131031"/>
                  <a:pt x="839543" y="190005"/>
                </a:cubicBezTo>
                <a:cubicBezTo>
                  <a:pt x="847460" y="201880"/>
                  <a:pt x="856910" y="212866"/>
                  <a:pt x="863293" y="225631"/>
                </a:cubicBezTo>
                <a:cubicBezTo>
                  <a:pt x="886412" y="271869"/>
                  <a:pt x="864204" y="255465"/>
                  <a:pt x="887044" y="308758"/>
                </a:cubicBezTo>
                <a:cubicBezTo>
                  <a:pt x="892666" y="321876"/>
                  <a:pt x="902878" y="332509"/>
                  <a:pt x="910795" y="344384"/>
                </a:cubicBezTo>
                <a:cubicBezTo>
                  <a:pt x="913659" y="364436"/>
                  <a:pt x="934617" y="507675"/>
                  <a:pt x="934545" y="522514"/>
                </a:cubicBezTo>
                <a:cubicBezTo>
                  <a:pt x="930741" y="1302358"/>
                  <a:pt x="926389" y="2082256"/>
                  <a:pt x="910795" y="2861953"/>
                </a:cubicBezTo>
                <a:cubicBezTo>
                  <a:pt x="910510" y="2876223"/>
                  <a:pt x="894961" y="2885704"/>
                  <a:pt x="887044" y="2897579"/>
                </a:cubicBezTo>
                <a:cubicBezTo>
                  <a:pt x="875206" y="2933095"/>
                  <a:pt x="872726" y="2953054"/>
                  <a:pt x="839543" y="2980706"/>
                </a:cubicBezTo>
                <a:cubicBezTo>
                  <a:pt x="829927" y="2988720"/>
                  <a:pt x="815638" y="2988187"/>
                  <a:pt x="803917" y="2992582"/>
                </a:cubicBezTo>
                <a:cubicBezTo>
                  <a:pt x="783957" y="3000067"/>
                  <a:pt x="764332" y="3008415"/>
                  <a:pt x="744540" y="3016332"/>
                </a:cubicBezTo>
                <a:cubicBezTo>
                  <a:pt x="669330" y="2988623"/>
                  <a:pt x="593550" y="2962412"/>
                  <a:pt x="518909" y="2933205"/>
                </a:cubicBezTo>
                <a:cubicBezTo>
                  <a:pt x="350165" y="2867174"/>
                  <a:pt x="566017" y="2940990"/>
                  <a:pt x="435782" y="2897579"/>
                </a:cubicBezTo>
                <a:cubicBezTo>
                  <a:pt x="427865" y="2921330"/>
                  <a:pt x="418103" y="2944543"/>
                  <a:pt x="412031" y="2968831"/>
                </a:cubicBezTo>
                <a:cubicBezTo>
                  <a:pt x="404114" y="3000499"/>
                  <a:pt x="405074" y="3035843"/>
                  <a:pt x="388280" y="3063834"/>
                </a:cubicBezTo>
                <a:cubicBezTo>
                  <a:pt x="379172" y="3079014"/>
                  <a:pt x="356613" y="3079667"/>
                  <a:pt x="340779" y="3087584"/>
                </a:cubicBezTo>
                <a:cubicBezTo>
                  <a:pt x="325015" y="3074447"/>
                  <a:pt x="264573" y="3019793"/>
                  <a:pt x="233901" y="3004457"/>
                </a:cubicBezTo>
                <a:cubicBezTo>
                  <a:pt x="222705" y="2998859"/>
                  <a:pt x="210150" y="2996540"/>
                  <a:pt x="198275" y="2992582"/>
                </a:cubicBezTo>
                <a:cubicBezTo>
                  <a:pt x="186400" y="2976748"/>
                  <a:pt x="172469" y="2962265"/>
                  <a:pt x="162649" y="2945080"/>
                </a:cubicBezTo>
                <a:cubicBezTo>
                  <a:pt x="156439" y="2934212"/>
                  <a:pt x="156372" y="2920650"/>
                  <a:pt x="150774" y="2909454"/>
                </a:cubicBezTo>
                <a:cubicBezTo>
                  <a:pt x="144391" y="2896688"/>
                  <a:pt x="134940" y="2885703"/>
                  <a:pt x="127023" y="2873828"/>
                </a:cubicBezTo>
                <a:cubicBezTo>
                  <a:pt x="83715" y="2743899"/>
                  <a:pt x="152785" y="2940700"/>
                  <a:pt x="91397" y="2802577"/>
                </a:cubicBezTo>
                <a:cubicBezTo>
                  <a:pt x="81229" y="2779699"/>
                  <a:pt x="75564" y="2755076"/>
                  <a:pt x="67647" y="2731325"/>
                </a:cubicBezTo>
                <a:cubicBezTo>
                  <a:pt x="67645" y="2731318"/>
                  <a:pt x="43897" y="2660081"/>
                  <a:pt x="43896" y="2660073"/>
                </a:cubicBezTo>
                <a:cubicBezTo>
                  <a:pt x="29963" y="2576474"/>
                  <a:pt x="39636" y="2611664"/>
                  <a:pt x="20145" y="2553195"/>
                </a:cubicBezTo>
                <a:cubicBezTo>
                  <a:pt x="7048" y="1688785"/>
                  <a:pt x="0" y="1683067"/>
                  <a:pt x="20145" y="736270"/>
                </a:cubicBezTo>
                <a:cubicBezTo>
                  <a:pt x="20740" y="708286"/>
                  <a:pt x="26532" y="680590"/>
                  <a:pt x="32021" y="653143"/>
                </a:cubicBezTo>
                <a:cubicBezTo>
                  <a:pt x="34476" y="640868"/>
                  <a:pt x="43624" y="630032"/>
                  <a:pt x="43896" y="617517"/>
                </a:cubicBezTo>
                <a:cubicBezTo>
                  <a:pt x="47595" y="447344"/>
                  <a:pt x="43896" y="277091"/>
                  <a:pt x="43896" y="106878"/>
                </a:cubicBezTo>
              </a:path>
            </a:pathLst>
          </a:custGeom>
          <a:noFill/>
          <a:ln w="254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894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05800" cy="12954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3. Multiple Instruction Stream Single Data Stream(MISD)</a:t>
            </a:r>
            <a:r>
              <a:rPr lang="en-US" sz="5400" b="1" dirty="0"/>
              <a:t> </a:t>
            </a:r>
            <a:br>
              <a:rPr lang="en-US" sz="5400" b="1" dirty="0"/>
            </a:br>
            <a:r>
              <a:rPr lang="en-US" sz="2200" dirty="0"/>
              <a:t>(William Stallings)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334000"/>
          </a:xfrm>
        </p:spPr>
        <p:txBody>
          <a:bodyPr/>
          <a:lstStyle/>
          <a:p>
            <a:r>
              <a:rPr lang="en-US" sz="2000" dirty="0"/>
              <a:t>There are n processor units each receiving distinct instructions operating over the same data stream and its derivatives</a:t>
            </a:r>
          </a:p>
          <a:p>
            <a:r>
              <a:rPr lang="en-US" sz="2000" dirty="0"/>
              <a:t>The result of one processor becomes the input of the next processor .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3124200"/>
            <a:ext cx="685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3810000"/>
            <a:ext cx="685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4953000"/>
            <a:ext cx="685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600" y="3124200"/>
            <a:ext cx="6096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48400" y="3429000"/>
            <a:ext cx="685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1400" y="3886200"/>
            <a:ext cx="685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72400" y="3429000"/>
            <a:ext cx="685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81400" y="4953000"/>
            <a:ext cx="685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57800" y="3429000"/>
            <a:ext cx="685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304800" y="6400800"/>
            <a:ext cx="784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7085013" y="5334000"/>
            <a:ext cx="21351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05400" y="4267200"/>
            <a:ext cx="358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105400" y="3124200"/>
            <a:ext cx="358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4533901" y="3695700"/>
            <a:ext cx="1143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8116094" y="3694906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6592887" y="5218113"/>
            <a:ext cx="19034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-1218406" y="4876006"/>
            <a:ext cx="304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4800" y="33528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33400" y="4038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905000" y="34290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5800" y="5257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905000" y="41148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905000" y="52578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-533399" y="5105400"/>
            <a:ext cx="21336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33400" y="6172200"/>
            <a:ext cx="7010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341313" y="5600700"/>
            <a:ext cx="6873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85800" y="5943600"/>
            <a:ext cx="6172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6020594" y="5104606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>
            <a:off x="3810794" y="56380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962400" y="5791200"/>
            <a:ext cx="1600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5400000" flipH="1" flipV="1">
            <a:off x="4802188" y="5029200"/>
            <a:ext cx="15224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31" name="TextBox 95"/>
          <p:cNvSpPr txBox="1">
            <a:spLocks noChangeArrowheads="1"/>
          </p:cNvSpPr>
          <p:nvPr/>
        </p:nvSpPr>
        <p:spPr bwMode="auto">
          <a:xfrm>
            <a:off x="1371600" y="32004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CU1</a:t>
            </a:r>
          </a:p>
        </p:txBody>
      </p:sp>
      <p:sp>
        <p:nvSpPr>
          <p:cNvPr id="29732" name="TextBox 96"/>
          <p:cNvSpPr txBox="1">
            <a:spLocks noChangeArrowheads="1"/>
          </p:cNvSpPr>
          <p:nvPr/>
        </p:nvSpPr>
        <p:spPr bwMode="auto">
          <a:xfrm>
            <a:off x="1295400" y="39624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CU2</a:t>
            </a:r>
          </a:p>
        </p:txBody>
      </p:sp>
      <p:sp>
        <p:nvSpPr>
          <p:cNvPr id="29733" name="TextBox 97"/>
          <p:cNvSpPr txBox="1">
            <a:spLocks noChangeArrowheads="1"/>
          </p:cNvSpPr>
          <p:nvPr/>
        </p:nvSpPr>
        <p:spPr bwMode="auto">
          <a:xfrm>
            <a:off x="1371600" y="5029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CUn</a:t>
            </a:r>
          </a:p>
        </p:txBody>
      </p:sp>
      <p:sp>
        <p:nvSpPr>
          <p:cNvPr id="29734" name="TextBox 98"/>
          <p:cNvSpPr txBox="1">
            <a:spLocks noChangeArrowheads="1"/>
          </p:cNvSpPr>
          <p:nvPr/>
        </p:nvSpPr>
        <p:spPr bwMode="auto">
          <a:xfrm>
            <a:off x="533400" y="28956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IS1</a:t>
            </a:r>
          </a:p>
        </p:txBody>
      </p:sp>
      <p:sp>
        <p:nvSpPr>
          <p:cNvPr id="29735" name="TextBox 99"/>
          <p:cNvSpPr txBox="1">
            <a:spLocks noChangeArrowheads="1"/>
          </p:cNvSpPr>
          <p:nvPr/>
        </p:nvSpPr>
        <p:spPr bwMode="auto">
          <a:xfrm>
            <a:off x="3733800" y="32766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tantia" pitchFamily="18" charset="0"/>
              </a:rPr>
              <a:t>PU1</a:t>
            </a:r>
          </a:p>
        </p:txBody>
      </p:sp>
      <p:sp>
        <p:nvSpPr>
          <p:cNvPr id="29736" name="TextBox 100"/>
          <p:cNvSpPr txBox="1">
            <a:spLocks noChangeArrowheads="1"/>
          </p:cNvSpPr>
          <p:nvPr/>
        </p:nvSpPr>
        <p:spPr bwMode="auto">
          <a:xfrm>
            <a:off x="3581400" y="3962400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PU2</a:t>
            </a:r>
          </a:p>
        </p:txBody>
      </p:sp>
      <p:sp>
        <p:nvSpPr>
          <p:cNvPr id="29737" name="TextBox 101"/>
          <p:cNvSpPr txBox="1">
            <a:spLocks noChangeArrowheads="1"/>
          </p:cNvSpPr>
          <p:nvPr/>
        </p:nvSpPr>
        <p:spPr bwMode="auto">
          <a:xfrm>
            <a:off x="3657600" y="5029200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PUn</a:t>
            </a:r>
          </a:p>
        </p:txBody>
      </p:sp>
      <p:sp>
        <p:nvSpPr>
          <p:cNvPr id="29738" name="TextBox 102"/>
          <p:cNvSpPr txBox="1">
            <a:spLocks noChangeArrowheads="1"/>
          </p:cNvSpPr>
          <p:nvPr/>
        </p:nvSpPr>
        <p:spPr bwMode="auto">
          <a:xfrm>
            <a:off x="533400" y="37338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IS2</a:t>
            </a:r>
          </a:p>
        </p:txBody>
      </p:sp>
      <p:sp>
        <p:nvSpPr>
          <p:cNvPr id="29739" name="TextBox 103"/>
          <p:cNvSpPr txBox="1">
            <a:spLocks noChangeArrowheads="1"/>
          </p:cNvSpPr>
          <p:nvPr/>
        </p:nvSpPr>
        <p:spPr bwMode="auto">
          <a:xfrm>
            <a:off x="685800" y="49530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ISn</a:t>
            </a:r>
          </a:p>
        </p:txBody>
      </p:sp>
      <p:sp>
        <p:nvSpPr>
          <p:cNvPr id="29740" name="TextBox 104"/>
          <p:cNvSpPr txBox="1">
            <a:spLocks noChangeArrowheads="1"/>
          </p:cNvSpPr>
          <p:nvPr/>
        </p:nvSpPr>
        <p:spPr bwMode="auto">
          <a:xfrm>
            <a:off x="2590800" y="30480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IS1</a:t>
            </a:r>
          </a:p>
        </p:txBody>
      </p:sp>
      <p:sp>
        <p:nvSpPr>
          <p:cNvPr id="29741" name="TextBox 105"/>
          <p:cNvSpPr txBox="1">
            <a:spLocks noChangeArrowheads="1"/>
          </p:cNvSpPr>
          <p:nvPr/>
        </p:nvSpPr>
        <p:spPr bwMode="auto">
          <a:xfrm>
            <a:off x="2590800" y="37338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IS2</a:t>
            </a:r>
          </a:p>
        </p:txBody>
      </p:sp>
      <p:sp>
        <p:nvSpPr>
          <p:cNvPr id="29742" name="TextBox 106"/>
          <p:cNvSpPr txBox="1">
            <a:spLocks noChangeArrowheads="1"/>
          </p:cNvSpPr>
          <p:nvPr/>
        </p:nvSpPr>
        <p:spPr bwMode="auto">
          <a:xfrm>
            <a:off x="2514600" y="48768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ISn</a:t>
            </a:r>
          </a:p>
        </p:txBody>
      </p:sp>
      <p:sp>
        <p:nvSpPr>
          <p:cNvPr id="29743" name="TextBox 107"/>
          <p:cNvSpPr txBox="1">
            <a:spLocks noChangeArrowheads="1"/>
          </p:cNvSpPr>
          <p:nvPr/>
        </p:nvSpPr>
        <p:spPr bwMode="auto">
          <a:xfrm>
            <a:off x="5334000" y="3581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MM1</a:t>
            </a:r>
          </a:p>
        </p:txBody>
      </p:sp>
      <p:sp>
        <p:nvSpPr>
          <p:cNvPr id="29744" name="TextBox 108"/>
          <p:cNvSpPr txBox="1">
            <a:spLocks noChangeArrowheads="1"/>
          </p:cNvSpPr>
          <p:nvPr/>
        </p:nvSpPr>
        <p:spPr bwMode="auto">
          <a:xfrm>
            <a:off x="6324600" y="35814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MM2</a:t>
            </a:r>
          </a:p>
        </p:txBody>
      </p:sp>
      <p:sp>
        <p:nvSpPr>
          <p:cNvPr id="29745" name="TextBox 109"/>
          <p:cNvSpPr txBox="1">
            <a:spLocks noChangeArrowheads="1"/>
          </p:cNvSpPr>
          <p:nvPr/>
        </p:nvSpPr>
        <p:spPr bwMode="auto">
          <a:xfrm>
            <a:off x="7848600" y="36576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MMn</a:t>
            </a:r>
          </a:p>
        </p:txBody>
      </p:sp>
      <p:cxnSp>
        <p:nvCxnSpPr>
          <p:cNvPr id="112" name="Straight Connector 111"/>
          <p:cNvCxnSpPr/>
          <p:nvPr/>
        </p:nvCxnSpPr>
        <p:spPr>
          <a:xfrm rot="5400000" flipH="1" flipV="1">
            <a:off x="5522913" y="2857500"/>
            <a:ext cx="5349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5400000">
            <a:off x="3620294" y="28567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886200" y="2590800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49" name="TextBox 122"/>
          <p:cNvSpPr txBox="1">
            <a:spLocks noChangeArrowheads="1"/>
          </p:cNvSpPr>
          <p:nvPr/>
        </p:nvSpPr>
        <p:spPr bwMode="auto">
          <a:xfrm>
            <a:off x="6096000" y="26670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DS</a:t>
            </a:r>
          </a:p>
        </p:txBody>
      </p:sp>
      <p:sp>
        <p:nvSpPr>
          <p:cNvPr id="29750" name="TextBox 123"/>
          <p:cNvSpPr txBox="1">
            <a:spLocks noChangeArrowheads="1"/>
          </p:cNvSpPr>
          <p:nvPr/>
        </p:nvSpPr>
        <p:spPr bwMode="auto">
          <a:xfrm>
            <a:off x="8458200" y="51816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IS1</a:t>
            </a:r>
          </a:p>
        </p:txBody>
      </p:sp>
      <p:sp>
        <p:nvSpPr>
          <p:cNvPr id="29751" name="TextBox 124"/>
          <p:cNvSpPr txBox="1">
            <a:spLocks noChangeArrowheads="1"/>
          </p:cNvSpPr>
          <p:nvPr/>
        </p:nvSpPr>
        <p:spPr bwMode="auto">
          <a:xfrm>
            <a:off x="7620000" y="54102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IS2</a:t>
            </a:r>
          </a:p>
        </p:txBody>
      </p:sp>
      <p:sp>
        <p:nvSpPr>
          <p:cNvPr id="29752" name="TextBox 125"/>
          <p:cNvSpPr txBox="1">
            <a:spLocks noChangeArrowheads="1"/>
          </p:cNvSpPr>
          <p:nvPr/>
        </p:nvSpPr>
        <p:spPr bwMode="auto">
          <a:xfrm>
            <a:off x="7010400" y="52578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ISn</a:t>
            </a:r>
          </a:p>
        </p:txBody>
      </p:sp>
      <p:sp>
        <p:nvSpPr>
          <p:cNvPr id="29753" name="TextBox 126"/>
          <p:cNvSpPr txBox="1">
            <a:spLocks noChangeArrowheads="1"/>
          </p:cNvSpPr>
          <p:nvPr/>
        </p:nvSpPr>
        <p:spPr bwMode="auto">
          <a:xfrm>
            <a:off x="5715000" y="51054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DS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rot="5400000">
            <a:off x="3696494" y="46855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>
            <a:off x="3848101" y="3771900"/>
            <a:ext cx="2286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229600" cy="1143000"/>
          </a:xfrm>
        </p:spPr>
        <p:txBody>
          <a:bodyPr/>
          <a:lstStyle/>
          <a:p>
            <a:r>
              <a:rPr lang="en-US" b="1" dirty="0"/>
              <a:t>Flynn's Classical Taxonomy</a:t>
            </a:r>
            <a:br>
              <a:rPr lang="en-US" b="1" dirty="0"/>
            </a:br>
            <a:r>
              <a:rPr lang="en-US" sz="2000" b="1" dirty="0"/>
              <a:t>(William Stallings)</a:t>
            </a:r>
            <a:endParaRPr lang="en-US" sz="2000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5181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There are different ways to classify parallel computers. One of the more widely used classifications, in use since 1966, is called </a:t>
            </a:r>
            <a:r>
              <a:rPr lang="en-US">
                <a:solidFill>
                  <a:srgbClr val="FF0000"/>
                </a:solidFill>
              </a:rPr>
              <a:t>Flynn's Taxonomy. </a:t>
            </a:r>
          </a:p>
          <a:p>
            <a:pPr>
              <a:lnSpc>
                <a:spcPct val="150000"/>
              </a:lnSpc>
            </a:pPr>
            <a:r>
              <a:rPr lang="en-US"/>
              <a:t>Flynn's taxonomy distinguishes multi-processor computer architectures according to how they can be classified along the two independent dimensions of </a:t>
            </a:r>
            <a:r>
              <a:rPr lang="en-US" b="1" i="1">
                <a:solidFill>
                  <a:srgbClr val="FF0000"/>
                </a:solidFill>
              </a:rPr>
              <a:t>Instruction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and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b="1" i="1">
                <a:solidFill>
                  <a:srgbClr val="FF0000"/>
                </a:solidFill>
              </a:rPr>
              <a:t>Data</a:t>
            </a:r>
            <a:r>
              <a:rPr lang="en-US">
                <a:solidFill>
                  <a:srgbClr val="FF000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/>
              <a:t>Each of these dimensions can have only one of two possible states: </a:t>
            </a:r>
            <a:r>
              <a:rPr lang="en-US" b="1" i="1"/>
              <a:t>Single</a:t>
            </a:r>
            <a:r>
              <a:rPr lang="en-US"/>
              <a:t> or </a:t>
            </a:r>
            <a:r>
              <a:rPr lang="en-US" b="1" i="1"/>
              <a:t>Multiple</a:t>
            </a:r>
            <a:r>
              <a:rPr lang="en-US"/>
              <a:t>. </a:t>
            </a:r>
          </a:p>
          <a:p>
            <a:pPr>
              <a:lnSpc>
                <a:spcPct val="150000"/>
              </a:lnSpc>
              <a:buFont typeface="Wingdings 2" pitchFamily="18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MISD</a:t>
            </a:r>
          </a:p>
        </p:txBody>
      </p:sp>
      <p:pic>
        <p:nvPicPr>
          <p:cNvPr id="30723" name="Content Placeholder 3" descr="misd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38200" y="3770313"/>
            <a:ext cx="7570788" cy="2630487"/>
          </a:xfrm>
        </p:spPr>
      </p:pic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304800" y="1981200"/>
            <a:ext cx="81534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nstantia" pitchFamily="18" charset="0"/>
              </a:rPr>
              <a:t>Multiple Instruction:</a:t>
            </a:r>
            <a:r>
              <a:rPr lang="en-US" sz="2400">
                <a:latin typeface="Constantia" pitchFamily="18" charset="0"/>
              </a:rPr>
              <a:t> Each processing unit operates on the data independently via separate instruction streams.</a:t>
            </a:r>
          </a:p>
          <a:p>
            <a:r>
              <a:rPr lang="en-US" sz="2400">
                <a:latin typeface="Constantia" pitchFamily="18" charset="0"/>
              </a:rPr>
              <a:t> </a:t>
            </a:r>
            <a:r>
              <a:rPr lang="en-US" sz="2400" b="1">
                <a:latin typeface="Constantia" pitchFamily="18" charset="0"/>
              </a:rPr>
              <a:t>Single Data:</a:t>
            </a:r>
            <a:r>
              <a:rPr lang="en-US" sz="2400">
                <a:latin typeface="Constantia" pitchFamily="18" charset="0"/>
              </a:rPr>
              <a:t> A single data stream is fed into multiple processing units.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MISD</a:t>
            </a:r>
            <a:endParaRPr lang="en-I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of data</a:t>
            </a:r>
          </a:p>
          <a:p>
            <a:r>
              <a:rPr lang="en-US" dirty="0"/>
              <a:t>Transmitted to set of processors</a:t>
            </a:r>
          </a:p>
          <a:p>
            <a:r>
              <a:rPr lang="en-US" dirty="0"/>
              <a:t>Each processor executes different instruction sequence</a:t>
            </a:r>
          </a:p>
          <a:p>
            <a:r>
              <a:rPr lang="en-US" dirty="0"/>
              <a:t>Never been implemented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82000" cy="1295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</a:rPr>
              <a:t>4.Multiple Instruction Stream Multiple Data Stream(MIMD)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/>
          <a:lstStyle/>
          <a:p>
            <a:r>
              <a:rPr lang="en-US" sz="2000"/>
              <a:t>All memory streams are derived from the same data space shared by all processors</a:t>
            </a:r>
          </a:p>
          <a:p>
            <a:r>
              <a:rPr lang="en-US" sz="2000"/>
              <a:t>It is a set of n independent SISD uniprocessor systems</a:t>
            </a:r>
          </a:p>
          <a:p>
            <a:pPr>
              <a:buFont typeface="Wingdings 2" pitchFamily="18" charset="2"/>
              <a:buNone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19200" y="3124200"/>
            <a:ext cx="685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3810000"/>
            <a:ext cx="685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4953000"/>
            <a:ext cx="685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1400" y="3124200"/>
            <a:ext cx="685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7800" y="4038600"/>
            <a:ext cx="685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1400" y="3810000"/>
            <a:ext cx="685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57800" y="4953000"/>
            <a:ext cx="685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81400" y="4953000"/>
            <a:ext cx="685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57800" y="3276600"/>
            <a:ext cx="6858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304800" y="6400800"/>
            <a:ext cx="784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627813" y="4876800"/>
            <a:ext cx="30495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3771901" y="4457700"/>
            <a:ext cx="26670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105400" y="31242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5068094" y="4456906"/>
            <a:ext cx="2667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6363495" y="4990306"/>
            <a:ext cx="2360612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-1218406" y="4876006"/>
            <a:ext cx="3048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04800" y="33528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33400" y="4038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905000" y="34290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5800" y="5257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905000" y="41148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905000" y="52578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-533399" y="5105400"/>
            <a:ext cx="21336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33400" y="6172200"/>
            <a:ext cx="7010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341313" y="5600700"/>
            <a:ext cx="6873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85800" y="5943600"/>
            <a:ext cx="6172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5400000">
            <a:off x="6020594" y="5104606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105400" y="57912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400800" y="3351213"/>
            <a:ext cx="17526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7" name="TextBox 95"/>
          <p:cNvSpPr txBox="1">
            <a:spLocks noChangeArrowheads="1"/>
          </p:cNvSpPr>
          <p:nvPr/>
        </p:nvSpPr>
        <p:spPr bwMode="auto">
          <a:xfrm>
            <a:off x="1371600" y="32004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CU1</a:t>
            </a:r>
          </a:p>
        </p:txBody>
      </p:sp>
      <p:sp>
        <p:nvSpPr>
          <p:cNvPr id="31778" name="TextBox 96"/>
          <p:cNvSpPr txBox="1">
            <a:spLocks noChangeArrowheads="1"/>
          </p:cNvSpPr>
          <p:nvPr/>
        </p:nvSpPr>
        <p:spPr bwMode="auto">
          <a:xfrm>
            <a:off x="1295400" y="39624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CU2</a:t>
            </a:r>
          </a:p>
        </p:txBody>
      </p:sp>
      <p:sp>
        <p:nvSpPr>
          <p:cNvPr id="31779" name="TextBox 97"/>
          <p:cNvSpPr txBox="1">
            <a:spLocks noChangeArrowheads="1"/>
          </p:cNvSpPr>
          <p:nvPr/>
        </p:nvSpPr>
        <p:spPr bwMode="auto">
          <a:xfrm>
            <a:off x="1371600" y="5029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CUn</a:t>
            </a:r>
          </a:p>
        </p:txBody>
      </p:sp>
      <p:sp>
        <p:nvSpPr>
          <p:cNvPr id="31780" name="TextBox 99"/>
          <p:cNvSpPr txBox="1">
            <a:spLocks noChangeArrowheads="1"/>
          </p:cNvSpPr>
          <p:nvPr/>
        </p:nvSpPr>
        <p:spPr bwMode="auto">
          <a:xfrm>
            <a:off x="3733800" y="32766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PU1</a:t>
            </a:r>
          </a:p>
        </p:txBody>
      </p:sp>
      <p:sp>
        <p:nvSpPr>
          <p:cNvPr id="31781" name="TextBox 100"/>
          <p:cNvSpPr txBox="1">
            <a:spLocks noChangeArrowheads="1"/>
          </p:cNvSpPr>
          <p:nvPr/>
        </p:nvSpPr>
        <p:spPr bwMode="auto">
          <a:xfrm>
            <a:off x="3581400" y="3962400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PU2</a:t>
            </a:r>
          </a:p>
        </p:txBody>
      </p:sp>
      <p:sp>
        <p:nvSpPr>
          <p:cNvPr id="31782" name="TextBox 101"/>
          <p:cNvSpPr txBox="1">
            <a:spLocks noChangeArrowheads="1"/>
          </p:cNvSpPr>
          <p:nvPr/>
        </p:nvSpPr>
        <p:spPr bwMode="auto">
          <a:xfrm>
            <a:off x="3657600" y="5029200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PUn</a:t>
            </a:r>
          </a:p>
        </p:txBody>
      </p:sp>
      <p:sp>
        <p:nvSpPr>
          <p:cNvPr id="31783" name="TextBox 104"/>
          <p:cNvSpPr txBox="1">
            <a:spLocks noChangeArrowheads="1"/>
          </p:cNvSpPr>
          <p:nvPr/>
        </p:nvSpPr>
        <p:spPr bwMode="auto">
          <a:xfrm>
            <a:off x="2590800" y="30480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IS1</a:t>
            </a:r>
          </a:p>
        </p:txBody>
      </p:sp>
      <p:sp>
        <p:nvSpPr>
          <p:cNvPr id="31784" name="TextBox 105"/>
          <p:cNvSpPr txBox="1">
            <a:spLocks noChangeArrowheads="1"/>
          </p:cNvSpPr>
          <p:nvPr/>
        </p:nvSpPr>
        <p:spPr bwMode="auto">
          <a:xfrm>
            <a:off x="2590800" y="37338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IS2</a:t>
            </a:r>
          </a:p>
        </p:txBody>
      </p:sp>
      <p:sp>
        <p:nvSpPr>
          <p:cNvPr id="31785" name="TextBox 106"/>
          <p:cNvSpPr txBox="1">
            <a:spLocks noChangeArrowheads="1"/>
          </p:cNvSpPr>
          <p:nvPr/>
        </p:nvSpPr>
        <p:spPr bwMode="auto">
          <a:xfrm>
            <a:off x="2514600" y="48768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ISn</a:t>
            </a:r>
          </a:p>
        </p:txBody>
      </p:sp>
      <p:sp>
        <p:nvSpPr>
          <p:cNvPr id="31786" name="TextBox 107"/>
          <p:cNvSpPr txBox="1">
            <a:spLocks noChangeArrowheads="1"/>
          </p:cNvSpPr>
          <p:nvPr/>
        </p:nvSpPr>
        <p:spPr bwMode="auto">
          <a:xfrm>
            <a:off x="5257800" y="33528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tantia" pitchFamily="18" charset="0"/>
              </a:rPr>
              <a:t>MM1</a:t>
            </a:r>
          </a:p>
        </p:txBody>
      </p:sp>
      <p:sp>
        <p:nvSpPr>
          <p:cNvPr id="31787" name="TextBox 108"/>
          <p:cNvSpPr txBox="1">
            <a:spLocks noChangeArrowheads="1"/>
          </p:cNvSpPr>
          <p:nvPr/>
        </p:nvSpPr>
        <p:spPr bwMode="auto">
          <a:xfrm>
            <a:off x="5257800" y="4038600"/>
            <a:ext cx="1143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MM2</a:t>
            </a:r>
          </a:p>
        </p:txBody>
      </p:sp>
      <p:sp>
        <p:nvSpPr>
          <p:cNvPr id="31788" name="TextBox 109"/>
          <p:cNvSpPr txBox="1">
            <a:spLocks noChangeArrowheads="1"/>
          </p:cNvSpPr>
          <p:nvPr/>
        </p:nvSpPr>
        <p:spPr bwMode="auto">
          <a:xfrm>
            <a:off x="5257800" y="4953000"/>
            <a:ext cx="129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MMn</a:t>
            </a:r>
          </a:p>
        </p:txBody>
      </p:sp>
      <p:cxnSp>
        <p:nvCxnSpPr>
          <p:cNvPr id="112" name="Straight Connector 111"/>
          <p:cNvCxnSpPr/>
          <p:nvPr/>
        </p:nvCxnSpPr>
        <p:spPr>
          <a:xfrm rot="5400000" flipH="1" flipV="1">
            <a:off x="5522913" y="2857500"/>
            <a:ext cx="534988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5400000">
            <a:off x="3696494" y="28567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962400" y="2590800"/>
            <a:ext cx="1828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92" name="TextBox 123"/>
          <p:cNvSpPr txBox="1">
            <a:spLocks noChangeArrowheads="1"/>
          </p:cNvSpPr>
          <p:nvPr/>
        </p:nvSpPr>
        <p:spPr bwMode="auto">
          <a:xfrm>
            <a:off x="7467600" y="29718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IS1</a:t>
            </a:r>
          </a:p>
        </p:txBody>
      </p:sp>
      <p:sp>
        <p:nvSpPr>
          <p:cNvPr id="31793" name="TextBox 124"/>
          <p:cNvSpPr txBox="1">
            <a:spLocks noChangeArrowheads="1"/>
          </p:cNvSpPr>
          <p:nvPr/>
        </p:nvSpPr>
        <p:spPr bwMode="auto">
          <a:xfrm>
            <a:off x="6858000" y="34290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IS2</a:t>
            </a:r>
          </a:p>
        </p:txBody>
      </p:sp>
      <p:sp>
        <p:nvSpPr>
          <p:cNvPr id="31794" name="TextBox 125"/>
          <p:cNvSpPr txBox="1">
            <a:spLocks noChangeArrowheads="1"/>
          </p:cNvSpPr>
          <p:nvPr/>
        </p:nvSpPr>
        <p:spPr bwMode="auto">
          <a:xfrm>
            <a:off x="6553200" y="38862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ISn</a:t>
            </a:r>
          </a:p>
        </p:txBody>
      </p:sp>
      <p:sp>
        <p:nvSpPr>
          <p:cNvPr id="31795" name="TextBox 126"/>
          <p:cNvSpPr txBox="1">
            <a:spLocks noChangeArrowheads="1"/>
          </p:cNvSpPr>
          <p:nvPr/>
        </p:nvSpPr>
        <p:spPr bwMode="auto">
          <a:xfrm>
            <a:off x="4267200" y="29718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DS1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4267200" y="3429000"/>
            <a:ext cx="838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267200" y="4038600"/>
            <a:ext cx="838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267200" y="5181600"/>
            <a:ext cx="838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400800" y="38100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400800" y="4267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01" name="TextBox 116"/>
          <p:cNvSpPr txBox="1">
            <a:spLocks noChangeArrowheads="1"/>
          </p:cNvSpPr>
          <p:nvPr/>
        </p:nvSpPr>
        <p:spPr bwMode="auto">
          <a:xfrm>
            <a:off x="4419600" y="36576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DS2</a:t>
            </a:r>
          </a:p>
        </p:txBody>
      </p:sp>
      <p:sp>
        <p:nvSpPr>
          <p:cNvPr id="31802" name="TextBox 117"/>
          <p:cNvSpPr txBox="1">
            <a:spLocks noChangeArrowheads="1"/>
          </p:cNvSpPr>
          <p:nvPr/>
        </p:nvSpPr>
        <p:spPr bwMode="auto">
          <a:xfrm>
            <a:off x="4495800" y="48006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DSn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MIMD</a:t>
            </a:r>
          </a:p>
        </p:txBody>
      </p:sp>
      <p:pic>
        <p:nvPicPr>
          <p:cNvPr id="32771" name="Content Placeholder 3" descr="mimd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3657600"/>
            <a:ext cx="7848600" cy="2971800"/>
          </a:xfrm>
        </p:spPr>
      </p:pic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152400" y="1828800"/>
            <a:ext cx="8991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nstantia" pitchFamily="18" charset="0"/>
              </a:rPr>
              <a:t>Multiple Instruction:</a:t>
            </a:r>
            <a:r>
              <a:rPr lang="en-US" sz="2400">
                <a:latin typeface="Constantia" pitchFamily="18" charset="0"/>
              </a:rPr>
              <a:t> Every processor may be executing a different instruction stream. </a:t>
            </a:r>
          </a:p>
          <a:p>
            <a:r>
              <a:rPr lang="en-US" sz="2400" b="1">
                <a:latin typeface="Constantia" pitchFamily="18" charset="0"/>
              </a:rPr>
              <a:t>Multiple Data:</a:t>
            </a:r>
            <a:r>
              <a:rPr lang="en-US" sz="2400">
                <a:latin typeface="Constantia" pitchFamily="18" charset="0"/>
              </a:rPr>
              <a:t> Every processor may be working with a different data stream.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lvl="3">
              <a:buFont typeface="Wingdings 2" pitchFamily="18" charset="2"/>
              <a:buNone/>
            </a:pPr>
            <a:endParaRPr lang="en-US" dirty="0"/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Single Instruction Stream , Single Data Stream(SISD)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Single Instruction Stream ,  Multiple Data Stream(SIMD)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Multiple Instruction Stream ,  Multiple Data Stream(MIMD)</a:t>
            </a:r>
          </a:p>
          <a:p>
            <a:pPr lvl="2">
              <a:buFont typeface="Wingdings" pitchFamily="2" charset="2"/>
              <a:buChar char="§"/>
            </a:pPr>
            <a:r>
              <a:rPr lang="en-US" sz="2800" dirty="0"/>
              <a:t>Multiple Instruction Stream , Single Data Stream(MISD)</a:t>
            </a:r>
          </a:p>
          <a:p>
            <a:pPr lvl="1">
              <a:buFont typeface="Wingdings 2" pitchFamily="18" charset="2"/>
              <a:buNone/>
            </a:pPr>
            <a:endParaRPr lang="en-US" sz="2000" dirty="0"/>
          </a:p>
          <a:p>
            <a:pPr lvl="1">
              <a:buFont typeface="Wingdings 2" pitchFamily="18" charset="2"/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42950"/>
          </a:xfrm>
        </p:spPr>
        <p:txBody>
          <a:bodyPr/>
          <a:lstStyle/>
          <a:p>
            <a:r>
              <a:rPr lang="en-US" b="1" dirty="0"/>
              <a:t>Flynn's Classical Taxonomy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696200" cy="12954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1.Single Instruction Stream Single Data Stream(SISD)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3417888"/>
          </a:xfrm>
        </p:spPr>
        <p:txBody>
          <a:bodyPr/>
          <a:lstStyle/>
          <a:p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dirty="0"/>
              <a:t>					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3048000"/>
            <a:ext cx="15240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3048000"/>
            <a:ext cx="15240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5000" y="3048000"/>
            <a:ext cx="1524000" cy="685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hape 9"/>
          <p:cNvCxnSpPr>
            <a:stCxn id="6" idx="0"/>
          </p:cNvCxnSpPr>
          <p:nvPr/>
        </p:nvCxnSpPr>
        <p:spPr>
          <a:xfrm rot="16200000" flipV="1">
            <a:off x="4229100" y="800100"/>
            <a:ext cx="533400" cy="3962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2247901" y="2781300"/>
            <a:ext cx="5334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9" name="TextBox 12"/>
          <p:cNvSpPr txBox="1">
            <a:spLocks noChangeArrowheads="1"/>
          </p:cNvSpPr>
          <p:nvPr/>
        </p:nvSpPr>
        <p:spPr bwMode="auto">
          <a:xfrm>
            <a:off x="2133600" y="33528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CU</a:t>
            </a:r>
          </a:p>
        </p:txBody>
      </p:sp>
      <p:sp>
        <p:nvSpPr>
          <p:cNvPr id="25610" name="TextBox 13"/>
          <p:cNvSpPr txBox="1">
            <a:spLocks noChangeArrowheads="1"/>
          </p:cNvSpPr>
          <p:nvPr/>
        </p:nvSpPr>
        <p:spPr bwMode="auto">
          <a:xfrm>
            <a:off x="4114800" y="32004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PU</a:t>
            </a:r>
          </a:p>
        </p:txBody>
      </p:sp>
      <p:sp>
        <p:nvSpPr>
          <p:cNvPr id="25611" name="TextBox 14"/>
          <p:cNvSpPr txBox="1">
            <a:spLocks noChangeArrowheads="1"/>
          </p:cNvSpPr>
          <p:nvPr/>
        </p:nvSpPr>
        <p:spPr bwMode="auto">
          <a:xfrm>
            <a:off x="6172200" y="3200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tantia" pitchFamily="18" charset="0"/>
              </a:rPr>
              <a:t>MM</a:t>
            </a:r>
          </a:p>
        </p:txBody>
      </p:sp>
      <p:sp>
        <p:nvSpPr>
          <p:cNvPr id="25612" name="TextBox 15"/>
          <p:cNvSpPr txBox="1">
            <a:spLocks noChangeArrowheads="1"/>
          </p:cNvSpPr>
          <p:nvPr/>
        </p:nvSpPr>
        <p:spPr bwMode="auto">
          <a:xfrm>
            <a:off x="4267200" y="21336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IS</a:t>
            </a:r>
          </a:p>
        </p:txBody>
      </p:sp>
      <p:cxnSp>
        <p:nvCxnSpPr>
          <p:cNvPr id="18" name="Straight Arrow Connector 17"/>
          <p:cNvCxnSpPr>
            <a:stCxn id="4" idx="3"/>
            <a:endCxn id="5" idx="1"/>
          </p:cNvCxnSpPr>
          <p:nvPr/>
        </p:nvCxnSpPr>
        <p:spPr>
          <a:xfrm>
            <a:off x="3352800" y="33909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6" idx="1"/>
          </p:cNvCxnSpPr>
          <p:nvPr/>
        </p:nvCxnSpPr>
        <p:spPr>
          <a:xfrm>
            <a:off x="5257800" y="3390900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5" name="TextBox 20"/>
          <p:cNvSpPr txBox="1">
            <a:spLocks noChangeArrowheads="1"/>
          </p:cNvSpPr>
          <p:nvPr/>
        </p:nvSpPr>
        <p:spPr bwMode="auto">
          <a:xfrm>
            <a:off x="3352800" y="31242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IS</a:t>
            </a:r>
          </a:p>
        </p:txBody>
      </p:sp>
      <p:sp>
        <p:nvSpPr>
          <p:cNvPr id="25616" name="TextBox 21"/>
          <p:cNvSpPr txBox="1">
            <a:spLocks noChangeArrowheads="1"/>
          </p:cNvSpPr>
          <p:nvPr/>
        </p:nvSpPr>
        <p:spPr bwMode="auto">
          <a:xfrm>
            <a:off x="5334000" y="31242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DS</a:t>
            </a:r>
          </a:p>
        </p:txBody>
      </p:sp>
      <p:sp>
        <p:nvSpPr>
          <p:cNvPr id="25617" name="TextBox 22"/>
          <p:cNvSpPr txBox="1">
            <a:spLocks noChangeArrowheads="1"/>
          </p:cNvSpPr>
          <p:nvPr/>
        </p:nvSpPr>
        <p:spPr bwMode="auto">
          <a:xfrm>
            <a:off x="2895600" y="3886200"/>
            <a:ext cx="3352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Constantia" pitchFamily="18" charset="0"/>
              </a:rPr>
              <a:t>SISD Computer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/>
          <a:lstStyle/>
          <a:p>
            <a:r>
              <a:rPr lang="en-US" dirty="0"/>
              <a:t>SISD</a:t>
            </a:r>
          </a:p>
        </p:txBody>
      </p:sp>
      <p:pic>
        <p:nvPicPr>
          <p:cNvPr id="26627" name="Content Placeholder 3" descr="sisd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367463" y="3124200"/>
            <a:ext cx="2776537" cy="3306763"/>
          </a:xfrm>
        </p:spPr>
      </p:pic>
      <p:sp>
        <p:nvSpPr>
          <p:cNvPr id="26628" name="TextBox 5"/>
          <p:cNvSpPr txBox="1">
            <a:spLocks noChangeArrowheads="1"/>
          </p:cNvSpPr>
          <p:nvPr/>
        </p:nvSpPr>
        <p:spPr bwMode="auto">
          <a:xfrm>
            <a:off x="228600" y="1295400"/>
            <a:ext cx="89154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onstantia" pitchFamily="18" charset="0"/>
              </a:rPr>
              <a:t>Single Instruction:</a:t>
            </a:r>
            <a:r>
              <a:rPr lang="en-US" sz="2400" dirty="0">
                <a:latin typeface="Constantia" pitchFamily="18" charset="0"/>
              </a:rPr>
              <a:t> Only one instruction stream is being acted on by the CPU during any one clock cycle</a:t>
            </a:r>
          </a:p>
          <a:p>
            <a:r>
              <a:rPr lang="en-US" sz="2400" dirty="0">
                <a:latin typeface="Constantia" pitchFamily="18" charset="0"/>
              </a:rPr>
              <a:t> </a:t>
            </a:r>
            <a:r>
              <a:rPr lang="en-US" sz="2400" b="1" dirty="0">
                <a:latin typeface="Constantia" pitchFamily="18" charset="0"/>
              </a:rPr>
              <a:t>Single Data:</a:t>
            </a:r>
            <a:r>
              <a:rPr lang="en-US" sz="2400" dirty="0">
                <a:latin typeface="Constantia" pitchFamily="18" charset="0"/>
              </a:rPr>
              <a:t> Only one data stream is being used as input during any one clock cycle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t="12978" r="53534" b="71756"/>
          <a:stretch>
            <a:fillRect/>
          </a:stretch>
        </p:blipFill>
        <p:spPr bwMode="auto">
          <a:xfrm>
            <a:off x="304801" y="2895600"/>
            <a:ext cx="5943600" cy="157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4197927"/>
            <a:ext cx="59007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 processor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 instruction stream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stored in single memory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Uni-processor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458200" cy="12192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2. Single Instruction Stream Multiple Data Stream(SIMD)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/>
          <a:lstStyle/>
          <a:p>
            <a:r>
              <a:rPr lang="en-US" sz="2400" dirty="0"/>
              <a:t>This class corresponds to </a:t>
            </a:r>
            <a:r>
              <a:rPr lang="en-US" sz="2400" dirty="0">
                <a:solidFill>
                  <a:srgbClr val="FF0000"/>
                </a:solidFill>
              </a:rPr>
              <a:t>array processors</a:t>
            </a:r>
          </a:p>
          <a:p>
            <a:r>
              <a:rPr lang="en-US" sz="2400" dirty="0"/>
              <a:t>There are multiple processing elements supervised by the same control unit</a:t>
            </a:r>
          </a:p>
          <a:p>
            <a:r>
              <a:rPr lang="en-US" sz="2400" dirty="0"/>
              <a:t>All Processing unit receive the same instruction broadcast from the control unit but operate on different data sets from distinct data streams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2" cstate="print"/>
          <a:srcRect l="50000" b="65266"/>
          <a:stretch>
            <a:fillRect/>
          </a:stretch>
        </p:blipFill>
        <p:spPr bwMode="auto">
          <a:xfrm>
            <a:off x="2057400" y="3810000"/>
            <a:ext cx="5638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SIMD</a:t>
            </a:r>
          </a:p>
        </p:txBody>
      </p:sp>
      <p:pic>
        <p:nvPicPr>
          <p:cNvPr id="28675" name="Content Placeholder 3" descr="simd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4724400"/>
            <a:ext cx="3814763" cy="2133600"/>
          </a:xfrm>
        </p:spPr>
      </p:pic>
      <p:pic>
        <p:nvPicPr>
          <p:cNvPr id="28676" name="Picture 2" descr="C:\Users\power\Downloads\simd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124200"/>
            <a:ext cx="52609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533400" y="1676400"/>
            <a:ext cx="8077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onstantia" pitchFamily="18" charset="0"/>
              </a:rPr>
              <a:t>Single Instruction:</a:t>
            </a:r>
            <a:r>
              <a:rPr lang="en-US" sz="2400">
                <a:latin typeface="Constantia" pitchFamily="18" charset="0"/>
              </a:rPr>
              <a:t> All processing units execute the same instruction at any given clock cycle </a:t>
            </a:r>
          </a:p>
          <a:p>
            <a:r>
              <a:rPr lang="en-US" sz="2400" b="1">
                <a:latin typeface="Constantia" pitchFamily="18" charset="0"/>
              </a:rPr>
              <a:t>Multiple Data:</a:t>
            </a:r>
            <a:r>
              <a:rPr lang="en-US" sz="2400">
                <a:latin typeface="Constantia" pitchFamily="18" charset="0"/>
              </a:rPr>
              <a:t> Each processing unit can operate on a different data element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SIMD</a:t>
            </a:r>
            <a:endParaRPr lang="en-I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machine instruction </a:t>
            </a:r>
          </a:p>
          <a:p>
            <a:r>
              <a:rPr lang="en-US" dirty="0"/>
              <a:t>Controls simultaneous execution</a:t>
            </a:r>
          </a:p>
          <a:p>
            <a:r>
              <a:rPr lang="en-US" dirty="0"/>
              <a:t>Number of processing elements</a:t>
            </a:r>
          </a:p>
          <a:p>
            <a:r>
              <a:rPr lang="en-US" dirty="0"/>
              <a:t>Each processing element has associated data memory</a:t>
            </a:r>
          </a:p>
          <a:p>
            <a:r>
              <a:rPr lang="en-US" dirty="0"/>
              <a:t>Each instruction executed on different set of data by different processors</a:t>
            </a:r>
          </a:p>
          <a:p>
            <a:r>
              <a:rPr lang="en-US" dirty="0"/>
              <a:t>Vector and array processors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88988" y="381000"/>
            <a:ext cx="7505700" cy="762000"/>
          </a:xfrm>
          <a:noFill/>
        </p:spPr>
        <p:txBody>
          <a:bodyPr anchor="ctr"/>
          <a:lstStyle/>
          <a:p>
            <a:r>
              <a:rPr lang="en-US" altLang="ko-KR" sz="4800" dirty="0"/>
              <a:t>2.1 VECTOR  PROCESSING </a:t>
            </a:r>
            <a:br>
              <a:rPr lang="en-US" altLang="ko-KR" sz="4800" dirty="0"/>
            </a:br>
            <a:r>
              <a:rPr lang="en-US" altLang="ko-KR" sz="2000" dirty="0"/>
              <a:t>(Morris Mano)</a:t>
            </a:r>
          </a:p>
        </p:txBody>
      </p:sp>
      <p:sp>
        <p:nvSpPr>
          <p:cNvPr id="307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0" y="1447800"/>
            <a:ext cx="8763000" cy="52578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2000" b="0" dirty="0"/>
              <a:t>There is a class of computational problems that are beyond the capabilities of a conventional computer. These problems require a vast number of computations that will take a conventional computer days or even weeks to complete.</a:t>
            </a:r>
          </a:p>
          <a:p>
            <a:pPr>
              <a:buFontTx/>
              <a:buNone/>
              <a:defRPr/>
            </a:pPr>
            <a:r>
              <a:rPr lang="en-US" altLang="ko-KR" sz="2000" u="sng" dirty="0"/>
              <a:t>Vector Processing Applications</a:t>
            </a:r>
          </a:p>
          <a:p>
            <a:pPr>
              <a:defRPr/>
            </a:pPr>
            <a:r>
              <a:rPr lang="en-US" altLang="ko-KR" sz="2000" b="0" dirty="0"/>
              <a:t>Problems that can be efficiently formulated in terms of vectors and matrices</a:t>
            </a:r>
          </a:p>
          <a:p>
            <a:pPr lvl="1">
              <a:defRPr/>
            </a:pPr>
            <a:r>
              <a:rPr lang="en-US" altLang="ko-KR" sz="2000" b="0" dirty="0"/>
              <a:t>Long-range weather forecasting               	- Petroleum explorations</a:t>
            </a:r>
          </a:p>
          <a:p>
            <a:pPr lvl="1">
              <a:defRPr/>
            </a:pPr>
            <a:r>
              <a:rPr lang="en-US" altLang="ko-KR" sz="2000" b="0" dirty="0"/>
              <a:t>Seismic data analysis			- Medical diagnosis</a:t>
            </a:r>
          </a:p>
          <a:p>
            <a:pPr lvl="1">
              <a:defRPr/>
            </a:pPr>
            <a:r>
              <a:rPr lang="en-US" altLang="ko-KR" sz="2000" b="0" dirty="0"/>
              <a:t>Aerodynamics and space flight simulations</a:t>
            </a:r>
          </a:p>
          <a:p>
            <a:pPr lvl="1">
              <a:defRPr/>
            </a:pPr>
            <a:r>
              <a:rPr lang="en-US" altLang="ko-KR" sz="2000" b="0" dirty="0"/>
              <a:t>Artificial intelligence and expert systems</a:t>
            </a:r>
          </a:p>
          <a:p>
            <a:pPr lvl="1">
              <a:defRPr/>
            </a:pPr>
            <a:r>
              <a:rPr lang="en-US" altLang="ko-KR" sz="2000" b="0" dirty="0"/>
              <a:t>Mapping the human genome</a:t>
            </a:r>
          </a:p>
          <a:p>
            <a:pPr lvl="1">
              <a:defRPr/>
            </a:pPr>
            <a:r>
              <a:rPr lang="en-US" altLang="ko-KR" sz="2000" b="0" dirty="0"/>
              <a:t>Image processing</a:t>
            </a:r>
            <a:endParaRPr lang="en-US" altLang="ko-KR" sz="2000" dirty="0"/>
          </a:p>
          <a:p>
            <a:pPr>
              <a:buFontTx/>
              <a:buNone/>
              <a:defRPr/>
            </a:pPr>
            <a:r>
              <a:rPr lang="en-US" altLang="ko-KR" sz="2000" u="sng" dirty="0"/>
              <a:t>Vector Processor (computer)</a:t>
            </a:r>
          </a:p>
          <a:p>
            <a:pPr marL="0" indent="177800">
              <a:defRPr/>
            </a:pPr>
            <a:r>
              <a:rPr lang="en-US" altLang="ko-KR" sz="2000" b="0" dirty="0"/>
              <a:t> Ability to process vectors, and matrices much faster than conventional computers</a:t>
            </a:r>
          </a:p>
          <a:p>
            <a:pPr indent="0">
              <a:buFontTx/>
              <a:buNone/>
              <a:defRPr/>
            </a:pPr>
            <a:endParaRPr lang="en-US" altLang="ko-KR" sz="2000" b="0" dirty="0"/>
          </a:p>
          <a:p>
            <a:pPr>
              <a:buFontTx/>
              <a:buNone/>
              <a:defRPr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827722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2506</TotalTime>
  <Words>1254</Words>
  <Application>Microsoft Office PowerPoint</Application>
  <PresentationFormat>On-screen Show (4:3)</PresentationFormat>
  <Paragraphs>229</Paragraphs>
  <Slides>23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Constantia</vt:lpstr>
      <vt:lpstr>Courier New</vt:lpstr>
      <vt:lpstr>Monotype Sorts</vt:lpstr>
      <vt:lpstr>Times New Roman</vt:lpstr>
      <vt:lpstr>Wingdings</vt:lpstr>
      <vt:lpstr>Wingdings 2</vt:lpstr>
      <vt:lpstr>Flow</vt:lpstr>
      <vt:lpstr>VISIO</vt:lpstr>
      <vt:lpstr>수식</vt:lpstr>
      <vt:lpstr>Visio</vt:lpstr>
      <vt:lpstr>Flynn's Classical Taxonomy</vt:lpstr>
      <vt:lpstr>Flynn's Classical Taxonomy (William Stallings)</vt:lpstr>
      <vt:lpstr>Flynn's Classical Taxonomy</vt:lpstr>
      <vt:lpstr>1.Single Instruction Stream Single Data Stream(SISD)</vt:lpstr>
      <vt:lpstr>SISD</vt:lpstr>
      <vt:lpstr>2. Single Instruction Stream Multiple Data Stream(SIMD)</vt:lpstr>
      <vt:lpstr>SIMD</vt:lpstr>
      <vt:lpstr>SIMD</vt:lpstr>
      <vt:lpstr>2.1 VECTOR  PROCESSING  (Morris Mano)</vt:lpstr>
      <vt:lpstr>VECTOR  PROGRAMMING</vt:lpstr>
      <vt:lpstr>PowerPoint Presentation</vt:lpstr>
      <vt:lpstr>PowerPoint Presentation</vt:lpstr>
      <vt:lpstr>PowerPoint Presentation</vt:lpstr>
      <vt:lpstr>MEMORY INTERLEAVING</vt:lpstr>
      <vt:lpstr>PowerPoint Presentation</vt:lpstr>
      <vt:lpstr>PowerPoint Presentation</vt:lpstr>
      <vt:lpstr>PowerPoint Presentation</vt:lpstr>
      <vt:lpstr>PowerPoint Presentation</vt:lpstr>
      <vt:lpstr>3. Multiple Instruction Stream Single Data Stream(MISD)  (William Stallings)</vt:lpstr>
      <vt:lpstr>MISD</vt:lpstr>
      <vt:lpstr>MISD</vt:lpstr>
      <vt:lpstr>4.Multiple Instruction Stream Multiple Data Stream(MIMD)</vt:lpstr>
      <vt:lpstr>MIMD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Processing</dc:title>
  <dc:creator>power</dc:creator>
  <cp:lastModifiedBy>jishaliju@scmsgroup.org</cp:lastModifiedBy>
  <cp:revision>38</cp:revision>
  <dcterms:created xsi:type="dcterms:W3CDTF">2012-03-29T10:34:52Z</dcterms:created>
  <dcterms:modified xsi:type="dcterms:W3CDTF">2022-04-17T23:54:24Z</dcterms:modified>
</cp:coreProperties>
</file>