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70" r:id="rId11"/>
    <p:sldId id="273" r:id="rId12"/>
    <p:sldId id="276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7103" y="394462"/>
            <a:ext cx="266979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254" y="1282953"/>
            <a:ext cx="6659245" cy="417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hGv5AOcz1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438" y="2515361"/>
            <a:ext cx="365887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8279" algn="ctr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Times New Roman"/>
                <a:cs typeface="Times New Roman"/>
              </a:rPr>
              <a:t>Topic: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6600" b="1" spc="-5" dirty="0">
                <a:latin typeface="Times New Roman"/>
                <a:cs typeface="Times New Roman"/>
              </a:rPr>
              <a:t>Pipelining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84531"/>
            <a:ext cx="61747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660033"/>
                </a:solidFill>
              </a:rPr>
              <a:t>Timing</a:t>
            </a:r>
            <a:r>
              <a:rPr sz="4000" spc="5" dirty="0">
                <a:solidFill>
                  <a:srgbClr val="660033"/>
                </a:solidFill>
              </a:rPr>
              <a:t> </a:t>
            </a:r>
            <a:r>
              <a:rPr sz="4000" spc="-5" dirty="0">
                <a:solidFill>
                  <a:srgbClr val="660033"/>
                </a:solidFill>
              </a:rPr>
              <a:t>Diagram for </a:t>
            </a:r>
            <a:r>
              <a:rPr sz="4000" dirty="0">
                <a:solidFill>
                  <a:srgbClr val="660033"/>
                </a:solidFill>
              </a:rPr>
              <a:t> </a:t>
            </a:r>
            <a:r>
              <a:rPr sz="4000" spc="-5" dirty="0">
                <a:solidFill>
                  <a:srgbClr val="660033"/>
                </a:solidFill>
              </a:rPr>
              <a:t>Instruction</a:t>
            </a:r>
            <a:r>
              <a:rPr sz="4000" dirty="0">
                <a:solidFill>
                  <a:srgbClr val="660033"/>
                </a:solidFill>
              </a:rPr>
              <a:t> </a:t>
            </a:r>
            <a:r>
              <a:rPr sz="4000" spc="-5" dirty="0">
                <a:solidFill>
                  <a:srgbClr val="660033"/>
                </a:solidFill>
              </a:rPr>
              <a:t>Pipeline</a:t>
            </a:r>
            <a:r>
              <a:rPr sz="4000" spc="5" dirty="0">
                <a:solidFill>
                  <a:srgbClr val="660033"/>
                </a:solidFill>
              </a:rPr>
              <a:t> </a:t>
            </a:r>
            <a:r>
              <a:rPr sz="4000" spc="-5" dirty="0">
                <a:solidFill>
                  <a:srgbClr val="660033"/>
                </a:solidFill>
              </a:rPr>
              <a:t>Operation</a:t>
            </a:r>
            <a:endParaRPr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96EB5-B71A-4867-BE21-AF613DBE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" y="1897685"/>
            <a:ext cx="8335489" cy="4198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Adva</a:t>
            </a:r>
            <a:r>
              <a:rPr spc="10" dirty="0"/>
              <a:t>n</a:t>
            </a:r>
            <a:r>
              <a:rPr dirty="0"/>
              <a:t>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59635"/>
            <a:ext cx="7014845" cy="287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Pipelining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efficient</a:t>
            </a:r>
            <a:r>
              <a:rPr sz="2800" spc="-10" dirty="0">
                <a:latin typeface="Calibri"/>
                <a:cs typeface="Calibri"/>
              </a:rPr>
              <a:t> use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resources.</a:t>
            </a:r>
            <a:endParaRPr sz="2800" dirty="0">
              <a:latin typeface="Calibri"/>
              <a:cs typeface="Calibri"/>
            </a:endParaRPr>
          </a:p>
          <a:p>
            <a:pPr marL="417830" marR="5080" indent="-405765">
              <a:lnSpc>
                <a:spcPct val="100000"/>
              </a:lnSpc>
              <a:buFont typeface="Arial"/>
              <a:buChar char="•"/>
              <a:tabLst>
                <a:tab pos="516890" algn="l"/>
                <a:tab pos="517525" algn="l"/>
              </a:tabLst>
            </a:pPr>
            <a:r>
              <a:rPr dirty="0"/>
              <a:t>	</a:t>
            </a:r>
            <a:r>
              <a:rPr sz="2800" spc="-15" dirty="0">
                <a:latin typeface="Calibri"/>
                <a:cs typeface="Calibri"/>
              </a:rPr>
              <a:t>Quicker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large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parallelism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invisible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programmer.</a:t>
            </a:r>
            <a:endParaRPr lang="en-US" sz="2800" spc="-4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IN" sz="2800" spc="-40" dirty="0">
              <a:latin typeface="Calibri"/>
              <a:cs typeface="Calibri"/>
            </a:endParaRPr>
          </a:p>
          <a:p>
            <a:pPr marL="355600" indent="-343535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https://youtu.be/YhGv5AOcz1s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382" y="2729864"/>
            <a:ext cx="36550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5000" b="1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0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You!!!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078862"/>
            <a:ext cx="8530590" cy="199008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6350" indent="-342900" algn="just">
              <a:lnSpc>
                <a:spcPct val="100499"/>
              </a:lnSpc>
              <a:spcBef>
                <a:spcPts val="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660033"/>
                </a:solidFill>
                <a:latin typeface="Times New Roman"/>
                <a:cs typeface="Times New Roman"/>
              </a:rPr>
              <a:t>Pipelining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series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stages, </a:t>
            </a:r>
            <a:r>
              <a:rPr sz="2400" dirty="0">
                <a:latin typeface="Times New Roman"/>
                <a:cs typeface="Times New Roman"/>
              </a:rPr>
              <a:t>where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work is </a:t>
            </a:r>
            <a:r>
              <a:rPr sz="2400" spc="-5" dirty="0">
                <a:latin typeface="Times New Roman"/>
                <a:cs typeface="Times New Roman"/>
              </a:rPr>
              <a:t>done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parallel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stages</a:t>
            </a:r>
            <a:r>
              <a:rPr sz="2400" dirty="0">
                <a:latin typeface="Times New Roman"/>
                <a:cs typeface="Times New Roman"/>
              </a:rPr>
              <a:t> 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connected</a:t>
            </a:r>
            <a:r>
              <a:rPr sz="2400" dirty="0">
                <a:latin typeface="Times New Roman"/>
                <a:cs typeface="Times New Roman"/>
              </a:rPr>
              <a:t> one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next</a:t>
            </a:r>
            <a:r>
              <a:rPr sz="2400" spc="-5" dirty="0">
                <a:latin typeface="Times New Roman"/>
                <a:cs typeface="Times New Roman"/>
              </a:rPr>
              <a:t> to</a:t>
            </a:r>
            <a:r>
              <a:rPr sz="2400" dirty="0">
                <a:latin typeface="Times New Roman"/>
                <a:cs typeface="Times New Roman"/>
              </a:rPr>
              <a:t> form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pipe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 enter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end, progress through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stages, </a:t>
            </a:r>
            <a:r>
              <a:rPr sz="2400" spc="-5" dirty="0">
                <a:latin typeface="Times New Roman"/>
                <a:cs typeface="Times New Roman"/>
              </a:rPr>
              <a:t>and exit </a:t>
            </a:r>
            <a:r>
              <a:rPr sz="2400" dirty="0">
                <a:latin typeface="Times New Roman"/>
                <a:cs typeface="Times New Roman"/>
              </a:rPr>
              <a:t> 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 end.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185542"/>
            <a:ext cx="726122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Definition:</a:t>
            </a:r>
            <a:endParaRPr sz="28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Times New Roman"/>
                <a:cs typeface="Times New Roman"/>
              </a:rPr>
              <a:t>Pipelining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 speed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up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technique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 multiple 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instructions</a:t>
            </a:r>
            <a:r>
              <a:rPr sz="24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overlapped</a:t>
            </a:r>
            <a:r>
              <a:rPr sz="24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execution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0000"/>
                </a:solidFill>
                <a:latin typeface="Calibri"/>
                <a:cs typeface="Calibri"/>
              </a:rPr>
              <a:t>processor.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3962"/>
            <a:ext cx="53130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660033"/>
                </a:solidFill>
                <a:latin typeface="Times New Roman"/>
                <a:cs typeface="Times New Roman"/>
              </a:rPr>
              <a:t>Pipelining:</a:t>
            </a:r>
            <a:r>
              <a:rPr b="1" spc="-5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660033"/>
                </a:solidFill>
                <a:latin typeface="Times New Roman"/>
                <a:cs typeface="Times New Roman"/>
              </a:rPr>
              <a:t>Processors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21002"/>
            <a:ext cx="7444740" cy="3316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Computers,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-20" dirty="0">
                <a:latin typeface="Times New Roman"/>
                <a:cs typeface="Times New Roman"/>
              </a:rPr>
              <a:t> laundry,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typically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Fetch an instruction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Decode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instruction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Execute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instruction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Read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Times New Roman"/>
                <a:cs typeface="Times New Roman"/>
              </a:rPr>
              <a:t>Write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back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2594" y="6351533"/>
            <a:ext cx="6235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20" dirty="0">
                <a:latin typeface="Arial"/>
                <a:cs typeface="Arial"/>
              </a:rPr>
              <a:t>CS211</a:t>
            </a:r>
            <a:r>
              <a:rPr sz="1200" spc="2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545" y="170433"/>
            <a:ext cx="4725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660033"/>
                </a:solidFill>
                <a:latin typeface="Times New Roman"/>
                <a:cs typeface="Times New Roman"/>
              </a:rPr>
              <a:t>Instruction</a:t>
            </a:r>
            <a:r>
              <a:rPr b="1" spc="-31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660033"/>
                </a:solidFill>
                <a:latin typeface="Times New Roman"/>
                <a:cs typeface="Times New Roman"/>
              </a:rPr>
              <a:t>Pipeline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8825" y="1207134"/>
            <a:ext cx="8176259" cy="460446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135890" indent="-2870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Instruction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execution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lends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itself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naturally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pipelining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2000" spc="1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overlap</a:t>
            </a:r>
            <a:r>
              <a:rPr sz="2000" b="1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the</a:t>
            </a:r>
            <a:r>
              <a:rPr sz="2000" b="1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subtasks</a:t>
            </a:r>
            <a:r>
              <a:rPr sz="2000" b="1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sz="2000" b="1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instruction</a:t>
            </a:r>
            <a:r>
              <a:rPr sz="2000" b="1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fetch,</a:t>
            </a:r>
            <a:r>
              <a:rPr sz="2000" b="1" spc="-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decode</a:t>
            </a:r>
            <a:r>
              <a:rPr sz="2000" b="1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and</a:t>
            </a:r>
            <a:r>
              <a:rPr sz="2000" b="1" spc="-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execute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Instruction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pipeline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six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operations,</a:t>
            </a:r>
            <a:endParaRPr sz="2400" dirty="0">
              <a:latin typeface="Arial"/>
              <a:cs typeface="Arial"/>
            </a:endParaRPr>
          </a:p>
          <a:p>
            <a:pPr marL="1567815" lvl="1" indent="-412115">
              <a:lnSpc>
                <a:spcPct val="100000"/>
              </a:lnSpc>
              <a:spcBef>
                <a:spcPts val="1019"/>
              </a:spcBef>
              <a:buFont typeface="Wingdings"/>
              <a:buChar char=""/>
              <a:tabLst>
                <a:tab pos="1567815" algn="l"/>
                <a:tab pos="1568450" algn="l"/>
              </a:tabLst>
            </a:pPr>
            <a:r>
              <a:rPr sz="2400" dirty="0">
                <a:latin typeface="Arial"/>
                <a:cs typeface="Arial"/>
              </a:rPr>
              <a:t>Fetch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instruction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(FI)</a:t>
            </a:r>
          </a:p>
          <a:p>
            <a:pPr marL="1567815" lvl="1" indent="-412115">
              <a:lnSpc>
                <a:spcPct val="100000"/>
              </a:lnSpc>
              <a:buFont typeface="Wingdings"/>
              <a:buChar char=""/>
              <a:tabLst>
                <a:tab pos="1567815" algn="l"/>
                <a:tab pos="1568450" algn="l"/>
              </a:tabLst>
            </a:pPr>
            <a:r>
              <a:rPr sz="2400" spc="-5" dirty="0">
                <a:latin typeface="Arial"/>
                <a:cs typeface="Arial"/>
              </a:rPr>
              <a:t>Decode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instruction</a:t>
            </a:r>
            <a:r>
              <a:rPr lang="en-US" sz="2400" spc="-5" dirty="0">
                <a:latin typeface="Arial"/>
                <a:cs typeface="Arial"/>
              </a:rPr>
              <a:t> and calculate effective 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(D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1567815" lvl="1" indent="-412115">
              <a:lnSpc>
                <a:spcPct val="100000"/>
              </a:lnSpc>
              <a:buFont typeface="Wingdings"/>
              <a:buChar char=""/>
              <a:tabLst>
                <a:tab pos="1567815" algn="l"/>
                <a:tab pos="1568450" algn="l"/>
              </a:tabLst>
            </a:pPr>
            <a:r>
              <a:rPr sz="2400" dirty="0">
                <a:latin typeface="Arial"/>
                <a:cs typeface="Arial"/>
              </a:rPr>
              <a:t>Fetch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operands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(FO)</a:t>
            </a:r>
          </a:p>
          <a:p>
            <a:pPr marL="1567815" lvl="1" indent="-412115">
              <a:lnSpc>
                <a:spcPct val="100000"/>
              </a:lnSpc>
              <a:buFont typeface="Wingdings"/>
              <a:buChar char=""/>
              <a:tabLst>
                <a:tab pos="1567815" algn="l"/>
                <a:tab pos="1568450" algn="l"/>
              </a:tabLst>
            </a:pPr>
            <a:r>
              <a:rPr sz="2400" spc="-5" dirty="0">
                <a:latin typeface="Arial"/>
                <a:cs typeface="Arial"/>
              </a:rPr>
              <a:t>Execute instructions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</a:t>
            </a:r>
            <a:r>
              <a:rPr lang="en-US" sz="240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115633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Overlap these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operations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8600" y="61722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2594" y="6351533"/>
            <a:ext cx="6235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20" dirty="0">
                <a:latin typeface="Arial"/>
                <a:cs typeface="Arial"/>
              </a:rPr>
              <a:t>CS211</a:t>
            </a:r>
            <a:r>
              <a:rPr sz="1200" spc="2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025" y="2332101"/>
            <a:ext cx="3200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Instructions</a:t>
            </a:r>
            <a:r>
              <a:rPr sz="3200" b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Fetch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25" y="2899028"/>
            <a:ext cx="883539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-5" dirty="0">
                <a:latin typeface="Arial"/>
                <a:cs typeface="Arial"/>
              </a:rPr>
              <a:t>stage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responsible for obtaining the requested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instruction from memory. The instruction and the program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stored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register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temporary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8600" y="61722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7251" y="6351533"/>
            <a:ext cx="70929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20" dirty="0">
                <a:latin typeface="Arial"/>
                <a:cs typeface="Arial"/>
              </a:rPr>
              <a:t>CS211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225" y="2179701"/>
            <a:ext cx="33356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Decode</a:t>
            </a:r>
            <a:r>
              <a:rPr sz="3200" b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Instruction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225" y="2746628"/>
            <a:ext cx="8761095" cy="138820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The D</a:t>
            </a:r>
            <a:r>
              <a:rPr lang="en-US" sz="2400" b="1" spc="-5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stage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responsible for decoding the instruction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sending</a:t>
            </a:r>
            <a:r>
              <a:rPr sz="2400" b="1" spc="6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</a:t>
            </a:r>
            <a:r>
              <a:rPr sz="2400" b="1" spc="6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various</a:t>
            </a:r>
            <a:r>
              <a:rPr sz="2400" b="1" spc="6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control</a:t>
            </a:r>
            <a:r>
              <a:rPr sz="2400" b="1" spc="6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lines</a:t>
            </a:r>
            <a:r>
              <a:rPr sz="2400" b="1" spc="6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6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</a:t>
            </a:r>
            <a:r>
              <a:rPr sz="2400" b="1" spc="-5" dirty="0">
                <a:latin typeface="Arial"/>
                <a:cs typeface="Arial"/>
              </a:rPr>
              <a:t> other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parts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processor.</a:t>
            </a:r>
            <a:r>
              <a:rPr lang="en-US" sz="2400" b="1" spc="-5" dirty="0">
                <a:latin typeface="Arial"/>
                <a:cs typeface="Arial"/>
              </a:rPr>
              <a:t> It also calculates the effective address.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8600" y="61722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7251" y="6351533"/>
            <a:ext cx="70929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20" dirty="0">
                <a:latin typeface="Arial"/>
                <a:cs typeface="Arial"/>
              </a:rPr>
              <a:t>CS211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025" y="2026742"/>
            <a:ext cx="7096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Fetch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Operands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32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Execute</a:t>
            </a:r>
            <a:r>
              <a:rPr sz="32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Instruction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25" y="2594228"/>
            <a:ext cx="8837295" cy="17216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FO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EI</a:t>
            </a:r>
            <a:r>
              <a:rPr sz="2400" b="1" spc="-5" dirty="0">
                <a:latin typeface="Arial"/>
                <a:cs typeface="Arial"/>
              </a:rPr>
              <a:t> stages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responsible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storing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 loading values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10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from memory. They also responsible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b="1" dirty="0">
                <a:latin typeface="Arial"/>
                <a:cs typeface="Arial"/>
              </a:rPr>
              <a:t>input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output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from 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processor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respectively.</a:t>
            </a:r>
            <a:r>
              <a:rPr lang="en-US" sz="2400" b="1" spc="-5" dirty="0">
                <a:latin typeface="Arial"/>
                <a:cs typeface="Arial"/>
              </a:rPr>
              <a:t> EI stage also </a:t>
            </a:r>
            <a:r>
              <a:rPr lang="en-US" sz="2400" b="1" spc="10" dirty="0">
                <a:latin typeface="Arial"/>
                <a:cs typeface="Arial"/>
              </a:rPr>
              <a:t>w</a:t>
            </a:r>
            <a:r>
              <a:rPr lang="en-US" sz="2400" b="1" spc="-5" dirty="0">
                <a:latin typeface="Arial"/>
                <a:cs typeface="Arial"/>
              </a:rPr>
              <a:t>ri</a:t>
            </a:r>
            <a:r>
              <a:rPr lang="en-US" sz="2400" b="1" spc="-20" dirty="0">
                <a:latin typeface="Arial"/>
                <a:cs typeface="Arial"/>
              </a:rPr>
              <a:t>tes </a:t>
            </a:r>
            <a:r>
              <a:rPr lang="en-US" sz="2400" b="1" dirty="0">
                <a:latin typeface="Arial"/>
                <a:cs typeface="Arial"/>
              </a:rPr>
              <a:t>	</a:t>
            </a:r>
            <a:r>
              <a:rPr lang="en-US" sz="2400" b="1" spc="-5" dirty="0">
                <a:latin typeface="Arial"/>
                <a:cs typeface="Arial"/>
              </a:rPr>
              <a:t>the</a:t>
            </a:r>
            <a:r>
              <a:rPr lang="en-US" sz="2400" b="1" dirty="0">
                <a:latin typeface="Arial"/>
                <a:cs typeface="Arial"/>
              </a:rPr>
              <a:t>	</a:t>
            </a:r>
            <a:r>
              <a:rPr lang="en-US" sz="2400" b="1" spc="-5" dirty="0">
                <a:latin typeface="Arial"/>
                <a:cs typeface="Arial"/>
              </a:rPr>
              <a:t>resul</a:t>
            </a:r>
            <a:r>
              <a:rPr lang="en-US" sz="2400" b="1" dirty="0">
                <a:latin typeface="Arial"/>
                <a:cs typeface="Arial"/>
              </a:rPr>
              <a:t>t	</a:t>
            </a:r>
            <a:r>
              <a:rPr lang="en-US" sz="2400" b="1" spc="-5" dirty="0">
                <a:latin typeface="Arial"/>
                <a:cs typeface="Arial"/>
              </a:rPr>
              <a:t>o</a:t>
            </a:r>
            <a:r>
              <a:rPr lang="en-US" sz="2400" b="1" dirty="0">
                <a:latin typeface="Arial"/>
                <a:cs typeface="Arial"/>
              </a:rPr>
              <a:t>f	</a:t>
            </a:r>
            <a:r>
              <a:rPr lang="en-US" sz="2400" b="1" spc="-5" dirty="0">
                <a:latin typeface="Arial"/>
                <a:cs typeface="Arial"/>
              </a:rPr>
              <a:t>a  calculation,</a:t>
            </a:r>
            <a:r>
              <a:rPr lang="en-US" sz="2400" b="1" spc="-2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memory</a:t>
            </a:r>
            <a:r>
              <a:rPr lang="en-US" sz="2400" b="1" spc="3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access</a:t>
            </a:r>
            <a:r>
              <a:rPr lang="en-US" sz="2400" b="1" spc="3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or</a:t>
            </a:r>
            <a:r>
              <a:rPr lang="en-US" sz="2400" b="1" spc="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input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into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the register</a:t>
            </a:r>
            <a:r>
              <a:rPr lang="en-US" sz="2400" b="1" spc="2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file.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8600" y="61722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56362"/>
            <a:ext cx="269811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660033"/>
                </a:solidFill>
                <a:latin typeface="Times New Roman"/>
                <a:cs typeface="Times New Roman"/>
              </a:rPr>
              <a:t>Four</a:t>
            </a:r>
            <a:r>
              <a:rPr b="1" dirty="0">
                <a:solidFill>
                  <a:srgbClr val="660033"/>
                </a:solidFill>
                <a:latin typeface="Times New Roman"/>
                <a:cs typeface="Times New Roman"/>
              </a:rPr>
              <a:t> Stage </a:t>
            </a:r>
            <a:r>
              <a:rPr b="1" spc="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660033"/>
                </a:solidFill>
                <a:latin typeface="Times New Roman"/>
                <a:cs typeface="Times New Roman"/>
              </a:rPr>
              <a:t>Instruction 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46F86-15CE-490D-91EC-42C15AAC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43921"/>
            <a:ext cx="4747671" cy="63937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343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Topic: Pipelining</vt:lpstr>
      <vt:lpstr>PowerPoint Presentation</vt:lpstr>
      <vt:lpstr>Definition: Pipelining is an speed up technique where multiple  instructions are overlapped in execution on a processor.</vt:lpstr>
      <vt:lpstr>Pipelining: Processors</vt:lpstr>
      <vt:lpstr>Instruction Pipeline</vt:lpstr>
      <vt:lpstr>Instructions Fetch</vt:lpstr>
      <vt:lpstr>Decode Instruction</vt:lpstr>
      <vt:lpstr>Fetch Operands and Execute Instruction</vt:lpstr>
      <vt:lpstr>Four Stage  Instruction  Pipeline</vt:lpstr>
      <vt:lpstr>Timing Diagram for  Instruction Pipeline Operation</vt:lpstr>
      <vt:lpstr>Advantages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Pipelining</dc:title>
  <cp:lastModifiedBy>jishaliju@scmsgroup.org</cp:lastModifiedBy>
  <cp:revision>6</cp:revision>
  <dcterms:created xsi:type="dcterms:W3CDTF">2021-07-14T01:19:18Z</dcterms:created>
  <dcterms:modified xsi:type="dcterms:W3CDTF">2021-07-16T01:03:20Z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2021-07-14T00:00:00Z</vt:filetime>
  </property>
</Properties>
</file>