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73" r:id="rId2"/>
    <p:sldId id="274" r:id="rId3"/>
    <p:sldId id="275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D2BD0-4E06-42F3-8055-BCD47ED83824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51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67B44-D2CC-4250-A0F6-BB86B5137A48}" type="slidenum">
              <a:rPr lang="ar-SA"/>
              <a:pPr/>
              <a:t>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11A59-0C56-4716-AB95-09D3A5821517}" type="slidenum">
              <a:rPr lang="ar-SA"/>
              <a:pPr/>
              <a:t>2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3B710-BFE8-46A8-9B1A-FD52DA488C8F}" type="slidenum">
              <a:rPr lang="ar-SA"/>
              <a:pPr/>
              <a:t>3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3D31C-1B1B-4F6C-906B-6F032D786ACD}" type="slidenum">
              <a:rPr lang="ar-SA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B4B1A-924A-40EC-82AC-547722623E57}" type="slidenum">
              <a:rPr lang="ar-SA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B3FFE-4B4A-46D3-82D8-780FB74B1D9F}" type="slidenum">
              <a:rPr lang="ar-SA"/>
              <a:pPr/>
              <a:t>6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3E947A9-9AFB-430A-9336-9258E6408069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A0FAA-C9E7-4456-9985-E580D5CFC34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4DFF0-FAA8-4DC8-9965-649847D407B0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C400D-A1CE-41C6-90A4-510A04B9D34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A264A-231C-4633-8A86-28CB7349E5B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7124-E1E8-4665-AA69-BFEAC6121A2D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EDBA0-D634-4C90-9D22-379D478E696C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FAF3-34AC-46E1-9567-B936AE940B8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02451-4CAA-4C40-B087-0B325BFB0ACF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74EC7-0AC0-40CC-8B1C-B74E1CA775A5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8B5D5-EFF1-45EF-BC1D-D8B60C840F8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Arial" pitchFamily="34" charset="0"/>
              </a:defRPr>
            </a:lvl1pPr>
          </a:lstStyle>
          <a:p>
            <a:fld id="{DFB6B1B7-FA68-42FE-90BF-DE0050A24212}" type="slidenum">
              <a:rPr lang="ar-SA" altLang="en-US"/>
              <a:pPr/>
              <a:t>‹#›</a:t>
            </a:fld>
            <a:endParaRPr lang="en-US" alt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2.Data </a:t>
            </a:r>
            <a:r>
              <a:rPr lang="en-US" altLang="zh-CN" dirty="0">
                <a:ea typeface="SimSun" pitchFamily="2" charset="-122"/>
              </a:rPr>
              <a:t>Hazards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Data Hazards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100" dirty="0">
                <a:ea typeface="SimSun" pitchFamily="2" charset="-122"/>
              </a:rPr>
              <a:t>We must ensure that the results obtained when instructions are executed in a pipelined processor are identical to those obtained when the same instructions are executed sequentially.</a:t>
            </a:r>
          </a:p>
          <a:p>
            <a:pPr>
              <a:lnSpc>
                <a:spcPct val="80000"/>
              </a:lnSpc>
            </a:pPr>
            <a:r>
              <a:rPr lang="en-US" altLang="zh-CN" sz="2100" dirty="0">
                <a:ea typeface="SimSun" pitchFamily="2" charset="-122"/>
              </a:rPr>
              <a:t>Hazard </a:t>
            </a:r>
            <a:r>
              <a:rPr lang="en-US" altLang="zh-CN" sz="2100" dirty="0" smtClean="0">
                <a:ea typeface="SimSun" pitchFamily="2" charset="-122"/>
              </a:rPr>
              <a:t>occurs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100" dirty="0" smtClean="0">
                <a:ea typeface="SimSun" pitchFamily="2" charset="-122"/>
              </a:rPr>
              <a:t>	Let A=5</a:t>
            </a:r>
            <a:endParaRPr lang="en-US" altLang="zh-CN" sz="2100" dirty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</a:rPr>
              <a:t>		A </a:t>
            </a:r>
            <a:r>
              <a:rPr lang="en-US" altLang="zh-CN" sz="2100" dirty="0">
                <a:ea typeface="SimSun" pitchFamily="2" charset="-122"/>
                <a:cs typeface="Arial" pitchFamily="34" charset="0"/>
              </a:rPr>
              <a:t>← 3 +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  <a:cs typeface="Arial" pitchFamily="34" charset="0"/>
              </a:rPr>
              <a:t>		B ← 4 × A</a:t>
            </a:r>
          </a:p>
          <a:p>
            <a:pPr>
              <a:lnSpc>
                <a:spcPct val="80000"/>
              </a:lnSpc>
            </a:pPr>
            <a:r>
              <a:rPr lang="en-US" altLang="zh-CN" sz="2100" dirty="0">
                <a:ea typeface="SimSun" pitchFamily="2" charset="-122"/>
              </a:rPr>
              <a:t>No hazard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</a:rPr>
              <a:t>		A ← 5 × C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</a:rPr>
              <a:t>		B ← 20 + C</a:t>
            </a:r>
          </a:p>
          <a:p>
            <a:pPr>
              <a:lnSpc>
                <a:spcPct val="80000"/>
              </a:lnSpc>
            </a:pPr>
            <a:r>
              <a:rPr lang="en-US" altLang="zh-CN" sz="2100" dirty="0" smtClean="0">
                <a:solidFill>
                  <a:srgbClr val="C00000"/>
                </a:solidFill>
                <a:ea typeface="SimSun" pitchFamily="2" charset="-122"/>
              </a:rPr>
              <a:t>Data dependency </a:t>
            </a:r>
            <a:r>
              <a:rPr lang="en-US" altLang="zh-CN" sz="2100" dirty="0" smtClean="0">
                <a:ea typeface="SimSun" pitchFamily="2" charset="-122"/>
              </a:rPr>
              <a:t>arises when the destination of one instruction is used as the source in the next instruction.</a:t>
            </a:r>
            <a:endParaRPr lang="en-US" altLang="zh-CN" sz="2100" dirty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100" dirty="0">
                <a:ea typeface="SimSun" pitchFamily="2" charset="-122"/>
              </a:rPr>
              <a:t>Another 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</a:rPr>
              <a:t>		</a:t>
            </a:r>
            <a:r>
              <a:rPr lang="en-US" altLang="zh-CN" sz="2100" dirty="0" err="1">
                <a:ea typeface="SimSun" pitchFamily="2" charset="-122"/>
              </a:rPr>
              <a:t>Mul</a:t>
            </a:r>
            <a:r>
              <a:rPr lang="en-US" altLang="zh-CN" sz="2100" dirty="0">
                <a:ea typeface="SimSun" pitchFamily="2" charset="-122"/>
              </a:rPr>
              <a:t>  R2, R3,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100" dirty="0">
                <a:ea typeface="SimSun" pitchFamily="2" charset="-122"/>
              </a:rPr>
              <a:t>		Add  R5, R4, R6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Data Hazards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09600" y="1676400"/>
            <a:ext cx="7531100" cy="4999038"/>
            <a:chOff x="635" y="713"/>
            <a:chExt cx="4744" cy="3149"/>
          </a:xfrm>
        </p:grpSpPr>
        <p:pic>
          <p:nvPicPr>
            <p:cNvPr id="26629" name="Picture 5" descr="figure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" y="713"/>
              <a:ext cx="4490" cy="2894"/>
            </a:xfrm>
            <a:prstGeom prst="rect">
              <a:avLst/>
            </a:prstGeom>
            <a:noFill/>
          </p:spPr>
        </p:pic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718" y="3208"/>
              <a:ext cx="4661" cy="6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sz="1400">
                <a:latin typeface="Times New Roman" pitchFamily="18" charset="0"/>
                <a:ea typeface="SimSun" pitchFamily="2" charset="-122"/>
              </a:endParaRPr>
            </a:p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Times New Roman" pitchFamily="18" charset="0"/>
                  <a:ea typeface="SimSun" pitchFamily="2" charset="-122"/>
                </a:rPr>
                <a:t>Figure 8.6.  Pipeline stalled by data dependency between D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2</a:t>
              </a:r>
              <a:r>
                <a:rPr lang="en-US" altLang="zh-CN" sz="1600">
                  <a:latin typeface="Times New Roman" pitchFamily="18" charset="0"/>
                  <a:ea typeface="SimSun" pitchFamily="2" charset="-122"/>
                </a:rPr>
                <a:t> and W</a:t>
              </a:r>
              <a:r>
                <a:rPr lang="en-US" altLang="zh-CN" sz="1600" baseline="-25000">
                  <a:latin typeface="Times New Roman" pitchFamily="18" charset="0"/>
                  <a:ea typeface="SimSun" pitchFamily="2" charset="-122"/>
                </a:rPr>
                <a:t>1</a:t>
              </a:r>
              <a:r>
                <a:rPr lang="en-US" altLang="zh-CN" sz="1600">
                  <a:latin typeface="Times New Roman" pitchFamily="18" charset="0"/>
                  <a:ea typeface="SimSun" pitchFamily="2" charset="-122"/>
                </a:rPr>
                <a:t>.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600"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81800" y="2514600"/>
            <a:ext cx="19812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err="1">
                <a:ea typeface="SimSun" pitchFamily="2" charset="-122"/>
              </a:rPr>
              <a:t>Mul</a:t>
            </a:r>
            <a:r>
              <a:rPr lang="en-US" altLang="zh-CN" dirty="0">
                <a:ea typeface="SimSun" pitchFamily="2" charset="-122"/>
              </a:rPr>
              <a:t>  R2, R3,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Add  </a:t>
            </a:r>
            <a:r>
              <a:rPr lang="en-US" altLang="zh-CN" dirty="0">
                <a:ea typeface="SimSun" pitchFamily="2" charset="-122"/>
              </a:rPr>
              <a:t>R5, R4, </a:t>
            </a:r>
            <a:r>
              <a:rPr lang="en-US" altLang="zh-CN" dirty="0" smtClean="0">
                <a:ea typeface="SimSun" pitchFamily="2" charset="-122"/>
              </a:rPr>
              <a:t>R6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Operand Forwarding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Instead of from the register file, the second instruction can get data directly from the output of ALU after the previous instruction is completed.</a:t>
            </a:r>
          </a:p>
          <a:p>
            <a:r>
              <a:rPr lang="en-US" altLang="zh-CN">
                <a:ea typeface="SimSun" pitchFamily="2" charset="-122"/>
              </a:rPr>
              <a:t>A special arrangement needs to be made to “forward” the output of ALU to the input of ALU.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"/>
            <a:ext cx="4232275" cy="640238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105400" y="1752600"/>
            <a:ext cx="3657600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I1:Mul 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R2, R3, R4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I2:Add  </a:t>
            </a:r>
            <a:r>
              <a:rPr lang="en-US" altLang="zh-CN" dirty="0">
                <a:solidFill>
                  <a:srgbClr val="C00000"/>
                </a:solidFill>
                <a:ea typeface="SimSun" pitchFamily="2" charset="-122"/>
              </a:rPr>
              <a:t>R5, R4, </a:t>
            </a:r>
            <a:r>
              <a:rPr lang="en-US" altLang="zh-CN" dirty="0" smtClean="0">
                <a:solidFill>
                  <a:srgbClr val="C00000"/>
                </a:solidFill>
                <a:ea typeface="SimSun" pitchFamily="2" charset="-122"/>
              </a:rPr>
              <a:t>R6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Decoding I2,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detecting data dependency, decide to use data forwarding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The operand not dependent, R5 is loaded to SRC1 in clock cycle3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 smtClean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ea typeface="SimSun" pitchFamily="2" charset="-122"/>
              </a:rPr>
              <a:t>In the next clock cycle, the product available in RSLT can be forwarded and used in I2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dirty="0">
              <a:ea typeface="SimSun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Handling Data Hazards in Software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Let the compiler detect and handle the hazard: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		I1: Mul  R2, R3, R4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		     NOP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		     NOP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SimSun" pitchFamily="2" charset="-122"/>
              </a:rPr>
              <a:t>		I2: Add  R5, R4, R6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SimSun" pitchFamily="2" charset="-122"/>
              </a:rPr>
              <a:t>The compiler can reorder the instructions to perform some useful work during the NOP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1493</TotalTime>
  <Words>185</Words>
  <Application>Microsoft Office PowerPoint</Application>
  <PresentationFormat>On-screen Show (4:3)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Network</vt:lpstr>
      <vt:lpstr>2.Data Hazards</vt:lpstr>
      <vt:lpstr>Data Hazards</vt:lpstr>
      <vt:lpstr>Data Hazards</vt:lpstr>
      <vt:lpstr>Operand Forwarding</vt:lpstr>
      <vt:lpstr>PowerPoint Presentation</vt:lpstr>
      <vt:lpstr>Handling Data Hazards in Software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 Pipelining</dc:title>
  <dc:creator>administrator</dc:creator>
  <cp:lastModifiedBy>Jisha Liju. Daniel</cp:lastModifiedBy>
  <cp:revision>134</cp:revision>
  <dcterms:created xsi:type="dcterms:W3CDTF">2005-07-30T19:18:27Z</dcterms:created>
  <dcterms:modified xsi:type="dcterms:W3CDTF">2016-11-02T08:48:19Z</dcterms:modified>
</cp:coreProperties>
</file>