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80" r:id="rId2"/>
    <p:sldId id="281" r:id="rId3"/>
    <p:sldId id="282" r:id="rId4"/>
    <p:sldId id="283" r:id="rId5"/>
    <p:sldId id="284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75" r:id="rId14"/>
    <p:sldId id="376" r:id="rId15"/>
    <p:sldId id="377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3D2BD0-4E06-42F3-8055-BCD47ED83824}" type="slidenum">
              <a:rPr lang="ar-SA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51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BA23F-4275-4BD9-BF82-04A38C49B1AA}" type="slidenum">
              <a:rPr lang="ar-SA"/>
              <a:pPr/>
              <a:t>1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0F4A3-92AE-417B-AD23-315323802FD1}" type="slidenum">
              <a:rPr lang="ar-SA"/>
              <a:pPr/>
              <a:t>10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D670B9-0D8D-45A1-8272-E5BDA8159E3E}" type="slidenum">
              <a:rPr lang="ar-SA"/>
              <a:pPr/>
              <a:t>11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C8A7A-E9E2-4E02-90C7-A8DB16534B65}" type="slidenum">
              <a:rPr lang="ar-SA"/>
              <a:pPr/>
              <a:t>12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A655CC-A34B-4AB8-A717-5061ED18F1C1}" type="slidenum">
              <a:rPr lang="ar-SA"/>
              <a:pPr/>
              <a:t>2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5E2880-FD32-44CD-977D-70186BA13F46}" type="slidenum">
              <a:rPr lang="ar-SA"/>
              <a:pPr/>
              <a:t>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2B92AD-22E9-4DAC-9BB0-EE8D9C18A23F}" type="slidenum">
              <a:rPr lang="ar-SA"/>
              <a:pPr/>
              <a:t>4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82177-A9B8-453C-93D0-7F10FF78AD59}" type="slidenum">
              <a:rPr lang="ar-SA"/>
              <a:pPr/>
              <a:t>5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887647-F6DC-49EB-B046-F1C5ED1EF861}" type="slidenum">
              <a:rPr lang="ar-SA"/>
              <a:pPr/>
              <a:t>6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D0EDAC-E557-4C8D-83F4-50611809302C}" type="slidenum">
              <a:rPr lang="ar-SA"/>
              <a:pPr/>
              <a:t>7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26162-8CFC-471B-9A95-A31724AD22D8}" type="slidenum">
              <a:rPr lang="ar-SA"/>
              <a:pPr/>
              <a:t>8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7F3EA-2775-4480-8E5A-378E53ABFAF8}" type="slidenum">
              <a:rPr lang="ar-SA"/>
              <a:pPr/>
              <a:t>9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3E947A9-9AFB-430A-9336-9258E6408069}" type="slidenum">
              <a:rPr lang="ar-SA" altLang="en-US"/>
              <a:pPr/>
              <a:t>‹#›</a:t>
            </a:fld>
            <a:endParaRPr lang="en-US" alt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A0FAA-C9E7-4456-9985-E580D5CFC342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4DFF0-FAA8-4DC8-9965-649847D407B0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C400D-A1CE-41C6-90A4-510A04B9D34A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A264A-231C-4633-8A86-28CB7349E5BA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A7124-E1E8-4665-AA69-BFEAC6121A2D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EDBA0-D634-4C90-9D22-379D478E696C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BFAF3-34AC-46E1-9567-B936AE940B89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02451-4CAA-4C40-B087-0B325BFB0ACF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74EC7-0AC0-40CC-8B1C-B74E1CA775A5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D8B5D5-EFF1-45EF-BC1D-D8B60C840F88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Arial" pitchFamily="34" charset="0"/>
              </a:defRPr>
            </a:lvl1pPr>
          </a:lstStyle>
          <a:p>
            <a:fld id="{DFB6B1B7-FA68-42FE-90BF-DE0050A24212}" type="slidenum">
              <a:rPr lang="ar-SA" altLang="en-US"/>
              <a:pPr/>
              <a:t>‹#›</a:t>
            </a:fld>
            <a:endParaRPr lang="en-US" alt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3.Instruction </a:t>
            </a:r>
            <a:r>
              <a:rPr lang="en-US" altLang="zh-CN" dirty="0">
                <a:ea typeface="SimSun" pitchFamily="2" charset="-122"/>
              </a:rPr>
              <a:t>Hazards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Branch Prediction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To </a:t>
            </a:r>
            <a:r>
              <a:rPr lang="en-US" altLang="zh-CN" sz="2400" dirty="0">
                <a:solidFill>
                  <a:srgbClr val="C00000"/>
                </a:solidFill>
                <a:ea typeface="SimSun" pitchFamily="2" charset="-122"/>
              </a:rPr>
              <a:t>predict </a:t>
            </a:r>
            <a:r>
              <a:rPr lang="en-US" altLang="zh-CN" sz="2400" dirty="0">
                <a:ea typeface="SimSun" pitchFamily="2" charset="-122"/>
              </a:rPr>
              <a:t>whether or not a particular branch will be taken.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Simplest form: assume branch will not take place and continue to fetch instructions in sequential address order.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Until the branch is evaluated, instruction execution along the predicted path must be done on a speculative basis.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SimSun" pitchFamily="2" charset="-122"/>
              </a:rPr>
              <a:t>Speculative execution</a:t>
            </a:r>
            <a:r>
              <a:rPr lang="en-US" altLang="zh-CN" sz="2400" dirty="0">
                <a:ea typeface="SimSun" pitchFamily="2" charset="-122"/>
              </a:rPr>
              <a:t>: instructions are executed before the processor is certain that they are in the correct execution sequence.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Need to be careful so that no processor registers or memory locations are updated until it is confirmed that these instructions should indeed be executed.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Incorrectly Predicted Branch</a:t>
            </a:r>
          </a:p>
        </p:txBody>
      </p:sp>
      <p:sp>
        <p:nvSpPr>
          <p:cNvPr id="181251" name="Rectangle 3"/>
          <p:cNvSpPr>
            <a:spLocks noChangeArrowheads="1"/>
          </p:cNvSpPr>
          <p:nvPr/>
        </p:nvSpPr>
        <p:spPr bwMode="auto">
          <a:xfrm>
            <a:off x="2876550" y="2247900"/>
            <a:ext cx="1295400" cy="4381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252" name="Line 4"/>
          <p:cNvSpPr>
            <a:spLocks noChangeShapeType="1"/>
          </p:cNvSpPr>
          <p:nvPr/>
        </p:nvSpPr>
        <p:spPr bwMode="auto">
          <a:xfrm flipV="1">
            <a:off x="3524250" y="2247900"/>
            <a:ext cx="1588" cy="438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3124200" y="2362200"/>
            <a:ext cx="1079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F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3219450" y="245745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3771900" y="3009900"/>
            <a:ext cx="1079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F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3867150" y="310515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2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257" name="Rectangle 9"/>
          <p:cNvSpPr>
            <a:spLocks noChangeArrowheads="1"/>
          </p:cNvSpPr>
          <p:nvPr/>
        </p:nvSpPr>
        <p:spPr bwMode="auto">
          <a:xfrm>
            <a:off x="1638300" y="2362200"/>
            <a:ext cx="492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I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258" name="Rectangle 10"/>
          <p:cNvSpPr>
            <a:spLocks noChangeArrowheads="1"/>
          </p:cNvSpPr>
          <p:nvPr/>
        </p:nvSpPr>
        <p:spPr bwMode="auto">
          <a:xfrm>
            <a:off x="1695450" y="245745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259" name="Rectangle 11"/>
          <p:cNvSpPr>
            <a:spLocks noChangeArrowheads="1"/>
          </p:cNvSpPr>
          <p:nvPr/>
        </p:nvSpPr>
        <p:spPr bwMode="auto">
          <a:xfrm>
            <a:off x="1752600" y="2362200"/>
            <a:ext cx="895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(Compare)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260" name="Rectangle 12"/>
          <p:cNvSpPr>
            <a:spLocks noChangeArrowheads="1"/>
          </p:cNvSpPr>
          <p:nvPr/>
        </p:nvSpPr>
        <p:spPr bwMode="auto">
          <a:xfrm>
            <a:off x="1638300" y="3009900"/>
            <a:ext cx="492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I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261" name="Rectangle 13"/>
          <p:cNvSpPr>
            <a:spLocks noChangeArrowheads="1"/>
          </p:cNvSpPr>
          <p:nvPr/>
        </p:nvSpPr>
        <p:spPr bwMode="auto">
          <a:xfrm>
            <a:off x="1695450" y="310515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2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262" name="Rectangle 14"/>
          <p:cNvSpPr>
            <a:spLocks noChangeArrowheads="1"/>
          </p:cNvSpPr>
          <p:nvPr/>
        </p:nvSpPr>
        <p:spPr bwMode="auto">
          <a:xfrm>
            <a:off x="1752600" y="3009900"/>
            <a:ext cx="9302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 </a:t>
            </a:r>
            <a:r>
              <a:rPr lang="en-US" altLang="zh-CN" sz="14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(Branch&gt;0)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263" name="Rectangle 15"/>
          <p:cNvSpPr>
            <a:spLocks noChangeArrowheads="1"/>
          </p:cNvSpPr>
          <p:nvPr/>
        </p:nvSpPr>
        <p:spPr bwMode="auto">
          <a:xfrm>
            <a:off x="1638300" y="3657600"/>
            <a:ext cx="492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FFFF"/>
                </a:solidFill>
                <a:latin typeface="Nimbus Roman No9 L" charset="0"/>
                <a:ea typeface="SimSun" pitchFamily="2" charset="-122"/>
              </a:rPr>
              <a:t>I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264" name="Rectangle 16"/>
          <p:cNvSpPr>
            <a:spLocks noChangeArrowheads="1"/>
          </p:cNvSpPr>
          <p:nvPr/>
        </p:nvSpPr>
        <p:spPr bwMode="auto">
          <a:xfrm>
            <a:off x="1695450" y="375285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FFFF"/>
                </a:solidFill>
                <a:latin typeface="Nimbus Roman No9 L" charset="0"/>
                <a:ea typeface="SimSun" pitchFamily="2" charset="-122"/>
              </a:rPr>
              <a:t>3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265" name="Rectangle 17"/>
          <p:cNvSpPr>
            <a:spLocks noChangeArrowheads="1"/>
          </p:cNvSpPr>
          <p:nvPr/>
        </p:nvSpPr>
        <p:spPr bwMode="auto">
          <a:xfrm>
            <a:off x="3752850" y="2362200"/>
            <a:ext cx="1285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D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266" name="Rectangle 18"/>
          <p:cNvSpPr>
            <a:spLocks noChangeArrowheads="1"/>
          </p:cNvSpPr>
          <p:nvPr/>
        </p:nvSpPr>
        <p:spPr bwMode="auto">
          <a:xfrm>
            <a:off x="3886200" y="245745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267" name="Rectangle 19"/>
          <p:cNvSpPr>
            <a:spLocks noChangeArrowheads="1"/>
          </p:cNvSpPr>
          <p:nvPr/>
        </p:nvSpPr>
        <p:spPr bwMode="auto">
          <a:xfrm>
            <a:off x="4419600" y="2362200"/>
            <a:ext cx="1190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E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268" name="Rectangle 20"/>
          <p:cNvSpPr>
            <a:spLocks noChangeArrowheads="1"/>
          </p:cNvSpPr>
          <p:nvPr/>
        </p:nvSpPr>
        <p:spPr bwMode="auto">
          <a:xfrm>
            <a:off x="4514850" y="245745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269" name="Rectangle 21"/>
          <p:cNvSpPr>
            <a:spLocks noChangeArrowheads="1"/>
          </p:cNvSpPr>
          <p:nvPr/>
        </p:nvSpPr>
        <p:spPr bwMode="auto">
          <a:xfrm>
            <a:off x="5029200" y="2362200"/>
            <a:ext cx="1682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W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270" name="Rectangle 22"/>
          <p:cNvSpPr>
            <a:spLocks noChangeArrowheads="1"/>
          </p:cNvSpPr>
          <p:nvPr/>
        </p:nvSpPr>
        <p:spPr bwMode="auto">
          <a:xfrm>
            <a:off x="5200650" y="245745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271" name="Rectangle 23"/>
          <p:cNvSpPr>
            <a:spLocks noChangeArrowheads="1"/>
          </p:cNvSpPr>
          <p:nvPr/>
        </p:nvSpPr>
        <p:spPr bwMode="auto">
          <a:xfrm>
            <a:off x="2876550" y="2247900"/>
            <a:ext cx="647700" cy="4381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272" name="Rectangle 24"/>
          <p:cNvSpPr>
            <a:spLocks noChangeArrowheads="1"/>
          </p:cNvSpPr>
          <p:nvPr/>
        </p:nvSpPr>
        <p:spPr bwMode="auto">
          <a:xfrm>
            <a:off x="3524250" y="2247900"/>
            <a:ext cx="647700" cy="4381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273" name="Rectangle 25"/>
          <p:cNvSpPr>
            <a:spLocks noChangeArrowheads="1"/>
          </p:cNvSpPr>
          <p:nvPr/>
        </p:nvSpPr>
        <p:spPr bwMode="auto">
          <a:xfrm>
            <a:off x="3524250" y="2895600"/>
            <a:ext cx="647700" cy="4381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274" name="Rectangle 26"/>
          <p:cNvSpPr>
            <a:spLocks noChangeArrowheads="1"/>
          </p:cNvSpPr>
          <p:nvPr/>
        </p:nvSpPr>
        <p:spPr bwMode="auto">
          <a:xfrm>
            <a:off x="4819650" y="2895600"/>
            <a:ext cx="647700" cy="4381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275" name="Rectangle 27"/>
          <p:cNvSpPr>
            <a:spLocks noChangeArrowheads="1"/>
          </p:cNvSpPr>
          <p:nvPr/>
        </p:nvSpPr>
        <p:spPr bwMode="auto">
          <a:xfrm>
            <a:off x="4171950" y="3543300"/>
            <a:ext cx="647700" cy="438150"/>
          </a:xfrm>
          <a:prstGeom prst="rect">
            <a:avLst/>
          </a:prstGeom>
          <a:noFill/>
          <a:ln w="19050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276" name="Rectangle 28"/>
          <p:cNvSpPr>
            <a:spLocks noChangeArrowheads="1"/>
          </p:cNvSpPr>
          <p:nvPr/>
        </p:nvSpPr>
        <p:spPr bwMode="auto">
          <a:xfrm>
            <a:off x="4171950" y="2247900"/>
            <a:ext cx="1295400" cy="4381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277" name="Line 29"/>
          <p:cNvSpPr>
            <a:spLocks noChangeShapeType="1"/>
          </p:cNvSpPr>
          <p:nvPr/>
        </p:nvSpPr>
        <p:spPr bwMode="auto">
          <a:xfrm flipV="1">
            <a:off x="4819650" y="2247900"/>
            <a:ext cx="1588" cy="438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278" name="Rectangle 30"/>
          <p:cNvSpPr>
            <a:spLocks noChangeArrowheads="1"/>
          </p:cNvSpPr>
          <p:nvPr/>
        </p:nvSpPr>
        <p:spPr bwMode="auto">
          <a:xfrm>
            <a:off x="4171950" y="2247900"/>
            <a:ext cx="647700" cy="4381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279" name="Rectangle 31"/>
          <p:cNvSpPr>
            <a:spLocks noChangeArrowheads="1"/>
          </p:cNvSpPr>
          <p:nvPr/>
        </p:nvSpPr>
        <p:spPr bwMode="auto">
          <a:xfrm>
            <a:off x="4819650" y="2247900"/>
            <a:ext cx="647700" cy="4381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280" name="Rectangle 32"/>
          <p:cNvSpPr>
            <a:spLocks noChangeArrowheads="1"/>
          </p:cNvSpPr>
          <p:nvPr/>
        </p:nvSpPr>
        <p:spPr bwMode="auto">
          <a:xfrm>
            <a:off x="4819650" y="3543300"/>
            <a:ext cx="647700" cy="438150"/>
          </a:xfrm>
          <a:prstGeom prst="rect">
            <a:avLst/>
          </a:prstGeom>
          <a:noFill/>
          <a:ln w="19050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281" name="Freeform 33"/>
          <p:cNvSpPr>
            <a:spLocks/>
          </p:cNvSpPr>
          <p:nvPr/>
        </p:nvSpPr>
        <p:spPr bwMode="auto">
          <a:xfrm>
            <a:off x="5467350" y="3543300"/>
            <a:ext cx="19050" cy="38100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1" h="2">
                <a:moveTo>
                  <a:pt x="1" y="0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 w="1905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282" name="Line 34"/>
          <p:cNvSpPr>
            <a:spLocks noChangeShapeType="1"/>
          </p:cNvSpPr>
          <p:nvPr/>
        </p:nvSpPr>
        <p:spPr bwMode="auto">
          <a:xfrm flipH="1">
            <a:off x="5486400" y="3543300"/>
            <a:ext cx="609600" cy="1588"/>
          </a:xfrm>
          <a:prstGeom prst="line">
            <a:avLst/>
          </a:prstGeom>
          <a:noFill/>
          <a:ln w="19050">
            <a:solidFill>
              <a:srgbClr val="00FFFF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283" name="Freeform 35"/>
          <p:cNvSpPr>
            <a:spLocks/>
          </p:cNvSpPr>
          <p:nvPr/>
        </p:nvSpPr>
        <p:spPr bwMode="auto">
          <a:xfrm>
            <a:off x="6096000" y="3543300"/>
            <a:ext cx="19050" cy="38100"/>
          </a:xfrm>
          <a:custGeom>
            <a:avLst/>
            <a:gdLst/>
            <a:ahLst/>
            <a:cxnLst>
              <a:cxn ang="0">
                <a:pos x="1" y="2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" h="2">
                <a:moveTo>
                  <a:pt x="1" y="2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284" name="Line 36"/>
          <p:cNvSpPr>
            <a:spLocks noChangeShapeType="1"/>
          </p:cNvSpPr>
          <p:nvPr/>
        </p:nvSpPr>
        <p:spPr bwMode="auto">
          <a:xfrm flipV="1">
            <a:off x="6115050" y="3581400"/>
            <a:ext cx="1588" cy="381000"/>
          </a:xfrm>
          <a:prstGeom prst="line">
            <a:avLst/>
          </a:prstGeom>
          <a:noFill/>
          <a:ln w="19050">
            <a:solidFill>
              <a:srgbClr val="00FFFF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285" name="Freeform 37"/>
          <p:cNvSpPr>
            <a:spLocks/>
          </p:cNvSpPr>
          <p:nvPr/>
        </p:nvSpPr>
        <p:spPr bwMode="auto">
          <a:xfrm>
            <a:off x="6096000" y="3962400"/>
            <a:ext cx="19050" cy="19050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1" y="1"/>
              </a:cxn>
              <a:cxn ang="0">
                <a:pos x="1" y="0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1"/>
                </a:lnTo>
                <a:lnTo>
                  <a:pt x="1" y="0"/>
                </a:lnTo>
              </a:path>
            </a:pathLst>
          </a:custGeom>
          <a:noFill/>
          <a:ln w="1905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286" name="Line 38"/>
          <p:cNvSpPr>
            <a:spLocks noChangeShapeType="1"/>
          </p:cNvSpPr>
          <p:nvPr/>
        </p:nvSpPr>
        <p:spPr bwMode="auto">
          <a:xfrm>
            <a:off x="5486400" y="3981450"/>
            <a:ext cx="609600" cy="1588"/>
          </a:xfrm>
          <a:prstGeom prst="line">
            <a:avLst/>
          </a:prstGeom>
          <a:noFill/>
          <a:ln w="19050">
            <a:solidFill>
              <a:srgbClr val="00FFFF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287" name="Freeform 39"/>
          <p:cNvSpPr>
            <a:spLocks/>
          </p:cNvSpPr>
          <p:nvPr/>
        </p:nvSpPr>
        <p:spPr bwMode="auto">
          <a:xfrm>
            <a:off x="5467350" y="3962400"/>
            <a:ext cx="1905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"/>
              </a:cxn>
              <a:cxn ang="0">
                <a:pos x="1" y="1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</a:path>
            </a:pathLst>
          </a:custGeom>
          <a:noFill/>
          <a:ln w="1905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288" name="Line 40"/>
          <p:cNvSpPr>
            <a:spLocks noChangeShapeType="1"/>
          </p:cNvSpPr>
          <p:nvPr/>
        </p:nvSpPr>
        <p:spPr bwMode="auto">
          <a:xfrm>
            <a:off x="5467350" y="3581400"/>
            <a:ext cx="1588" cy="381000"/>
          </a:xfrm>
          <a:prstGeom prst="line">
            <a:avLst/>
          </a:prstGeom>
          <a:noFill/>
          <a:ln w="19050">
            <a:solidFill>
              <a:srgbClr val="00FFFF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289" name="Rectangle 41"/>
          <p:cNvSpPr>
            <a:spLocks noChangeArrowheads="1"/>
          </p:cNvSpPr>
          <p:nvPr/>
        </p:nvSpPr>
        <p:spPr bwMode="auto">
          <a:xfrm>
            <a:off x="4819650" y="4191000"/>
            <a:ext cx="647700" cy="438150"/>
          </a:xfrm>
          <a:prstGeom prst="rect">
            <a:avLst/>
          </a:prstGeom>
          <a:noFill/>
          <a:ln w="19050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290" name="Freeform 42"/>
          <p:cNvSpPr>
            <a:spLocks/>
          </p:cNvSpPr>
          <p:nvPr/>
        </p:nvSpPr>
        <p:spPr bwMode="auto">
          <a:xfrm>
            <a:off x="5467350" y="4191000"/>
            <a:ext cx="19050" cy="38100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0"/>
              </a:cxn>
              <a:cxn ang="0">
                <a:pos x="0" y="2"/>
              </a:cxn>
            </a:cxnLst>
            <a:rect l="0" t="0" r="r" b="b"/>
            <a:pathLst>
              <a:path w="1" h="2">
                <a:moveTo>
                  <a:pt x="1" y="0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 w="1905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291" name="Line 43"/>
          <p:cNvSpPr>
            <a:spLocks noChangeShapeType="1"/>
          </p:cNvSpPr>
          <p:nvPr/>
        </p:nvSpPr>
        <p:spPr bwMode="auto">
          <a:xfrm flipH="1">
            <a:off x="5486400" y="4191000"/>
            <a:ext cx="609600" cy="1588"/>
          </a:xfrm>
          <a:prstGeom prst="line">
            <a:avLst/>
          </a:prstGeom>
          <a:noFill/>
          <a:ln w="19050">
            <a:solidFill>
              <a:srgbClr val="00FFFF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292" name="Freeform 44"/>
          <p:cNvSpPr>
            <a:spLocks/>
          </p:cNvSpPr>
          <p:nvPr/>
        </p:nvSpPr>
        <p:spPr bwMode="auto">
          <a:xfrm>
            <a:off x="6096000" y="4191000"/>
            <a:ext cx="19050" cy="38100"/>
          </a:xfrm>
          <a:custGeom>
            <a:avLst/>
            <a:gdLst/>
            <a:ahLst/>
            <a:cxnLst>
              <a:cxn ang="0">
                <a:pos x="1" y="2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" h="2">
                <a:moveTo>
                  <a:pt x="1" y="2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293" name="Line 45"/>
          <p:cNvSpPr>
            <a:spLocks noChangeShapeType="1"/>
          </p:cNvSpPr>
          <p:nvPr/>
        </p:nvSpPr>
        <p:spPr bwMode="auto">
          <a:xfrm flipV="1">
            <a:off x="6115050" y="4229100"/>
            <a:ext cx="1588" cy="381000"/>
          </a:xfrm>
          <a:prstGeom prst="line">
            <a:avLst/>
          </a:prstGeom>
          <a:noFill/>
          <a:ln w="19050">
            <a:solidFill>
              <a:srgbClr val="00FFFF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294" name="Freeform 46"/>
          <p:cNvSpPr>
            <a:spLocks/>
          </p:cNvSpPr>
          <p:nvPr/>
        </p:nvSpPr>
        <p:spPr bwMode="auto">
          <a:xfrm>
            <a:off x="6096000" y="4610100"/>
            <a:ext cx="19050" cy="19050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1" y="1"/>
              </a:cxn>
              <a:cxn ang="0">
                <a:pos x="1" y="0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1"/>
                </a:lnTo>
                <a:lnTo>
                  <a:pt x="1" y="0"/>
                </a:lnTo>
              </a:path>
            </a:pathLst>
          </a:custGeom>
          <a:noFill/>
          <a:ln w="1905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295" name="Line 47"/>
          <p:cNvSpPr>
            <a:spLocks noChangeShapeType="1"/>
          </p:cNvSpPr>
          <p:nvPr/>
        </p:nvSpPr>
        <p:spPr bwMode="auto">
          <a:xfrm>
            <a:off x="5486400" y="4629150"/>
            <a:ext cx="609600" cy="1588"/>
          </a:xfrm>
          <a:prstGeom prst="line">
            <a:avLst/>
          </a:prstGeom>
          <a:noFill/>
          <a:ln w="19050">
            <a:solidFill>
              <a:srgbClr val="00FFFF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296" name="Freeform 48"/>
          <p:cNvSpPr>
            <a:spLocks/>
          </p:cNvSpPr>
          <p:nvPr/>
        </p:nvSpPr>
        <p:spPr bwMode="auto">
          <a:xfrm>
            <a:off x="5467350" y="4610100"/>
            <a:ext cx="1905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"/>
              </a:cxn>
              <a:cxn ang="0">
                <a:pos x="1" y="1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</a:path>
            </a:pathLst>
          </a:custGeom>
          <a:noFill/>
          <a:ln w="1905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297" name="Line 49"/>
          <p:cNvSpPr>
            <a:spLocks noChangeShapeType="1"/>
          </p:cNvSpPr>
          <p:nvPr/>
        </p:nvSpPr>
        <p:spPr bwMode="auto">
          <a:xfrm>
            <a:off x="5467350" y="4229100"/>
            <a:ext cx="1588" cy="381000"/>
          </a:xfrm>
          <a:prstGeom prst="line">
            <a:avLst/>
          </a:prstGeom>
          <a:noFill/>
          <a:ln w="19050">
            <a:solidFill>
              <a:srgbClr val="00FFFF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298" name="Rectangle 50"/>
          <p:cNvSpPr>
            <a:spLocks noChangeArrowheads="1"/>
          </p:cNvSpPr>
          <p:nvPr/>
        </p:nvSpPr>
        <p:spPr bwMode="auto">
          <a:xfrm>
            <a:off x="5467350" y="4838700"/>
            <a:ext cx="647700" cy="4381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299" name="Rectangle 51"/>
          <p:cNvSpPr>
            <a:spLocks noChangeArrowheads="1"/>
          </p:cNvSpPr>
          <p:nvPr/>
        </p:nvSpPr>
        <p:spPr bwMode="auto">
          <a:xfrm>
            <a:off x="4419600" y="3657600"/>
            <a:ext cx="1079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FFFF"/>
                </a:solidFill>
                <a:latin typeface="Nimbus Roman No9 L" charset="0"/>
                <a:ea typeface="SimSun" pitchFamily="2" charset="-122"/>
              </a:rPr>
              <a:t>F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00" name="Rectangle 52"/>
          <p:cNvSpPr>
            <a:spLocks noChangeArrowheads="1"/>
          </p:cNvSpPr>
          <p:nvPr/>
        </p:nvSpPr>
        <p:spPr bwMode="auto">
          <a:xfrm>
            <a:off x="4514850" y="375285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FFFF"/>
                </a:solidFill>
                <a:latin typeface="Nimbus Roman No9 L" charset="0"/>
                <a:ea typeface="SimSun" pitchFamily="2" charset="-122"/>
              </a:rPr>
              <a:t>3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01" name="Rectangle 53"/>
          <p:cNvSpPr>
            <a:spLocks noChangeArrowheads="1"/>
          </p:cNvSpPr>
          <p:nvPr/>
        </p:nvSpPr>
        <p:spPr bwMode="auto">
          <a:xfrm>
            <a:off x="5067300" y="4305300"/>
            <a:ext cx="1079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FFFF"/>
                </a:solidFill>
                <a:latin typeface="Nimbus Roman No9 L" charset="0"/>
                <a:ea typeface="SimSun" pitchFamily="2" charset="-122"/>
              </a:rPr>
              <a:t>F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02" name="Rectangle 54"/>
          <p:cNvSpPr>
            <a:spLocks noChangeArrowheads="1"/>
          </p:cNvSpPr>
          <p:nvPr/>
        </p:nvSpPr>
        <p:spPr bwMode="auto">
          <a:xfrm>
            <a:off x="5162550" y="440055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FFFF"/>
                </a:solidFill>
                <a:latin typeface="Nimbus Roman No9 L" charset="0"/>
                <a:ea typeface="SimSun" pitchFamily="2" charset="-122"/>
              </a:rPr>
              <a:t>4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03" name="Rectangle 55"/>
          <p:cNvSpPr>
            <a:spLocks noChangeArrowheads="1"/>
          </p:cNvSpPr>
          <p:nvPr/>
        </p:nvSpPr>
        <p:spPr bwMode="auto">
          <a:xfrm>
            <a:off x="5715000" y="4953000"/>
            <a:ext cx="1079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F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04" name="Rectangle 56"/>
          <p:cNvSpPr>
            <a:spLocks noChangeArrowheads="1"/>
          </p:cNvSpPr>
          <p:nvPr/>
        </p:nvSpPr>
        <p:spPr bwMode="auto">
          <a:xfrm>
            <a:off x="5810250" y="5048250"/>
            <a:ext cx="698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i="1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k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05" name="Rectangle 57"/>
          <p:cNvSpPr>
            <a:spLocks noChangeArrowheads="1"/>
          </p:cNvSpPr>
          <p:nvPr/>
        </p:nvSpPr>
        <p:spPr bwMode="auto">
          <a:xfrm>
            <a:off x="6343650" y="4953000"/>
            <a:ext cx="1285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D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06" name="Rectangle 58"/>
          <p:cNvSpPr>
            <a:spLocks noChangeArrowheads="1"/>
          </p:cNvSpPr>
          <p:nvPr/>
        </p:nvSpPr>
        <p:spPr bwMode="auto">
          <a:xfrm>
            <a:off x="6477000" y="5048250"/>
            <a:ext cx="698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i="1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k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07" name="Rectangle 59"/>
          <p:cNvSpPr>
            <a:spLocks noChangeArrowheads="1"/>
          </p:cNvSpPr>
          <p:nvPr/>
        </p:nvSpPr>
        <p:spPr bwMode="auto">
          <a:xfrm>
            <a:off x="5048250" y="3657600"/>
            <a:ext cx="1285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FFFF"/>
                </a:solidFill>
                <a:latin typeface="Nimbus Roman No9 L" charset="0"/>
                <a:ea typeface="SimSun" pitchFamily="2" charset="-122"/>
              </a:rPr>
              <a:t>D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08" name="Rectangle 60"/>
          <p:cNvSpPr>
            <a:spLocks noChangeArrowheads="1"/>
          </p:cNvSpPr>
          <p:nvPr/>
        </p:nvSpPr>
        <p:spPr bwMode="auto">
          <a:xfrm>
            <a:off x="5181600" y="375285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FFFF"/>
                </a:solidFill>
                <a:latin typeface="Nimbus Roman No9 L" charset="0"/>
                <a:ea typeface="SimSun" pitchFamily="2" charset="-122"/>
              </a:rPr>
              <a:t>3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09" name="Rectangle 61"/>
          <p:cNvSpPr>
            <a:spLocks noChangeArrowheads="1"/>
          </p:cNvSpPr>
          <p:nvPr/>
        </p:nvSpPr>
        <p:spPr bwMode="auto">
          <a:xfrm>
            <a:off x="5734050" y="3657600"/>
            <a:ext cx="1190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FFFF"/>
                </a:solidFill>
                <a:latin typeface="Nimbus Roman No9 L" charset="0"/>
                <a:ea typeface="SimSun" pitchFamily="2" charset="-122"/>
              </a:rPr>
              <a:t>X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10" name="Rectangle 62"/>
          <p:cNvSpPr>
            <a:spLocks noChangeArrowheads="1"/>
          </p:cNvSpPr>
          <p:nvPr/>
        </p:nvSpPr>
        <p:spPr bwMode="auto">
          <a:xfrm>
            <a:off x="5734050" y="4305300"/>
            <a:ext cx="1190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FFFF"/>
                </a:solidFill>
                <a:latin typeface="Nimbus Roman No9 L" charset="0"/>
                <a:ea typeface="SimSun" pitchFamily="2" charset="-122"/>
              </a:rPr>
              <a:t>X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11" name="Rectangle 63"/>
          <p:cNvSpPr>
            <a:spLocks noChangeArrowheads="1"/>
          </p:cNvSpPr>
          <p:nvPr/>
        </p:nvSpPr>
        <p:spPr bwMode="auto">
          <a:xfrm>
            <a:off x="1638300" y="4305300"/>
            <a:ext cx="492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FFFF"/>
                </a:solidFill>
                <a:latin typeface="Nimbus Roman No9 L" charset="0"/>
                <a:ea typeface="SimSun" pitchFamily="2" charset="-122"/>
              </a:rPr>
              <a:t>I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12" name="Rectangle 64"/>
          <p:cNvSpPr>
            <a:spLocks noChangeArrowheads="1"/>
          </p:cNvSpPr>
          <p:nvPr/>
        </p:nvSpPr>
        <p:spPr bwMode="auto">
          <a:xfrm>
            <a:off x="1695450" y="440055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FFFF"/>
                </a:solidFill>
                <a:latin typeface="Nimbus Roman No9 L" charset="0"/>
                <a:ea typeface="SimSun" pitchFamily="2" charset="-122"/>
              </a:rPr>
              <a:t>4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13" name="Rectangle 65"/>
          <p:cNvSpPr>
            <a:spLocks noChangeArrowheads="1"/>
          </p:cNvSpPr>
          <p:nvPr/>
        </p:nvSpPr>
        <p:spPr bwMode="auto">
          <a:xfrm>
            <a:off x="1638300" y="4953000"/>
            <a:ext cx="492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I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14" name="Rectangle 66"/>
          <p:cNvSpPr>
            <a:spLocks noChangeArrowheads="1"/>
          </p:cNvSpPr>
          <p:nvPr/>
        </p:nvSpPr>
        <p:spPr bwMode="auto">
          <a:xfrm>
            <a:off x="1695450" y="5048250"/>
            <a:ext cx="698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 i="1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k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15" name="Rectangle 67"/>
          <p:cNvSpPr>
            <a:spLocks noChangeArrowheads="1"/>
          </p:cNvSpPr>
          <p:nvPr/>
        </p:nvSpPr>
        <p:spPr bwMode="auto">
          <a:xfrm>
            <a:off x="1714500" y="2000250"/>
            <a:ext cx="9144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 b="1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Instruction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16" name="Rectangle 68"/>
          <p:cNvSpPr>
            <a:spLocks noChangeArrowheads="1"/>
          </p:cNvSpPr>
          <p:nvPr/>
        </p:nvSpPr>
        <p:spPr bwMode="auto">
          <a:xfrm>
            <a:off x="1557338" y="6243638"/>
            <a:ext cx="6256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tabLst>
                <a:tab pos="1025525" algn="l"/>
              </a:tabLst>
            </a:pPr>
            <a:r>
              <a:rPr lang="en-US" altLang="zh-CN" sz="15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Figure 8.14.	Timing when a branch decision has been incorrectly predicted</a:t>
            </a:r>
          </a:p>
          <a:p>
            <a:pPr>
              <a:tabLst>
                <a:tab pos="1025525" algn="l"/>
              </a:tabLst>
            </a:pPr>
            <a:r>
              <a:rPr lang="en-US" altLang="zh-CN" sz="15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	as not taken.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17" name="Rectangle 69"/>
          <p:cNvSpPr>
            <a:spLocks noChangeArrowheads="1"/>
          </p:cNvSpPr>
          <p:nvPr/>
        </p:nvSpPr>
        <p:spPr bwMode="auto">
          <a:xfrm>
            <a:off x="6115050" y="4838700"/>
            <a:ext cx="647700" cy="4381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318" name="Rectangle 70"/>
          <p:cNvSpPr>
            <a:spLocks noChangeArrowheads="1"/>
          </p:cNvSpPr>
          <p:nvPr/>
        </p:nvSpPr>
        <p:spPr bwMode="auto">
          <a:xfrm>
            <a:off x="5067300" y="3009900"/>
            <a:ext cx="1190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E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19" name="Rectangle 71"/>
          <p:cNvSpPr>
            <a:spLocks noChangeArrowheads="1"/>
          </p:cNvSpPr>
          <p:nvPr/>
        </p:nvSpPr>
        <p:spPr bwMode="auto">
          <a:xfrm>
            <a:off x="5162550" y="310515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2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20" name="Rectangle 72"/>
          <p:cNvSpPr>
            <a:spLocks noChangeArrowheads="1"/>
          </p:cNvSpPr>
          <p:nvPr/>
        </p:nvSpPr>
        <p:spPr bwMode="auto">
          <a:xfrm>
            <a:off x="1714500" y="1619250"/>
            <a:ext cx="8985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Clock cycle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21" name="Rectangle 73"/>
          <p:cNvSpPr>
            <a:spLocks noChangeArrowheads="1"/>
          </p:cNvSpPr>
          <p:nvPr/>
        </p:nvSpPr>
        <p:spPr bwMode="auto">
          <a:xfrm>
            <a:off x="3162300" y="16002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22" name="Rectangle 74"/>
          <p:cNvSpPr>
            <a:spLocks noChangeArrowheads="1"/>
          </p:cNvSpPr>
          <p:nvPr/>
        </p:nvSpPr>
        <p:spPr bwMode="auto">
          <a:xfrm>
            <a:off x="3810000" y="16002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2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23" name="Rectangle 75"/>
          <p:cNvSpPr>
            <a:spLocks noChangeArrowheads="1"/>
          </p:cNvSpPr>
          <p:nvPr/>
        </p:nvSpPr>
        <p:spPr bwMode="auto">
          <a:xfrm>
            <a:off x="4457700" y="16002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3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24" name="Rectangle 76"/>
          <p:cNvSpPr>
            <a:spLocks noChangeArrowheads="1"/>
          </p:cNvSpPr>
          <p:nvPr/>
        </p:nvSpPr>
        <p:spPr bwMode="auto">
          <a:xfrm>
            <a:off x="5105400" y="16002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4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25" name="Rectangle 77"/>
          <p:cNvSpPr>
            <a:spLocks noChangeArrowheads="1"/>
          </p:cNvSpPr>
          <p:nvPr/>
        </p:nvSpPr>
        <p:spPr bwMode="auto">
          <a:xfrm>
            <a:off x="5753100" y="16002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5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26" name="Rectangle 78"/>
          <p:cNvSpPr>
            <a:spLocks noChangeArrowheads="1"/>
          </p:cNvSpPr>
          <p:nvPr/>
        </p:nvSpPr>
        <p:spPr bwMode="auto">
          <a:xfrm>
            <a:off x="6400800" y="1600200"/>
            <a:ext cx="984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6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27" name="Rectangle 79"/>
          <p:cNvSpPr>
            <a:spLocks noChangeArrowheads="1"/>
          </p:cNvSpPr>
          <p:nvPr/>
        </p:nvSpPr>
        <p:spPr bwMode="auto">
          <a:xfrm>
            <a:off x="4286250" y="3009900"/>
            <a:ext cx="12858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D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28" name="Rectangle 80"/>
          <p:cNvSpPr>
            <a:spLocks noChangeArrowheads="1"/>
          </p:cNvSpPr>
          <p:nvPr/>
        </p:nvSpPr>
        <p:spPr bwMode="auto">
          <a:xfrm>
            <a:off x="4419600" y="310515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2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29" name="Rectangle 81"/>
          <p:cNvSpPr>
            <a:spLocks noChangeArrowheads="1"/>
          </p:cNvSpPr>
          <p:nvPr/>
        </p:nvSpPr>
        <p:spPr bwMode="auto">
          <a:xfrm>
            <a:off x="4495800" y="3009900"/>
            <a:ext cx="1682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/P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30" name="Rectangle 82"/>
          <p:cNvSpPr>
            <a:spLocks noChangeArrowheads="1"/>
          </p:cNvSpPr>
          <p:nvPr/>
        </p:nvSpPr>
        <p:spPr bwMode="auto">
          <a:xfrm>
            <a:off x="4629150" y="3105150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2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31" name="Rectangle 83"/>
          <p:cNvSpPr>
            <a:spLocks noChangeArrowheads="1"/>
          </p:cNvSpPr>
          <p:nvPr/>
        </p:nvSpPr>
        <p:spPr bwMode="auto">
          <a:xfrm>
            <a:off x="4171950" y="2895600"/>
            <a:ext cx="647700" cy="4381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332" name="Rectangle 84"/>
          <p:cNvSpPr>
            <a:spLocks noChangeArrowheads="1"/>
          </p:cNvSpPr>
          <p:nvPr/>
        </p:nvSpPr>
        <p:spPr bwMode="auto">
          <a:xfrm>
            <a:off x="6724650" y="1371600"/>
            <a:ext cx="1079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T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33" name="Rectangle 85"/>
          <p:cNvSpPr>
            <a:spLocks noChangeArrowheads="1"/>
          </p:cNvSpPr>
          <p:nvPr/>
        </p:nvSpPr>
        <p:spPr bwMode="auto">
          <a:xfrm>
            <a:off x="6838950" y="1371600"/>
            <a:ext cx="2857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ime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1334" name="Freeform 86"/>
          <p:cNvSpPr>
            <a:spLocks/>
          </p:cNvSpPr>
          <p:nvPr/>
        </p:nvSpPr>
        <p:spPr bwMode="auto">
          <a:xfrm>
            <a:off x="6515100" y="1485900"/>
            <a:ext cx="114300" cy="57150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6" y="2"/>
              </a:cxn>
              <a:cxn ang="0">
                <a:pos x="0" y="0"/>
              </a:cxn>
              <a:cxn ang="0">
                <a:pos x="0" y="2"/>
              </a:cxn>
              <a:cxn ang="0">
                <a:pos x="0" y="3"/>
              </a:cxn>
            </a:cxnLst>
            <a:rect l="0" t="0" r="r" b="b"/>
            <a:pathLst>
              <a:path w="6" h="3">
                <a:moveTo>
                  <a:pt x="0" y="3"/>
                </a:moveTo>
                <a:lnTo>
                  <a:pt x="6" y="2"/>
                </a:lnTo>
                <a:lnTo>
                  <a:pt x="0" y="0"/>
                </a:lnTo>
                <a:lnTo>
                  <a:pt x="0" y="2"/>
                </a:lnTo>
                <a:lnTo>
                  <a:pt x="0" y="3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335" name="Freeform 87"/>
          <p:cNvSpPr>
            <a:spLocks/>
          </p:cNvSpPr>
          <p:nvPr/>
        </p:nvSpPr>
        <p:spPr bwMode="auto">
          <a:xfrm>
            <a:off x="6515100" y="1485900"/>
            <a:ext cx="114300" cy="57150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72" y="24"/>
              </a:cxn>
              <a:cxn ang="0">
                <a:pos x="0" y="0"/>
              </a:cxn>
              <a:cxn ang="0">
                <a:pos x="0" y="24"/>
              </a:cxn>
              <a:cxn ang="0">
                <a:pos x="0" y="36"/>
              </a:cxn>
            </a:cxnLst>
            <a:rect l="0" t="0" r="r" b="b"/>
            <a:pathLst>
              <a:path w="72" h="36">
                <a:moveTo>
                  <a:pt x="0" y="36"/>
                </a:moveTo>
                <a:lnTo>
                  <a:pt x="72" y="24"/>
                </a:lnTo>
                <a:lnTo>
                  <a:pt x="0" y="0"/>
                </a:lnTo>
                <a:lnTo>
                  <a:pt x="0" y="24"/>
                </a:lnTo>
                <a:lnTo>
                  <a:pt x="0" y="3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81336" name="Line 88"/>
          <p:cNvSpPr>
            <a:spLocks noChangeShapeType="1"/>
          </p:cNvSpPr>
          <p:nvPr/>
        </p:nvSpPr>
        <p:spPr bwMode="auto">
          <a:xfrm flipH="1">
            <a:off x="6210300" y="1524000"/>
            <a:ext cx="3048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Branch Prediction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dirty="0">
                <a:ea typeface="SimSun" pitchFamily="2" charset="-122"/>
              </a:rPr>
              <a:t>Better performance can be achieved if we arrange for some branch instructions to be predicted as taken and others as not taken.</a:t>
            </a:r>
          </a:p>
          <a:p>
            <a:r>
              <a:rPr lang="en-US" altLang="zh-CN" sz="2600" dirty="0">
                <a:ea typeface="SimSun" pitchFamily="2" charset="-122"/>
              </a:rPr>
              <a:t>Use hardware to observe whether the target address is lower or higher than that of the branch instruction.</a:t>
            </a:r>
          </a:p>
          <a:p>
            <a:r>
              <a:rPr lang="en-US" altLang="zh-CN" sz="2600" dirty="0">
                <a:ea typeface="SimSun" pitchFamily="2" charset="-122"/>
              </a:rPr>
              <a:t>Let compiler include a </a:t>
            </a:r>
            <a:r>
              <a:rPr lang="en-US" altLang="zh-CN" sz="2600" dirty="0">
                <a:solidFill>
                  <a:srgbClr val="C00000"/>
                </a:solidFill>
                <a:ea typeface="SimSun" pitchFamily="2" charset="-122"/>
              </a:rPr>
              <a:t>branch prediction bit</a:t>
            </a:r>
            <a:r>
              <a:rPr lang="en-US" altLang="zh-CN" sz="2600" dirty="0">
                <a:ea typeface="SimSun" pitchFamily="2" charset="-122"/>
              </a:rPr>
              <a:t>.</a:t>
            </a:r>
          </a:p>
          <a:p>
            <a:r>
              <a:rPr lang="en-US" altLang="zh-CN" sz="2600" dirty="0">
                <a:ea typeface="SimSun" pitchFamily="2" charset="-122"/>
              </a:rPr>
              <a:t>So far the branch prediction decision is always the same every time a given instruction is executed – </a:t>
            </a:r>
            <a:r>
              <a:rPr lang="en-US" altLang="zh-CN" sz="2600" dirty="0">
                <a:solidFill>
                  <a:srgbClr val="C00000"/>
                </a:solidFill>
                <a:ea typeface="SimSun" pitchFamily="2" charset="-122"/>
              </a:rPr>
              <a:t>static branch prediction</a:t>
            </a:r>
            <a:r>
              <a:rPr lang="en-US" altLang="zh-CN" sz="2600" dirty="0">
                <a:ea typeface="SimSun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Dynamic </a:t>
            </a:r>
            <a:r>
              <a:rPr lang="en-IN" smtClean="0"/>
              <a:t>Branch Prediction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Processor h/w assesses the likelihood of a given branch being taken by keeping track of branch decisions every time that instruction is executed</a:t>
            </a:r>
          </a:p>
          <a:p>
            <a:r>
              <a:rPr lang="en-IN" dirty="0" smtClean="0"/>
              <a:t>Algorithms</a:t>
            </a:r>
          </a:p>
          <a:p>
            <a:pPr lvl="1"/>
            <a:r>
              <a:rPr lang="en-IN" dirty="0" smtClean="0"/>
              <a:t>2 state algorithm </a:t>
            </a:r>
          </a:p>
          <a:p>
            <a:pPr lvl="1"/>
            <a:r>
              <a:rPr lang="en-IN" dirty="0" smtClean="0"/>
              <a:t>4 </a:t>
            </a:r>
            <a:r>
              <a:rPr lang="en-IN" dirty="0"/>
              <a:t>state algorithm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7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n-IN" dirty="0"/>
              <a:t>Two state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5181600" cy="5105400"/>
          </a:xfrm>
        </p:spPr>
        <p:txBody>
          <a:bodyPr/>
          <a:lstStyle/>
          <a:p>
            <a:r>
              <a:rPr lang="en-IN" sz="2400" dirty="0" smtClean="0"/>
              <a:t>2 states</a:t>
            </a:r>
          </a:p>
          <a:p>
            <a:pPr lvl="1"/>
            <a:r>
              <a:rPr lang="en-IN" sz="2400" dirty="0" smtClean="0">
                <a:solidFill>
                  <a:srgbClr val="C00000"/>
                </a:solidFill>
              </a:rPr>
              <a:t>LT: Branch is likely to be taken</a:t>
            </a:r>
          </a:p>
          <a:p>
            <a:pPr lvl="1"/>
            <a:r>
              <a:rPr lang="en-IN" sz="2400" dirty="0">
                <a:solidFill>
                  <a:srgbClr val="C00000"/>
                </a:solidFill>
              </a:rPr>
              <a:t>LNT: Branch is likely </a:t>
            </a:r>
            <a:r>
              <a:rPr lang="en-IN" sz="2400" dirty="0" smtClean="0">
                <a:solidFill>
                  <a:srgbClr val="C00000"/>
                </a:solidFill>
              </a:rPr>
              <a:t>not to </a:t>
            </a:r>
            <a:r>
              <a:rPr lang="en-IN" sz="2400" dirty="0">
                <a:solidFill>
                  <a:srgbClr val="C00000"/>
                </a:solidFill>
              </a:rPr>
              <a:t>be </a:t>
            </a:r>
            <a:r>
              <a:rPr lang="en-IN" sz="2400" dirty="0" smtClean="0">
                <a:solidFill>
                  <a:srgbClr val="C00000"/>
                </a:solidFill>
              </a:rPr>
              <a:t>taken</a:t>
            </a:r>
          </a:p>
          <a:p>
            <a:r>
              <a:rPr lang="en-IN" sz="2400" dirty="0" smtClean="0"/>
              <a:t>Starts with LNT</a:t>
            </a:r>
          </a:p>
          <a:p>
            <a:r>
              <a:rPr lang="en-IN" sz="2400" dirty="0" smtClean="0"/>
              <a:t>When branch is taken – moves to LT </a:t>
            </a:r>
          </a:p>
          <a:p>
            <a:r>
              <a:rPr lang="en-IN" sz="2400" dirty="0" smtClean="0"/>
              <a:t>Problem: Next time the loop is executed, expecting that loop executes for more than once, leads to wrong prediction</a:t>
            </a:r>
            <a:endParaRPr lang="en-IN" sz="2400" dirty="0"/>
          </a:p>
        </p:txBody>
      </p:sp>
      <p:pic>
        <p:nvPicPr>
          <p:cNvPr id="396290" name="Picture 2" descr="C:\Users\jishaliju\Desktop\Untitle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76400"/>
            <a:ext cx="3962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04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r>
              <a:rPr lang="en-IN" dirty="0" smtClean="0"/>
              <a:t>Four </a:t>
            </a:r>
            <a:r>
              <a:rPr lang="en-IN" dirty="0"/>
              <a:t>state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5486400" cy="6172200"/>
          </a:xfrm>
        </p:spPr>
        <p:txBody>
          <a:bodyPr/>
          <a:lstStyle/>
          <a:p>
            <a:r>
              <a:rPr lang="en-IN" sz="2400" dirty="0" smtClean="0"/>
              <a:t>4 states</a:t>
            </a:r>
          </a:p>
          <a:p>
            <a:pPr lvl="1"/>
            <a:r>
              <a:rPr lang="en-IN" sz="2400" dirty="0" smtClean="0">
                <a:solidFill>
                  <a:srgbClr val="C00000"/>
                </a:solidFill>
              </a:rPr>
              <a:t>ST: Strongly likely to be taken</a:t>
            </a:r>
          </a:p>
          <a:p>
            <a:pPr lvl="1"/>
            <a:r>
              <a:rPr lang="en-IN" sz="2400" dirty="0">
                <a:solidFill>
                  <a:srgbClr val="C00000"/>
                </a:solidFill>
              </a:rPr>
              <a:t>LT: </a:t>
            </a:r>
            <a:r>
              <a:rPr lang="en-IN" sz="2400" dirty="0" smtClean="0">
                <a:solidFill>
                  <a:srgbClr val="C00000"/>
                </a:solidFill>
              </a:rPr>
              <a:t>Likely </a:t>
            </a:r>
            <a:r>
              <a:rPr lang="en-IN" sz="2400" dirty="0">
                <a:solidFill>
                  <a:srgbClr val="C00000"/>
                </a:solidFill>
              </a:rPr>
              <a:t>to be taken</a:t>
            </a:r>
          </a:p>
          <a:p>
            <a:pPr lvl="1"/>
            <a:r>
              <a:rPr lang="en-IN" sz="2400" dirty="0">
                <a:solidFill>
                  <a:srgbClr val="C00000"/>
                </a:solidFill>
              </a:rPr>
              <a:t>LNT: </a:t>
            </a:r>
            <a:r>
              <a:rPr lang="en-IN" sz="2400" dirty="0" smtClean="0">
                <a:solidFill>
                  <a:srgbClr val="C00000"/>
                </a:solidFill>
              </a:rPr>
              <a:t>Likely </a:t>
            </a:r>
            <a:r>
              <a:rPr lang="en-IN" sz="2400" dirty="0">
                <a:solidFill>
                  <a:srgbClr val="C00000"/>
                </a:solidFill>
              </a:rPr>
              <a:t>not to be taken</a:t>
            </a:r>
          </a:p>
          <a:p>
            <a:pPr lvl="1"/>
            <a:r>
              <a:rPr lang="en-IN" sz="2400" dirty="0" smtClean="0">
                <a:solidFill>
                  <a:srgbClr val="C00000"/>
                </a:solidFill>
              </a:rPr>
              <a:t>SNT</a:t>
            </a:r>
            <a:r>
              <a:rPr lang="en-IN" sz="2400" dirty="0">
                <a:solidFill>
                  <a:srgbClr val="C00000"/>
                </a:solidFill>
              </a:rPr>
              <a:t>: </a:t>
            </a:r>
            <a:r>
              <a:rPr lang="en-IN" sz="2400" dirty="0" smtClean="0">
                <a:solidFill>
                  <a:srgbClr val="C00000"/>
                </a:solidFill>
              </a:rPr>
              <a:t>Strongly likely not to </a:t>
            </a:r>
            <a:r>
              <a:rPr lang="en-IN" sz="2400" dirty="0">
                <a:solidFill>
                  <a:srgbClr val="C00000"/>
                </a:solidFill>
              </a:rPr>
              <a:t>be </a:t>
            </a:r>
            <a:r>
              <a:rPr lang="en-IN" sz="2400" dirty="0" smtClean="0">
                <a:solidFill>
                  <a:srgbClr val="C00000"/>
                </a:solidFill>
              </a:rPr>
              <a:t>taken</a:t>
            </a:r>
          </a:p>
          <a:p>
            <a:r>
              <a:rPr lang="en-IN" sz="2400" dirty="0" smtClean="0"/>
              <a:t>Starts with LNT</a:t>
            </a:r>
          </a:p>
          <a:p>
            <a:r>
              <a:rPr lang="en-IN" sz="2400" dirty="0" smtClean="0"/>
              <a:t>When branch is taken – moves to ST , otherwise to SNT</a:t>
            </a:r>
          </a:p>
          <a:p>
            <a:r>
              <a:rPr lang="en-IN" sz="2400" dirty="0" smtClean="0"/>
              <a:t>In SNT if branching happens, it changes to LNT.</a:t>
            </a:r>
          </a:p>
          <a:p>
            <a:r>
              <a:rPr lang="en-IN" sz="2400" dirty="0" smtClean="0"/>
              <a:t>Again when branching happens only it changes to ST</a:t>
            </a:r>
          </a:p>
          <a:p>
            <a:r>
              <a:rPr lang="en-IN" sz="2400" dirty="0" smtClean="0"/>
              <a:t>Use Branch Target Buffer(BTB) to get the branch target address</a:t>
            </a:r>
          </a:p>
          <a:p>
            <a:endParaRPr lang="en-IN" sz="2400" dirty="0" smtClean="0"/>
          </a:p>
          <a:p>
            <a:endParaRPr lang="en-IN" sz="2400" dirty="0"/>
          </a:p>
        </p:txBody>
      </p:sp>
      <p:pic>
        <p:nvPicPr>
          <p:cNvPr id="397314" name="Picture 2" descr="C:\Users\jishaliju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28800"/>
            <a:ext cx="3733800" cy="380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87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3.1 Overview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Whenever the stream of instructions supplied by the </a:t>
            </a:r>
            <a:r>
              <a:rPr lang="en-US" altLang="zh-CN" dirty="0">
                <a:solidFill>
                  <a:srgbClr val="C00000"/>
                </a:solidFill>
                <a:ea typeface="SimSun" pitchFamily="2" charset="-122"/>
              </a:rPr>
              <a:t>instruction fetch unit </a:t>
            </a:r>
            <a:r>
              <a:rPr lang="en-US" altLang="zh-CN" dirty="0">
                <a:ea typeface="SimSun" pitchFamily="2" charset="-122"/>
              </a:rPr>
              <a:t>is interrupted, the pipeline </a:t>
            </a:r>
            <a:r>
              <a:rPr lang="en-US" altLang="zh-CN" dirty="0" smtClean="0">
                <a:ea typeface="SimSun" pitchFamily="2" charset="-122"/>
              </a:rPr>
              <a:t>stalls - cache miss </a:t>
            </a:r>
            <a:endParaRPr lang="en-US" altLang="zh-CN" dirty="0">
              <a:ea typeface="SimSun" pitchFamily="2" charset="-122"/>
            </a:endParaRPr>
          </a:p>
          <a:p>
            <a:r>
              <a:rPr lang="en-US" altLang="zh-CN" dirty="0" smtClean="0">
                <a:ea typeface="SimSun" pitchFamily="2" charset="-122"/>
              </a:rPr>
              <a:t>It can also be caused for </a:t>
            </a:r>
            <a:r>
              <a:rPr lang="en-US" altLang="zh-CN" dirty="0" smtClean="0">
                <a:solidFill>
                  <a:srgbClr val="C00000"/>
                </a:solidFill>
                <a:ea typeface="SimSun" pitchFamily="2" charset="-122"/>
              </a:rPr>
              <a:t>Branch instructions</a:t>
            </a:r>
            <a:endParaRPr lang="en-US" altLang="zh-CN" dirty="0">
              <a:solidFill>
                <a:srgbClr val="C00000"/>
              </a:solidFill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3.2 Unconditional </a:t>
            </a:r>
            <a:r>
              <a:rPr lang="en-US" altLang="zh-CN" dirty="0">
                <a:ea typeface="SimSun" pitchFamily="2" charset="-122"/>
              </a:rPr>
              <a:t>Branches</a:t>
            </a:r>
          </a:p>
        </p:txBody>
      </p:sp>
      <p:pic>
        <p:nvPicPr>
          <p:cNvPr id="34820" name="Picture 4" descr="figure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524000"/>
            <a:ext cx="5486400" cy="4956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Branch Timing</a:t>
            </a:r>
          </a:p>
        </p:txBody>
      </p:sp>
      <p:pic>
        <p:nvPicPr>
          <p:cNvPr id="35844" name="Picture 4" descr="figure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0"/>
            <a:ext cx="3857625" cy="6399212"/>
          </a:xfrm>
          <a:prstGeom prst="rect">
            <a:avLst/>
          </a:prstGeom>
          <a:noFill/>
        </p:spPr>
      </p:pic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28601" y="1856106"/>
            <a:ext cx="38862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 smtClean="0">
                <a:solidFill>
                  <a:srgbClr val="C00000"/>
                </a:solidFill>
                <a:ea typeface="SimSun" pitchFamily="2" charset="-122"/>
              </a:rPr>
              <a:t>Branch penalty</a:t>
            </a:r>
            <a:r>
              <a:rPr lang="en-US" altLang="zh-CN" dirty="0" smtClean="0">
                <a:ea typeface="SimSun" pitchFamily="2" charset="-122"/>
              </a:rPr>
              <a:t>: The time lost as a result of a branch instruction</a:t>
            </a:r>
            <a:endParaRPr lang="en-US" altLang="zh-CN" dirty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- Reducing the </a:t>
            </a:r>
            <a:r>
              <a:rPr lang="en-US" altLang="zh-CN" dirty="0" smtClean="0">
                <a:ea typeface="SimSun" pitchFamily="2" charset="-122"/>
              </a:rPr>
              <a:t>penalty- requires the branch address to be computed earlier in the pipeline</a:t>
            </a:r>
            <a:endParaRPr lang="en-US" altLang="zh-CN" dirty="0">
              <a:ea typeface="SimSun" pitchFamily="2" charset="-122"/>
            </a:endParaRPr>
          </a:p>
          <a:p>
            <a:endParaRPr lang="en-US" altLang="zh-CN" dirty="0" smtClean="0">
              <a:ea typeface="SimSun" pitchFamily="2" charset="-122"/>
            </a:endParaRPr>
          </a:p>
          <a:p>
            <a:r>
              <a:rPr lang="en-US" altLang="zh-CN" dirty="0" smtClean="0">
                <a:ea typeface="SimSun" pitchFamily="2" charset="-122"/>
              </a:rPr>
              <a:t>Fetch unit has dedicated h/w to identify a branch instruction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Instruction Queue and Prefetching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270250" y="4314825"/>
            <a:ext cx="250825" cy="711200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5297488" y="4314825"/>
            <a:ext cx="230187" cy="711200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870" name="Freeform 6"/>
          <p:cNvSpPr>
            <a:spLocks/>
          </p:cNvSpPr>
          <p:nvPr/>
        </p:nvSpPr>
        <p:spPr bwMode="auto">
          <a:xfrm>
            <a:off x="3124200" y="4648200"/>
            <a:ext cx="125413" cy="42863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6" y="1"/>
              </a:cxn>
              <a:cxn ang="0">
                <a:pos x="0" y="0"/>
              </a:cxn>
              <a:cxn ang="0">
                <a:pos x="0" y="1"/>
              </a:cxn>
              <a:cxn ang="0">
                <a:pos x="0" y="2"/>
              </a:cxn>
            </a:cxnLst>
            <a:rect l="0" t="0" r="r" b="b"/>
            <a:pathLst>
              <a:path w="6" h="2">
                <a:moveTo>
                  <a:pt x="0" y="2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871" name="Freeform 7"/>
          <p:cNvSpPr>
            <a:spLocks/>
          </p:cNvSpPr>
          <p:nvPr/>
        </p:nvSpPr>
        <p:spPr bwMode="auto">
          <a:xfrm>
            <a:off x="3124200" y="4648200"/>
            <a:ext cx="125413" cy="42863"/>
          </a:xfrm>
          <a:custGeom>
            <a:avLst/>
            <a:gdLst/>
            <a:ahLst/>
            <a:cxnLst>
              <a:cxn ang="0">
                <a:pos x="0" y="27"/>
              </a:cxn>
              <a:cxn ang="0">
                <a:pos x="79" y="14"/>
              </a:cxn>
              <a:cxn ang="0">
                <a:pos x="0" y="0"/>
              </a:cxn>
              <a:cxn ang="0">
                <a:pos x="0" y="14"/>
              </a:cxn>
              <a:cxn ang="0">
                <a:pos x="0" y="27"/>
              </a:cxn>
            </a:cxnLst>
            <a:rect l="0" t="0" r="r" b="b"/>
            <a:pathLst>
              <a:path w="79" h="27">
                <a:moveTo>
                  <a:pt x="0" y="27"/>
                </a:moveTo>
                <a:lnTo>
                  <a:pt x="79" y="14"/>
                </a:lnTo>
                <a:lnTo>
                  <a:pt x="0" y="0"/>
                </a:lnTo>
                <a:lnTo>
                  <a:pt x="0" y="14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2914650" y="4670425"/>
            <a:ext cx="1873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873" name="Freeform 9"/>
          <p:cNvSpPr>
            <a:spLocks/>
          </p:cNvSpPr>
          <p:nvPr/>
        </p:nvSpPr>
        <p:spPr bwMode="auto">
          <a:xfrm>
            <a:off x="3708400" y="4648200"/>
            <a:ext cx="125413" cy="42863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6" y="1"/>
              </a:cxn>
              <a:cxn ang="0">
                <a:pos x="0" y="0"/>
              </a:cxn>
              <a:cxn ang="0">
                <a:pos x="0" y="1"/>
              </a:cxn>
              <a:cxn ang="0">
                <a:pos x="0" y="2"/>
              </a:cxn>
            </a:cxnLst>
            <a:rect l="0" t="0" r="r" b="b"/>
            <a:pathLst>
              <a:path w="6" h="2">
                <a:moveTo>
                  <a:pt x="0" y="2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874" name="Freeform 10"/>
          <p:cNvSpPr>
            <a:spLocks/>
          </p:cNvSpPr>
          <p:nvPr/>
        </p:nvSpPr>
        <p:spPr bwMode="auto">
          <a:xfrm>
            <a:off x="3708400" y="4648200"/>
            <a:ext cx="125413" cy="42863"/>
          </a:xfrm>
          <a:custGeom>
            <a:avLst/>
            <a:gdLst/>
            <a:ahLst/>
            <a:cxnLst>
              <a:cxn ang="0">
                <a:pos x="0" y="27"/>
              </a:cxn>
              <a:cxn ang="0">
                <a:pos x="79" y="14"/>
              </a:cxn>
              <a:cxn ang="0">
                <a:pos x="0" y="0"/>
              </a:cxn>
              <a:cxn ang="0">
                <a:pos x="0" y="14"/>
              </a:cxn>
              <a:cxn ang="0">
                <a:pos x="0" y="27"/>
              </a:cxn>
            </a:cxnLst>
            <a:rect l="0" t="0" r="r" b="b"/>
            <a:pathLst>
              <a:path w="79" h="27">
                <a:moveTo>
                  <a:pt x="0" y="27"/>
                </a:moveTo>
                <a:lnTo>
                  <a:pt x="79" y="14"/>
                </a:lnTo>
                <a:lnTo>
                  <a:pt x="0" y="0"/>
                </a:lnTo>
                <a:lnTo>
                  <a:pt x="0" y="14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 flipH="1">
            <a:off x="3521075" y="4670425"/>
            <a:ext cx="1873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876" name="Freeform 12"/>
          <p:cNvSpPr>
            <a:spLocks/>
          </p:cNvSpPr>
          <p:nvPr/>
        </p:nvSpPr>
        <p:spPr bwMode="auto">
          <a:xfrm>
            <a:off x="5130800" y="4648200"/>
            <a:ext cx="125413" cy="42863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6" y="1"/>
              </a:cxn>
              <a:cxn ang="0">
                <a:pos x="0" y="0"/>
              </a:cxn>
              <a:cxn ang="0">
                <a:pos x="0" y="1"/>
              </a:cxn>
              <a:cxn ang="0">
                <a:pos x="0" y="2"/>
              </a:cxn>
            </a:cxnLst>
            <a:rect l="0" t="0" r="r" b="b"/>
            <a:pathLst>
              <a:path w="6" h="2">
                <a:moveTo>
                  <a:pt x="0" y="2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877" name="Freeform 13"/>
          <p:cNvSpPr>
            <a:spLocks/>
          </p:cNvSpPr>
          <p:nvPr/>
        </p:nvSpPr>
        <p:spPr bwMode="auto">
          <a:xfrm>
            <a:off x="5130800" y="4648200"/>
            <a:ext cx="125413" cy="42863"/>
          </a:xfrm>
          <a:custGeom>
            <a:avLst/>
            <a:gdLst/>
            <a:ahLst/>
            <a:cxnLst>
              <a:cxn ang="0">
                <a:pos x="0" y="27"/>
              </a:cxn>
              <a:cxn ang="0">
                <a:pos x="79" y="14"/>
              </a:cxn>
              <a:cxn ang="0">
                <a:pos x="0" y="0"/>
              </a:cxn>
              <a:cxn ang="0">
                <a:pos x="0" y="14"/>
              </a:cxn>
              <a:cxn ang="0">
                <a:pos x="0" y="27"/>
              </a:cxn>
            </a:cxnLst>
            <a:rect l="0" t="0" r="r" b="b"/>
            <a:pathLst>
              <a:path w="79" h="27">
                <a:moveTo>
                  <a:pt x="0" y="27"/>
                </a:moveTo>
                <a:lnTo>
                  <a:pt x="79" y="14"/>
                </a:lnTo>
                <a:lnTo>
                  <a:pt x="0" y="0"/>
                </a:lnTo>
                <a:lnTo>
                  <a:pt x="0" y="14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H="1">
            <a:off x="4943475" y="4670425"/>
            <a:ext cx="1873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879" name="Freeform 15"/>
          <p:cNvSpPr>
            <a:spLocks/>
          </p:cNvSpPr>
          <p:nvPr/>
        </p:nvSpPr>
        <p:spPr bwMode="auto">
          <a:xfrm>
            <a:off x="5716588" y="4648200"/>
            <a:ext cx="146050" cy="42863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7" y="1"/>
              </a:cxn>
              <a:cxn ang="0">
                <a:pos x="0" y="0"/>
              </a:cxn>
              <a:cxn ang="0">
                <a:pos x="0" y="1"/>
              </a:cxn>
              <a:cxn ang="0">
                <a:pos x="0" y="2"/>
              </a:cxn>
            </a:cxnLst>
            <a:rect l="0" t="0" r="r" b="b"/>
            <a:pathLst>
              <a:path w="7" h="2">
                <a:moveTo>
                  <a:pt x="0" y="2"/>
                </a:moveTo>
                <a:lnTo>
                  <a:pt x="7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880" name="Freeform 16"/>
          <p:cNvSpPr>
            <a:spLocks/>
          </p:cNvSpPr>
          <p:nvPr/>
        </p:nvSpPr>
        <p:spPr bwMode="auto">
          <a:xfrm>
            <a:off x="5716588" y="4648200"/>
            <a:ext cx="146050" cy="42863"/>
          </a:xfrm>
          <a:custGeom>
            <a:avLst/>
            <a:gdLst/>
            <a:ahLst/>
            <a:cxnLst>
              <a:cxn ang="0">
                <a:pos x="0" y="27"/>
              </a:cxn>
              <a:cxn ang="0">
                <a:pos x="92" y="14"/>
              </a:cxn>
              <a:cxn ang="0">
                <a:pos x="0" y="0"/>
              </a:cxn>
              <a:cxn ang="0">
                <a:pos x="0" y="14"/>
              </a:cxn>
              <a:cxn ang="0">
                <a:pos x="0" y="27"/>
              </a:cxn>
            </a:cxnLst>
            <a:rect l="0" t="0" r="r" b="b"/>
            <a:pathLst>
              <a:path w="92" h="27">
                <a:moveTo>
                  <a:pt x="0" y="27"/>
                </a:moveTo>
                <a:lnTo>
                  <a:pt x="92" y="14"/>
                </a:lnTo>
                <a:lnTo>
                  <a:pt x="0" y="0"/>
                </a:lnTo>
                <a:lnTo>
                  <a:pt x="0" y="14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H="1">
            <a:off x="5527675" y="4670425"/>
            <a:ext cx="188913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2057400" y="2514600"/>
            <a:ext cx="749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5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F : Fetch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1973263" y="2703513"/>
            <a:ext cx="8699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5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instruction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3959225" y="4438650"/>
            <a:ext cx="5064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5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E : Ex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4440238" y="4438650"/>
            <a:ext cx="466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5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ecute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4002088" y="4627563"/>
            <a:ext cx="8699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5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instruction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6051550" y="4438650"/>
            <a:ext cx="7810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5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W : Write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6176963" y="4627563"/>
            <a:ext cx="561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5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results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1889125" y="4333875"/>
            <a:ext cx="10906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5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D : Dispatch/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2098675" y="4522788"/>
            <a:ext cx="658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5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Decode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3603625" y="2263775"/>
            <a:ext cx="14636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5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Instruction queue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1597025" y="1951038"/>
            <a:ext cx="1704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500" dirty="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Instruction fetch unit</a:t>
            </a:r>
            <a:endParaRPr lang="en-US" altLang="zh-CN" sz="2400" dirty="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635000" y="5735638"/>
            <a:ext cx="81026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Figure 8.10. Use of an instruction queue in the hardware organization of Figure 8.2</a:t>
            </a:r>
            <a:r>
              <a:rPr lang="en-US" altLang="zh-CN" sz="1700" i="1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b</a:t>
            </a:r>
            <a:r>
              <a:rPr lang="en-US" altLang="zh-CN" sz="17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.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3876675" y="4189413"/>
            <a:ext cx="1066800" cy="962025"/>
          </a:xfrm>
          <a:prstGeom prst="rect">
            <a:avLst/>
          </a:prstGeom>
          <a:noFill/>
          <a:ln w="20638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5883275" y="4189413"/>
            <a:ext cx="1066800" cy="962025"/>
          </a:xfrm>
          <a:prstGeom prst="rect">
            <a:avLst/>
          </a:prstGeom>
          <a:noFill/>
          <a:ln w="20638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1743075" y="2286000"/>
            <a:ext cx="1296988" cy="941388"/>
          </a:xfrm>
          <a:prstGeom prst="rect">
            <a:avLst/>
          </a:prstGeom>
          <a:noFill/>
          <a:ln w="20638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897" name="Freeform 33"/>
          <p:cNvSpPr>
            <a:spLocks/>
          </p:cNvSpPr>
          <p:nvPr/>
        </p:nvSpPr>
        <p:spPr bwMode="auto">
          <a:xfrm>
            <a:off x="3457575" y="2724150"/>
            <a:ext cx="125413" cy="63500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6" y="2"/>
              </a:cxn>
              <a:cxn ang="0">
                <a:pos x="0" y="0"/>
              </a:cxn>
              <a:cxn ang="0">
                <a:pos x="0" y="2"/>
              </a:cxn>
              <a:cxn ang="0">
                <a:pos x="0" y="3"/>
              </a:cxn>
            </a:cxnLst>
            <a:rect l="0" t="0" r="r" b="b"/>
            <a:pathLst>
              <a:path w="6" h="3">
                <a:moveTo>
                  <a:pt x="0" y="3"/>
                </a:moveTo>
                <a:lnTo>
                  <a:pt x="6" y="2"/>
                </a:lnTo>
                <a:lnTo>
                  <a:pt x="0" y="0"/>
                </a:lnTo>
                <a:lnTo>
                  <a:pt x="0" y="2"/>
                </a:lnTo>
                <a:lnTo>
                  <a:pt x="0" y="3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898" name="Freeform 34"/>
          <p:cNvSpPr>
            <a:spLocks/>
          </p:cNvSpPr>
          <p:nvPr/>
        </p:nvSpPr>
        <p:spPr bwMode="auto">
          <a:xfrm>
            <a:off x="3457575" y="2724150"/>
            <a:ext cx="125413" cy="63500"/>
          </a:xfrm>
          <a:custGeom>
            <a:avLst/>
            <a:gdLst/>
            <a:ahLst/>
            <a:cxnLst>
              <a:cxn ang="0">
                <a:pos x="0" y="40"/>
              </a:cxn>
              <a:cxn ang="0">
                <a:pos x="79" y="27"/>
              </a:cxn>
              <a:cxn ang="0">
                <a:pos x="0" y="0"/>
              </a:cxn>
              <a:cxn ang="0">
                <a:pos x="0" y="27"/>
              </a:cxn>
              <a:cxn ang="0">
                <a:pos x="0" y="40"/>
              </a:cxn>
            </a:cxnLst>
            <a:rect l="0" t="0" r="r" b="b"/>
            <a:pathLst>
              <a:path w="79" h="40">
                <a:moveTo>
                  <a:pt x="0" y="40"/>
                </a:moveTo>
                <a:lnTo>
                  <a:pt x="79" y="27"/>
                </a:lnTo>
                <a:lnTo>
                  <a:pt x="0" y="0"/>
                </a:lnTo>
                <a:lnTo>
                  <a:pt x="0" y="27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899" name="Line 35"/>
          <p:cNvSpPr>
            <a:spLocks noChangeShapeType="1"/>
          </p:cNvSpPr>
          <p:nvPr/>
        </p:nvSpPr>
        <p:spPr bwMode="auto">
          <a:xfrm flipH="1">
            <a:off x="3040063" y="2767013"/>
            <a:ext cx="39687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900" name="Freeform 36"/>
          <p:cNvSpPr>
            <a:spLocks/>
          </p:cNvSpPr>
          <p:nvPr/>
        </p:nvSpPr>
        <p:spPr bwMode="auto">
          <a:xfrm>
            <a:off x="2349500" y="4041775"/>
            <a:ext cx="63500" cy="125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6"/>
              </a:cxn>
              <a:cxn ang="0">
                <a:pos x="3" y="0"/>
              </a:cxn>
              <a:cxn ang="0">
                <a:pos x="2" y="0"/>
              </a:cxn>
              <a:cxn ang="0">
                <a:pos x="0" y="0"/>
              </a:cxn>
            </a:cxnLst>
            <a:rect l="0" t="0" r="r" b="b"/>
            <a:pathLst>
              <a:path w="3" h="6">
                <a:moveTo>
                  <a:pt x="0" y="0"/>
                </a:moveTo>
                <a:lnTo>
                  <a:pt x="2" y="6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901" name="Freeform 37"/>
          <p:cNvSpPr>
            <a:spLocks/>
          </p:cNvSpPr>
          <p:nvPr/>
        </p:nvSpPr>
        <p:spPr bwMode="auto">
          <a:xfrm>
            <a:off x="2349500" y="4041775"/>
            <a:ext cx="63500" cy="125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" y="79"/>
              </a:cxn>
              <a:cxn ang="0">
                <a:pos x="40" y="0"/>
              </a:cxn>
              <a:cxn ang="0">
                <a:pos x="26" y="0"/>
              </a:cxn>
              <a:cxn ang="0">
                <a:pos x="0" y="0"/>
              </a:cxn>
            </a:cxnLst>
            <a:rect l="0" t="0" r="r" b="b"/>
            <a:pathLst>
              <a:path w="40" h="79">
                <a:moveTo>
                  <a:pt x="0" y="0"/>
                </a:moveTo>
                <a:lnTo>
                  <a:pt x="26" y="79"/>
                </a:lnTo>
                <a:lnTo>
                  <a:pt x="40" y="0"/>
                </a:lnTo>
                <a:lnTo>
                  <a:pt x="2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902" name="Freeform 38"/>
          <p:cNvSpPr>
            <a:spLocks/>
          </p:cNvSpPr>
          <p:nvPr/>
        </p:nvSpPr>
        <p:spPr bwMode="auto">
          <a:xfrm>
            <a:off x="2390775" y="2933700"/>
            <a:ext cx="2405063" cy="1108075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0" y="37"/>
              </a:cxn>
              <a:cxn ang="0">
                <a:pos x="115" y="37"/>
              </a:cxn>
              <a:cxn ang="0">
                <a:pos x="115" y="0"/>
              </a:cxn>
            </a:cxnLst>
            <a:rect l="0" t="0" r="r" b="b"/>
            <a:pathLst>
              <a:path w="115" h="53">
                <a:moveTo>
                  <a:pt x="0" y="53"/>
                </a:moveTo>
                <a:lnTo>
                  <a:pt x="0" y="37"/>
                </a:lnTo>
                <a:lnTo>
                  <a:pt x="115" y="37"/>
                </a:lnTo>
                <a:lnTo>
                  <a:pt x="115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1847850" y="4189413"/>
            <a:ext cx="1066800" cy="962025"/>
          </a:xfrm>
          <a:prstGeom prst="rect">
            <a:avLst/>
          </a:prstGeom>
          <a:noFill/>
          <a:ln w="20638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904" name="Line 40"/>
          <p:cNvSpPr>
            <a:spLocks noChangeShapeType="1"/>
          </p:cNvSpPr>
          <p:nvPr/>
        </p:nvSpPr>
        <p:spPr bwMode="auto">
          <a:xfrm flipV="1">
            <a:off x="3833813" y="2578100"/>
            <a:ext cx="1587" cy="3556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905" name="Line 41"/>
          <p:cNvSpPr>
            <a:spLocks noChangeShapeType="1"/>
          </p:cNvSpPr>
          <p:nvPr/>
        </p:nvSpPr>
        <p:spPr bwMode="auto">
          <a:xfrm flipV="1">
            <a:off x="4440238" y="2578100"/>
            <a:ext cx="1587" cy="3556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906" name="Line 42"/>
          <p:cNvSpPr>
            <a:spLocks noChangeShapeType="1"/>
          </p:cNvSpPr>
          <p:nvPr/>
        </p:nvSpPr>
        <p:spPr bwMode="auto">
          <a:xfrm flipV="1">
            <a:off x="4670425" y="2578100"/>
            <a:ext cx="1588" cy="3556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907" name="Freeform 43"/>
          <p:cNvSpPr>
            <a:spLocks/>
          </p:cNvSpPr>
          <p:nvPr/>
        </p:nvSpPr>
        <p:spPr bwMode="auto">
          <a:xfrm>
            <a:off x="4002088" y="2746375"/>
            <a:ext cx="41275" cy="41275"/>
          </a:xfrm>
          <a:custGeom>
            <a:avLst/>
            <a:gdLst/>
            <a:ahLst/>
            <a:cxnLst>
              <a:cxn ang="0">
                <a:pos x="13" y="13"/>
              </a:cxn>
              <a:cxn ang="0">
                <a:pos x="13" y="0"/>
              </a:cxn>
              <a:cxn ang="0">
                <a:pos x="0" y="0"/>
              </a:cxn>
              <a:cxn ang="0">
                <a:pos x="0" y="13"/>
              </a:cxn>
              <a:cxn ang="0">
                <a:pos x="0" y="26"/>
              </a:cxn>
              <a:cxn ang="0">
                <a:pos x="13" y="26"/>
              </a:cxn>
              <a:cxn ang="0">
                <a:pos x="26" y="26"/>
              </a:cxn>
              <a:cxn ang="0">
                <a:pos x="26" y="13"/>
              </a:cxn>
              <a:cxn ang="0">
                <a:pos x="26" y="0"/>
              </a:cxn>
              <a:cxn ang="0">
                <a:pos x="13" y="0"/>
              </a:cxn>
              <a:cxn ang="0">
                <a:pos x="13" y="13"/>
              </a:cxn>
            </a:cxnLst>
            <a:rect l="0" t="0" r="r" b="b"/>
            <a:pathLst>
              <a:path w="26" h="26">
                <a:moveTo>
                  <a:pt x="13" y="13"/>
                </a:moveTo>
                <a:lnTo>
                  <a:pt x="13" y="0"/>
                </a:lnTo>
                <a:lnTo>
                  <a:pt x="0" y="0"/>
                </a:lnTo>
                <a:lnTo>
                  <a:pt x="0" y="13"/>
                </a:lnTo>
                <a:lnTo>
                  <a:pt x="0" y="26"/>
                </a:lnTo>
                <a:lnTo>
                  <a:pt x="13" y="26"/>
                </a:lnTo>
                <a:lnTo>
                  <a:pt x="26" y="26"/>
                </a:lnTo>
                <a:lnTo>
                  <a:pt x="26" y="13"/>
                </a:lnTo>
                <a:lnTo>
                  <a:pt x="26" y="0"/>
                </a:lnTo>
                <a:lnTo>
                  <a:pt x="13" y="0"/>
                </a:lnTo>
                <a:lnTo>
                  <a:pt x="13" y="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908" name="Freeform 44"/>
          <p:cNvSpPr>
            <a:spLocks/>
          </p:cNvSpPr>
          <p:nvPr/>
        </p:nvSpPr>
        <p:spPr bwMode="auto">
          <a:xfrm>
            <a:off x="4022725" y="2746375"/>
            <a:ext cx="20638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1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909" name="Freeform 45"/>
          <p:cNvSpPr>
            <a:spLocks/>
          </p:cNvSpPr>
          <p:nvPr/>
        </p:nvSpPr>
        <p:spPr bwMode="auto">
          <a:xfrm>
            <a:off x="4127500" y="2746375"/>
            <a:ext cx="41275" cy="41275"/>
          </a:xfrm>
          <a:custGeom>
            <a:avLst/>
            <a:gdLst/>
            <a:ahLst/>
            <a:cxnLst>
              <a:cxn ang="0">
                <a:pos x="13" y="13"/>
              </a:cxn>
              <a:cxn ang="0">
                <a:pos x="13" y="0"/>
              </a:cxn>
              <a:cxn ang="0">
                <a:pos x="0" y="0"/>
              </a:cxn>
              <a:cxn ang="0">
                <a:pos x="0" y="13"/>
              </a:cxn>
              <a:cxn ang="0">
                <a:pos x="0" y="26"/>
              </a:cxn>
              <a:cxn ang="0">
                <a:pos x="13" y="26"/>
              </a:cxn>
              <a:cxn ang="0">
                <a:pos x="26" y="26"/>
              </a:cxn>
              <a:cxn ang="0">
                <a:pos x="26" y="13"/>
              </a:cxn>
              <a:cxn ang="0">
                <a:pos x="26" y="0"/>
              </a:cxn>
              <a:cxn ang="0">
                <a:pos x="13" y="0"/>
              </a:cxn>
              <a:cxn ang="0">
                <a:pos x="13" y="13"/>
              </a:cxn>
            </a:cxnLst>
            <a:rect l="0" t="0" r="r" b="b"/>
            <a:pathLst>
              <a:path w="26" h="26">
                <a:moveTo>
                  <a:pt x="13" y="13"/>
                </a:moveTo>
                <a:lnTo>
                  <a:pt x="13" y="0"/>
                </a:lnTo>
                <a:lnTo>
                  <a:pt x="0" y="0"/>
                </a:lnTo>
                <a:lnTo>
                  <a:pt x="0" y="13"/>
                </a:lnTo>
                <a:lnTo>
                  <a:pt x="0" y="26"/>
                </a:lnTo>
                <a:lnTo>
                  <a:pt x="13" y="26"/>
                </a:lnTo>
                <a:lnTo>
                  <a:pt x="26" y="26"/>
                </a:lnTo>
                <a:lnTo>
                  <a:pt x="26" y="13"/>
                </a:lnTo>
                <a:lnTo>
                  <a:pt x="26" y="0"/>
                </a:lnTo>
                <a:lnTo>
                  <a:pt x="13" y="0"/>
                </a:lnTo>
                <a:lnTo>
                  <a:pt x="13" y="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910" name="Freeform 46"/>
          <p:cNvSpPr>
            <a:spLocks/>
          </p:cNvSpPr>
          <p:nvPr/>
        </p:nvSpPr>
        <p:spPr bwMode="auto">
          <a:xfrm>
            <a:off x="4127500" y="2746375"/>
            <a:ext cx="20638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1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911" name="Freeform 47"/>
          <p:cNvSpPr>
            <a:spLocks/>
          </p:cNvSpPr>
          <p:nvPr/>
        </p:nvSpPr>
        <p:spPr bwMode="auto">
          <a:xfrm>
            <a:off x="4232275" y="2746375"/>
            <a:ext cx="41275" cy="41275"/>
          </a:xfrm>
          <a:custGeom>
            <a:avLst/>
            <a:gdLst/>
            <a:ahLst/>
            <a:cxnLst>
              <a:cxn ang="0">
                <a:pos x="13" y="13"/>
              </a:cxn>
              <a:cxn ang="0">
                <a:pos x="13" y="0"/>
              </a:cxn>
              <a:cxn ang="0">
                <a:pos x="0" y="0"/>
              </a:cxn>
              <a:cxn ang="0">
                <a:pos x="0" y="13"/>
              </a:cxn>
              <a:cxn ang="0">
                <a:pos x="0" y="26"/>
              </a:cxn>
              <a:cxn ang="0">
                <a:pos x="13" y="26"/>
              </a:cxn>
              <a:cxn ang="0">
                <a:pos x="26" y="26"/>
              </a:cxn>
              <a:cxn ang="0">
                <a:pos x="26" y="13"/>
              </a:cxn>
              <a:cxn ang="0">
                <a:pos x="26" y="0"/>
              </a:cxn>
              <a:cxn ang="0">
                <a:pos x="13" y="0"/>
              </a:cxn>
              <a:cxn ang="0">
                <a:pos x="13" y="13"/>
              </a:cxn>
            </a:cxnLst>
            <a:rect l="0" t="0" r="r" b="b"/>
            <a:pathLst>
              <a:path w="26" h="26">
                <a:moveTo>
                  <a:pt x="13" y="13"/>
                </a:moveTo>
                <a:lnTo>
                  <a:pt x="13" y="0"/>
                </a:lnTo>
                <a:lnTo>
                  <a:pt x="0" y="0"/>
                </a:lnTo>
                <a:lnTo>
                  <a:pt x="0" y="13"/>
                </a:lnTo>
                <a:lnTo>
                  <a:pt x="0" y="26"/>
                </a:lnTo>
                <a:lnTo>
                  <a:pt x="13" y="26"/>
                </a:lnTo>
                <a:lnTo>
                  <a:pt x="26" y="26"/>
                </a:lnTo>
                <a:lnTo>
                  <a:pt x="26" y="13"/>
                </a:lnTo>
                <a:lnTo>
                  <a:pt x="26" y="0"/>
                </a:lnTo>
                <a:lnTo>
                  <a:pt x="13" y="0"/>
                </a:lnTo>
                <a:lnTo>
                  <a:pt x="13" y="1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912" name="Freeform 48"/>
          <p:cNvSpPr>
            <a:spLocks/>
          </p:cNvSpPr>
          <p:nvPr/>
        </p:nvSpPr>
        <p:spPr bwMode="auto">
          <a:xfrm>
            <a:off x="4252913" y="2746375"/>
            <a:ext cx="20637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1"/>
              </a:cxn>
              <a:cxn ang="0">
                <a:pos x="1" y="0"/>
              </a:cxn>
              <a:cxn ang="0">
                <a:pos x="0" y="0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913" name="Rectangle 49"/>
          <p:cNvSpPr>
            <a:spLocks noChangeArrowheads="1"/>
          </p:cNvSpPr>
          <p:nvPr/>
        </p:nvSpPr>
        <p:spPr bwMode="auto">
          <a:xfrm>
            <a:off x="3603625" y="2578100"/>
            <a:ext cx="1296988" cy="355600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6914" name="Rectangle 50"/>
          <p:cNvSpPr>
            <a:spLocks noChangeArrowheads="1"/>
          </p:cNvSpPr>
          <p:nvPr/>
        </p:nvSpPr>
        <p:spPr bwMode="auto">
          <a:xfrm>
            <a:off x="2203450" y="4732338"/>
            <a:ext cx="307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5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unit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3.3 Conditional Branches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A conditional branch instruction introduces the added hazard caused by the </a:t>
            </a:r>
            <a:r>
              <a:rPr lang="en-US" altLang="zh-CN" dirty="0">
                <a:solidFill>
                  <a:srgbClr val="C00000"/>
                </a:solidFill>
                <a:ea typeface="SimSun" pitchFamily="2" charset="-122"/>
              </a:rPr>
              <a:t>dependency of the branch condition</a:t>
            </a:r>
            <a:r>
              <a:rPr lang="en-US" altLang="zh-CN" dirty="0">
                <a:ea typeface="SimSun" pitchFamily="2" charset="-122"/>
              </a:rPr>
              <a:t> on the result of a preceding instruction.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The decision to branch cannot be made until the execution of that instruction has been completed.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Delayed Branch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7924800" cy="6096000"/>
          </a:xfrm>
        </p:spPr>
        <p:txBody>
          <a:bodyPr/>
          <a:lstStyle/>
          <a:p>
            <a:r>
              <a:rPr lang="en-US" altLang="zh-CN" sz="2800" dirty="0" smtClean="0">
                <a:ea typeface="SimSun" pitchFamily="2" charset="-122"/>
              </a:rPr>
              <a:t>The location following a branch instruction is called a </a:t>
            </a:r>
            <a:r>
              <a:rPr lang="en-US" altLang="zh-CN" sz="2800" dirty="0" smtClean="0">
                <a:solidFill>
                  <a:srgbClr val="C00000"/>
                </a:solidFill>
                <a:ea typeface="SimSun" pitchFamily="2" charset="-122"/>
              </a:rPr>
              <a:t>branch delay slot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  <a:ea typeface="SimSun" pitchFamily="2" charset="-122"/>
              </a:rPr>
              <a:t>Delayed branching </a:t>
            </a:r>
            <a:r>
              <a:rPr lang="en-US" altLang="zh-CN" sz="2800" dirty="0" smtClean="0">
                <a:ea typeface="SimSun" pitchFamily="2" charset="-122"/>
              </a:rPr>
              <a:t>minimizes the penalty</a:t>
            </a:r>
          </a:p>
          <a:p>
            <a:r>
              <a:rPr lang="en-US" altLang="zh-CN" sz="2800" dirty="0" smtClean="0">
                <a:ea typeface="SimSun" pitchFamily="2" charset="-122"/>
              </a:rPr>
              <a:t>The </a:t>
            </a:r>
            <a:r>
              <a:rPr lang="en-US" altLang="zh-CN" sz="2800" dirty="0">
                <a:ea typeface="SimSun" pitchFamily="2" charset="-122"/>
              </a:rPr>
              <a:t>instructions in the delay slots are always fetched. </a:t>
            </a:r>
            <a:endParaRPr lang="en-US" altLang="zh-CN" sz="2800" dirty="0" smtClean="0">
              <a:ea typeface="SimSun" pitchFamily="2" charset="-122"/>
            </a:endParaRPr>
          </a:p>
          <a:p>
            <a:r>
              <a:rPr lang="en-US" altLang="zh-CN" sz="2800" dirty="0" smtClean="0">
                <a:ea typeface="SimSun" pitchFamily="2" charset="-122"/>
              </a:rPr>
              <a:t>Therefore</a:t>
            </a:r>
            <a:r>
              <a:rPr lang="en-US" altLang="zh-CN" sz="2800" dirty="0">
                <a:ea typeface="SimSun" pitchFamily="2" charset="-122"/>
              </a:rPr>
              <a:t>, we would like to arrange for them to be fully executed whether or not the branch is taken.</a:t>
            </a:r>
          </a:p>
          <a:p>
            <a:r>
              <a:rPr lang="en-US" altLang="zh-CN" sz="2800" dirty="0">
                <a:ea typeface="SimSun" pitchFamily="2" charset="-122"/>
              </a:rPr>
              <a:t>The objective is to place useful instructions in these </a:t>
            </a:r>
            <a:r>
              <a:rPr lang="en-US" altLang="zh-CN" sz="2800" dirty="0" smtClean="0">
                <a:ea typeface="SimSun" pitchFamily="2" charset="-122"/>
              </a:rPr>
              <a:t>slots or with NOP.</a:t>
            </a:r>
            <a:endParaRPr lang="en-US" altLang="zh-CN" sz="2800" dirty="0">
              <a:ea typeface="SimSun" pitchFamily="2" charset="-122"/>
            </a:endParaRPr>
          </a:p>
          <a:p>
            <a:r>
              <a:rPr lang="en-US" altLang="zh-CN" sz="2800" dirty="0">
                <a:ea typeface="SimSun" pitchFamily="2" charset="-122"/>
              </a:rPr>
              <a:t>The effectiveness of the delayed branch approach depends on how often it is possible to </a:t>
            </a:r>
            <a:r>
              <a:rPr lang="en-US" altLang="zh-CN" sz="2800" dirty="0">
                <a:solidFill>
                  <a:srgbClr val="C00000"/>
                </a:solidFill>
                <a:ea typeface="SimSun" pitchFamily="2" charset="-122"/>
              </a:rPr>
              <a:t>reorder instructions</a:t>
            </a:r>
            <a:r>
              <a:rPr lang="en-US" altLang="zh-CN" sz="2800" dirty="0">
                <a:ea typeface="SimSun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Delayed Branch</a:t>
            </a:r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3789363" y="2482850"/>
            <a:ext cx="38576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Add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2435225" y="1603375"/>
            <a:ext cx="6016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LOOP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3789363" y="1603375"/>
            <a:ext cx="84296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Shift_left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5641975" y="1603375"/>
            <a:ext cx="2762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R1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3789363" y="1889125"/>
            <a:ext cx="10572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Decrement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5112" name="Rectangle 8"/>
          <p:cNvSpPr>
            <a:spLocks noChangeArrowheads="1"/>
          </p:cNvSpPr>
          <p:nvPr/>
        </p:nvSpPr>
        <p:spPr bwMode="auto">
          <a:xfrm>
            <a:off x="3789363" y="2174875"/>
            <a:ext cx="93186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Branch=0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5113" name="Rectangle 9"/>
          <p:cNvSpPr>
            <a:spLocks noChangeArrowheads="1"/>
          </p:cNvSpPr>
          <p:nvPr/>
        </p:nvSpPr>
        <p:spPr bwMode="auto">
          <a:xfrm>
            <a:off x="5641975" y="1889125"/>
            <a:ext cx="2762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R2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5114" name="Rectangle 10"/>
          <p:cNvSpPr>
            <a:spLocks noChangeArrowheads="1"/>
          </p:cNvSpPr>
          <p:nvPr/>
        </p:nvSpPr>
        <p:spPr bwMode="auto">
          <a:xfrm>
            <a:off x="5641975" y="2174875"/>
            <a:ext cx="6016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LOOP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5115" name="Rectangle 11"/>
          <p:cNvSpPr>
            <a:spLocks noChangeArrowheads="1"/>
          </p:cNvSpPr>
          <p:nvPr/>
        </p:nvSpPr>
        <p:spPr bwMode="auto">
          <a:xfrm>
            <a:off x="2435225" y="2482850"/>
            <a:ext cx="5762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NEXT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5116" name="Rectangle 12"/>
          <p:cNvSpPr>
            <a:spLocks noChangeArrowheads="1"/>
          </p:cNvSpPr>
          <p:nvPr/>
        </p:nvSpPr>
        <p:spPr bwMode="auto">
          <a:xfrm>
            <a:off x="3124200" y="3124200"/>
            <a:ext cx="24034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>
                <a:solidFill>
                  <a:srgbClr val="000000"/>
                </a:solidFill>
                <a:latin typeface="Nimbus Sans L" charset="0"/>
                <a:ea typeface="SimSun" pitchFamily="2" charset="-122"/>
              </a:rPr>
              <a:t>(a) Original program loop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2435225" y="4051300"/>
            <a:ext cx="6016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LOOP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5118" name="Rectangle 14"/>
          <p:cNvSpPr>
            <a:spLocks noChangeArrowheads="1"/>
          </p:cNvSpPr>
          <p:nvPr/>
        </p:nvSpPr>
        <p:spPr bwMode="auto">
          <a:xfrm>
            <a:off x="3789363" y="4051300"/>
            <a:ext cx="10572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Decrement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5641975" y="4051300"/>
            <a:ext cx="2762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R2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3789363" y="4335463"/>
            <a:ext cx="931862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Branch=0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5121" name="Rectangle 17"/>
          <p:cNvSpPr>
            <a:spLocks noChangeArrowheads="1"/>
          </p:cNvSpPr>
          <p:nvPr/>
        </p:nvSpPr>
        <p:spPr bwMode="auto">
          <a:xfrm>
            <a:off x="3789363" y="4645025"/>
            <a:ext cx="84296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Shift_left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5641975" y="4335463"/>
            <a:ext cx="60166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LOOP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5123" name="Rectangle 19"/>
          <p:cNvSpPr>
            <a:spLocks noChangeArrowheads="1"/>
          </p:cNvSpPr>
          <p:nvPr/>
        </p:nvSpPr>
        <p:spPr bwMode="auto">
          <a:xfrm>
            <a:off x="5641975" y="4645025"/>
            <a:ext cx="2762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R1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5124" name="Rectangle 20"/>
          <p:cNvSpPr>
            <a:spLocks noChangeArrowheads="1"/>
          </p:cNvSpPr>
          <p:nvPr/>
        </p:nvSpPr>
        <p:spPr bwMode="auto">
          <a:xfrm>
            <a:off x="2435225" y="4930775"/>
            <a:ext cx="5762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NEXT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3076575" y="5595938"/>
            <a:ext cx="2500313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>
                <a:solidFill>
                  <a:srgbClr val="000000"/>
                </a:solidFill>
                <a:latin typeface="Nimbus Sans L" charset="0"/>
                <a:ea typeface="SimSun" pitchFamily="2" charset="-122"/>
              </a:rPr>
              <a:t>(b) Reordered instructions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  <a:p>
            <a:endParaRPr lang="zh-CN" altLang="en-US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5126" name="Rectangle 22"/>
          <p:cNvSpPr>
            <a:spLocks noChangeArrowheads="1"/>
          </p:cNvSpPr>
          <p:nvPr/>
        </p:nvSpPr>
        <p:spPr bwMode="auto">
          <a:xfrm>
            <a:off x="1341438" y="6402388"/>
            <a:ext cx="64595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9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Figure 8.12. Reordering of instructions for a delayed branch.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5127" name="Line 23"/>
          <p:cNvSpPr>
            <a:spLocks noChangeShapeType="1"/>
          </p:cNvSpPr>
          <p:nvPr/>
        </p:nvSpPr>
        <p:spPr bwMode="auto">
          <a:xfrm flipH="1">
            <a:off x="2316163" y="1485900"/>
            <a:ext cx="3990975" cy="1588"/>
          </a:xfrm>
          <a:prstGeom prst="line">
            <a:avLst/>
          </a:prstGeom>
          <a:noFill/>
          <a:ln w="23813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5128" name="Line 24"/>
          <p:cNvSpPr>
            <a:spLocks noChangeShapeType="1"/>
          </p:cNvSpPr>
          <p:nvPr/>
        </p:nvSpPr>
        <p:spPr bwMode="auto">
          <a:xfrm flipH="1">
            <a:off x="2316163" y="2863850"/>
            <a:ext cx="3990975" cy="1588"/>
          </a:xfrm>
          <a:prstGeom prst="line">
            <a:avLst/>
          </a:prstGeom>
          <a:noFill/>
          <a:ln w="23813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5129" name="Line 25"/>
          <p:cNvSpPr>
            <a:spLocks noChangeShapeType="1"/>
          </p:cNvSpPr>
          <p:nvPr/>
        </p:nvSpPr>
        <p:spPr bwMode="auto">
          <a:xfrm flipH="1">
            <a:off x="2316163" y="3932238"/>
            <a:ext cx="3990975" cy="1587"/>
          </a:xfrm>
          <a:prstGeom prst="line">
            <a:avLst/>
          </a:prstGeom>
          <a:noFill/>
          <a:ln w="23813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5130" name="Line 26"/>
          <p:cNvSpPr>
            <a:spLocks noChangeShapeType="1"/>
          </p:cNvSpPr>
          <p:nvPr/>
        </p:nvSpPr>
        <p:spPr bwMode="auto">
          <a:xfrm flipH="1">
            <a:off x="2316163" y="5357813"/>
            <a:ext cx="3990975" cy="1587"/>
          </a:xfrm>
          <a:prstGeom prst="line">
            <a:avLst/>
          </a:prstGeom>
          <a:noFill/>
          <a:ln w="23813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5131" name="Rectangle 27"/>
          <p:cNvSpPr>
            <a:spLocks noChangeArrowheads="1"/>
          </p:cNvSpPr>
          <p:nvPr/>
        </p:nvSpPr>
        <p:spPr bwMode="auto">
          <a:xfrm>
            <a:off x="3789363" y="4930775"/>
            <a:ext cx="38576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Add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5132" name="Rectangle 28"/>
          <p:cNvSpPr>
            <a:spLocks noChangeArrowheads="1"/>
          </p:cNvSpPr>
          <p:nvPr/>
        </p:nvSpPr>
        <p:spPr bwMode="auto">
          <a:xfrm>
            <a:off x="5641975" y="2482850"/>
            <a:ext cx="6127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R1,R3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5133" name="Rectangle 29"/>
          <p:cNvSpPr>
            <a:spLocks noChangeArrowheads="1"/>
          </p:cNvSpPr>
          <p:nvPr/>
        </p:nvSpPr>
        <p:spPr bwMode="auto">
          <a:xfrm>
            <a:off x="5641975" y="4930775"/>
            <a:ext cx="6127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7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R1,R3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Delayed Branch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2435225" y="2163763"/>
            <a:ext cx="1163638" cy="393700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7156" name="Line 4"/>
          <p:cNvSpPr>
            <a:spLocks noChangeShapeType="1"/>
          </p:cNvSpPr>
          <p:nvPr/>
        </p:nvSpPr>
        <p:spPr bwMode="auto">
          <a:xfrm flipV="1">
            <a:off x="3016250" y="2163763"/>
            <a:ext cx="1588" cy="3937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2674938" y="2249488"/>
            <a:ext cx="936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F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3255963" y="2249488"/>
            <a:ext cx="101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E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3016250" y="2746375"/>
            <a:ext cx="582613" cy="393700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3598863" y="2746375"/>
            <a:ext cx="581025" cy="393700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7161" name="Rectangle 9"/>
          <p:cNvSpPr>
            <a:spLocks noChangeArrowheads="1"/>
          </p:cNvSpPr>
          <p:nvPr/>
        </p:nvSpPr>
        <p:spPr bwMode="auto">
          <a:xfrm>
            <a:off x="3598863" y="3327400"/>
            <a:ext cx="581025" cy="393700"/>
          </a:xfrm>
          <a:prstGeom prst="rect">
            <a:avLst/>
          </a:prstGeom>
          <a:noFill/>
          <a:ln w="17463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7162" name="Rectangle 10"/>
          <p:cNvSpPr>
            <a:spLocks noChangeArrowheads="1"/>
          </p:cNvSpPr>
          <p:nvPr/>
        </p:nvSpPr>
        <p:spPr bwMode="auto">
          <a:xfrm>
            <a:off x="4179888" y="3327400"/>
            <a:ext cx="582612" cy="393700"/>
          </a:xfrm>
          <a:prstGeom prst="rect">
            <a:avLst/>
          </a:prstGeom>
          <a:noFill/>
          <a:ln w="17463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7163" name="Rectangle 11"/>
          <p:cNvSpPr>
            <a:spLocks noChangeArrowheads="1"/>
          </p:cNvSpPr>
          <p:nvPr/>
        </p:nvSpPr>
        <p:spPr bwMode="auto">
          <a:xfrm>
            <a:off x="4179888" y="3910013"/>
            <a:ext cx="582612" cy="393700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7164" name="Rectangle 12"/>
          <p:cNvSpPr>
            <a:spLocks noChangeArrowheads="1"/>
          </p:cNvSpPr>
          <p:nvPr/>
        </p:nvSpPr>
        <p:spPr bwMode="auto">
          <a:xfrm>
            <a:off x="4762500" y="3910013"/>
            <a:ext cx="581025" cy="393700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7165" name="Rectangle 13"/>
          <p:cNvSpPr>
            <a:spLocks noChangeArrowheads="1"/>
          </p:cNvSpPr>
          <p:nvPr/>
        </p:nvSpPr>
        <p:spPr bwMode="auto">
          <a:xfrm>
            <a:off x="4762500" y="4491038"/>
            <a:ext cx="581025" cy="393700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7166" name="Rectangle 14"/>
          <p:cNvSpPr>
            <a:spLocks noChangeArrowheads="1"/>
          </p:cNvSpPr>
          <p:nvPr/>
        </p:nvSpPr>
        <p:spPr bwMode="auto">
          <a:xfrm>
            <a:off x="5343525" y="4491038"/>
            <a:ext cx="582613" cy="393700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7167" name="Rectangle 15"/>
          <p:cNvSpPr>
            <a:spLocks noChangeArrowheads="1"/>
          </p:cNvSpPr>
          <p:nvPr/>
        </p:nvSpPr>
        <p:spPr bwMode="auto">
          <a:xfrm>
            <a:off x="5343525" y="5073650"/>
            <a:ext cx="582613" cy="393700"/>
          </a:xfrm>
          <a:prstGeom prst="rect">
            <a:avLst/>
          </a:prstGeom>
          <a:noFill/>
          <a:ln w="17463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7168" name="Rectangle 16"/>
          <p:cNvSpPr>
            <a:spLocks noChangeArrowheads="1"/>
          </p:cNvSpPr>
          <p:nvPr/>
        </p:nvSpPr>
        <p:spPr bwMode="auto">
          <a:xfrm>
            <a:off x="5926138" y="5073650"/>
            <a:ext cx="581025" cy="393700"/>
          </a:xfrm>
          <a:prstGeom prst="rect">
            <a:avLst/>
          </a:prstGeom>
          <a:noFill/>
          <a:ln w="17463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7169" name="Rectangle 17"/>
          <p:cNvSpPr>
            <a:spLocks noChangeArrowheads="1"/>
          </p:cNvSpPr>
          <p:nvPr/>
        </p:nvSpPr>
        <p:spPr bwMode="auto">
          <a:xfrm>
            <a:off x="5926138" y="5654675"/>
            <a:ext cx="581025" cy="393700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7170" name="Rectangle 18"/>
          <p:cNvSpPr>
            <a:spLocks noChangeArrowheads="1"/>
          </p:cNvSpPr>
          <p:nvPr/>
        </p:nvSpPr>
        <p:spPr bwMode="auto">
          <a:xfrm>
            <a:off x="6507163" y="5654675"/>
            <a:ext cx="582612" cy="393700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7171" name="Rectangle 19"/>
          <p:cNvSpPr>
            <a:spLocks noChangeArrowheads="1"/>
          </p:cNvSpPr>
          <p:nvPr/>
        </p:nvSpPr>
        <p:spPr bwMode="auto">
          <a:xfrm>
            <a:off x="3255963" y="2832100"/>
            <a:ext cx="936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F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172" name="Rectangle 20"/>
          <p:cNvSpPr>
            <a:spLocks noChangeArrowheads="1"/>
          </p:cNvSpPr>
          <p:nvPr/>
        </p:nvSpPr>
        <p:spPr bwMode="auto">
          <a:xfrm>
            <a:off x="3838575" y="2832100"/>
            <a:ext cx="1016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E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173" name="Rectangle 21"/>
          <p:cNvSpPr>
            <a:spLocks noChangeArrowheads="1"/>
          </p:cNvSpPr>
          <p:nvPr/>
        </p:nvSpPr>
        <p:spPr bwMode="auto">
          <a:xfrm>
            <a:off x="3838575" y="3413125"/>
            <a:ext cx="936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F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174" name="Rectangle 22"/>
          <p:cNvSpPr>
            <a:spLocks noChangeArrowheads="1"/>
          </p:cNvSpPr>
          <p:nvPr/>
        </p:nvSpPr>
        <p:spPr bwMode="auto">
          <a:xfrm>
            <a:off x="4419600" y="3413125"/>
            <a:ext cx="1016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E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175" name="Rectangle 23"/>
          <p:cNvSpPr>
            <a:spLocks noChangeArrowheads="1"/>
          </p:cNvSpPr>
          <p:nvPr/>
        </p:nvSpPr>
        <p:spPr bwMode="auto">
          <a:xfrm>
            <a:off x="4419600" y="3995738"/>
            <a:ext cx="936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F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176" name="Rectangle 24"/>
          <p:cNvSpPr>
            <a:spLocks noChangeArrowheads="1"/>
          </p:cNvSpPr>
          <p:nvPr/>
        </p:nvSpPr>
        <p:spPr bwMode="auto">
          <a:xfrm>
            <a:off x="5000625" y="3995738"/>
            <a:ext cx="101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E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177" name="Rectangle 25"/>
          <p:cNvSpPr>
            <a:spLocks noChangeArrowheads="1"/>
          </p:cNvSpPr>
          <p:nvPr/>
        </p:nvSpPr>
        <p:spPr bwMode="auto">
          <a:xfrm>
            <a:off x="5000625" y="4576763"/>
            <a:ext cx="936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F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178" name="Rectangle 26"/>
          <p:cNvSpPr>
            <a:spLocks noChangeArrowheads="1"/>
          </p:cNvSpPr>
          <p:nvPr/>
        </p:nvSpPr>
        <p:spPr bwMode="auto">
          <a:xfrm>
            <a:off x="5583238" y="4576763"/>
            <a:ext cx="101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E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179" name="Rectangle 27"/>
          <p:cNvSpPr>
            <a:spLocks noChangeArrowheads="1"/>
          </p:cNvSpPr>
          <p:nvPr/>
        </p:nvSpPr>
        <p:spPr bwMode="auto">
          <a:xfrm>
            <a:off x="5583238" y="5159375"/>
            <a:ext cx="936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F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180" name="Rectangle 28"/>
          <p:cNvSpPr>
            <a:spLocks noChangeArrowheads="1"/>
          </p:cNvSpPr>
          <p:nvPr/>
        </p:nvSpPr>
        <p:spPr bwMode="auto">
          <a:xfrm>
            <a:off x="6164263" y="5159375"/>
            <a:ext cx="1016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E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181" name="Rectangle 29"/>
          <p:cNvSpPr>
            <a:spLocks noChangeArrowheads="1"/>
          </p:cNvSpPr>
          <p:nvPr/>
        </p:nvSpPr>
        <p:spPr bwMode="auto">
          <a:xfrm>
            <a:off x="6164263" y="5740400"/>
            <a:ext cx="936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F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182" name="Rectangle 30"/>
          <p:cNvSpPr>
            <a:spLocks noChangeArrowheads="1"/>
          </p:cNvSpPr>
          <p:nvPr/>
        </p:nvSpPr>
        <p:spPr bwMode="auto">
          <a:xfrm>
            <a:off x="6746875" y="5740400"/>
            <a:ext cx="1016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E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183" name="Rectangle 31"/>
          <p:cNvSpPr>
            <a:spLocks noChangeArrowheads="1"/>
          </p:cNvSpPr>
          <p:nvPr/>
        </p:nvSpPr>
        <p:spPr bwMode="auto">
          <a:xfrm>
            <a:off x="1476375" y="1958975"/>
            <a:ext cx="7889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Instruction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184" name="Rectangle 32"/>
          <p:cNvSpPr>
            <a:spLocks noChangeArrowheads="1"/>
          </p:cNvSpPr>
          <p:nvPr/>
        </p:nvSpPr>
        <p:spPr bwMode="auto">
          <a:xfrm>
            <a:off x="1511300" y="2249488"/>
            <a:ext cx="74295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Decrement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185" name="Rectangle 33"/>
          <p:cNvSpPr>
            <a:spLocks noChangeArrowheads="1"/>
          </p:cNvSpPr>
          <p:nvPr/>
        </p:nvSpPr>
        <p:spPr bwMode="auto">
          <a:xfrm>
            <a:off x="1511300" y="2832100"/>
            <a:ext cx="4810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Branch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186" name="Rectangle 34"/>
          <p:cNvSpPr>
            <a:spLocks noChangeArrowheads="1"/>
          </p:cNvSpPr>
          <p:nvPr/>
        </p:nvSpPr>
        <p:spPr bwMode="auto">
          <a:xfrm>
            <a:off x="1511300" y="3413125"/>
            <a:ext cx="10906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FFFF"/>
                </a:solidFill>
                <a:latin typeface="Nimbus Roman No9 L" charset="0"/>
                <a:ea typeface="SimSun" pitchFamily="2" charset="-122"/>
              </a:rPr>
              <a:t>Shift (delay slot)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187" name="Rectangle 35"/>
          <p:cNvSpPr>
            <a:spLocks noChangeArrowheads="1"/>
          </p:cNvSpPr>
          <p:nvPr/>
        </p:nvSpPr>
        <p:spPr bwMode="auto">
          <a:xfrm>
            <a:off x="1676400" y="6249988"/>
            <a:ext cx="5821363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Figure 8.13.	Execution timing showing the delay slot being filled</a:t>
            </a:r>
          </a:p>
          <a:p>
            <a:r>
              <a:rPr lang="en-US" altLang="zh-CN" sz="14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	during the last two passes through the loop in Figure 8.12.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  <a:p>
            <a:endParaRPr lang="zh-CN" altLang="en-US" sz="12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188" name="Rectangle 36"/>
          <p:cNvSpPr>
            <a:spLocks noChangeArrowheads="1"/>
          </p:cNvSpPr>
          <p:nvPr/>
        </p:nvSpPr>
        <p:spPr bwMode="auto">
          <a:xfrm>
            <a:off x="1511300" y="3995738"/>
            <a:ext cx="156368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Decrement (Branch tak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189" name="Rectangle 37"/>
          <p:cNvSpPr>
            <a:spLocks noChangeArrowheads="1"/>
          </p:cNvSpPr>
          <p:nvPr/>
        </p:nvSpPr>
        <p:spPr bwMode="auto">
          <a:xfrm>
            <a:off x="2936875" y="3995738"/>
            <a:ext cx="2190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en)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190" name="Rectangle 38"/>
          <p:cNvSpPr>
            <a:spLocks noChangeArrowheads="1"/>
          </p:cNvSpPr>
          <p:nvPr/>
        </p:nvSpPr>
        <p:spPr bwMode="auto">
          <a:xfrm>
            <a:off x="1511300" y="4576763"/>
            <a:ext cx="48101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Branch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191" name="Rectangle 39"/>
          <p:cNvSpPr>
            <a:spLocks noChangeArrowheads="1"/>
          </p:cNvSpPr>
          <p:nvPr/>
        </p:nvSpPr>
        <p:spPr bwMode="auto">
          <a:xfrm>
            <a:off x="1511300" y="5159375"/>
            <a:ext cx="10906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FFFF"/>
                </a:solidFill>
                <a:latin typeface="Nimbus Roman No9 L" charset="0"/>
                <a:ea typeface="SimSun" pitchFamily="2" charset="-122"/>
              </a:rPr>
              <a:t>Shift (delay slot)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192" name="Rectangle 40"/>
          <p:cNvSpPr>
            <a:spLocks noChangeArrowheads="1"/>
          </p:cNvSpPr>
          <p:nvPr/>
        </p:nvSpPr>
        <p:spPr bwMode="auto">
          <a:xfrm>
            <a:off x="1511300" y="5740400"/>
            <a:ext cx="13446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Add (Branch not tak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193" name="Rectangle 41"/>
          <p:cNvSpPr>
            <a:spLocks noChangeArrowheads="1"/>
          </p:cNvSpPr>
          <p:nvPr/>
        </p:nvSpPr>
        <p:spPr bwMode="auto">
          <a:xfrm>
            <a:off x="2765425" y="5740400"/>
            <a:ext cx="2190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en)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194" name="Rectangle 42"/>
          <p:cNvSpPr>
            <a:spLocks noChangeArrowheads="1"/>
          </p:cNvSpPr>
          <p:nvPr/>
        </p:nvSpPr>
        <p:spPr bwMode="auto">
          <a:xfrm>
            <a:off x="2674938" y="1600200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1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195" name="Rectangle 43"/>
          <p:cNvSpPr>
            <a:spLocks noChangeArrowheads="1"/>
          </p:cNvSpPr>
          <p:nvPr/>
        </p:nvSpPr>
        <p:spPr bwMode="auto">
          <a:xfrm>
            <a:off x="3255963" y="1600200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2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196" name="Rectangle 44"/>
          <p:cNvSpPr>
            <a:spLocks noChangeArrowheads="1"/>
          </p:cNvSpPr>
          <p:nvPr/>
        </p:nvSpPr>
        <p:spPr bwMode="auto">
          <a:xfrm>
            <a:off x="3838575" y="1600200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3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197" name="Rectangle 45"/>
          <p:cNvSpPr>
            <a:spLocks noChangeArrowheads="1"/>
          </p:cNvSpPr>
          <p:nvPr/>
        </p:nvSpPr>
        <p:spPr bwMode="auto">
          <a:xfrm>
            <a:off x="4419600" y="1600200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4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198" name="Rectangle 46"/>
          <p:cNvSpPr>
            <a:spLocks noChangeArrowheads="1"/>
          </p:cNvSpPr>
          <p:nvPr/>
        </p:nvSpPr>
        <p:spPr bwMode="auto">
          <a:xfrm>
            <a:off x="5070475" y="1600200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5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199" name="Rectangle 47"/>
          <p:cNvSpPr>
            <a:spLocks noChangeArrowheads="1"/>
          </p:cNvSpPr>
          <p:nvPr/>
        </p:nvSpPr>
        <p:spPr bwMode="auto">
          <a:xfrm>
            <a:off x="5600700" y="1600200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6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200" name="Rectangle 48"/>
          <p:cNvSpPr>
            <a:spLocks noChangeArrowheads="1"/>
          </p:cNvSpPr>
          <p:nvPr/>
        </p:nvSpPr>
        <p:spPr bwMode="auto">
          <a:xfrm>
            <a:off x="6181725" y="1600200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7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201" name="Rectangle 49"/>
          <p:cNvSpPr>
            <a:spLocks noChangeArrowheads="1"/>
          </p:cNvSpPr>
          <p:nvPr/>
        </p:nvSpPr>
        <p:spPr bwMode="auto">
          <a:xfrm>
            <a:off x="6764338" y="1600200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8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202" name="Rectangle 50"/>
          <p:cNvSpPr>
            <a:spLocks noChangeArrowheads="1"/>
          </p:cNvSpPr>
          <p:nvPr/>
        </p:nvSpPr>
        <p:spPr bwMode="auto">
          <a:xfrm>
            <a:off x="1511300" y="1600200"/>
            <a:ext cx="4984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Clock c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203" name="Rectangle 51"/>
          <p:cNvSpPr>
            <a:spLocks noChangeArrowheads="1"/>
          </p:cNvSpPr>
          <p:nvPr/>
        </p:nvSpPr>
        <p:spPr bwMode="auto">
          <a:xfrm>
            <a:off x="1978025" y="1600200"/>
            <a:ext cx="2698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ycle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204" name="Rectangle 52"/>
          <p:cNvSpPr>
            <a:spLocks noChangeArrowheads="1"/>
          </p:cNvSpPr>
          <p:nvPr/>
        </p:nvSpPr>
        <p:spPr bwMode="auto">
          <a:xfrm>
            <a:off x="7037388" y="1428750"/>
            <a:ext cx="936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T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205" name="Rectangle 53"/>
          <p:cNvSpPr>
            <a:spLocks noChangeArrowheads="1"/>
          </p:cNvSpPr>
          <p:nvPr/>
        </p:nvSpPr>
        <p:spPr bwMode="auto">
          <a:xfrm>
            <a:off x="7123113" y="1428750"/>
            <a:ext cx="2444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latin typeface="Nimbus Roman No9 L" charset="0"/>
                <a:ea typeface="SimSun" pitchFamily="2" charset="-122"/>
              </a:rPr>
              <a:t>ime</a:t>
            </a:r>
            <a:endParaRPr lang="en-US" altLang="zh-CN" sz="24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77206" name="Freeform 54"/>
          <p:cNvSpPr>
            <a:spLocks/>
          </p:cNvSpPr>
          <p:nvPr/>
        </p:nvSpPr>
        <p:spPr bwMode="auto">
          <a:xfrm>
            <a:off x="6850063" y="1531938"/>
            <a:ext cx="101600" cy="50800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6" y="1"/>
              </a:cxn>
              <a:cxn ang="0">
                <a:pos x="0" y="0"/>
              </a:cxn>
              <a:cxn ang="0">
                <a:pos x="0" y="1"/>
              </a:cxn>
              <a:cxn ang="0">
                <a:pos x="0" y="3"/>
              </a:cxn>
            </a:cxnLst>
            <a:rect l="0" t="0" r="r" b="b"/>
            <a:pathLst>
              <a:path w="6" h="3">
                <a:moveTo>
                  <a:pt x="0" y="3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7207" name="Freeform 55"/>
          <p:cNvSpPr>
            <a:spLocks/>
          </p:cNvSpPr>
          <p:nvPr/>
        </p:nvSpPr>
        <p:spPr bwMode="auto">
          <a:xfrm>
            <a:off x="6850063" y="1531938"/>
            <a:ext cx="101600" cy="508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64" y="10"/>
              </a:cxn>
              <a:cxn ang="0">
                <a:pos x="0" y="0"/>
              </a:cxn>
              <a:cxn ang="0">
                <a:pos x="0" y="10"/>
              </a:cxn>
              <a:cxn ang="0">
                <a:pos x="0" y="32"/>
              </a:cxn>
            </a:cxnLst>
            <a:rect l="0" t="0" r="r" b="b"/>
            <a:pathLst>
              <a:path w="64" h="32">
                <a:moveTo>
                  <a:pt x="0" y="32"/>
                </a:moveTo>
                <a:lnTo>
                  <a:pt x="64" y="10"/>
                </a:lnTo>
                <a:lnTo>
                  <a:pt x="0" y="0"/>
                </a:lnTo>
                <a:lnTo>
                  <a:pt x="0" y="10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77208" name="Line 56"/>
          <p:cNvSpPr>
            <a:spLocks noChangeShapeType="1"/>
          </p:cNvSpPr>
          <p:nvPr/>
        </p:nvSpPr>
        <p:spPr bwMode="auto">
          <a:xfrm flipH="1">
            <a:off x="6557963" y="1547813"/>
            <a:ext cx="27463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1638</TotalTime>
  <Words>764</Words>
  <Application>Microsoft Office PowerPoint</Application>
  <PresentationFormat>On-screen Show (4:3)</PresentationFormat>
  <Paragraphs>197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Network</vt:lpstr>
      <vt:lpstr>3.Instruction Hazards</vt:lpstr>
      <vt:lpstr>3.1 Overview</vt:lpstr>
      <vt:lpstr>3.2 Unconditional Branches</vt:lpstr>
      <vt:lpstr>Branch Timing</vt:lpstr>
      <vt:lpstr>Instruction Queue and Prefetching</vt:lpstr>
      <vt:lpstr>3.3 Conditional Branches</vt:lpstr>
      <vt:lpstr>Delayed Branch</vt:lpstr>
      <vt:lpstr>Delayed Branch</vt:lpstr>
      <vt:lpstr>Delayed Branch</vt:lpstr>
      <vt:lpstr>Branch Prediction</vt:lpstr>
      <vt:lpstr>Incorrectly Predicted Branch</vt:lpstr>
      <vt:lpstr>Branch Prediction</vt:lpstr>
      <vt:lpstr>Dynamic Branch Prediction</vt:lpstr>
      <vt:lpstr>Two state algorithm</vt:lpstr>
      <vt:lpstr>Four state algorithm</vt:lpstr>
    </vt:vector>
  </TitlesOfParts>
  <Company>University of Arkansas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8. Pipelining</dc:title>
  <dc:creator>administrator</dc:creator>
  <cp:lastModifiedBy>Jisha Liju. Daniel</cp:lastModifiedBy>
  <cp:revision>146</cp:revision>
  <dcterms:created xsi:type="dcterms:W3CDTF">2005-07-30T19:18:27Z</dcterms:created>
  <dcterms:modified xsi:type="dcterms:W3CDTF">2016-11-03T05:14:39Z</dcterms:modified>
</cp:coreProperties>
</file>