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273" r:id="rId2"/>
    <p:sldId id="274" r:id="rId3"/>
    <p:sldId id="275" r:id="rId4"/>
    <p:sldId id="276" r:id="rId5"/>
    <p:sldId id="279" r:id="rId6"/>
    <p:sldId id="280" r:id="rId7"/>
    <p:sldId id="281" r:id="rId8"/>
    <p:sldId id="282" r:id="rId9"/>
    <p:sldId id="291" r:id="rId10"/>
    <p:sldId id="283" r:id="rId11"/>
    <p:sldId id="292" r:id="rId12"/>
    <p:sldId id="284" r:id="rId13"/>
    <p:sldId id="293" r:id="rId14"/>
    <p:sldId id="285" r:id="rId15"/>
    <p:sldId id="294" r:id="rId16"/>
    <p:sldId id="286" r:id="rId17"/>
    <p:sldId id="295" r:id="rId18"/>
    <p:sldId id="287" r:id="rId19"/>
    <p:sldId id="296" r:id="rId20"/>
    <p:sldId id="289" r:id="rId21"/>
    <p:sldId id="297" r:id="rId22"/>
    <p:sldId id="288" r:id="rId23"/>
    <p:sldId id="298" r:id="rId24"/>
    <p:sldId id="290" r:id="rId25"/>
    <p:sldId id="29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3D2BD0-4E06-42F3-8055-BCD47ED83824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67B44-D2CC-4250-A0F6-BB86B5137A48}" type="slidenum">
              <a:rPr lang="ar-SA"/>
              <a:pPr/>
              <a:t>1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11A59-0C56-4716-AB95-09D3A5821517}" type="slidenum">
              <a:rPr lang="ar-SA"/>
              <a:pPr/>
              <a:t>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3B710-BFE8-46A8-9B1A-FD52DA488C8F}" type="slidenum">
              <a:rPr lang="ar-SA"/>
              <a:pPr/>
              <a:t>3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3D31C-1B1B-4F6C-906B-6F032D786ACD}" type="slidenum">
              <a:rPr lang="ar-SA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3B710-BFE8-46A8-9B1A-FD52DA488C8F}" type="slidenum">
              <a:rPr lang="ar-SA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93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3D31C-1B1B-4F6C-906B-6F032D786ACD}" type="slidenum">
              <a:rPr lang="ar-SA"/>
              <a:pPr/>
              <a:t>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5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3B710-BFE8-46A8-9B1A-FD52DA488C8F}" type="slidenum">
              <a:rPr lang="ar-SA"/>
              <a:pPr/>
              <a:t>7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5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3E947A9-9AFB-430A-9336-9258E6408069}" type="slidenum">
              <a:rPr lang="ar-SA" altLang="en-US"/>
              <a:pPr/>
              <a:t>‹#›</a:t>
            </a:fld>
            <a:endParaRPr lang="en-US" alt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A0FAA-C9E7-4456-9985-E580D5CFC342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4DFF0-FAA8-4DC8-9965-649847D407B0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C400D-A1CE-41C6-90A4-510A04B9D34A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A264A-231C-4633-8A86-28CB7349E5BA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A7124-E1E8-4665-AA69-BFEAC6121A2D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EDBA0-D634-4C90-9D22-379D478E696C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BFAF3-34AC-46E1-9567-B936AE940B89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02451-4CAA-4C40-B087-0B325BFB0ACF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74EC7-0AC0-40CC-8B1C-B74E1CA775A5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8B5D5-EFF1-45EF-BC1D-D8B60C840F88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pitchFamily="34" charset="0"/>
              </a:defRPr>
            </a:lvl1pPr>
          </a:lstStyle>
          <a:p>
            <a:fld id="{DFB6B1B7-FA68-42FE-90BF-DE0050A24212}" type="slidenum">
              <a:rPr lang="ar-SA" altLang="en-US"/>
              <a:pPr/>
              <a:t>‹#›</a:t>
            </a:fld>
            <a:endParaRPr lang="en-US" alt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Multiprocessors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D652-15B7-4D20-8DCE-2A91A0E2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Networks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E4877-994A-422B-9F1A-59329053F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7638"/>
            <a:ext cx="5486399" cy="5108027"/>
          </a:xfrm>
        </p:spPr>
      </p:pic>
    </p:spTree>
    <p:extLst>
      <p:ext uri="{BB962C8B-B14F-4D97-AF65-F5344CB8AC3E}">
        <p14:creationId xmlns:p14="http://schemas.microsoft.com/office/powerpoint/2010/main" val="388001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9956-7D69-4601-92A2-7198F65B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1C62-CF5C-42A4-BB98-D9E59AD04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Fully connected network </a:t>
            </a:r>
            <a:r>
              <a:rPr lang="en-US" dirty="0"/>
              <a:t>– Any module can be connected to any other module by closing an appropriate switch</a:t>
            </a:r>
          </a:p>
          <a:p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non-blocking switch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0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D652-15B7-4D20-8DCE-2A91A0E2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Networks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962EFB-1A2D-4D5D-AE4A-F57DC8CDE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07" y="1719263"/>
            <a:ext cx="3778194" cy="5016499"/>
          </a:xfrm>
        </p:spPr>
      </p:pic>
    </p:spTree>
    <p:extLst>
      <p:ext uri="{BB962C8B-B14F-4D97-AF65-F5344CB8AC3E}">
        <p14:creationId xmlns:p14="http://schemas.microsoft.com/office/powerpoint/2010/main" val="76086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A96F-F3E2-42BE-8E26-8FC3AFDC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FD3C-5B7E-4A66-A3BB-474513044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costly</a:t>
            </a:r>
          </a:p>
          <a:p>
            <a:r>
              <a:rPr lang="en-US" dirty="0"/>
              <a:t>Large number of parallel paths between sources and destinations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85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D652-15B7-4D20-8DCE-2A91A0E2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Hypercube Networks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8878E-C29A-474C-B6A3-B52267206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29421"/>
            <a:ext cx="4878451" cy="4947579"/>
          </a:xfrm>
        </p:spPr>
      </p:pic>
    </p:spTree>
    <p:extLst>
      <p:ext uri="{BB962C8B-B14F-4D97-AF65-F5344CB8AC3E}">
        <p14:creationId xmlns:p14="http://schemas.microsoft.com/office/powerpoint/2010/main" val="14935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37A0-4BFF-498F-A738-D9BC34C9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Hypercube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0FB9-E589-4980-A7E5-0AB1E6CC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N-dimensional cube that interconnects 2</a:t>
            </a:r>
            <a:r>
              <a:rPr lang="en-US" baseline="30000" dirty="0"/>
              <a:t>n</a:t>
            </a:r>
            <a:r>
              <a:rPr lang="en-US" dirty="0"/>
              <a:t> nodes</a:t>
            </a:r>
          </a:p>
          <a:p>
            <a:r>
              <a:rPr lang="en-US" dirty="0"/>
              <a:t>Each node is directly connected to n neighbors</a:t>
            </a:r>
          </a:p>
          <a:p>
            <a:r>
              <a:rPr lang="en-US" dirty="0"/>
              <a:t>Label nodes by </a:t>
            </a:r>
            <a:r>
              <a:rPr lang="en-US" dirty="0">
                <a:solidFill>
                  <a:srgbClr val="C00000"/>
                </a:solidFill>
              </a:rPr>
              <a:t>binary address</a:t>
            </a:r>
          </a:p>
          <a:p>
            <a:r>
              <a:rPr lang="en-US" dirty="0"/>
              <a:t>Send </a:t>
            </a:r>
            <a:r>
              <a:rPr lang="en-US" dirty="0">
                <a:solidFill>
                  <a:srgbClr val="C00000"/>
                </a:solidFill>
              </a:rPr>
              <a:t>message </a:t>
            </a:r>
            <a:r>
              <a:rPr lang="en-US" dirty="0"/>
              <a:t>to all neighbors</a:t>
            </a:r>
          </a:p>
          <a:p>
            <a:r>
              <a:rPr lang="en-US" dirty="0"/>
              <a:t>Maximum distance that the message need to travel is n hops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213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D652-15B7-4D20-8DCE-2A91A0E2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Networks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C8FC6-B228-4159-A30D-D949CD002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4495800" cy="4977796"/>
          </a:xfrm>
        </p:spPr>
      </p:pic>
    </p:spTree>
    <p:extLst>
      <p:ext uri="{BB962C8B-B14F-4D97-AF65-F5344CB8AC3E}">
        <p14:creationId xmlns:p14="http://schemas.microsoft.com/office/powerpoint/2010/main" val="3641374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B4D7-6B00-48D1-9708-09D74809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1FC19-34B9-4EEB-AB44-79344BE7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between the nodes are </a:t>
            </a:r>
            <a:r>
              <a:rPr lang="en-US" dirty="0">
                <a:solidFill>
                  <a:srgbClr val="C00000"/>
                </a:solidFill>
              </a:rPr>
              <a:t>bidirectional</a:t>
            </a:r>
          </a:p>
          <a:p>
            <a:r>
              <a:rPr lang="en-US" dirty="0"/>
              <a:t>For routing, first the transfer takes place in horizontal direction and then in vertical direction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85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D652-15B7-4D20-8DCE-2A91A0E2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Networks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AC868-6676-4B93-AEB7-A4F6F6B6B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71570"/>
            <a:ext cx="4965932" cy="5064192"/>
          </a:xfrm>
        </p:spPr>
      </p:pic>
    </p:spTree>
    <p:extLst>
      <p:ext uri="{BB962C8B-B14F-4D97-AF65-F5344CB8AC3E}">
        <p14:creationId xmlns:p14="http://schemas.microsoft.com/office/powerpoint/2010/main" val="423394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9342-543D-4C9D-A0E8-4C23DC41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20D2-81B2-4986-A094-B2068DB9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way tree that interconnects 16 modules</a:t>
            </a:r>
          </a:p>
          <a:p>
            <a:pPr lvl="1"/>
            <a:r>
              <a:rPr lang="en-US" dirty="0"/>
              <a:t>Each parent node allows communication between 2 of its children at a time</a:t>
            </a:r>
          </a:p>
          <a:p>
            <a:r>
              <a:rPr lang="en-US" dirty="0">
                <a:solidFill>
                  <a:srgbClr val="C00000"/>
                </a:solidFill>
              </a:rPr>
              <a:t>Fat tree network</a:t>
            </a:r>
          </a:p>
          <a:p>
            <a:pPr lvl="1"/>
            <a:r>
              <a:rPr lang="en-US" dirty="0"/>
              <a:t>Number of links in the upper levels of the tree hierarchy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61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The Structure of general purpose multiprocessors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58307-2747-4A45-A0A8-4C5AA7A34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524000"/>
            <a:ext cx="6972299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D652-15B7-4D20-8DCE-2A91A0E2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Networks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B5755-1060-41C4-9B12-6857E4708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98" y="1600200"/>
            <a:ext cx="5798369" cy="4953000"/>
          </a:xfrm>
        </p:spPr>
      </p:pic>
    </p:spTree>
    <p:extLst>
      <p:ext uri="{BB962C8B-B14F-4D97-AF65-F5344CB8AC3E}">
        <p14:creationId xmlns:p14="http://schemas.microsoft.com/office/powerpoint/2010/main" val="696650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0849-C77C-47EA-855F-D2414DA6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1CD4-BBAC-4B1E-9F28-BA21C321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implement</a:t>
            </a:r>
          </a:p>
          <a:p>
            <a:r>
              <a:rPr lang="en-US" dirty="0"/>
              <a:t>Short rings reduces the latency of transfer</a:t>
            </a:r>
          </a:p>
          <a:p>
            <a:r>
              <a:rPr lang="en-US" dirty="0"/>
              <a:t>Hierarchy of 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316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D652-15B7-4D20-8DCE-2A91A0E2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Organization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FADAE9-A273-4356-A775-23FD3E2EE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74" y="1676400"/>
            <a:ext cx="4230805" cy="4876799"/>
          </a:xfrm>
        </p:spPr>
      </p:pic>
    </p:spTree>
    <p:extLst>
      <p:ext uri="{BB962C8B-B14F-4D97-AF65-F5344CB8AC3E}">
        <p14:creationId xmlns:p14="http://schemas.microsoft.com/office/powerpoint/2010/main" val="174288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D06C-D7B5-4347-9E4C-D123B3AC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Organization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8967-0AA3-4A60-95A1-932E78DB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include </a:t>
            </a:r>
            <a:r>
              <a:rPr lang="en-US" dirty="0">
                <a:solidFill>
                  <a:srgbClr val="C00000"/>
                </a:solidFill>
              </a:rPr>
              <a:t>primary cache and secondary cache</a:t>
            </a:r>
          </a:p>
          <a:p>
            <a:r>
              <a:rPr lang="en-US" dirty="0">
                <a:solidFill>
                  <a:srgbClr val="C00000"/>
                </a:solidFill>
              </a:rPr>
              <a:t>Single global address space </a:t>
            </a:r>
            <a:r>
              <a:rPr lang="en-US" dirty="0"/>
              <a:t>where a range of physical address is assigned to each memory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454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D652-15B7-4D20-8DCE-2A91A0E2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Organization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CFBFD7-AEE7-4B07-8403-43E720A50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0" y="1905000"/>
            <a:ext cx="8462975" cy="4114799"/>
          </a:xfrm>
        </p:spPr>
      </p:pic>
    </p:spTree>
    <p:extLst>
      <p:ext uri="{BB962C8B-B14F-4D97-AF65-F5344CB8AC3E}">
        <p14:creationId xmlns:p14="http://schemas.microsoft.com/office/powerpoint/2010/main" val="2743173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8C66-551F-4012-8A52-54499AEE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Organization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491F-8F40-44ED-A3CB-D75A6EFBE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NUMA – each node contain a processor and portion of the memory</a:t>
            </a:r>
          </a:p>
          <a:p>
            <a:r>
              <a:rPr lang="en-US" dirty="0"/>
              <a:t>Each memory module constitutes the </a:t>
            </a:r>
            <a:r>
              <a:rPr lang="en-US" dirty="0">
                <a:solidFill>
                  <a:srgbClr val="C00000"/>
                </a:solidFill>
              </a:rPr>
              <a:t>private address space</a:t>
            </a:r>
            <a:r>
              <a:rPr lang="en-US" dirty="0"/>
              <a:t> of that processor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62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UMA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83704" y="1828800"/>
            <a:ext cx="7399338" cy="304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itchFamily="2" charset="-122"/>
              </a:rPr>
              <a:t>Permits </a:t>
            </a:r>
            <a:r>
              <a:rPr lang="en-US" altLang="zh-CN" sz="2400" dirty="0">
                <a:solidFill>
                  <a:srgbClr val="C00000"/>
                </a:solidFill>
                <a:ea typeface="SimSun" pitchFamily="2" charset="-122"/>
              </a:rPr>
              <a:t>n processors </a:t>
            </a:r>
            <a:r>
              <a:rPr lang="en-US" altLang="zh-CN" sz="2400" dirty="0">
                <a:ea typeface="SimSun" pitchFamily="2" charset="-122"/>
              </a:rPr>
              <a:t>to access </a:t>
            </a:r>
            <a:r>
              <a:rPr lang="en-US" altLang="zh-CN" sz="2400" dirty="0">
                <a:solidFill>
                  <a:srgbClr val="C00000"/>
                </a:solidFill>
                <a:ea typeface="SimSun" pitchFamily="2" charset="-122"/>
              </a:rPr>
              <a:t>k memories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itchFamily="2" charset="-122"/>
              </a:rPr>
              <a:t>Interconnection network may introduce a delay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itchFamily="2" charset="-122"/>
              </a:rPr>
              <a:t>If delay is same for all accesses to memory, such a machine is called </a:t>
            </a:r>
            <a:r>
              <a:rPr lang="en-US" altLang="zh-CN" sz="2400" dirty="0">
                <a:solidFill>
                  <a:srgbClr val="C00000"/>
                </a:solidFill>
                <a:ea typeface="SimSun" pitchFamily="2" charset="-122"/>
              </a:rPr>
              <a:t>uniform memory access</a:t>
            </a:r>
          </a:p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  <a:ea typeface="SimSun" pitchFamily="2" charset="-122"/>
              </a:rPr>
              <a:t>.</a:t>
            </a:r>
          </a:p>
          <a:p>
            <a:pPr algn="ctr"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NUMA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08A8C-E0A2-4E93-87BC-C733113ED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11812"/>
            <a:ext cx="6889991" cy="393178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NUMA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83704" y="1828800"/>
            <a:ext cx="7399338" cy="3416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itchFamily="2" charset="-122"/>
              </a:rPr>
              <a:t>Attach a </a:t>
            </a:r>
            <a:r>
              <a:rPr lang="en-US" altLang="zh-CN" sz="2400" dirty="0">
                <a:solidFill>
                  <a:srgbClr val="C00000"/>
                </a:solidFill>
                <a:ea typeface="SimSun" pitchFamily="2" charset="-122"/>
              </a:rPr>
              <a:t>memory module </a:t>
            </a:r>
            <a:r>
              <a:rPr lang="en-US" altLang="zh-CN" sz="2400" dirty="0">
                <a:ea typeface="SimSun" pitchFamily="2" charset="-122"/>
              </a:rPr>
              <a:t>directly to the processor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itchFamily="2" charset="-122"/>
              </a:rPr>
              <a:t>Processor can also access other memories, which will be longer than access to the local memory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itchFamily="2" charset="-122"/>
              </a:rPr>
              <a:t>Such a machine is called </a:t>
            </a:r>
            <a:r>
              <a:rPr lang="en-US" altLang="zh-CN" sz="2400" dirty="0">
                <a:solidFill>
                  <a:srgbClr val="C00000"/>
                </a:solidFill>
                <a:ea typeface="SimSun" pitchFamily="2" charset="-122"/>
              </a:rPr>
              <a:t>Non uniform memory access</a:t>
            </a:r>
          </a:p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  <a:ea typeface="SimSun" pitchFamily="2" charset="-122"/>
              </a:rPr>
              <a:t>.</a:t>
            </a:r>
          </a:p>
          <a:p>
            <a:pPr algn="ctr"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3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Distributed Memory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C51674-34A2-4A3A-A63D-D842305AC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86221"/>
            <a:ext cx="6477000" cy="4970105"/>
          </a:xfrm>
        </p:spPr>
      </p:pic>
    </p:spTree>
    <p:extLst>
      <p:ext uri="{BB962C8B-B14F-4D97-AF65-F5344CB8AC3E}">
        <p14:creationId xmlns:p14="http://schemas.microsoft.com/office/powerpoint/2010/main" val="362983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Distributed Memory System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83704" y="1828800"/>
            <a:ext cx="7399338" cy="37856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itchFamily="2" charset="-122"/>
              </a:rPr>
              <a:t>All memory module serve as </a:t>
            </a:r>
            <a:r>
              <a:rPr lang="en-US" altLang="zh-CN" sz="2400" dirty="0">
                <a:solidFill>
                  <a:srgbClr val="C00000"/>
                </a:solidFill>
                <a:ea typeface="SimSun" pitchFamily="2" charset="-122"/>
              </a:rPr>
              <a:t>private memory </a:t>
            </a:r>
            <a:r>
              <a:rPr lang="en-US" altLang="zh-CN" sz="2400" dirty="0">
                <a:ea typeface="SimSun" pitchFamily="2" charset="-122"/>
              </a:rPr>
              <a:t>for the processor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itchFamily="2" charset="-122"/>
              </a:rPr>
              <a:t>A processor access a remote memory by exchanging messages to the processor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SimSun" pitchFamily="2" charset="-122"/>
              </a:rPr>
              <a:t>Such a system is called </a:t>
            </a:r>
            <a:r>
              <a:rPr lang="en-US" altLang="zh-CN" sz="2400" dirty="0">
                <a:solidFill>
                  <a:srgbClr val="C00000"/>
                </a:solidFill>
                <a:ea typeface="SimSun" pitchFamily="2" charset="-122"/>
              </a:rPr>
              <a:t>distributed-memory systems with a message-passing protocol</a:t>
            </a:r>
          </a:p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  <a:ea typeface="SimSun" pitchFamily="2" charset="-122"/>
              </a:rPr>
              <a:t>.</a:t>
            </a:r>
          </a:p>
          <a:p>
            <a:pPr algn="ctr">
              <a:spcBef>
                <a:spcPct val="50000"/>
              </a:spcBef>
            </a:pPr>
            <a:endParaRPr lang="zh-CN" altLang="en-US" sz="2400" dirty="0">
              <a:latin typeface="Times New Roman" pitchFamily="18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40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D652-15B7-4D20-8DCE-2A91A0E2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Interconnection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848A-0DB9-45D6-9AB9-AC0D22E6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Suitability of a network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Bandwidth – Capacity of a transmission link to transfer data (bits or bytes per second)</a:t>
            </a:r>
          </a:p>
          <a:p>
            <a:pPr lvl="1"/>
            <a:r>
              <a:rPr lang="en-US" dirty="0"/>
              <a:t>Throughput – Rate if data transfer</a:t>
            </a:r>
          </a:p>
          <a:p>
            <a:pPr lvl="1"/>
            <a:r>
              <a:rPr lang="en-US" dirty="0"/>
              <a:t>Ease of implementation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17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D652-15B7-4D20-8DCE-2A91A0E2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848A-0DB9-45D6-9AB9-AC0D22E6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 transfer take T time units, memory access time is 4T units</a:t>
            </a:r>
          </a:p>
          <a:p>
            <a:r>
              <a:rPr lang="en-US" dirty="0">
                <a:solidFill>
                  <a:srgbClr val="C00000"/>
                </a:solidFill>
              </a:rPr>
              <a:t>Split-Transaction protocol </a:t>
            </a:r>
            <a:r>
              <a:rPr lang="en-US" dirty="0"/>
              <a:t>– use the bus in the idle period to serve another request</a:t>
            </a:r>
          </a:p>
          <a:p>
            <a:r>
              <a:rPr lang="en-US" dirty="0" err="1"/>
              <a:t>Disadv</a:t>
            </a:r>
            <a:r>
              <a:rPr lang="en-US" dirty="0"/>
              <a:t> – the number of modules connected to the bus is not large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989915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1590</TotalTime>
  <Words>414</Words>
  <Application>Microsoft Office PowerPoint</Application>
  <PresentationFormat>On-screen Show (4:3)</PresentationFormat>
  <Paragraphs>74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Times New Roman</vt:lpstr>
      <vt:lpstr>Wingdings</vt:lpstr>
      <vt:lpstr>Network</vt:lpstr>
      <vt:lpstr>Multiprocessors</vt:lpstr>
      <vt:lpstr>The Structure of general purpose multiprocessors</vt:lpstr>
      <vt:lpstr>UMA</vt:lpstr>
      <vt:lpstr>NUMA</vt:lpstr>
      <vt:lpstr>NUMA</vt:lpstr>
      <vt:lpstr>Distributed Memory System</vt:lpstr>
      <vt:lpstr>Distributed Memory System</vt:lpstr>
      <vt:lpstr>Interconnection Networks</vt:lpstr>
      <vt:lpstr>Single Bus</vt:lpstr>
      <vt:lpstr>Crossbar Networks</vt:lpstr>
      <vt:lpstr>Crossbar Networks</vt:lpstr>
      <vt:lpstr>Multistage Networks</vt:lpstr>
      <vt:lpstr>Multistage Networks</vt:lpstr>
      <vt:lpstr>Hypercube Networks</vt:lpstr>
      <vt:lpstr>Hypercube Networks</vt:lpstr>
      <vt:lpstr>Mesh Networks</vt:lpstr>
      <vt:lpstr>Mesh Networks</vt:lpstr>
      <vt:lpstr>Tree Networks</vt:lpstr>
      <vt:lpstr>Tree Networks</vt:lpstr>
      <vt:lpstr>Ring Networks</vt:lpstr>
      <vt:lpstr>Ring Networks</vt:lpstr>
      <vt:lpstr>Memory Organization</vt:lpstr>
      <vt:lpstr>Memory Organization</vt:lpstr>
      <vt:lpstr>Memory Organization</vt:lpstr>
      <vt:lpstr>Memory Organization</vt:lpstr>
    </vt:vector>
  </TitlesOfParts>
  <Company>University of Arkansas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Pipelining</dc:title>
  <dc:creator>administrator</dc:creator>
  <cp:lastModifiedBy>jishaliju@scmsgroup.org</cp:lastModifiedBy>
  <cp:revision>140</cp:revision>
  <dcterms:created xsi:type="dcterms:W3CDTF">2005-07-30T19:18:27Z</dcterms:created>
  <dcterms:modified xsi:type="dcterms:W3CDTF">2022-04-20T01:01:48Z</dcterms:modified>
</cp:coreProperties>
</file>