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59" r:id="rId9"/>
    <p:sldId id="264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HP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11T17:55:22.918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0CF2-7007-6D21-18B4-AE110E5EF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272488"/>
            <a:ext cx="8791575" cy="2387600"/>
          </a:xfrm>
        </p:spPr>
        <p:txBody>
          <a:bodyPr/>
          <a:lstStyle/>
          <a:p>
            <a:pPr algn="ctr"/>
            <a:r>
              <a:rPr lang="en-US" dirty="0"/>
              <a:t>Dropped Connection Predictions on Telecomm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0FD8B-3F26-4180-D85C-281F52AB6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834049"/>
            <a:ext cx="8791575" cy="1655762"/>
          </a:xfrm>
        </p:spPr>
        <p:txBody>
          <a:bodyPr/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		Florence joy </a:t>
            </a:r>
            <a:r>
              <a:rPr lang="en-US" dirty="0" err="1"/>
              <a:t>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607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68C4A-F1E8-B77A-CF5C-B093C0222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03075"/>
            <a:ext cx="9905999" cy="3541714"/>
          </a:xfrm>
        </p:spPr>
        <p:txBody>
          <a:bodyPr/>
          <a:lstStyle/>
          <a:p>
            <a:r>
              <a:rPr lang="en-US" dirty="0"/>
              <a:t>The root causes of the poor performance might be;</a:t>
            </a:r>
          </a:p>
          <a:p>
            <a:pPr lvl="1"/>
            <a:r>
              <a:rPr lang="en-US" dirty="0"/>
              <a:t>Potentially overlapping feature distributions.</a:t>
            </a:r>
          </a:p>
          <a:p>
            <a:pPr lvl="1"/>
            <a:r>
              <a:rPr lang="en-US" dirty="0"/>
              <a:t>The current feature set and data quality might be insufficient for reliable prediction.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80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28AB-C900-4AF8-3561-67DA371D6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42043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Next Steps &amp; Future Work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797BF-E6DD-4946-C280-F61B671CF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640" y="1883391"/>
            <a:ext cx="10064772" cy="390781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b="1" dirty="0"/>
              <a:t>Feature Engineering:</a:t>
            </a:r>
            <a:endParaRPr lang="en-US" dirty="0"/>
          </a:p>
          <a:p>
            <a:pPr lvl="1"/>
            <a:r>
              <a:rPr lang="en-US" dirty="0"/>
              <a:t>Develop new features: time-of-day indicators, signal strength variability, interactions between latency and jitter.</a:t>
            </a:r>
          </a:p>
          <a:p>
            <a:pPr lvl="1"/>
            <a:r>
              <a:rPr lang="en-US" dirty="0"/>
              <a:t>Uncover hidden patterns crucial for dropped connection prediction.</a:t>
            </a:r>
          </a:p>
          <a:p>
            <a:pPr lvl="0"/>
            <a:r>
              <a:rPr lang="en-US" b="1" dirty="0"/>
              <a:t>Robust Model Exploration:</a:t>
            </a:r>
            <a:endParaRPr lang="en-US" dirty="0"/>
          </a:p>
          <a:p>
            <a:pPr lvl="1"/>
            <a:r>
              <a:rPr lang="en-US" dirty="0"/>
              <a:t>Experiment with ensemble-based classifiers like Random Forest or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These models can capture complex relationships more effectively than linear or shallow models.</a:t>
            </a:r>
          </a:p>
          <a:p>
            <a:pPr lvl="0"/>
            <a:r>
              <a:rPr lang="en-US" b="1" dirty="0"/>
              <a:t>Advanced Validation &amp; Tuning:</a:t>
            </a:r>
            <a:endParaRPr lang="en-US" dirty="0"/>
          </a:p>
          <a:p>
            <a:pPr lvl="1"/>
            <a:r>
              <a:rPr lang="en-US" dirty="0"/>
              <a:t>Apply stratified cross-validation to ensure consistent performance across all data subsets.</a:t>
            </a:r>
          </a:p>
          <a:p>
            <a:pPr lvl="1"/>
            <a:r>
              <a:rPr lang="en-US" dirty="0"/>
              <a:t>Focus on probability threshold tuning to optimize performance for the minority 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23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DF6C-0BD1-9F6B-5320-6246B1E5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E0787-EC97-D603-F04C-2C5526268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Challenge of Dropped Connections</a:t>
            </a:r>
            <a:endParaRPr lang="en-US" dirty="0"/>
          </a:p>
          <a:p>
            <a:pPr lvl="1"/>
            <a:r>
              <a:rPr lang="en-US" b="1" dirty="0"/>
              <a:t>Problem:</a:t>
            </a:r>
            <a:r>
              <a:rPr lang="en-US" dirty="0"/>
              <a:t> Abruptly ended calls or data sessions in 5G networks.</a:t>
            </a:r>
          </a:p>
          <a:p>
            <a:pPr lvl="1"/>
            <a:r>
              <a:rPr lang="en-US" b="1" dirty="0"/>
              <a:t>Impact:</a:t>
            </a:r>
            <a:r>
              <a:rPr lang="en-US" dirty="0"/>
              <a:t> Degraded user experience, deeper network performance issues, direct impact on telecom revenue and brand reputation.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Predictive modeling to anticipate and prevent dropped connections.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37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E627-64D0-0711-77CE-A9DD2BCB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FC686-6484-68A6-D7F2-40CDE462F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Our Mission: Ensuring Seamless Connectivity</a:t>
            </a:r>
            <a:endParaRPr lang="en-US" dirty="0"/>
          </a:p>
          <a:p>
            <a:pPr lvl="0"/>
            <a:r>
              <a:rPr lang="en-US" b="1" dirty="0"/>
              <a:t>Binary Classification:</a:t>
            </a:r>
            <a:r>
              <a:rPr lang="en-US" dirty="0"/>
              <a:t> Develop a model to predict if a mobile connection will be:</a:t>
            </a:r>
          </a:p>
          <a:p>
            <a:pPr lvl="1"/>
            <a:r>
              <a:rPr lang="en-US" dirty="0"/>
              <a:t>0: Stable</a:t>
            </a:r>
          </a:p>
          <a:p>
            <a:pPr lvl="1"/>
            <a:r>
              <a:rPr lang="en-US" dirty="0"/>
              <a:t>1: Dropped</a:t>
            </a:r>
          </a:p>
          <a:p>
            <a:pPr lvl="0"/>
            <a:r>
              <a:rPr lang="en-US" b="1" dirty="0"/>
              <a:t>Feature Importance:</a:t>
            </a:r>
            <a:r>
              <a:rPr lang="en-US" dirty="0"/>
              <a:t> Identify and interpret key factors contributing to connection drops (e.g., signal strength, jitter, congestion).</a:t>
            </a:r>
          </a:p>
          <a:p>
            <a:pPr lvl="0"/>
            <a:r>
              <a:rPr lang="en-US" b="1" dirty="0"/>
              <a:t>Model Assessment:</a:t>
            </a:r>
            <a:r>
              <a:rPr lang="en-US" dirty="0"/>
              <a:t> Train, validate, and evaluate the model using metrics like F1-score and confusion matrix.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66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E267-59CE-0460-9E7E-1A4AC911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4FA0A-F1B4-C6AC-F8E3-BBA62E27E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b="1" dirty="0"/>
              <a:t>From Reactive to Proactive:</a:t>
            </a:r>
            <a:r>
              <a:rPr lang="en-US" dirty="0"/>
              <a:t> Shift from fixing issues after they occur to predicting and preventing them.</a:t>
            </a:r>
          </a:p>
          <a:p>
            <a:pPr lvl="0"/>
            <a:r>
              <a:rPr lang="en-US" b="1" dirty="0"/>
              <a:t>Improved Service Reliability:</a:t>
            </a:r>
            <a:r>
              <a:rPr lang="en-US" dirty="0"/>
              <a:t> Enhance customer satisfaction by minimizing service interruptions.</a:t>
            </a:r>
          </a:p>
          <a:p>
            <a:pPr lvl="0"/>
            <a:r>
              <a:rPr lang="en-US" b="1" dirty="0"/>
              <a:t>Reduced Churn:</a:t>
            </a:r>
            <a:r>
              <a:rPr lang="en-US" dirty="0"/>
              <a:t> Prevent customers from switching providers due to poor service.</a:t>
            </a:r>
          </a:p>
          <a:p>
            <a:pPr lvl="0"/>
            <a:r>
              <a:rPr lang="en-US" b="1" dirty="0"/>
              <a:t>Optimized Infrastructure:</a:t>
            </a:r>
            <a:r>
              <a:rPr lang="en-US" dirty="0"/>
              <a:t> Make data-driven decisions for efficient resource allocation (load balancing, signal boosting, client rerouting).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8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7EF0F-E3E8-074C-5D36-FC15FF2B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FA7A1-606F-85BB-CA78-CCEFEF745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The Dataset: Real-time 5G Network Telemetry</a:t>
            </a:r>
            <a:endParaRPr lang="en-US" dirty="0"/>
          </a:p>
          <a:p>
            <a:pPr lvl="0"/>
            <a:r>
              <a:rPr lang="en-US" b="1" dirty="0"/>
              <a:t>Source:</a:t>
            </a:r>
            <a:r>
              <a:rPr lang="en-US" dirty="0"/>
              <a:t> Real-time measurements from mobile devices and network logs.</a:t>
            </a:r>
          </a:p>
          <a:p>
            <a:pPr lvl="0"/>
            <a:r>
              <a:rPr lang="en-US" b="1" dirty="0"/>
              <a:t>Key Features:</a:t>
            </a:r>
            <a:endParaRPr lang="en-US" dirty="0"/>
          </a:p>
          <a:p>
            <a:pPr lvl="1"/>
            <a:r>
              <a:rPr lang="en-US" dirty="0" err="1"/>
              <a:t>signal_strength_dbm</a:t>
            </a:r>
            <a:r>
              <a:rPr lang="en-US" dirty="0"/>
              <a:t>: Power level of received signal (more negative = weaker).</a:t>
            </a:r>
          </a:p>
          <a:p>
            <a:pPr lvl="1"/>
            <a:r>
              <a:rPr lang="en-US" dirty="0" err="1"/>
              <a:t>download_speed_megabits_per_second</a:t>
            </a:r>
            <a:r>
              <a:rPr lang="en-US" dirty="0"/>
              <a:t>: Data rate for downloads.</a:t>
            </a:r>
          </a:p>
          <a:p>
            <a:pPr lvl="1"/>
            <a:r>
              <a:rPr lang="en-US" dirty="0" err="1"/>
              <a:t>upload_speed_megabits_per_second</a:t>
            </a:r>
            <a:r>
              <a:rPr lang="en-US" dirty="0"/>
              <a:t>: Data rate for uploads.</a:t>
            </a:r>
          </a:p>
          <a:p>
            <a:pPr lvl="1"/>
            <a:r>
              <a:rPr lang="en-US" dirty="0" err="1"/>
              <a:t>latency_milliseconds</a:t>
            </a:r>
            <a:r>
              <a:rPr lang="en-US" dirty="0"/>
              <a:t>: Delay in data transmission.</a:t>
            </a:r>
          </a:p>
          <a:p>
            <a:pPr lvl="1"/>
            <a:r>
              <a:rPr lang="en-US" dirty="0" err="1"/>
              <a:t>jitter_milliseconds</a:t>
            </a:r>
            <a:r>
              <a:rPr lang="en-US" dirty="0"/>
              <a:t>: Variability in latency.</a:t>
            </a:r>
          </a:p>
          <a:p>
            <a:pPr lvl="0"/>
            <a:r>
              <a:rPr lang="en-US" b="1" dirty="0"/>
              <a:t>Target Variable:</a:t>
            </a:r>
            <a:r>
              <a:rPr lang="en-US" dirty="0"/>
              <a:t> </a:t>
            </a:r>
            <a:r>
              <a:rPr lang="en-US" dirty="0" err="1"/>
              <a:t>dropped_connection</a:t>
            </a:r>
            <a:r>
              <a:rPr lang="en-US" dirty="0"/>
              <a:t> (True/False or 1/0).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05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01FF8-FBF4-D3D6-D027-CCA1FD01E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B1F2E-514B-2950-438C-DB01C3FCA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Uncovering Patterns in Connection Drops</a:t>
            </a:r>
            <a:endParaRPr lang="en-US" dirty="0"/>
          </a:p>
          <a:p>
            <a:pPr lvl="0"/>
            <a:r>
              <a:rPr lang="en-US" b="1" dirty="0"/>
              <a:t>Signal Strength:</a:t>
            </a:r>
            <a:r>
              <a:rPr lang="en-US" dirty="0"/>
              <a:t> Dropped connections are more frequent under poor signal conditions (e.g., below -90 dBm).</a:t>
            </a:r>
          </a:p>
          <a:p>
            <a:pPr lvl="0"/>
            <a:r>
              <a:rPr lang="en-US" b="1" dirty="0"/>
              <a:t>Latency &amp; Jitter:</a:t>
            </a:r>
            <a:r>
              <a:rPr lang="en-US" dirty="0"/>
              <a:t> High latency and increased jitter are associated with higher dropped connection rates.</a:t>
            </a:r>
          </a:p>
          <a:p>
            <a:r>
              <a:rPr lang="en-US" b="1" dirty="0"/>
              <a:t>Handover Count:</a:t>
            </a:r>
            <a:r>
              <a:rPr lang="en-US" dirty="0"/>
              <a:t> Sessions with multiple handovers show increased instability and higher chances of drops</a:t>
            </a:r>
          </a:p>
        </p:txBody>
      </p:sp>
    </p:spTree>
    <p:extLst>
      <p:ext uri="{BB962C8B-B14F-4D97-AF65-F5344CB8AC3E}">
        <p14:creationId xmlns:p14="http://schemas.microsoft.com/office/powerpoint/2010/main" val="376536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61B3D4-0E7C-1539-D6C5-794A85CB6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824" y="396448"/>
            <a:ext cx="6587569" cy="45719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8FDF8E-8F0A-F33D-A5FE-5703F7A83703}"/>
              </a:ext>
            </a:extLst>
          </p:cNvPr>
          <p:cNvSpPr txBox="1"/>
          <p:nvPr/>
        </p:nvSpPr>
        <p:spPr>
          <a:xfrm>
            <a:off x="1596788" y="5295331"/>
            <a:ext cx="9416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graph shows the distribution of dropped connections in the dataset. The class seems balanced.</a:t>
            </a:r>
          </a:p>
        </p:txBody>
      </p:sp>
    </p:spTree>
    <p:extLst>
      <p:ext uri="{BB962C8B-B14F-4D97-AF65-F5344CB8AC3E}">
        <p14:creationId xmlns:p14="http://schemas.microsoft.com/office/powerpoint/2010/main" val="313926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C85C-D7C0-F9C6-1D68-F55E31427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94E3E-3ABF-0F64-72B8-836E09A3D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0534"/>
            <a:ext cx="10254469" cy="39899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Building the Predictive Model</a:t>
            </a:r>
            <a:endParaRPr lang="en-US" dirty="0"/>
          </a:p>
          <a:p>
            <a:pPr lvl="0"/>
            <a:r>
              <a:rPr lang="en-US" b="1" dirty="0"/>
              <a:t>Libraries:</a:t>
            </a:r>
            <a:r>
              <a:rPr lang="en-US" dirty="0"/>
              <a:t> pandas, </a:t>
            </a:r>
            <a:r>
              <a:rPr lang="en-US" dirty="0" err="1"/>
              <a:t>numpy</a:t>
            </a:r>
            <a:r>
              <a:rPr lang="en-US" dirty="0"/>
              <a:t>, matplotlib, seaborn, </a:t>
            </a:r>
            <a:r>
              <a:rPr lang="en-US" dirty="0" err="1"/>
              <a:t>sklearn</a:t>
            </a:r>
            <a:r>
              <a:rPr lang="en-US" dirty="0"/>
              <a:t>, </a:t>
            </a:r>
            <a:r>
              <a:rPr lang="en-US" dirty="0" err="1"/>
              <a:t>imblearn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Data Preparation:</a:t>
            </a:r>
            <a:endParaRPr lang="en-US" dirty="0"/>
          </a:p>
          <a:p>
            <a:pPr lvl="1"/>
            <a:r>
              <a:rPr lang="en-US" dirty="0"/>
              <a:t>Encoding of categorical features (Network Type, Device Model, Carrier, Band, Network Congestion Level, </a:t>
            </a:r>
            <a:r>
              <a:rPr lang="en-US" dirty="0" err="1"/>
              <a:t>VoNR</a:t>
            </a:r>
            <a:r>
              <a:rPr lang="en-US" dirty="0"/>
              <a:t> Enabled, Location).</a:t>
            </a:r>
          </a:p>
          <a:p>
            <a:pPr lvl="1"/>
            <a:r>
              <a:rPr lang="en-US" dirty="0"/>
              <a:t>Scaling of numerical features.</a:t>
            </a:r>
          </a:p>
          <a:p>
            <a:pPr lvl="0"/>
            <a:r>
              <a:rPr lang="en-US" b="1" dirty="0"/>
              <a:t>Model Selection:</a:t>
            </a:r>
            <a:endParaRPr lang="en-US" dirty="0"/>
          </a:p>
          <a:p>
            <a:pPr lvl="1"/>
            <a:r>
              <a:rPr lang="en-US" dirty="0"/>
              <a:t>Initial experiments included Logistic Regression and Decision Tree Classifier.</a:t>
            </a:r>
          </a:p>
          <a:p>
            <a:pPr lvl="1"/>
            <a:r>
              <a:rPr lang="en-US" dirty="0"/>
              <a:t>Pipeline used for combining preprocessing steps and model training.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70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46FF-5757-60CD-E312-CB3EA6E6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C242-2911-3922-1317-5CB9BF32B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Performance and Limitations</a:t>
            </a:r>
            <a:endParaRPr lang="en-US" dirty="0"/>
          </a:p>
          <a:p>
            <a:pPr lvl="0"/>
            <a:r>
              <a:rPr lang="en-US" b="1" dirty="0"/>
              <a:t>Key Metrics:</a:t>
            </a:r>
            <a:r>
              <a:rPr lang="en-US" dirty="0"/>
              <a:t> F1-score and Confusion Matrix were used for evaluation.</a:t>
            </a:r>
          </a:p>
          <a:p>
            <a:pPr lvl="0"/>
            <a:r>
              <a:rPr lang="en-US" b="1" dirty="0"/>
              <a:t>Observations:</a:t>
            </a:r>
            <a:endParaRPr lang="en-US" dirty="0"/>
          </a:p>
          <a:p>
            <a:pPr lvl="1"/>
            <a:r>
              <a:rPr lang="en-US" dirty="0"/>
              <a:t>Models (Logistic Regression, Decision Tree) showed limited predictive power.</a:t>
            </a:r>
          </a:p>
          <a:p>
            <a:pPr lvl="1"/>
            <a:r>
              <a:rPr lang="en-US" dirty="0"/>
              <a:t>F1-scores were low, indicating poor performance, especially for the minority class (dropped connections).</a:t>
            </a:r>
          </a:p>
          <a:p>
            <a:pPr lvl="1"/>
            <a:r>
              <a:rPr lang="en-US" dirty="0"/>
              <a:t>Confusion matrices revealed a bias towards the majority class (non-dropped connections).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611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45</TotalTime>
  <Words>639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Dropped Connection Predictions on Telecomm networks</vt:lpstr>
      <vt:lpstr>Introduction</vt:lpstr>
      <vt:lpstr>Objectives</vt:lpstr>
      <vt:lpstr>Business understanding</vt:lpstr>
      <vt:lpstr>Data understanding</vt:lpstr>
      <vt:lpstr>Exploratory data analysis</vt:lpstr>
      <vt:lpstr>PowerPoint Presentation</vt:lpstr>
      <vt:lpstr>MODELING</vt:lpstr>
      <vt:lpstr>MODEL EVALUATION AND RESULTS</vt:lpstr>
      <vt:lpstr>PowerPoint Presentation</vt:lpstr>
      <vt:lpstr> Next Steps &amp;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</cp:revision>
  <dcterms:created xsi:type="dcterms:W3CDTF">2025-06-11T14:39:01Z</dcterms:created>
  <dcterms:modified xsi:type="dcterms:W3CDTF">2025-06-11T15:24:33Z</dcterms:modified>
</cp:coreProperties>
</file>