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9B3F-E6B1-40EE-9400-74731204B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B61E70-8CD5-4B73-9F65-DF4ED500D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6B2CE0-EB24-4485-9572-EEF76FDF5932}"/>
              </a:ext>
            </a:extLst>
          </p:cNvPr>
          <p:cNvSpPr>
            <a:spLocks noGrp="1"/>
          </p:cNvSpPr>
          <p:nvPr>
            <p:ph type="dt" sz="half" idx="10"/>
          </p:nvPr>
        </p:nvSpPr>
        <p:spPr/>
        <p:txBody>
          <a:bodyPr/>
          <a:lstStyle/>
          <a:p>
            <a:fld id="{87DE6118-2437-4B30-8E3C-4D2BE6020583}" type="datetimeFigureOut">
              <a:rPr lang="en-US" smtClean="0"/>
              <a:pPr/>
              <a:t>4/27/2018</a:t>
            </a:fld>
            <a:endParaRPr lang="en-US" dirty="0"/>
          </a:p>
        </p:txBody>
      </p:sp>
      <p:sp>
        <p:nvSpPr>
          <p:cNvPr id="5" name="Footer Placeholder 4">
            <a:extLst>
              <a:ext uri="{FF2B5EF4-FFF2-40B4-BE49-F238E27FC236}">
                <a16:creationId xmlns:a16="http://schemas.microsoft.com/office/drawing/2014/main" id="{43253524-200E-4FFF-B1E5-5413BF9F97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DE5DE-2B7C-4612-94DE-FF927F223D2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0597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2C4A-97A3-4C85-ABAE-E1F895E67A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531A7C-3FAE-4416-B85E-8E1238C39E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CBE9D6-FD0C-4C5A-B4C6-782BB6CF2BF5}"/>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5" name="Footer Placeholder 4">
            <a:extLst>
              <a:ext uri="{FF2B5EF4-FFF2-40B4-BE49-F238E27FC236}">
                <a16:creationId xmlns:a16="http://schemas.microsoft.com/office/drawing/2014/main" id="{7FF2AD74-B369-471B-BC7D-70DAEA533E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C435AB-D545-42DF-A5C3-DDC498EA4B4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5131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CE11A-C83C-4612-8264-8C384D4E4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2078AC-1945-4041-A4B4-9E2F7AFC4E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AB6FA-6628-4BF3-81C2-DA85754D5C8E}"/>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5" name="Footer Placeholder 4">
            <a:extLst>
              <a:ext uri="{FF2B5EF4-FFF2-40B4-BE49-F238E27FC236}">
                <a16:creationId xmlns:a16="http://schemas.microsoft.com/office/drawing/2014/main" id="{1C905C8B-9577-4EE6-BC45-83A100068C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A793A0-815D-43EC-AB5F-E90B02AA891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2066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F750-C6F5-477A-BEAD-01A4379EEE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E5BD80-84B5-4EFC-B5BF-649DC43F83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930930-D84F-431E-A722-6B3F9EED3297}"/>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5" name="Footer Placeholder 4">
            <a:extLst>
              <a:ext uri="{FF2B5EF4-FFF2-40B4-BE49-F238E27FC236}">
                <a16:creationId xmlns:a16="http://schemas.microsoft.com/office/drawing/2014/main" id="{5A9797EF-165A-4EB4-8D99-06FE59BC43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128E12-B27D-4C43-A990-A3119F5ABBB7}"/>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6045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A9F6-48DF-409F-B58D-E3FC594ED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D33BC7-3ED8-4669-AC1E-9BBECC770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ACA958-0489-42B5-9993-918598BCA080}"/>
              </a:ext>
            </a:extLst>
          </p:cNvPr>
          <p:cNvSpPr>
            <a:spLocks noGrp="1"/>
          </p:cNvSpPr>
          <p:nvPr>
            <p:ph type="dt" sz="half" idx="10"/>
          </p:nvPr>
        </p:nvSpPr>
        <p:spPr/>
        <p:txBody>
          <a:bodyPr/>
          <a:lstStyle/>
          <a:p>
            <a:fld id="{87DE6118-2437-4B30-8E3C-4D2BE6020583}" type="datetimeFigureOut">
              <a:rPr lang="en-US" smtClean="0"/>
              <a:pPr/>
              <a:t>4/27/2018</a:t>
            </a:fld>
            <a:endParaRPr lang="en-US" dirty="0"/>
          </a:p>
        </p:txBody>
      </p:sp>
      <p:sp>
        <p:nvSpPr>
          <p:cNvPr id="5" name="Footer Placeholder 4">
            <a:extLst>
              <a:ext uri="{FF2B5EF4-FFF2-40B4-BE49-F238E27FC236}">
                <a16:creationId xmlns:a16="http://schemas.microsoft.com/office/drawing/2014/main" id="{F7EEE851-4216-444A-83DB-08519C4B95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07632D-959D-4DF9-A265-BF2FDA4280A3}"/>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3809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E8A8-EAB3-461E-9C48-DC12BB16DD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37CE71-BE84-4991-91AA-9E7E4DF21B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3F5427-5D85-4FAB-BD5C-5DD4EFB980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6CDA918-7285-4E7E-A1EC-F4734E04C5D8}"/>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6" name="Footer Placeholder 5">
            <a:extLst>
              <a:ext uri="{FF2B5EF4-FFF2-40B4-BE49-F238E27FC236}">
                <a16:creationId xmlns:a16="http://schemas.microsoft.com/office/drawing/2014/main" id="{C4D9BB38-9951-48D8-9D8D-EBED9AAD5F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940240-4B32-4A28-B29F-BEB96CBF93D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3697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7F3E-3F5F-46A4-92D4-1F63FB7278C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9B5D77-A908-4B99-B161-41E07C8234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BC171C-240B-4115-BD5E-D28B6795B7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213158-A3DD-4AA2-87DD-2E3E37E8E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6C8452-5F16-42A8-A487-7969EB06CC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CD10E58-7F80-457D-8AE7-83208613B82D}"/>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8" name="Footer Placeholder 7">
            <a:extLst>
              <a:ext uri="{FF2B5EF4-FFF2-40B4-BE49-F238E27FC236}">
                <a16:creationId xmlns:a16="http://schemas.microsoft.com/office/drawing/2014/main" id="{757A512F-0375-4A04-98EF-D22360203A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5B3A88-9D70-4710-AC83-69FBB735F840}"/>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9652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8796-4E4B-4043-9050-9044630B97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195619-BA6C-4A6B-A6DA-692D2CDA11C7}"/>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4" name="Footer Placeholder 3">
            <a:extLst>
              <a:ext uri="{FF2B5EF4-FFF2-40B4-BE49-F238E27FC236}">
                <a16:creationId xmlns:a16="http://schemas.microsoft.com/office/drawing/2014/main" id="{2A8B9084-03CD-4706-9F93-F46D8799AF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C4A4C8-67BD-496F-90D2-76DE6D5C9FC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6604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DD7B1-05F5-4E90-B08E-148245E07E8F}"/>
              </a:ext>
            </a:extLst>
          </p:cNvPr>
          <p:cNvSpPr>
            <a:spLocks noGrp="1"/>
          </p:cNvSpPr>
          <p:nvPr>
            <p:ph type="dt" sz="half" idx="10"/>
          </p:nvPr>
        </p:nvSpPr>
        <p:spPr/>
        <p:txBody>
          <a:bodyPr/>
          <a:lstStyle/>
          <a:p>
            <a:fld id="{87DE6118-2437-4B30-8E3C-4D2BE6020583}" type="datetimeFigureOut">
              <a:rPr lang="en-US" smtClean="0"/>
              <a:t>4/27/2018</a:t>
            </a:fld>
            <a:endParaRPr lang="en-US" dirty="0"/>
          </a:p>
        </p:txBody>
      </p:sp>
      <p:sp>
        <p:nvSpPr>
          <p:cNvPr id="3" name="Footer Placeholder 2">
            <a:extLst>
              <a:ext uri="{FF2B5EF4-FFF2-40B4-BE49-F238E27FC236}">
                <a16:creationId xmlns:a16="http://schemas.microsoft.com/office/drawing/2014/main" id="{0B8CE3C2-5740-4923-B009-EA133BBD17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3451ED-412E-4EE2-A1F0-A3543E8B816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4595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C5F8-0AD8-4BE0-A3CE-3299DCE0D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00B92F-3C3A-4EC5-9936-AE46A4A0B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937D22-30D5-40D9-92FA-DE39C36CA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420798-C3B7-4DD7-80EB-7FF29EDB6157}"/>
              </a:ext>
            </a:extLst>
          </p:cNvPr>
          <p:cNvSpPr>
            <a:spLocks noGrp="1"/>
          </p:cNvSpPr>
          <p:nvPr>
            <p:ph type="dt" sz="half" idx="10"/>
          </p:nvPr>
        </p:nvSpPr>
        <p:spPr/>
        <p:txBody>
          <a:bodyPr/>
          <a:lstStyle/>
          <a:p>
            <a:fld id="{87DE6118-2437-4B30-8E3C-4D2BE6020583}" type="datetimeFigureOut">
              <a:rPr lang="en-US" smtClean="0"/>
              <a:pPr/>
              <a:t>4/27/2018</a:t>
            </a:fld>
            <a:endParaRPr lang="en-US" dirty="0"/>
          </a:p>
        </p:txBody>
      </p:sp>
      <p:sp>
        <p:nvSpPr>
          <p:cNvPr id="6" name="Footer Placeholder 5">
            <a:extLst>
              <a:ext uri="{FF2B5EF4-FFF2-40B4-BE49-F238E27FC236}">
                <a16:creationId xmlns:a16="http://schemas.microsoft.com/office/drawing/2014/main" id="{48B0EFB4-5560-4CB0-A2D0-4C1000884D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913468-8EB0-4C46-A513-BF439EACDFC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810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17AE-9020-4B23-8E20-EBF907DEC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293EE9-37C5-4276-B0E3-9CB53128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32E2C8-5E30-4A0A-BDC6-18F78E643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843CE2-77F8-4072-893F-89E7AE4E1C2A}"/>
              </a:ext>
            </a:extLst>
          </p:cNvPr>
          <p:cNvSpPr>
            <a:spLocks noGrp="1"/>
          </p:cNvSpPr>
          <p:nvPr>
            <p:ph type="dt" sz="half" idx="10"/>
          </p:nvPr>
        </p:nvSpPr>
        <p:spPr/>
        <p:txBody>
          <a:bodyPr/>
          <a:lstStyle/>
          <a:p>
            <a:fld id="{87DE6118-2437-4B30-8E3C-4D2BE6020583}" type="datetimeFigureOut">
              <a:rPr lang="en-US" smtClean="0"/>
              <a:pPr/>
              <a:t>4/27/2018</a:t>
            </a:fld>
            <a:endParaRPr lang="en-US" dirty="0"/>
          </a:p>
        </p:txBody>
      </p:sp>
      <p:sp>
        <p:nvSpPr>
          <p:cNvPr id="6" name="Footer Placeholder 5">
            <a:extLst>
              <a:ext uri="{FF2B5EF4-FFF2-40B4-BE49-F238E27FC236}">
                <a16:creationId xmlns:a16="http://schemas.microsoft.com/office/drawing/2014/main" id="{DC11B1B5-BF27-4FA1-A09B-CAFCE778EF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0D7570-DEA2-4119-A035-67BD994E4EBA}"/>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67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B0645-9E15-4D00-A69D-B05A2EF12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BA0D5F-61FF-4197-B1E2-0C945CEC3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82A6CD-38EA-4E9C-AC39-CE7CFFC5D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4/27/2018</a:t>
            </a:fld>
            <a:endParaRPr lang="en-US" dirty="0"/>
          </a:p>
        </p:txBody>
      </p:sp>
      <p:sp>
        <p:nvSpPr>
          <p:cNvPr id="5" name="Footer Placeholder 4">
            <a:extLst>
              <a:ext uri="{FF2B5EF4-FFF2-40B4-BE49-F238E27FC236}">
                <a16:creationId xmlns:a16="http://schemas.microsoft.com/office/drawing/2014/main" id="{F1331AD2-D1E9-43AE-AF62-57C108FCD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B239ABB-43CF-4653-B990-EFE559CBE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67838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ltdean.nsqdc.city.ac.uk:50070/explorer.html#/data"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63FEE-777C-4E29-BBA7-EF1DBF664578}"/>
              </a:ext>
            </a:extLst>
          </p:cNvPr>
          <p:cNvSpPr>
            <a:spLocks noGrp="1"/>
          </p:cNvSpPr>
          <p:nvPr>
            <p:ph idx="1"/>
          </p:nvPr>
        </p:nvSpPr>
        <p:spPr>
          <a:xfrm>
            <a:off x="144039" y="665001"/>
            <a:ext cx="3225325" cy="4443711"/>
          </a:xfrm>
        </p:spPr>
        <p:txBody>
          <a:bodyPr>
            <a:noAutofit/>
          </a:bodyPr>
          <a:lstStyle/>
          <a:p>
            <a:pPr marL="0" indent="0">
              <a:buNone/>
            </a:pPr>
            <a:r>
              <a:rPr lang="en-US" sz="1100" b="1" dirty="0">
                <a:latin typeface="Times New Roman" panose="02020603050405020304" pitchFamily="18" charset="0"/>
                <a:cs typeface="Times New Roman" panose="02020603050405020304" pitchFamily="18" charset="0"/>
              </a:rPr>
              <a:t>Data Selection</a:t>
            </a:r>
            <a:endParaRPr lang="en-GB" sz="1100" b="1" dirty="0">
              <a:latin typeface="Times New Roman" panose="02020603050405020304" pitchFamily="18" charset="0"/>
              <a:cs typeface="Times New Roman" panose="02020603050405020304" pitchFamily="18" charset="0"/>
            </a:endParaRPr>
          </a:p>
          <a:p>
            <a:pPr marL="0" indent="0">
              <a:buNone/>
            </a:pPr>
            <a:r>
              <a:rPr lang="en-GB" sz="1100" dirty="0">
                <a:latin typeface="Times New Roman" panose="02020603050405020304" pitchFamily="18" charset="0"/>
                <a:cs typeface="Times New Roman" panose="02020603050405020304" pitchFamily="18" charset="0"/>
              </a:rPr>
              <a:t>Reviews with numerical scores help retailers to quickly understand customer experience. Given their simplicity, scores lose much information which can only gained from the text in the review. </a:t>
            </a:r>
          </a:p>
          <a:p>
            <a:pPr marL="0" indent="0">
              <a:buNone/>
            </a:pPr>
            <a:r>
              <a:rPr lang="en-GB" sz="1100" dirty="0">
                <a:latin typeface="Times New Roman" panose="02020603050405020304" pitchFamily="18" charset="0"/>
                <a:cs typeface="Times New Roman" panose="02020603050405020304" pitchFamily="18" charset="0"/>
              </a:rPr>
              <a:t>To help understand the likelihood of customer satisfaction, it is useful to implement a classifier able to predict the scores of unseen reviews based on the text data already obtained.</a:t>
            </a:r>
          </a:p>
          <a:p>
            <a:pPr marL="0" indent="0">
              <a:buNone/>
            </a:pPr>
            <a:r>
              <a:rPr lang="en-GB" sz="1100" b="1" dirty="0" err="1">
                <a:latin typeface="Times New Roman" panose="02020603050405020304" pitchFamily="18" charset="0"/>
                <a:cs typeface="Times New Roman" panose="02020603050405020304" pitchFamily="18" charset="0"/>
              </a:rPr>
              <a:t>Preprocessing</a:t>
            </a:r>
            <a:r>
              <a:rPr lang="en-GB" sz="1100" b="1" dirty="0">
                <a:latin typeface="Times New Roman" panose="02020603050405020304" pitchFamily="18" charset="0"/>
                <a:cs typeface="Times New Roman" panose="02020603050405020304" pitchFamily="18" charset="0"/>
              </a:rPr>
              <a:t> Steps </a:t>
            </a:r>
          </a:p>
          <a:p>
            <a:pPr marL="0" indent="0">
              <a:buNone/>
            </a:pPr>
            <a:r>
              <a:rPr lang="en-US" sz="1100" dirty="0">
                <a:latin typeface="Times New Roman" panose="02020603050405020304" pitchFamily="18" charset="0"/>
                <a:cs typeface="Times New Roman" panose="02020603050405020304" pitchFamily="18" charset="0"/>
              </a:rPr>
              <a:t>T</a:t>
            </a:r>
            <a:r>
              <a:rPr lang="en-GB" sz="1100" dirty="0">
                <a:latin typeface="Times New Roman" panose="02020603050405020304" pitchFamily="18" charset="0"/>
                <a:cs typeface="Times New Roman" panose="02020603050405020304" pitchFamily="18" charset="0"/>
              </a:rPr>
              <a:t>he dataset consists of 568162 product reviews, together with a score from 1-5.  There are outliers and some null values. Punctuation is removed to reduce the level of noise. The text is cleaned of any Null values and any scores that are not in the valid range (1-5). At this stage, we observe an over-representation of scores of 5 (Figure 1). </a:t>
            </a:r>
          </a:p>
          <a:p>
            <a:pPr marL="0" indent="0">
              <a:buNone/>
            </a:pPr>
            <a:r>
              <a:rPr lang="en-GB" sz="1100" dirty="0">
                <a:latin typeface="Times New Roman" panose="02020603050405020304" pitchFamily="18" charset="0"/>
                <a:cs typeface="Times New Roman" panose="02020603050405020304" pitchFamily="18" charset="0"/>
              </a:rPr>
              <a:t>The data is split into 80% training and 20% test set, with the training set split again by 80:20 to produce a validation set. </a:t>
            </a:r>
          </a:p>
          <a:p>
            <a:pPr marL="0" indent="0">
              <a:buNone/>
            </a:pPr>
            <a:endParaRPr lang="en-GB" sz="1100" dirty="0">
              <a:latin typeface="Times New Roman" panose="02020603050405020304" pitchFamily="18" charset="0"/>
              <a:cs typeface="Times New Roman" panose="02020603050405020304" pitchFamily="18" charset="0"/>
            </a:endParaRPr>
          </a:p>
          <a:p>
            <a:pPr marL="0" indent="0">
              <a:buNone/>
            </a:pPr>
            <a:endParaRPr lang="en-GB" sz="11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685348F-3424-42EF-A0A2-C687C79122E4}"/>
              </a:ext>
            </a:extLst>
          </p:cNvPr>
          <p:cNvSpPr txBox="1">
            <a:spLocks/>
          </p:cNvSpPr>
          <p:nvPr/>
        </p:nvSpPr>
        <p:spPr>
          <a:xfrm>
            <a:off x="224050" y="104986"/>
            <a:ext cx="11743899" cy="3821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Cambria" panose="02040503050406030204" pitchFamily="18" charset="0"/>
              </a:rPr>
              <a:t>Sentiment Prediction of Consumer Reviews using Classification in </a:t>
            </a:r>
            <a:r>
              <a:rPr lang="en-US" sz="2000" b="1" dirty="0" err="1">
                <a:latin typeface="Cambria" panose="02040503050406030204" pitchFamily="18" charset="0"/>
              </a:rPr>
              <a:t>PySpark</a:t>
            </a:r>
            <a:endParaRPr lang="en-GB" sz="2000" b="1" dirty="0">
              <a:latin typeface="Cambria" panose="02040503050406030204" pitchFamily="18" charset="0"/>
            </a:endParaRPr>
          </a:p>
        </p:txBody>
      </p:sp>
      <p:sp>
        <p:nvSpPr>
          <p:cNvPr id="7" name="TextBox 6">
            <a:extLst>
              <a:ext uri="{FF2B5EF4-FFF2-40B4-BE49-F238E27FC236}">
                <a16:creationId xmlns:a16="http://schemas.microsoft.com/office/drawing/2014/main" id="{9D39ED82-556D-47D8-AC7D-46F8CE276476}"/>
              </a:ext>
            </a:extLst>
          </p:cNvPr>
          <p:cNvSpPr txBox="1"/>
          <p:nvPr/>
        </p:nvSpPr>
        <p:spPr>
          <a:xfrm>
            <a:off x="224050" y="418782"/>
            <a:ext cx="7479770" cy="246221"/>
          </a:xfrm>
          <a:prstGeom prst="rect">
            <a:avLst/>
          </a:prstGeom>
          <a:noFill/>
        </p:spPr>
        <p:txBody>
          <a:bodyPr wrap="square" rtlCol="0">
            <a:spAutoFit/>
          </a:bodyPr>
          <a:lstStyle/>
          <a:p>
            <a:r>
              <a:rPr lang="en-US" sz="1000" dirty="0">
                <a:latin typeface="Cambria" panose="02040503050406030204" pitchFamily="18" charset="0"/>
              </a:rPr>
              <a:t>Reviews dataset taken from the </a:t>
            </a:r>
            <a:r>
              <a:rPr lang="en-US" sz="1000" dirty="0" err="1">
                <a:latin typeface="Cambria" panose="02040503050406030204" pitchFamily="18" charset="0"/>
              </a:rPr>
              <a:t>saltdean</a:t>
            </a:r>
            <a:r>
              <a:rPr lang="en-US" sz="1000" dirty="0">
                <a:latin typeface="Cambria" panose="02040503050406030204" pitchFamily="18" charset="0"/>
              </a:rPr>
              <a:t> server </a:t>
            </a:r>
            <a:r>
              <a:rPr lang="en-GB" sz="1000" dirty="0">
                <a:latin typeface="Cambria" panose="02040503050406030204" pitchFamily="18" charset="0"/>
                <a:hlinkClick r:id="rId2"/>
              </a:rPr>
              <a:t>http://saltdean.nsqdc.city.ac.uk:50070/explorer.html#/data</a:t>
            </a:r>
            <a:endParaRPr lang="en-GB" sz="1000" dirty="0">
              <a:latin typeface="Cambria" panose="02040503050406030204" pitchFamily="18" charset="0"/>
            </a:endParaRPr>
          </a:p>
        </p:txBody>
      </p:sp>
      <p:sp>
        <p:nvSpPr>
          <p:cNvPr id="8" name="Content Placeholder 2">
            <a:extLst>
              <a:ext uri="{FF2B5EF4-FFF2-40B4-BE49-F238E27FC236}">
                <a16:creationId xmlns:a16="http://schemas.microsoft.com/office/drawing/2014/main" id="{A94D0EB7-A4A7-415E-AC85-C1FB82659B3D}"/>
              </a:ext>
            </a:extLst>
          </p:cNvPr>
          <p:cNvSpPr txBox="1">
            <a:spLocks/>
          </p:cNvSpPr>
          <p:nvPr/>
        </p:nvSpPr>
        <p:spPr>
          <a:xfrm>
            <a:off x="3226913" y="665002"/>
            <a:ext cx="4243658" cy="5928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100" b="1" dirty="0">
                <a:latin typeface="Times New Roman" panose="02020603050405020304" pitchFamily="18" charset="0"/>
                <a:cs typeface="Times New Roman" panose="02020603050405020304" pitchFamily="18" charset="0"/>
              </a:rPr>
              <a:t>Estimators and Parameter Choices</a:t>
            </a:r>
          </a:p>
          <a:p>
            <a:pPr marL="0" indent="0">
              <a:lnSpc>
                <a:spcPct val="100000"/>
              </a:lnSpc>
              <a:buNone/>
            </a:pPr>
            <a:r>
              <a:rPr lang="en-GB" sz="1100" dirty="0">
                <a:latin typeface="Times New Roman" panose="02020603050405020304" pitchFamily="18" charset="0"/>
                <a:cs typeface="Times New Roman" panose="02020603050405020304" pitchFamily="18" charset="0"/>
              </a:rPr>
              <a:t>We tokenize the text and remove stop words, to further reduce the noise. We convert the tokens into n-grams and experiment with different lengths of N to produce unigrams, bigrams and trigrams. This is to capture against certain conditionally dependent phrases such as “not bad” and “not that bad”.</a:t>
            </a:r>
          </a:p>
          <a:p>
            <a:pPr marL="0" indent="0">
              <a:lnSpc>
                <a:spcPct val="100000"/>
              </a:lnSpc>
              <a:buNone/>
            </a:pPr>
            <a:r>
              <a:rPr lang="en-GB" sz="1100" dirty="0">
                <a:latin typeface="Times New Roman" panose="02020603050405020304" pitchFamily="18" charset="0"/>
                <a:cs typeface="Times New Roman" panose="02020603050405020304" pitchFamily="18" charset="0"/>
              </a:rPr>
              <a:t>TF (term frequency) converts the data into fixed-length feature vectors. This vectorized feature space provides a standardized basis from which to compute the term frequency. Since each n-gram represents a feature, the data runs into high dimensionality quickly. We initialize with a range starting from 1000, increasing exponentially to 100000. We then add IDF (inverse document frequency) to prioritize words that appear rarely across multiple documents in the dataset and diminishes those that appear frequently. </a:t>
            </a:r>
          </a:p>
          <a:p>
            <a:pPr marL="0" indent="0">
              <a:buNone/>
            </a:pPr>
            <a:r>
              <a:rPr lang="en-GB" sz="1100" dirty="0">
                <a:latin typeface="Times New Roman" panose="02020603050405020304" pitchFamily="18" charset="0"/>
                <a:cs typeface="Times New Roman" panose="02020603050405020304" pitchFamily="18" charset="0"/>
              </a:rPr>
              <a:t>In </a:t>
            </a:r>
            <a:r>
              <a:rPr lang="en-GB" sz="1100" dirty="0" err="1">
                <a:latin typeface="Times New Roman" panose="02020603050405020304" pitchFamily="18" charset="0"/>
                <a:cs typeface="Times New Roman" panose="02020603050405020304" pitchFamily="18" charset="0"/>
              </a:rPr>
              <a:t>PysparkML</a:t>
            </a:r>
            <a:r>
              <a:rPr lang="en-GB" sz="1100" dirty="0">
                <a:latin typeface="Times New Roman" panose="02020603050405020304" pitchFamily="18" charset="0"/>
                <a:cs typeface="Times New Roman" panose="02020603050405020304" pitchFamily="18" charset="0"/>
              </a:rPr>
              <a:t>, Naive Bayes has a smoothing parameter preventing the algorithm from having a prior of zero when it encounters a new label. The parameter is set by default to 1.0, but we will use employ a range from 0.1, 0.5 to 1.0 in our Parameter Grid.  </a:t>
            </a:r>
          </a:p>
          <a:p>
            <a:pPr marL="0" indent="0">
              <a:buNone/>
            </a:pPr>
            <a:r>
              <a:rPr lang="en-GB" sz="1100" dirty="0">
                <a:latin typeface="Times New Roman" panose="02020603050405020304" pitchFamily="18" charset="0"/>
                <a:cs typeface="Times New Roman" panose="02020603050405020304" pitchFamily="18" charset="0"/>
              </a:rPr>
              <a:t>In Logistic Regression, we use a regularization parameter. As the number of features increase, so does the risk of overfitting. The regularization parameter places an increasing penalty on the cost (error) function to mitigate this. </a:t>
            </a:r>
            <a:endParaRPr lang="en-US" sz="1100" dirty="0">
              <a:latin typeface="Times New Roman" panose="02020603050405020304" pitchFamily="18" charset="0"/>
              <a:cs typeface="Times New Roman" panose="02020603050405020304" pitchFamily="18" charset="0"/>
            </a:endParaRPr>
          </a:p>
          <a:p>
            <a:pPr marL="0" indent="0">
              <a:lnSpc>
                <a:spcPct val="100000"/>
              </a:lnSpc>
              <a:buNone/>
            </a:pPr>
            <a:endParaRPr lang="en-GB" sz="1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DD45D16-0C62-44C2-9F98-E7B9D69A3421}"/>
              </a:ext>
            </a:extLst>
          </p:cNvPr>
          <p:cNvSpPr txBox="1"/>
          <p:nvPr/>
        </p:nvSpPr>
        <p:spPr>
          <a:xfrm>
            <a:off x="794758" y="6033243"/>
            <a:ext cx="2326222" cy="246221"/>
          </a:xfrm>
          <a:prstGeom prst="rect">
            <a:avLst/>
          </a:prstGeom>
          <a:noFill/>
        </p:spPr>
        <p:txBody>
          <a:bodyPr wrap="square" rtlCol="0">
            <a:spAutoFit/>
          </a:bodyPr>
          <a:lstStyle/>
          <a:p>
            <a:pPr algn="r"/>
            <a:r>
              <a:rPr lang="en-US" sz="1000" dirty="0"/>
              <a:t>Figure 1. severe class imbalance</a:t>
            </a:r>
            <a:endParaRPr lang="en-GB" sz="1000" dirty="0"/>
          </a:p>
        </p:txBody>
      </p:sp>
      <p:pic>
        <p:nvPicPr>
          <p:cNvPr id="16" name="Picture 15">
            <a:extLst>
              <a:ext uri="{FF2B5EF4-FFF2-40B4-BE49-F238E27FC236}">
                <a16:creationId xmlns:a16="http://schemas.microsoft.com/office/drawing/2014/main" id="{B00D523A-F05D-4421-B45E-3426D60CDF94}"/>
              </a:ext>
            </a:extLst>
          </p:cNvPr>
          <p:cNvPicPr>
            <a:picLocks noChangeAspect="1"/>
          </p:cNvPicPr>
          <p:nvPr/>
        </p:nvPicPr>
        <p:blipFill>
          <a:blip r:embed="rId3"/>
          <a:stretch>
            <a:fillRect/>
          </a:stretch>
        </p:blipFill>
        <p:spPr>
          <a:xfrm>
            <a:off x="380003" y="4374507"/>
            <a:ext cx="2364322" cy="1677480"/>
          </a:xfrm>
          <a:prstGeom prst="rect">
            <a:avLst/>
          </a:prstGeom>
        </p:spPr>
      </p:pic>
      <p:sp>
        <p:nvSpPr>
          <p:cNvPr id="2" name="TextBox 1">
            <a:extLst>
              <a:ext uri="{FF2B5EF4-FFF2-40B4-BE49-F238E27FC236}">
                <a16:creationId xmlns:a16="http://schemas.microsoft.com/office/drawing/2014/main" id="{9F28F4E3-6C01-4D15-8051-51B353283CDB}"/>
              </a:ext>
            </a:extLst>
          </p:cNvPr>
          <p:cNvSpPr txBox="1"/>
          <p:nvPr/>
        </p:nvSpPr>
        <p:spPr>
          <a:xfrm>
            <a:off x="7470570" y="509186"/>
            <a:ext cx="4627576" cy="6863417"/>
          </a:xfrm>
          <a:prstGeom prst="rect">
            <a:avLst/>
          </a:prstGeom>
          <a:noFill/>
        </p:spPr>
        <p:txBody>
          <a:bodyPr wrap="square" rtlCol="0">
            <a:spAutoFit/>
          </a:bodyPr>
          <a:lstStyle/>
          <a:p>
            <a:r>
              <a:rPr lang="en-GB" sz="1100" b="1" dirty="0">
                <a:latin typeface="Times New Roman" panose="02020603050405020304" pitchFamily="18" charset="0"/>
                <a:cs typeface="Times New Roman" panose="02020603050405020304" pitchFamily="18" charset="0"/>
              </a:rPr>
              <a:t>Algorithms: Naive Bayes (NB) vs Logistic Regression (LR)</a:t>
            </a:r>
          </a:p>
          <a:p>
            <a:r>
              <a:rPr lang="en-US" sz="1100" dirty="0">
                <a:latin typeface="Times New Roman" panose="02020603050405020304" pitchFamily="18" charset="0"/>
                <a:cs typeface="Times New Roman" panose="02020603050405020304" pitchFamily="18" charset="0"/>
              </a:rPr>
              <a:t>Naïve Bayes</a:t>
            </a:r>
            <a:r>
              <a:rPr lang="en-GB" sz="1100" dirty="0">
                <a:latin typeface="Times New Roman" panose="02020603050405020304" pitchFamily="18" charset="0"/>
                <a:cs typeface="Times New Roman" panose="02020603050405020304" pitchFamily="18" charset="0"/>
              </a:rPr>
              <a:t> is often used in text classification because it is fast and easy to implement. However, it assumes that the features it models are conditionally independent. Because of this, when one class is over-represented it may lead to poor weight selection for the decision boundary. Given the class imbalance in our dataset, we expect results to validate our understanding of the model's limitations and offer a useful comparison to LR. Both NB and LR are linear classifiers, but differ in the way they estimate probabilities. Logistic Regression works by computing a probability from an exponential function to a weighted set of features. When confronted with many correlated features, LR is able to assigns a more accurate probability. Because of the large number of features, LR is expected to outperform on our dataset.</a:t>
            </a:r>
          </a:p>
          <a:p>
            <a:endParaRPr lang="en-US" sz="1100"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Analysis of Results</a:t>
            </a:r>
          </a:p>
          <a:p>
            <a:r>
              <a:rPr lang="en-US" sz="1100" dirty="0">
                <a:latin typeface="Times New Roman" panose="02020603050405020304" pitchFamily="18" charset="0"/>
                <a:cs typeface="Times New Roman" panose="02020603050405020304" pitchFamily="18" charset="0"/>
              </a:rPr>
              <a:t>Table 1 shows that NB struggled to classify our imbalanced dataset. This offers an interesting comparison to Logistic Regression which obtained 78.4% accuracy, and completed the task in less time. This confirms the literature that LR is more suitable for classifying larger datasets, whereas NB performs better than LR on smaller databases or shorter documents (Wang and Manning, 2012). </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Evaluation</a:t>
            </a:r>
          </a:p>
          <a:p>
            <a:r>
              <a:rPr lang="en-US" sz="1100" dirty="0">
                <a:latin typeface="Times New Roman" panose="02020603050405020304" pitchFamily="18" charset="0"/>
                <a:cs typeface="Times New Roman" panose="02020603050405020304" pitchFamily="18" charset="0"/>
              </a:rPr>
              <a:t>     Examining the most frequent n-grams (Table 2) for the lowest (1) and        </a:t>
            </a:r>
          </a:p>
          <a:p>
            <a:r>
              <a:rPr lang="en-US" sz="1100" dirty="0">
                <a:latin typeface="Times New Roman" panose="02020603050405020304" pitchFamily="18" charset="0"/>
                <a:cs typeface="Times New Roman" panose="02020603050405020304" pitchFamily="18" charset="0"/>
              </a:rPr>
              <a:t>     highest (5) scores, we notice some words appear frequently in both     </a:t>
            </a:r>
          </a:p>
          <a:p>
            <a:r>
              <a:rPr lang="en-US" sz="1100" dirty="0">
                <a:latin typeface="Times New Roman" panose="02020603050405020304" pitchFamily="18" charset="0"/>
                <a:cs typeface="Times New Roman" panose="02020603050405020304" pitchFamily="18" charset="0"/>
              </a:rPr>
              <a:t>     (like) and the presence of website artefacts (</a:t>
            </a:r>
            <a:r>
              <a:rPr lang="en-US" sz="1100" dirty="0" err="1">
                <a:latin typeface="Times New Roman" panose="02020603050405020304" pitchFamily="18" charset="0"/>
                <a:cs typeface="Times New Roman" panose="02020603050405020304" pitchFamily="18" charset="0"/>
              </a:rPr>
              <a:t>br</a:t>
            </a:r>
            <a:r>
              <a:rPr lang="en-US" sz="1100" dirty="0">
                <a:latin typeface="Times New Roman" panose="02020603050405020304" pitchFamily="18" charset="0"/>
                <a:cs typeface="Times New Roman" panose="02020603050405020304" pitchFamily="18" charset="0"/>
              </a:rPr>
              <a:t>) that could have been       </a:t>
            </a:r>
          </a:p>
          <a:p>
            <a:r>
              <a:rPr lang="en-US" sz="1100">
                <a:latin typeface="Times New Roman" panose="02020603050405020304" pitchFamily="18" charset="0"/>
                <a:cs typeface="Times New Roman" panose="02020603050405020304" pitchFamily="18" charset="0"/>
              </a:rPr>
              <a:t>      removed </a:t>
            </a:r>
            <a:r>
              <a:rPr lang="en-US" sz="1100" dirty="0">
                <a:latin typeface="Times New Roman" panose="02020603050405020304" pitchFamily="18" charset="0"/>
                <a:cs typeface="Times New Roman" panose="02020603050405020304" pitchFamily="18" charset="0"/>
              </a:rPr>
              <a:t>earlier. Additionally, Rennie et al. (2003) propose some heuristic     </a:t>
            </a:r>
          </a:p>
          <a:p>
            <a:r>
              <a:rPr lang="en-US" sz="1100" dirty="0">
                <a:latin typeface="Times New Roman" panose="02020603050405020304" pitchFamily="18" charset="0"/>
                <a:cs typeface="Times New Roman" panose="02020603050405020304" pitchFamily="18" charset="0"/>
              </a:rPr>
              <a:t>      solutions to address NB’s limitations, including adjusting the decision       </a:t>
            </a:r>
          </a:p>
          <a:p>
            <a:r>
              <a:rPr lang="en-US" sz="1100" dirty="0">
                <a:latin typeface="Times New Roman" panose="02020603050405020304" pitchFamily="18" charset="0"/>
                <a:cs typeface="Times New Roman" panose="02020603050405020304" pitchFamily="18" charset="0"/>
              </a:rPr>
              <a:t>      boundary weights and re-distributing the text to better match the d         </a:t>
            </a:r>
          </a:p>
          <a:p>
            <a:r>
              <a:rPr lang="en-US" sz="1100" dirty="0">
                <a:latin typeface="Times New Roman" panose="02020603050405020304" pitchFamily="18" charset="0"/>
                <a:cs typeface="Times New Roman" panose="02020603050405020304" pitchFamily="18" charset="0"/>
              </a:rPr>
              <a:t>     distribution assumptions of NB. Having now established a baseline with </a:t>
            </a:r>
          </a:p>
          <a:p>
            <a:r>
              <a:rPr lang="en-US" sz="1100" dirty="0">
                <a:latin typeface="Times New Roman" panose="02020603050405020304" pitchFamily="18" charset="0"/>
                <a:cs typeface="Times New Roman" panose="02020603050405020304" pitchFamily="18" charset="0"/>
              </a:rPr>
              <a:t>     this data, it would be interesting to implement these adjustments and              </a:t>
            </a:r>
          </a:p>
          <a:p>
            <a:r>
              <a:rPr lang="en-US" sz="1100" dirty="0">
                <a:latin typeface="Times New Roman" panose="02020603050405020304" pitchFamily="18" charset="0"/>
                <a:cs typeface="Times New Roman" panose="02020603050405020304" pitchFamily="18" charset="0"/>
              </a:rPr>
              <a:t>     compare the results.</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GB" sz="1100"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7E42D9A-E1B3-462F-A141-901CF57021FB}"/>
              </a:ext>
            </a:extLst>
          </p:cNvPr>
          <p:cNvPicPr>
            <a:picLocks noChangeAspect="1"/>
          </p:cNvPicPr>
          <p:nvPr/>
        </p:nvPicPr>
        <p:blipFill>
          <a:blip r:embed="rId4"/>
          <a:stretch>
            <a:fillRect/>
          </a:stretch>
        </p:blipFill>
        <p:spPr>
          <a:xfrm>
            <a:off x="3034954" y="4902182"/>
            <a:ext cx="4627576" cy="1015663"/>
          </a:xfrm>
          <a:prstGeom prst="rect">
            <a:avLst/>
          </a:prstGeom>
        </p:spPr>
      </p:pic>
      <p:sp>
        <p:nvSpPr>
          <p:cNvPr id="15" name="TextBox 14">
            <a:extLst>
              <a:ext uri="{FF2B5EF4-FFF2-40B4-BE49-F238E27FC236}">
                <a16:creationId xmlns:a16="http://schemas.microsoft.com/office/drawing/2014/main" id="{490BE770-FE16-4EA4-A082-96E4B44295F0}"/>
              </a:ext>
            </a:extLst>
          </p:cNvPr>
          <p:cNvSpPr txBox="1"/>
          <p:nvPr/>
        </p:nvSpPr>
        <p:spPr>
          <a:xfrm>
            <a:off x="3438780" y="5928876"/>
            <a:ext cx="4245478" cy="246221"/>
          </a:xfrm>
          <a:prstGeom prst="rect">
            <a:avLst/>
          </a:prstGeom>
          <a:noFill/>
        </p:spPr>
        <p:txBody>
          <a:bodyPr wrap="square" rtlCol="0">
            <a:spAutoFit/>
          </a:bodyPr>
          <a:lstStyle/>
          <a:p>
            <a:pPr algn="r"/>
            <a:r>
              <a:rPr lang="en-US" sz="1000" dirty="0"/>
              <a:t>Table 2. Most frequent unigrams, bigrams and trigrams for labels 1 and 5</a:t>
            </a:r>
            <a:endParaRPr lang="en-GB" sz="1000" dirty="0"/>
          </a:p>
        </p:txBody>
      </p:sp>
      <p:sp>
        <p:nvSpPr>
          <p:cNvPr id="17" name="TextBox 16">
            <a:extLst>
              <a:ext uri="{FF2B5EF4-FFF2-40B4-BE49-F238E27FC236}">
                <a16:creationId xmlns:a16="http://schemas.microsoft.com/office/drawing/2014/main" id="{01A979AD-8CA2-4FA2-8537-AC6BEF852CB5}"/>
              </a:ext>
            </a:extLst>
          </p:cNvPr>
          <p:cNvSpPr txBox="1"/>
          <p:nvPr/>
        </p:nvSpPr>
        <p:spPr>
          <a:xfrm>
            <a:off x="9933210" y="3123669"/>
            <a:ext cx="2034739" cy="246221"/>
          </a:xfrm>
          <a:prstGeom prst="rect">
            <a:avLst/>
          </a:prstGeom>
          <a:noFill/>
        </p:spPr>
        <p:txBody>
          <a:bodyPr wrap="square" rtlCol="0">
            <a:spAutoFit/>
          </a:bodyPr>
          <a:lstStyle/>
          <a:p>
            <a:pPr algn="r"/>
            <a:r>
              <a:rPr lang="en-US" sz="1000" dirty="0"/>
              <a:t>Table 1. Model accuracy and speed</a:t>
            </a:r>
            <a:endParaRPr lang="en-GB" sz="1000" dirty="0"/>
          </a:p>
        </p:txBody>
      </p:sp>
      <p:pic>
        <p:nvPicPr>
          <p:cNvPr id="23" name="Picture 22">
            <a:extLst>
              <a:ext uri="{FF2B5EF4-FFF2-40B4-BE49-F238E27FC236}">
                <a16:creationId xmlns:a16="http://schemas.microsoft.com/office/drawing/2014/main" id="{DB4B1973-F7EB-4117-9EE1-B1572568546C}"/>
              </a:ext>
            </a:extLst>
          </p:cNvPr>
          <p:cNvPicPr>
            <a:picLocks noChangeAspect="1"/>
          </p:cNvPicPr>
          <p:nvPr/>
        </p:nvPicPr>
        <p:blipFill>
          <a:blip r:embed="rId5"/>
          <a:stretch>
            <a:fillRect/>
          </a:stretch>
        </p:blipFill>
        <p:spPr>
          <a:xfrm>
            <a:off x="8965089" y="2599848"/>
            <a:ext cx="2973036" cy="523821"/>
          </a:xfrm>
          <a:prstGeom prst="rect">
            <a:avLst/>
          </a:prstGeom>
        </p:spPr>
      </p:pic>
      <p:sp>
        <p:nvSpPr>
          <p:cNvPr id="25" name="TextBox 24">
            <a:extLst>
              <a:ext uri="{FF2B5EF4-FFF2-40B4-BE49-F238E27FC236}">
                <a16:creationId xmlns:a16="http://schemas.microsoft.com/office/drawing/2014/main" id="{DEE0B1FE-91AF-4889-902E-2ED35CA904EA}"/>
              </a:ext>
            </a:extLst>
          </p:cNvPr>
          <p:cNvSpPr txBox="1"/>
          <p:nvPr/>
        </p:nvSpPr>
        <p:spPr>
          <a:xfrm>
            <a:off x="0" y="6260889"/>
            <a:ext cx="12098146"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References: </a:t>
            </a:r>
            <a:r>
              <a:rPr lang="en-US" sz="1000" dirty="0" err="1">
                <a:latin typeface="Times New Roman" panose="02020603050405020304" pitchFamily="18" charset="0"/>
                <a:cs typeface="Times New Roman" panose="02020603050405020304" pitchFamily="18" charset="0"/>
              </a:rPr>
              <a:t>Jurafsky</a:t>
            </a:r>
            <a:r>
              <a:rPr lang="en-US" sz="1000" dirty="0">
                <a:latin typeface="Times New Roman" panose="02020603050405020304" pitchFamily="18" charset="0"/>
                <a:cs typeface="Times New Roman" panose="02020603050405020304" pitchFamily="18" charset="0"/>
              </a:rPr>
              <a:t>, D. and Martin, J. H. Speech and Language Processing. Available at https://web.stanford.edu/~jurafsky/slp3/</a:t>
            </a:r>
            <a:endParaRPr lang="en-GB"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Wang, S and Manning, C. 2012. Baselines and Bigrams: Simple, Good Sentiment and Topic Classification. Available at </a:t>
            </a:r>
            <a:r>
              <a:rPr lang="en-GB" sz="1000" dirty="0">
                <a:latin typeface="Times New Roman" panose="02020603050405020304" pitchFamily="18" charset="0"/>
                <a:cs typeface="Times New Roman" panose="02020603050405020304" pitchFamily="18" charset="0"/>
              </a:rPr>
              <a:t>https://nlp.stanford.edu/pubs/sidaw12_simple_sentiment.pdf</a:t>
            </a:r>
          </a:p>
          <a:p>
            <a:r>
              <a:rPr lang="en-US" sz="1000" dirty="0">
                <a:latin typeface="Times New Roman" panose="02020603050405020304" pitchFamily="18" charset="0"/>
                <a:cs typeface="Times New Roman" panose="02020603050405020304" pitchFamily="18" charset="0"/>
              </a:rPr>
              <a:t>R</a:t>
            </a:r>
            <a:r>
              <a:rPr lang="en-GB" sz="1000" dirty="0" err="1">
                <a:latin typeface="Times New Roman" panose="02020603050405020304" pitchFamily="18" charset="0"/>
                <a:cs typeface="Times New Roman" panose="02020603050405020304" pitchFamily="18" charset="0"/>
              </a:rPr>
              <a:t>ennie</a:t>
            </a:r>
            <a:r>
              <a:rPr lang="en-GB" sz="1000" dirty="0">
                <a:latin typeface="Times New Roman" panose="02020603050405020304" pitchFamily="18" charset="0"/>
                <a:cs typeface="Times New Roman" panose="02020603050405020304" pitchFamily="18" charset="0"/>
              </a:rPr>
              <a:t>, J. D. M., Shih, L., </a:t>
            </a:r>
            <a:r>
              <a:rPr lang="en-GB" sz="1000" dirty="0" err="1">
                <a:latin typeface="Times New Roman" panose="02020603050405020304" pitchFamily="18" charset="0"/>
                <a:cs typeface="Times New Roman" panose="02020603050405020304" pitchFamily="18" charset="0"/>
              </a:rPr>
              <a:t>Teevan</a:t>
            </a:r>
            <a:r>
              <a:rPr lang="en-GB" sz="1000" dirty="0">
                <a:latin typeface="Times New Roman" panose="02020603050405020304" pitchFamily="18" charset="0"/>
                <a:cs typeface="Times New Roman" panose="02020603050405020304" pitchFamily="18" charset="0"/>
              </a:rPr>
              <a:t>, J., Karger, D. R. (2003) Tackling the Poor Assumptions of Naïve Bayes Classifiers. Available at https://www.stanford.edu/class/cs276/handouts/rennie.icml03.pdf</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547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2186</TotalTime>
  <Words>949</Words>
  <Application>Microsoft Office PowerPoint</Application>
  <PresentationFormat>Widescreen</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Prediction of Consumer Reviews using Classification in PySpark</dc:title>
  <dc:creator>Joy Basford</dc:creator>
  <cp:lastModifiedBy>Joy Basford</cp:lastModifiedBy>
  <cp:revision>40</cp:revision>
  <dcterms:created xsi:type="dcterms:W3CDTF">2018-04-23T16:34:33Z</dcterms:created>
  <dcterms:modified xsi:type="dcterms:W3CDTF">2018-04-27T10:27:15Z</dcterms:modified>
</cp:coreProperties>
</file>