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6" r:id="rId4"/>
    <p:sldId id="268" r:id="rId5"/>
    <p:sldId id="267" r:id="rId6"/>
    <p:sldId id="257" r:id="rId7"/>
    <p:sldId id="258" r:id="rId8"/>
    <p:sldId id="269" r:id="rId9"/>
    <p:sldId id="259" r:id="rId10"/>
    <p:sldId id="260" r:id="rId11"/>
    <p:sldId id="277" r:id="rId12"/>
    <p:sldId id="270" r:id="rId13"/>
    <p:sldId id="261" r:id="rId14"/>
    <p:sldId id="262" r:id="rId15"/>
    <p:sldId id="263" r:id="rId16"/>
    <p:sldId id="271" r:id="rId17"/>
    <p:sldId id="272" r:id="rId18"/>
    <p:sldId id="273" r:id="rId19"/>
    <p:sldId id="274" r:id="rId20"/>
    <p:sldId id="275" r:id="rId21"/>
    <p:sldId id="26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5689C8-F69D-4ACC-BA2E-807B12F393E9}">
          <p14:sldIdLst>
            <p14:sldId id="256"/>
            <p14:sldId id="276"/>
            <p14:sldId id="266"/>
            <p14:sldId id="268"/>
            <p14:sldId id="267"/>
            <p14:sldId id="257"/>
            <p14:sldId id="258"/>
            <p14:sldId id="269"/>
            <p14:sldId id="259"/>
            <p14:sldId id="260"/>
            <p14:sldId id="277"/>
            <p14:sldId id="270"/>
            <p14:sldId id="261"/>
            <p14:sldId id="262"/>
            <p14:sldId id="263"/>
            <p14:sldId id="271"/>
            <p14:sldId id="272"/>
            <p14:sldId id="273"/>
            <p14:sldId id="274"/>
            <p14:sldId id="275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C10D-EFB8-4DFD-8CA0-7C8A2BDEF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14BC-6B39-4019-BDFF-86161984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869A-A15E-4FD5-BA2F-BC8A92AE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216A-57FE-4214-B280-5DB240CA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9276-1140-49FF-8D84-52903F8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485-FDB1-416F-AABC-33EBBBCF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D1F7A-67F1-476C-839B-B7667538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969A-9156-45D9-83FB-0E285CF4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B8C9-3DB0-4CE7-A9C6-2D456C0A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E4D1-47E7-42F5-9F4D-44DF385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AC07F-1DC6-4D29-82AD-A43E1035A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323BB-B277-493C-83BE-F21E628F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4EDD-231C-4712-BD9E-C52FD346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683E-E098-41A2-8AF9-02A3B6B9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6A75-49B5-4822-920E-2B066EE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4799-D16E-4455-9133-EA4061E4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335B-05A5-47CB-A5F1-82F82BD3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AC30-3692-422A-9626-CA25AC3A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B7D9-FDD5-4084-BAB4-F9544F4B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F36D-5C1F-4A94-8387-A02F6E2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FD44-4D48-4C32-96D2-EB630157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5F8A1-8C31-4780-9D86-03FC7546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E983-F174-4C7D-A142-7CB49DEB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0DD3-D3E3-4254-8C15-4EF694D8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0008-B71B-4AA1-852F-3957BCDA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902-9651-4E62-AD78-078088F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2E73-3C22-47ED-A0D4-3855F391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D1B95-2AB6-4BD5-B115-E1120A4E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F52C-6A32-45EA-B945-18FFE1FB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D4A1D-5DF4-4B40-A677-A41C2B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2648C-F153-4E2F-BE85-F58037BA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F5A7-E49C-4346-8841-EEB2BB65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48CB-A4CF-4066-87A7-81BA39B3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8533-23C9-4A42-AA95-4A1B0430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34B42-ECCD-41E1-A227-B36A34E1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DB7D-6764-43A8-9E5B-569877E50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3CBB9-1E7E-4F4B-B7AC-B0847D3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CAC2-8EBC-42B8-8E4A-EE7DD8E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59460-2EA8-412D-A36F-F934DEEA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5FBA-71FC-484F-B05C-6B7D2E08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65F91-7371-416C-A3E8-19F3785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A3B15-407F-4AFC-B419-F83AB788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6063A-B14B-4A22-8BEA-662A98D9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8B1F2-C54B-41BD-B820-25EB453A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643CE-4105-4731-B5EA-4C4B67E4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7A5E3-4251-48CE-ACD9-83CEEBC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4539-1101-4CAC-8F07-DD5C76B1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B792-BD8D-4E10-9E25-3E00CBBE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2D5E9-77FE-472E-8A85-4CA9354E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62A5-FEF3-4DA6-85E0-AE4F7134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02D9-FAE9-4425-9678-FE3794ED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0897C-47BE-4DE3-A383-3114AC1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F2B8-9248-4F8C-AB53-76B09572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FA079-F4AB-4B07-9865-5AAC94EF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BD38-963C-4A1A-8D84-23913CB2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144B-4874-44BE-BE9C-54328C5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F854-36BE-49FC-83E3-569510C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ECF0F-9E5B-4BAF-82C3-1E11C0B5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64238-D995-4BF5-9C41-77B8C95D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C7A1-22E3-44B2-BB1F-1EAD8FD0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D42C-D2F3-4D11-9CE8-1D3BBC76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DD70-AC4A-4083-9280-F59D2501D04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DB79-B3AE-4272-98CB-9D2407BC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549C-1DC9-458E-A6D0-5F0DAB4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85DC-4A43-420E-A487-7F77CCD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4D19-1A39-4EF9-A23C-04F5C94FF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Bias Aware News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A9714-85FB-45C7-A936-B3FABA8F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Paper 102</a:t>
            </a:r>
          </a:p>
          <a:p>
            <a:r>
              <a:rPr lang="en-US" dirty="0"/>
              <a:t>ICSC 2019</a:t>
            </a:r>
          </a:p>
          <a:p>
            <a:r>
              <a:rPr lang="en-US" dirty="0"/>
              <a:t>Anish </a:t>
            </a:r>
            <a:r>
              <a:rPr lang="en-US" dirty="0" err="1"/>
              <a:t>Patankar</a:t>
            </a:r>
            <a:r>
              <a:rPr lang="en-US" dirty="0"/>
              <a:t>, Joy Bose, Harshit Khanna</a:t>
            </a:r>
          </a:p>
          <a:p>
            <a:r>
              <a:rPr lang="en-US" dirty="0"/>
              <a:t>Samsung </a:t>
            </a:r>
            <a:r>
              <a:rPr lang="en-US"/>
              <a:t>R&amp;D Bangalore,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4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E4B5-FB06-4BBE-A770-587E9C4A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 get bias score in real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68674-F55F-482A-A66F-EC8EA60F79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320" y="1928474"/>
            <a:ext cx="8675360" cy="414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73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CA59-6651-4C32-A7AB-FA7784E5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 for news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9513-CCB3-4913-8246-AECA1F87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Crawl news content from a variety of news sources. </a:t>
            </a:r>
          </a:p>
          <a:p>
            <a:r>
              <a:rPr lang="en-US" dirty="0"/>
              <a:t>We select media sources from the Pew Research study (mix of liberal and conservative audience)</a:t>
            </a:r>
          </a:p>
          <a:p>
            <a:r>
              <a:rPr lang="x-none" dirty="0"/>
              <a:t>Based on the availability of the robots.txt and sitemap files, we selected the following five media sources: New Yorker (liberal and non-mainstream), New York Times (liberal and mainstream), BBC (liberal and mainstream), Fox News (conservative and mainstream), and Breitbart (conservative and non-mainstream). </a:t>
            </a:r>
            <a:endParaRPr lang="en-US" dirty="0"/>
          </a:p>
          <a:p>
            <a:r>
              <a:rPr lang="en-US" dirty="0"/>
              <a:t>For each crawled article, we compute bias score</a:t>
            </a:r>
          </a:p>
          <a:p>
            <a:r>
              <a:rPr lang="en-US" dirty="0"/>
              <a:t>For indexing, we use an LDA based system (</a:t>
            </a:r>
            <a:r>
              <a:rPr lang="en-US" dirty="0" err="1"/>
              <a:t>Sailesh</a:t>
            </a:r>
            <a:r>
              <a:rPr lang="en-US" dirty="0"/>
              <a:t> et al, 2016) to give related news articles on same topic</a:t>
            </a:r>
          </a:p>
        </p:txBody>
      </p:sp>
    </p:spTree>
    <p:extLst>
      <p:ext uri="{BB962C8B-B14F-4D97-AF65-F5344CB8AC3E}">
        <p14:creationId xmlns:p14="http://schemas.microsoft.com/office/powerpoint/2010/main" val="412641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6498-59E1-40FB-9904-0960133B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news sources (Pew Research study)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2AFE0-E364-444B-858D-18891387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31" y="2620963"/>
            <a:ext cx="9080137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DA6-674C-4ACE-B727-672363DF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D062-635A-404C-A0C8-7FB63647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components of the system to compute the bias score for news articles are as follows: 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Front end to communicate with the client browser extension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Article Extractor and Tokenizer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Preprocessing steps to extract article content (done by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Boilerpipe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Bias Lexicon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Based on Wikipedia NPOV (Neutral Point of View) Lexicon, taken from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Recasens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et. al 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Word2Vec Model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Trained on all articles from English Wikipedia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Bias Score estimator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Runs the algorithm to compute the bias score for the article. </a:t>
            </a:r>
          </a:p>
          <a:p>
            <a:pPr algn="just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bias score is displayed via a web browser extension on the client device. </a:t>
            </a:r>
            <a:endParaRPr lang="en-GB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90B-CBE6-4C28-A129-3408E6B0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Bias Score for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7E83-0D31-4B97-8AFE-0BE5EE0E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t">
              <a:buNone/>
            </a:pPr>
            <a:r>
              <a:rPr lang="en-US" cap="small" dirty="0"/>
              <a:t>COMPUTE-NPOV-SCORE-SENTENCE() //</a:t>
            </a:r>
            <a:r>
              <a:rPr lang="en-US" dirty="0"/>
              <a:t> Compute NPOV score for given sentence</a:t>
            </a:r>
          </a:p>
          <a:p>
            <a:pPr marL="0" indent="0" fontAlgn="t">
              <a:buNone/>
            </a:pPr>
            <a:r>
              <a:rPr lang="en-US" i="1" dirty="0"/>
              <a:t>s</a:t>
            </a:r>
            <a:r>
              <a:rPr lang="en-US" dirty="0"/>
              <a:t> = sentence; </a:t>
            </a:r>
            <a:r>
              <a:rPr lang="en-US" b="1" dirty="0"/>
              <a:t>//</a:t>
            </a:r>
            <a:r>
              <a:rPr lang="en-US" dirty="0"/>
              <a:t> Input</a:t>
            </a:r>
          </a:p>
          <a:p>
            <a:pPr marL="0" indent="0" fontAlgn="t">
              <a:buNone/>
            </a:pPr>
            <a:r>
              <a:rPr lang="en-US" i="1" dirty="0" err="1"/>
              <a:t>biased_words</a:t>
            </a:r>
            <a:r>
              <a:rPr lang="en-US" dirty="0"/>
              <a:t> = Set of biased words from the NPOV lexicon; </a:t>
            </a:r>
            <a:r>
              <a:rPr lang="en-US" b="1" dirty="0"/>
              <a:t>//</a:t>
            </a:r>
            <a:r>
              <a:rPr lang="en-US" dirty="0"/>
              <a:t> Input</a:t>
            </a:r>
          </a:p>
          <a:p>
            <a:pPr marL="0" indent="0" fontAlgn="t">
              <a:buNone/>
            </a:pPr>
            <a:r>
              <a:rPr lang="en-US" i="1" dirty="0"/>
              <a:t>w2v_model </a:t>
            </a:r>
            <a:r>
              <a:rPr lang="en-US" dirty="0"/>
              <a:t>= Word2Vec Model trained on Wikipedia articles corpus;</a:t>
            </a:r>
            <a:r>
              <a:rPr lang="en-US" i="1" dirty="0"/>
              <a:t> </a:t>
            </a:r>
            <a:r>
              <a:rPr lang="en-US" dirty="0"/>
              <a:t>// Input</a:t>
            </a:r>
          </a:p>
          <a:p>
            <a:pPr marL="0" indent="0" fontAlgn="t">
              <a:buNone/>
            </a:pPr>
            <a:r>
              <a:rPr lang="en-US" i="1" dirty="0"/>
              <a:t>count</a:t>
            </a:r>
            <a:r>
              <a:rPr lang="en-US" dirty="0"/>
              <a:t> = count of similar words in sentence; //Input</a:t>
            </a:r>
          </a:p>
          <a:p>
            <a:pPr marL="0" indent="0" fontAlgn="t">
              <a:buNone/>
            </a:pPr>
            <a:r>
              <a:rPr lang="en-US" i="1" dirty="0" err="1"/>
              <a:t>similarity_threshold</a:t>
            </a:r>
            <a:r>
              <a:rPr lang="en-US" i="1" dirty="0"/>
              <a:t> = </a:t>
            </a:r>
            <a:r>
              <a:rPr lang="en-US" dirty="0"/>
              <a:t>Threshold for similarity //Input</a:t>
            </a:r>
          </a:p>
          <a:p>
            <a:pPr marL="0" indent="0" fontAlgn="t">
              <a:buNone/>
            </a:pPr>
            <a:r>
              <a:rPr lang="en-US" i="1" dirty="0" err="1"/>
              <a:t>npov_count</a:t>
            </a:r>
            <a:r>
              <a:rPr lang="en-US" dirty="0"/>
              <a:t> = NPOV score for sentence; </a:t>
            </a:r>
            <a:r>
              <a:rPr lang="en-US" b="1" dirty="0"/>
              <a:t>//</a:t>
            </a:r>
            <a:r>
              <a:rPr lang="en-US" dirty="0"/>
              <a:t> Output</a:t>
            </a:r>
          </a:p>
          <a:p>
            <a:pPr marL="0" indent="0" fontAlgn="t">
              <a:buNone/>
            </a:pPr>
            <a:r>
              <a:rPr lang="en-US" i="1" dirty="0" err="1"/>
              <a:t>total_words</a:t>
            </a:r>
            <a:r>
              <a:rPr lang="en-US" dirty="0"/>
              <a:t> = GET-WORD_COUNT(s); //Word count in the sentence</a:t>
            </a:r>
          </a:p>
          <a:p>
            <a:pPr marL="0" indent="0" fontAlgn="t">
              <a:buNone/>
            </a:pPr>
            <a:r>
              <a:rPr lang="en-US" i="1" dirty="0" err="1"/>
              <a:t>npov_count</a:t>
            </a:r>
            <a:r>
              <a:rPr lang="en-US" dirty="0"/>
              <a:t> = 0;</a:t>
            </a:r>
          </a:p>
          <a:p>
            <a:pPr marL="0" indent="0" fontAlgn="t">
              <a:buNone/>
            </a:pPr>
            <a:r>
              <a:rPr lang="en-US" b="1" dirty="0"/>
              <a:t>for</a:t>
            </a:r>
            <a:r>
              <a:rPr lang="en-US" i="1" dirty="0"/>
              <a:t> i: </a:t>
            </a:r>
            <a:r>
              <a:rPr lang="en-US" dirty="0"/>
              <a:t>1</a:t>
            </a:r>
            <a:r>
              <a:rPr lang="en-US" i="1" dirty="0"/>
              <a:t> </a:t>
            </a:r>
            <a:r>
              <a:rPr lang="en-US" b="1" dirty="0"/>
              <a:t>to</a:t>
            </a:r>
            <a:r>
              <a:rPr lang="en-US" i="1" dirty="0"/>
              <a:t> </a:t>
            </a:r>
            <a:r>
              <a:rPr lang="en-US" i="1" dirty="0" err="1"/>
              <a:t>total_words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i="1" dirty="0"/>
              <a:t>word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/>
              <a:t>w2v_model</a:t>
            </a:r>
            <a:r>
              <a:rPr lang="en-US" dirty="0"/>
              <a:t>)</a:t>
            </a:r>
          </a:p>
          <a:p>
            <a:pPr marL="0" indent="0" fontAlgn="t">
              <a:buNone/>
            </a:pPr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i="1" dirty="0"/>
              <a:t> </a:t>
            </a:r>
            <a:r>
              <a:rPr lang="en-US" i="1" dirty="0" err="1"/>
              <a:t>biasword</a:t>
            </a:r>
            <a:r>
              <a:rPr lang="en-US" i="1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i="1" dirty="0" err="1"/>
              <a:t>biased_words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           </a:t>
            </a:r>
            <a:r>
              <a:rPr lang="en-US" i="1" dirty="0" err="1"/>
              <a:t>similarity_score</a:t>
            </a:r>
            <a:r>
              <a:rPr lang="en-US" dirty="0"/>
              <a:t> = w2vmodel.similarity (</a:t>
            </a:r>
            <a:r>
              <a:rPr lang="en-US" i="1" dirty="0"/>
              <a:t>word</a:t>
            </a:r>
            <a:r>
              <a:rPr lang="en-US" dirty="0"/>
              <a:t>, </a:t>
            </a:r>
            <a:r>
              <a:rPr lang="en-US" i="1" dirty="0" err="1"/>
              <a:t>biasword</a:t>
            </a:r>
            <a:r>
              <a:rPr lang="en-US" dirty="0"/>
              <a:t>); // Word2vec similarity score   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 err="1"/>
              <a:t>similarity_score</a:t>
            </a:r>
            <a:r>
              <a:rPr lang="en-US" i="1" dirty="0"/>
              <a:t> &gt; </a:t>
            </a:r>
            <a:r>
              <a:rPr lang="en-US" i="1" dirty="0" err="1"/>
              <a:t>similarity_threshold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               </a:t>
            </a:r>
            <a:r>
              <a:rPr lang="en-US" i="1" dirty="0" err="1"/>
              <a:t>npov_count</a:t>
            </a:r>
            <a:r>
              <a:rPr lang="en-US" dirty="0"/>
              <a:t> = </a:t>
            </a:r>
            <a:r>
              <a:rPr lang="en-US" i="1" dirty="0" err="1"/>
              <a:t>npov_count</a:t>
            </a:r>
            <a:r>
              <a:rPr lang="en-US" dirty="0"/>
              <a:t> + 1</a:t>
            </a:r>
          </a:p>
          <a:p>
            <a:pPr marL="0" indent="0" fontAlgn="t">
              <a:buNone/>
            </a:pPr>
            <a:r>
              <a:rPr lang="en-US" dirty="0"/>
              <a:t>               </a:t>
            </a:r>
            <a:r>
              <a:rPr lang="en-US" b="1" dirty="0"/>
              <a:t>break</a:t>
            </a:r>
            <a:endParaRPr lang="en-US" dirty="0"/>
          </a:p>
          <a:p>
            <a:pPr marL="0" indent="0" fontAlgn="t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 err="1"/>
              <a:t>npov_count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8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5AE0-9E7C-42C5-A836-D568BE38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Bias Score for an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B97B-57D6-42B8-90A8-A3003BFA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A 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= article; // Input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sentences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 tokenize(A); //Split into sentences using tokenizer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bias_count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 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0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total_word_count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 0;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b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for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</a:t>
            </a:r>
            <a:r>
              <a:rPr lang="en-US" b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in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sentences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 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sen_score</a:t>
            </a:r>
            <a:r>
              <a:rPr lang="en-US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</a:t>
            </a:r>
            <a:r>
              <a:rPr lang="en-US" kern="100" cap="small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COMPUTE-NPOV-SCORE-SENTENCE(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s);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      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bias_count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bias_count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+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sen_score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      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total_word_count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=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word_count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+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word_count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(s);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marL="0" lvl="0" indent="0">
              <a:lnSpc>
                <a:spcPct val="95000"/>
              </a:lnSpc>
              <a:spcBef>
                <a:spcPts val="0"/>
              </a:spcBef>
              <a:spcAft>
                <a:spcPts val="30"/>
              </a:spcAft>
              <a:buNone/>
              <a:tabLst>
                <a:tab pos="182880" algn="l"/>
                <a:tab pos="457200" algn="l"/>
              </a:tabLst>
            </a:pPr>
            <a:r>
              <a:rPr lang="en-US" b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return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bias_count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 / </a:t>
            </a:r>
            <a:r>
              <a:rPr lang="en-US" i="1" kern="100" spc="-5" dirty="0" err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total_word_count</a:t>
            </a:r>
            <a:r>
              <a:rPr lang="en-US" i="1" kern="100" spc="-5" dirty="0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;</a:t>
            </a:r>
            <a:endParaRPr lang="en-US" spc="-5" dirty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2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E039-74D8-481F-93F9-9B8023B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UI: Showing related news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C662-35C6-4D9B-8363-061519BF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8831F-44B6-4614-B2E4-9AA6B29F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65" y="1690688"/>
            <a:ext cx="9052379" cy="501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5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0D5C-3847-4D32-8E43-A3459065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Popup: showing related news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884C-93C8-417C-85F6-E1D71A6C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CF867-34A4-40DF-BA93-DA6163F3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56" y="1825625"/>
            <a:ext cx="7990774" cy="428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93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E81-C00F-42B5-A684-2BA09075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22"/>
            <a:ext cx="10515600" cy="1325563"/>
          </a:xfrm>
        </p:spPr>
        <p:txBody>
          <a:bodyPr/>
          <a:lstStyle/>
          <a:p>
            <a:r>
              <a:rPr lang="en-US" dirty="0"/>
              <a:t>Mobile browser: related news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F5E3-9FE8-4027-B0AF-36F9955A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D17590-72EA-42FC-8A49-67301748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36" y="1825625"/>
            <a:ext cx="8026919" cy="453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3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005B-12CB-497F-BA49-79C070AD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Mean bias scores of different types of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77E6-8EE3-4662-A480-0F617655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154">
            <a:extLst>
              <a:ext uri="{FF2B5EF4-FFF2-40B4-BE49-F238E27FC236}">
                <a16:creationId xmlns:a16="http://schemas.microsoft.com/office/drawing/2014/main" id="{04979346-7FF6-4113-8C6A-5FB060A2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5" y="2273290"/>
            <a:ext cx="6581775" cy="39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4D4B-D7DB-4CFB-9A53-6630CA7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E709-FA31-42A5-8B7C-8C562BF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Related Approaches</a:t>
            </a:r>
          </a:p>
          <a:p>
            <a:r>
              <a:rPr lang="en-US" dirty="0"/>
              <a:t>Components of our approach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78232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CFF-7CD7-4614-A0C0-9F28C22B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dirty="0" err="1"/>
              <a:t>algo</a:t>
            </a:r>
            <a:r>
              <a:rPr lang="en-US" dirty="0"/>
              <a:t> and user rankings of bias</a:t>
            </a: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E27E9235-49C3-45FF-BBD5-71C7DA7C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87" y="2593748"/>
            <a:ext cx="4414347" cy="299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4D944E-5C52-449E-92D0-783862BD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693127"/>
              </p:ext>
            </p:extLst>
          </p:nvPr>
        </p:nvGraphicFramePr>
        <p:xfrm>
          <a:off x="690466" y="2075343"/>
          <a:ext cx="5786301" cy="3653950"/>
        </p:xfrm>
        <a:graphic>
          <a:graphicData uri="http://schemas.openxmlformats.org/drawingml/2006/table">
            <a:tbl>
              <a:tblPr firstRow="1" firstCol="1" bandRow="1"/>
              <a:tblGrid>
                <a:gridCol w="3630620">
                  <a:extLst>
                    <a:ext uri="{9D8B030D-6E8A-4147-A177-3AD203B41FA5}">
                      <a16:colId xmlns:a16="http://schemas.microsoft.com/office/drawing/2014/main" val="357367060"/>
                    </a:ext>
                  </a:extLst>
                </a:gridCol>
                <a:gridCol w="1134570">
                  <a:extLst>
                    <a:ext uri="{9D8B030D-6E8A-4147-A177-3AD203B41FA5}">
                      <a16:colId xmlns:a16="http://schemas.microsoft.com/office/drawing/2014/main" val="4109941902"/>
                    </a:ext>
                  </a:extLst>
                </a:gridCol>
                <a:gridCol w="1021111">
                  <a:extLst>
                    <a:ext uri="{9D8B030D-6E8A-4147-A177-3AD203B41FA5}">
                      <a16:colId xmlns:a16="http://schemas.microsoft.com/office/drawing/2014/main" val="4094243448"/>
                    </a:ext>
                  </a:extLst>
                </a:gridCol>
              </a:tblGrid>
              <a:tr h="566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Article URL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Aggregated User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68867"/>
                  </a:ext>
                </a:extLst>
              </a:tr>
              <a:tr h="29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wsws.org/en/articles/2018/01/06/paki-j06.html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9244"/>
                  </a:ext>
                </a:extLst>
              </a:tr>
              <a:tr h="452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newyorker.com/news/news-desk/the-tapi-pipeline-and-paths-to-peace-in-afghanistan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50240"/>
                  </a:ext>
                </a:extLst>
              </a:tr>
              <a:tr h="905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nytimes.com/2018/01/09/opinion/pakistan-trump-aid-engage.html?mtrref=undefined&amp;gwh=7973905D6242465D0C400CC5DA93A330&amp;gwt=pay&amp;assetType=opinion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05595"/>
                  </a:ext>
                </a:extLst>
              </a:tr>
              <a:tr h="29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bbc.com/news/world-us-canada-42574139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913"/>
                  </a:ext>
                </a:extLst>
              </a:tr>
              <a:tr h="566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foxnews.com/story/2007/09/21/heritage-foundation-leveling-with-pakistan-on-afghanistan.html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11478"/>
                  </a:ext>
                </a:extLst>
              </a:tr>
              <a:tr h="566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breitbart.com/national-security/2017/03/28/pakistan-islamabad-constructing-fence-along-afghan-border/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05" marR="67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5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A812-8FB3-4892-B205-9CA1A78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3729-E637-44B6-A884-53FCB079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</a:t>
            </a:r>
            <a:r>
              <a:rPr lang="x-none" dirty="0"/>
              <a:t>e have described a system to recommend related URLs from the same topic from news sources with a variety of political biases.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x-none" dirty="0"/>
              <a:t>We hope that such a system can help to enable users to be more aware of bias in news articles they are currently reading.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x-none" dirty="0"/>
              <a:t>Our system offers a compromise between keeping user autonomy and the need to warn the users of biased or fake news.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Future work</a:t>
            </a:r>
          </a:p>
          <a:p>
            <a:pPr lvl="1"/>
            <a:r>
              <a:rPr lang="en-US" dirty="0"/>
              <a:t>Incorporate additional parameters such as similarity to other biased articles, context of the biased words and the number of superlative adjectives used. </a:t>
            </a:r>
          </a:p>
          <a:p>
            <a:pPr lvl="1"/>
            <a:r>
              <a:rPr lang="en-US" dirty="0"/>
              <a:t>Use publicly available news trust or fake news identification APIs to reward or penalize the computed bias score. </a:t>
            </a:r>
          </a:p>
          <a:p>
            <a:pPr lvl="1"/>
            <a:r>
              <a:rPr lang="en-US" dirty="0"/>
              <a:t>Examine the feasibility of searching relevant news articles quickly by using public search APIs. </a:t>
            </a:r>
          </a:p>
          <a:p>
            <a:pPr lvl="1"/>
            <a:r>
              <a:rPr lang="en-US" dirty="0"/>
              <a:t>Explore sentiment analysis along with the bias score to develop a more composite score.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5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87D8-C511-4FDC-96B2-05DEB533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757E-74F0-4360-A0E0-B66760B4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Bing Liu. Sentiment analysis and subjectivity. Handbook of Natural Language Processing, Second Edition. Taylor and Francis Group. 2010.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Recasens</a:t>
            </a:r>
            <a:r>
              <a:rPr lang="en-US" dirty="0">
                <a:latin typeface="Arial" pitchFamily="34" charset="0"/>
                <a:cs typeface="Arial" pitchFamily="34" charset="0"/>
              </a:rPr>
              <a:t>, C.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Danescu</a:t>
            </a:r>
            <a:r>
              <a:rPr lang="en-US" dirty="0">
                <a:latin typeface="Arial" pitchFamily="34" charset="0"/>
                <a:cs typeface="Arial" pitchFamily="34" charset="0"/>
              </a:rPr>
              <a:t>-Niculescu-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Mizil</a:t>
            </a:r>
            <a:r>
              <a:rPr lang="en-US" dirty="0">
                <a:latin typeface="Arial" pitchFamily="34" charset="0"/>
                <a:cs typeface="Arial" pitchFamily="34" charset="0"/>
              </a:rPr>
              <a:t>, D.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Jurafsky</a:t>
            </a:r>
            <a:r>
              <a:rPr lang="en-US" dirty="0">
                <a:latin typeface="Arial" pitchFamily="34" charset="0"/>
                <a:cs typeface="Arial" pitchFamily="34" charset="0"/>
              </a:rPr>
              <a:t>. Linguistic Models for Analyzing and Detecting Biased Language. ACL, 2013.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Anish Anil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Patankar</a:t>
            </a:r>
            <a:r>
              <a:rPr lang="en-US" dirty="0">
                <a:latin typeface="Arial" pitchFamily="34" charset="0"/>
                <a:cs typeface="Arial" pitchFamily="34" charset="0"/>
              </a:rPr>
              <a:t>, Joy Bose. Bias Based Navigation for News Articles and Media. NLDB 2016, pp 465-470.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Gensim</a:t>
            </a:r>
            <a:r>
              <a:rPr lang="en-US" dirty="0">
                <a:latin typeface="Arial" pitchFamily="34" charset="0"/>
                <a:cs typeface="Arial" pitchFamily="34" charset="0"/>
              </a:rPr>
              <a:t>: Deep learning with word2vec. [Online]. Available: https://radimrehurek.com/gensim/models/word2vec.html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Fortuna B,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Galleguillos</a:t>
            </a:r>
            <a:r>
              <a:rPr lang="en-US" dirty="0">
                <a:latin typeface="Arial" pitchFamily="34" charset="0"/>
                <a:cs typeface="Arial" pitchFamily="34" charset="0"/>
              </a:rPr>
              <a:t> C,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Cristianini</a:t>
            </a:r>
            <a:r>
              <a:rPr lang="en-US" dirty="0">
                <a:latin typeface="Arial" pitchFamily="34" charset="0"/>
                <a:cs typeface="Arial" pitchFamily="34" charset="0"/>
              </a:rPr>
              <a:t> N. Detection of bias in media outlets with statistical learning methods. Text Mining. 2009.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Soo-Min Kim and Eduard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Hovy</a:t>
            </a:r>
            <a:r>
              <a:rPr lang="en-US" dirty="0">
                <a:latin typeface="Arial" pitchFamily="34" charset="0"/>
                <a:cs typeface="Arial" pitchFamily="34" charset="0"/>
              </a:rPr>
              <a:t>. Extracting opinions, opinion holders, and topics expressed in online news media text. In Proc. Workshop on Sentiment and Subjectivity in Text. ACL, Stroudsburg, PA, USA, 2006.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Balahur</a:t>
            </a:r>
            <a:r>
              <a:rPr lang="en-US" dirty="0">
                <a:latin typeface="Arial" pitchFamily="34" charset="0"/>
                <a:cs typeface="Arial" pitchFamily="34" charset="0"/>
              </a:rPr>
              <a:t> A et. al. Sentiment analysis in the news.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arXiv</a:t>
            </a:r>
            <a:r>
              <a:rPr lang="en-US" dirty="0">
                <a:latin typeface="Arial" pitchFamily="34" charset="0"/>
                <a:cs typeface="Arial" pitchFamily="34" charset="0"/>
              </a:rPr>
              <a:t> preprint arXiv:1309.6202. 2013.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Calais Guerra PH, Veloso 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Meira</a:t>
            </a:r>
            <a:r>
              <a:rPr lang="en-US" dirty="0">
                <a:latin typeface="Arial" pitchFamily="34" charset="0"/>
                <a:cs typeface="Arial" pitchFamily="34" charset="0"/>
              </a:rPr>
              <a:t> Jr W, Almeida V. From bias to opinion: a transfer-learning approach to real-time sentiment analysis. 17th ACM SIGKDD, 2011. ACM.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Stefano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Baccianella</a:t>
            </a:r>
            <a:r>
              <a:rPr lang="en-US" dirty="0">
                <a:latin typeface="Arial" pitchFamily="34" charset="0"/>
                <a:cs typeface="Arial" pitchFamily="34" charset="0"/>
              </a:rPr>
              <a:t>, Andrea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Esuli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Fabrizio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Sebastiani</a:t>
            </a:r>
            <a:r>
              <a:rPr lang="en-US" dirty="0">
                <a:latin typeface="Arial" pitchFamily="34" charset="0"/>
                <a:cs typeface="Arial" pitchFamily="34" charset="0"/>
              </a:rPr>
              <a:t>. SENTIWORDNET 3.0: An Enhanced Lexical Resource for Sentiment Analysis and Opinion Mining. LREC 2010, Malta.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Kohlschütter</a:t>
            </a:r>
            <a:r>
              <a:rPr lang="en-US" dirty="0">
                <a:latin typeface="Arial" pitchFamily="34" charset="0"/>
                <a:cs typeface="Arial" pitchFamily="34" charset="0"/>
              </a:rPr>
              <a:t>, P. Fankhauser and W.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Nejdl</a:t>
            </a:r>
            <a:r>
              <a:rPr lang="en-US" dirty="0">
                <a:latin typeface="Arial" pitchFamily="34" charset="0"/>
                <a:cs typeface="Arial" pitchFamily="34" charset="0"/>
              </a:rPr>
              <a:t>. Boilerplate Detection using Shallow Text Features. WSDM 2010, New York, USA.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Mercury web parser. [Online]. Available: https://mercury.postlight.com/web-parser/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Bing Liu. Opinion Lexicon (or Sentiment Lexicon). [Online]. Available:  https://www.cs.uic.edu/~liub/FBS/sentiment-analysis.html</a:t>
            </a:r>
          </a:p>
        </p:txBody>
      </p:sp>
    </p:spTree>
    <p:extLst>
      <p:ext uri="{BB962C8B-B14F-4D97-AF65-F5344CB8AC3E}">
        <p14:creationId xmlns:p14="http://schemas.microsoft.com/office/powerpoint/2010/main" val="35168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A358-2E6A-44AB-9721-E3A1C9FC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2949-2215-4668-8ED1-91686DCF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system to automatically detect and </a:t>
            </a:r>
            <a:r>
              <a:rPr lang="x-none" dirty="0"/>
              <a:t>flag fake news</a:t>
            </a:r>
            <a:r>
              <a:rPr lang="en-US" dirty="0"/>
              <a:t> in real time</a:t>
            </a:r>
            <a:r>
              <a:rPr lang="x-none" dirty="0"/>
              <a:t>. </a:t>
            </a:r>
            <a:endParaRPr lang="en-US" dirty="0"/>
          </a:p>
          <a:p>
            <a:r>
              <a:rPr lang="en-AU" altLang="en-US" dirty="0"/>
              <a:t>Focus on news articles</a:t>
            </a:r>
          </a:p>
          <a:p>
            <a:r>
              <a:rPr lang="en-US" dirty="0"/>
              <a:t>Enable users to access varying viewpoints on a given news topic</a:t>
            </a:r>
          </a:p>
          <a:p>
            <a:r>
              <a:rPr lang="en-US" dirty="0"/>
              <a:t>Many users are caught in bubbles, i.e. they only read news from sources that they agree with.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FCE0-AE3C-46B0-935E-9BE4990D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01C-9B2B-4BF6-AB9C-E6A4A2E5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 </a:t>
            </a:r>
          </a:p>
          <a:p>
            <a:pPr lvl="1"/>
            <a:r>
              <a:rPr lang="en-US" dirty="0"/>
              <a:t>P</a:t>
            </a:r>
            <a:r>
              <a:rPr lang="x-none" dirty="0"/>
              <a:t>artner with fact checking networks </a:t>
            </a:r>
            <a:r>
              <a:rPr lang="en-US" dirty="0"/>
              <a:t>(Google, </a:t>
            </a:r>
            <a:r>
              <a:rPr lang="en-US" dirty="0" err="1"/>
              <a:t>OpenMind</a:t>
            </a:r>
            <a:r>
              <a:rPr lang="en-US" dirty="0"/>
              <a:t> plugin, BS detector) </a:t>
            </a:r>
          </a:p>
          <a:p>
            <a:pPr lvl="1"/>
            <a:r>
              <a:rPr lang="en-US" dirty="0"/>
              <a:t>P</a:t>
            </a:r>
            <a:r>
              <a:rPr lang="x-none" dirty="0"/>
              <a:t>oll users for trust in news sources</a:t>
            </a:r>
            <a:r>
              <a:rPr lang="en-US" dirty="0"/>
              <a:t> (</a:t>
            </a:r>
            <a:r>
              <a:rPr lang="x-none" dirty="0"/>
              <a:t>Facebook</a:t>
            </a:r>
            <a:r>
              <a:rPr lang="en-US" dirty="0"/>
              <a:t> and others)</a:t>
            </a:r>
          </a:p>
          <a:p>
            <a:r>
              <a:rPr lang="en-US" dirty="0"/>
              <a:t>Issue with these approaches: </a:t>
            </a:r>
          </a:p>
          <a:p>
            <a:pPr lvl="1"/>
            <a:r>
              <a:rPr lang="en-US" dirty="0"/>
              <a:t>R</a:t>
            </a:r>
            <a:r>
              <a:rPr lang="x-none" dirty="0"/>
              <a:t>estrict user choice and is tantamount to censorship</a:t>
            </a:r>
            <a:endParaRPr lang="en-US" dirty="0"/>
          </a:p>
          <a:p>
            <a:pPr lvl="1"/>
            <a:r>
              <a:rPr lang="en-US" dirty="0"/>
              <a:t>As long as fake content (or amount of bias) is flagged, t</a:t>
            </a:r>
            <a:r>
              <a:rPr lang="x-none" dirty="0"/>
              <a:t>he user should be able to decide what kind of news articles they wish to read. </a:t>
            </a:r>
            <a:endParaRPr lang="en-US" dirty="0"/>
          </a:p>
          <a:p>
            <a:r>
              <a:rPr lang="en-US" dirty="0"/>
              <a:t>W</a:t>
            </a:r>
            <a:r>
              <a:rPr lang="x-none" dirty="0"/>
              <a:t>e present an alternative solution that seeks to give more choice to the end user to make an informed decision.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6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63FC-AB8F-458B-9A13-C14231E9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95D3-5069-42D7-B9FB-03FB6ED3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</a:t>
            </a:r>
            <a:r>
              <a:rPr lang="x-none" dirty="0"/>
              <a:t>nform the reader how much the news article is biased by calculating and displaying a bias score to benchmark the current article with others</a:t>
            </a:r>
            <a:endParaRPr lang="en-US" dirty="0"/>
          </a:p>
          <a:p>
            <a:r>
              <a:rPr lang="en-US" dirty="0"/>
              <a:t>Step 2: O</a:t>
            </a:r>
            <a:r>
              <a:rPr lang="x-none" dirty="0"/>
              <a:t>ffer recommendations from other news sources on the same topic as the current news article.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E957-ACF5-4B10-94C7-C6D0F22B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bias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8119-049E-449C-8E29-5C061EF0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We compute a </a:t>
            </a:r>
            <a:r>
              <a:rPr lang="en-AU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bias score</a:t>
            </a:r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 to indicate the level of bias</a:t>
            </a:r>
          </a:p>
          <a:p>
            <a:pPr algn="just"/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Bias score for a sentence = (Number of biased words*)/ (Total number of words)</a:t>
            </a:r>
          </a:p>
          <a:p>
            <a:pPr algn="just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Based on Wikipedia NPOV bias lexicon by </a:t>
            </a:r>
            <a:r>
              <a:rPr lang="en-AU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Recasens</a:t>
            </a:r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 et. al. </a:t>
            </a:r>
          </a:p>
          <a:p>
            <a:pPr algn="just"/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Bias score for article = </a:t>
            </a:r>
            <a:r>
              <a:rPr lang="el-GR" altLang="en-US" b="1" dirty="0"/>
              <a:t>Σ</a:t>
            </a:r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(biased score for sentence) / (Number of sentences)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BBFD-C899-4878-89B9-039723D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of News Articles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E0AE-6758-4E96-B02B-B9FA5096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AU" dirty="0">
                <a:latin typeface="Arial" pitchFamily="34" charset="0"/>
              </a:rPr>
              <a:t>News article text extracted from web pages using </a:t>
            </a:r>
            <a:r>
              <a:rPr lang="en-AU" dirty="0" err="1">
                <a:latin typeface="Arial" pitchFamily="34" charset="0"/>
              </a:rPr>
              <a:t>Boilerpipe</a:t>
            </a:r>
            <a:r>
              <a:rPr lang="en-AU" dirty="0">
                <a:latin typeface="Arial" pitchFamily="34" charset="0"/>
              </a:rPr>
              <a:t> (readability tool based on </a:t>
            </a:r>
            <a:r>
              <a:rPr lang="en-US" dirty="0">
                <a:latin typeface="Arial" pitchFamily="34" charset="0"/>
              </a:rPr>
              <a:t>"Boilerplate Detection using Shallow Text Features" by Christian </a:t>
            </a:r>
            <a:r>
              <a:rPr lang="en-US" dirty="0" err="1">
                <a:latin typeface="Arial" pitchFamily="34" charset="0"/>
              </a:rPr>
              <a:t>Kohlschütter</a:t>
            </a:r>
            <a:r>
              <a:rPr lang="en-US" dirty="0">
                <a:latin typeface="Arial" pitchFamily="34" charset="0"/>
              </a:rPr>
              <a:t> et al., presented at WSDM 2010</a:t>
            </a:r>
            <a:r>
              <a:rPr lang="en-AU" dirty="0">
                <a:latin typeface="Arial" pitchFamily="34" charset="0"/>
              </a:rPr>
              <a:t>)</a:t>
            </a:r>
          </a:p>
          <a:p>
            <a:pPr algn="just">
              <a:spcBef>
                <a:spcPct val="20000"/>
              </a:spcBef>
              <a:defRPr/>
            </a:pPr>
            <a:endParaRPr lang="en-AU" dirty="0">
              <a:latin typeface="Arial" pitchFamily="34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GB" dirty="0">
                <a:latin typeface="Arial" pitchFamily="34" charset="0"/>
              </a:rPr>
              <a:t>The news article is pre-processed through sentence tokenizer and then the bias detection algorithm runs on each sentence.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6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A3A4-B36E-4626-B103-B09B96A3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AA66-EE1C-46E6-AAB9-0485E674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E3878C-098C-4F17-B8E6-99DFEEFC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76" y="1954861"/>
            <a:ext cx="7130823" cy="445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37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9DE-E4BE-4D4A-86AE-BBE6209D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Browser Extension to Display Bias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612-74F5-4939-80BB-653D101D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F666F-2004-44FB-8DAE-6BF651A2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2465953"/>
            <a:ext cx="5999163" cy="338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8DF08-2302-400F-88B6-64FDE69A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2541473"/>
            <a:ext cx="3362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38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1492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 Bias Aware News Recommendation System</vt:lpstr>
      <vt:lpstr>Outline</vt:lpstr>
      <vt:lpstr>Problem Statement</vt:lpstr>
      <vt:lpstr>Current Approaches</vt:lpstr>
      <vt:lpstr>Our approach</vt:lpstr>
      <vt:lpstr>Definition of bias score</vt:lpstr>
      <vt:lpstr>Pre-processing of News Articles</vt:lpstr>
      <vt:lpstr>System architecture</vt:lpstr>
      <vt:lpstr>Web Browser Extension to Display Bias Score</vt:lpstr>
      <vt:lpstr>System to get bias score in real time</vt:lpstr>
      <vt:lpstr>Crawler for news articles</vt:lpstr>
      <vt:lpstr>Audience of news sources (Pew Research study)</vt:lpstr>
      <vt:lpstr>System Components</vt:lpstr>
      <vt:lpstr>Algorithm: Bias Score for a Sentence</vt:lpstr>
      <vt:lpstr>Algorithm: Bias Score for an Article</vt:lpstr>
      <vt:lpstr>Browser UI: Showing related news articles</vt:lpstr>
      <vt:lpstr>Browser Popup: showing related news articles</vt:lpstr>
      <vt:lpstr>Mobile browser: related news articles</vt:lpstr>
      <vt:lpstr>Experimental results: Mean bias scores of different types of articles</vt:lpstr>
      <vt:lpstr>Correlation of algo and user rankings of bias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Bias Aware News Recommendation System</dc:title>
  <dc:creator>Joy Bose</dc:creator>
  <cp:lastModifiedBy>Joy Bose</cp:lastModifiedBy>
  <cp:revision>15</cp:revision>
  <dcterms:created xsi:type="dcterms:W3CDTF">2019-01-06T23:19:17Z</dcterms:created>
  <dcterms:modified xsi:type="dcterms:W3CDTF">2019-01-07T00:16:43Z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2019-01-06T23:19:47.8690474Z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