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Couple of lines about Embibe: </a:t>
            </a:r>
            <a:endParaRPr/>
          </a:p>
          <a:p>
            <a:pPr indent="-298450" lvl="0" marL="457200" rtl="0" algn="l">
              <a:spcBef>
                <a:spcPts val="0"/>
              </a:spcBef>
              <a:spcAft>
                <a:spcPts val="0"/>
              </a:spcAft>
              <a:buSzPts val="1100"/>
              <a:buAutoNum type="arabicParenR"/>
            </a:pPr>
            <a:r>
              <a:rPr lang="en"/>
              <a:t>Embibe is an online EdTech company with a sole mission to improve learning outcomes for millions of children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9a6af236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9a6af236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9a6af236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9a6af236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9a6af236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9a6af236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9a6af236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9a6af236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9a6af236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9a6af236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9a6af236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9a6af236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9a6af236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9a6af236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9a6af236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9a6af236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210549bd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210549bd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210549bd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210549bd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9a6af236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9a6af236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9a6af236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9a6af236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9a6af236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9a6af236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9a6af236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9a6af236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9a6af236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9a6af236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9a6af236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9a6af236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9a6af236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9a6af236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9a6af236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9a6af236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9a6af236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9a6af236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embibe.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Auto Generation of Diagnostic Assessments </a:t>
            </a:r>
            <a:endParaRPr sz="3000"/>
          </a:p>
          <a:p>
            <a:pPr indent="0" lvl="0" marL="0" rtl="0" algn="ctr">
              <a:spcBef>
                <a:spcPts val="0"/>
              </a:spcBef>
              <a:spcAft>
                <a:spcPts val="0"/>
              </a:spcAft>
              <a:buNone/>
            </a:pPr>
            <a:r>
              <a:rPr lang="en" sz="3000"/>
              <a:t>and their Quality Evaluation</a:t>
            </a:r>
            <a:endParaRPr sz="3000"/>
          </a:p>
        </p:txBody>
      </p:sp>
      <p:sp>
        <p:nvSpPr>
          <p:cNvPr id="55" name="Google Shape;55;p13"/>
          <p:cNvSpPr txBox="1"/>
          <p:nvPr>
            <p:ph idx="1" type="subTitle"/>
          </p:nvPr>
        </p:nvSpPr>
        <p:spPr>
          <a:xfrm>
            <a:off x="311700" y="30627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222222"/>
                </a:solidFill>
                <a:highlight>
                  <a:srgbClr val="FFFFFF"/>
                </a:highlight>
              </a:rPr>
              <a:t>Soma Dhavala, Chirag Bhatia, Joy Bose, Keyur Faldu and Aditi Avasthi</a:t>
            </a:r>
            <a:endParaRPr sz="1500"/>
          </a:p>
          <a:p>
            <a:pPr indent="0" lvl="0" marL="0" rtl="0" algn="ctr">
              <a:spcBef>
                <a:spcPts val="0"/>
              </a:spcBef>
              <a:spcAft>
                <a:spcPts val="0"/>
              </a:spcAft>
              <a:buNone/>
            </a:pPr>
            <a:r>
              <a:rPr b="1" lang="en" sz="1500" u="sng">
                <a:solidFill>
                  <a:schemeClr val="hlink"/>
                </a:solidFill>
                <a:hlinkClick r:id="rId3"/>
              </a:rPr>
              <a:t>Embibe</a:t>
            </a:r>
            <a:r>
              <a:rPr lang="en" sz="1500"/>
              <a:t>, Bangalore, India</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Spread of scores for the simulated tests</a:t>
            </a:r>
            <a:endParaRPr/>
          </a:p>
        </p:txBody>
      </p:sp>
      <p:pic>
        <p:nvPicPr>
          <p:cNvPr id="113" name="Google Shape;113;p22"/>
          <p:cNvPicPr preferRelativeResize="0"/>
          <p:nvPr/>
        </p:nvPicPr>
        <p:blipFill>
          <a:blip r:embed="rId3">
            <a:alphaModFix/>
          </a:blip>
          <a:stretch>
            <a:fillRect/>
          </a:stretch>
        </p:blipFill>
        <p:spPr>
          <a:xfrm>
            <a:off x="2009700" y="1258850"/>
            <a:ext cx="5124600"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RMSE and Rank correlation </a:t>
            </a:r>
            <a:r>
              <a:rPr b="1" lang="en" sz="3000">
                <a:solidFill>
                  <a:schemeClr val="dk2"/>
                </a:solidFill>
              </a:rPr>
              <a:t>ρ</a:t>
            </a:r>
            <a:r>
              <a:rPr lang="en"/>
              <a:t> </a:t>
            </a:r>
            <a:endParaRPr/>
          </a:p>
        </p:txBody>
      </p:sp>
      <p:pic>
        <p:nvPicPr>
          <p:cNvPr id="119" name="Google Shape;119;p23"/>
          <p:cNvPicPr preferRelativeResize="0"/>
          <p:nvPr/>
        </p:nvPicPr>
        <p:blipFill>
          <a:blip r:embed="rId3">
            <a:alphaModFix/>
          </a:blip>
          <a:stretch>
            <a:fillRect/>
          </a:stretch>
        </p:blipFill>
        <p:spPr>
          <a:xfrm>
            <a:off x="1162075" y="2098625"/>
            <a:ext cx="5962975" cy="1779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using scatter plots</a:t>
            </a:r>
            <a:endParaRPr/>
          </a:p>
        </p:txBody>
      </p:sp>
      <p:pic>
        <p:nvPicPr>
          <p:cNvPr id="125" name="Google Shape;125;p24"/>
          <p:cNvPicPr preferRelativeResize="0"/>
          <p:nvPr/>
        </p:nvPicPr>
        <p:blipFill>
          <a:blip r:embed="rId3">
            <a:alphaModFix/>
          </a:blip>
          <a:stretch>
            <a:fillRect/>
          </a:stretch>
        </p:blipFill>
        <p:spPr>
          <a:xfrm>
            <a:off x="2122037" y="941525"/>
            <a:ext cx="4899914" cy="41257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Pilot test results</a:t>
            </a:r>
            <a:endParaRPr/>
          </a:p>
        </p:txBody>
      </p:sp>
      <p:pic>
        <p:nvPicPr>
          <p:cNvPr id="131" name="Google Shape;131;p25"/>
          <p:cNvPicPr preferRelativeResize="0"/>
          <p:nvPr/>
        </p:nvPicPr>
        <p:blipFill>
          <a:blip r:embed="rId3">
            <a:alphaModFix/>
          </a:blip>
          <a:stretch>
            <a:fillRect/>
          </a:stretch>
        </p:blipFill>
        <p:spPr>
          <a:xfrm>
            <a:off x="1455525" y="1613025"/>
            <a:ext cx="6444226" cy="2495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Pilot test results (continued) : Spread </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8" name="Google Shape;138;p26"/>
          <p:cNvPicPr preferRelativeResize="0"/>
          <p:nvPr/>
        </p:nvPicPr>
        <p:blipFill>
          <a:blip r:embed="rId3">
            <a:alphaModFix/>
          </a:blip>
          <a:stretch>
            <a:fillRect/>
          </a:stretch>
        </p:blipFill>
        <p:spPr>
          <a:xfrm>
            <a:off x="2128872" y="1227975"/>
            <a:ext cx="4886250" cy="3265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Pilot test results (continued) : Scatter plots</a:t>
            </a:r>
            <a:endParaRPr/>
          </a:p>
        </p:txBody>
      </p:sp>
      <p:pic>
        <p:nvPicPr>
          <p:cNvPr id="144" name="Google Shape;144;p27"/>
          <p:cNvPicPr preferRelativeResize="0"/>
          <p:nvPr/>
        </p:nvPicPr>
        <p:blipFill>
          <a:blip r:embed="rId3">
            <a:alphaModFix/>
          </a:blip>
          <a:stretch>
            <a:fillRect/>
          </a:stretch>
        </p:blipFill>
        <p:spPr>
          <a:xfrm>
            <a:off x="856888" y="1427535"/>
            <a:ext cx="7430223" cy="2866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from the experiments</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obtained a </a:t>
            </a:r>
            <a:r>
              <a:rPr lang="en"/>
              <a:t>better spread for the diagnostic policies (DOP and DBP). </a:t>
            </a:r>
            <a:endParaRPr/>
          </a:p>
          <a:p>
            <a:pPr indent="0" lvl="0" marL="0" rtl="0" algn="l">
              <a:spcBef>
                <a:spcPts val="1600"/>
              </a:spcBef>
              <a:spcAft>
                <a:spcPts val="1600"/>
              </a:spcAft>
              <a:buNone/>
            </a:pPr>
            <a:r>
              <a:rPr lang="en"/>
              <a:t>The higher accuracy of the inferred ability for the DBP pilot test is confirmed by a lower value of the RMSE and lesser degree of scatter compared with BSP.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e proposed a few policies to generate test papers by selecting a list of questions from a question database. </a:t>
            </a:r>
            <a:endParaRPr/>
          </a:p>
          <a:p>
            <a:pPr indent="0" lvl="0" marL="0" rtl="0" algn="l">
              <a:spcBef>
                <a:spcPts val="1600"/>
              </a:spcBef>
              <a:spcAft>
                <a:spcPts val="0"/>
              </a:spcAft>
              <a:buNone/>
            </a:pPr>
            <a:r>
              <a:rPr lang="en"/>
              <a:t>We validated the policies by a pilot test of test papers generated using two policies. </a:t>
            </a:r>
            <a:endParaRPr/>
          </a:p>
          <a:p>
            <a:pPr indent="0" lvl="0" marL="0" rtl="0" algn="l">
              <a:spcBef>
                <a:spcPts val="1600"/>
              </a:spcBef>
              <a:spcAft>
                <a:spcPts val="1600"/>
              </a:spcAft>
              <a:buNone/>
            </a:pPr>
            <a:r>
              <a:rPr lang="en"/>
              <a:t>We found that the policy of selecting questions based on highest discrimination ability for a given difficulty level yielded the best results.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62" name="Google Shape;16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Extend classical IRT models to include Behavioural Parameters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Acknowledgements</a:t>
            </a:r>
            <a:endParaRPr/>
          </a:p>
        </p:txBody>
      </p:sp>
      <p:sp>
        <p:nvSpPr>
          <p:cNvPr id="168" name="Google Shape;168;p31"/>
          <p:cNvSpPr txBox="1"/>
          <p:nvPr/>
        </p:nvSpPr>
        <p:spPr>
          <a:xfrm>
            <a:off x="310150" y="1165600"/>
            <a:ext cx="77061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200">
                <a:solidFill>
                  <a:schemeClr val="dk1"/>
                </a:solidFill>
              </a:rPr>
              <a:t>The authors express their gratitude to </a:t>
            </a:r>
            <a:r>
              <a:rPr b="1" lang="en" sz="1200">
                <a:solidFill>
                  <a:schemeClr val="dk1"/>
                </a:solidFill>
              </a:rPr>
              <a:t>Anwar Sheikh, Nishit Desai</a:t>
            </a:r>
            <a:r>
              <a:rPr lang="en" sz="1200">
                <a:solidFill>
                  <a:schemeClr val="dk1"/>
                </a:solidFill>
              </a:rPr>
              <a:t> </a:t>
            </a:r>
            <a:r>
              <a:rPr b="1" lang="en" sz="1200">
                <a:solidFill>
                  <a:schemeClr val="dk1"/>
                </a:solidFill>
              </a:rPr>
              <a:t>and their teams</a:t>
            </a:r>
            <a:r>
              <a:rPr lang="en" sz="1200">
                <a:solidFill>
                  <a:schemeClr val="dk1"/>
                </a:solidFill>
              </a:rPr>
              <a:t> for helping us conduct the pilot study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good test paper is one that has the following characteristics:</a:t>
            </a:r>
            <a:endParaRPr/>
          </a:p>
          <a:p>
            <a:pPr indent="-342900" lvl="0" marL="457200" rtl="0" algn="l">
              <a:spcBef>
                <a:spcPts val="1600"/>
              </a:spcBef>
              <a:spcAft>
                <a:spcPts val="0"/>
              </a:spcAft>
              <a:buSzPts val="1800"/>
              <a:buChar char="●"/>
            </a:pPr>
            <a:r>
              <a:rPr b="1" lang="en"/>
              <a:t>Accuracy</a:t>
            </a:r>
            <a:r>
              <a:rPr lang="en"/>
              <a:t>: The test paper should be able to accurately diagnose the ability level of a student for the skill set being evaluated</a:t>
            </a:r>
            <a:endParaRPr/>
          </a:p>
          <a:p>
            <a:pPr indent="-342900" lvl="0" marL="457200" rtl="0" algn="l">
              <a:spcBef>
                <a:spcPts val="0"/>
              </a:spcBef>
              <a:spcAft>
                <a:spcPts val="0"/>
              </a:spcAft>
              <a:buSzPts val="1800"/>
              <a:buChar char="●"/>
            </a:pPr>
            <a:r>
              <a:rPr b="1" lang="en"/>
              <a:t>Discrimination</a:t>
            </a:r>
            <a:r>
              <a:rPr lang="en"/>
              <a:t>: It should be able to discriminate between students of different abilities. </a:t>
            </a:r>
            <a:endParaRPr/>
          </a:p>
          <a:p>
            <a:pPr indent="-342900" lvl="0" marL="457200" rtl="0" algn="l">
              <a:spcBef>
                <a:spcPts val="0"/>
              </a:spcBef>
              <a:spcAft>
                <a:spcPts val="0"/>
              </a:spcAft>
              <a:buSzPts val="1800"/>
              <a:buChar char="●"/>
            </a:pPr>
            <a:r>
              <a:rPr lang="en"/>
              <a:t>It should be able to meet these objectives using as few questions as possible.</a:t>
            </a:r>
            <a:endParaRPr/>
          </a:p>
          <a:p>
            <a:pPr indent="0" lvl="0" marL="0" rtl="0" algn="l">
              <a:spcBef>
                <a:spcPts val="1600"/>
              </a:spcBef>
              <a:spcAft>
                <a:spcPts val="0"/>
              </a:spcAft>
              <a:buNone/>
            </a:pPr>
            <a:r>
              <a:rPr lang="en"/>
              <a:t>In this work, we present an approach to </a:t>
            </a:r>
            <a:endParaRPr/>
          </a:p>
          <a:p>
            <a:pPr indent="0" lvl="0" marL="457200" rtl="0" algn="l">
              <a:spcBef>
                <a:spcPts val="1600"/>
              </a:spcBef>
              <a:spcAft>
                <a:spcPts val="1600"/>
              </a:spcAft>
              <a:buNone/>
            </a:pPr>
            <a:r>
              <a:rPr b="1" lang="en"/>
              <a:t>select questions from a question bank, using configurable policies, that meet the above criteria. </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74" name="Google Shape;174;p32"/>
          <p:cNvSpPr txBox="1"/>
          <p:nvPr>
            <p:ph idx="1" type="body"/>
          </p:nvPr>
        </p:nvSpPr>
        <p:spPr>
          <a:xfrm>
            <a:off x="0" y="1152475"/>
            <a:ext cx="91440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Guang Cen, Yuxiao Dong, Wanlin Gao, Lina Yu, Simon See, Qing Wang, Ying Yang, and Hongbiao Jiang. A implementation of an automatic examination paper generation system. Mathematical and Computer Modelling, 51, 2010. </a:t>
            </a:r>
            <a:endParaRPr sz="1100"/>
          </a:p>
          <a:p>
            <a:pPr indent="-298450" lvl="0" marL="457200" rtl="0" algn="l">
              <a:spcBef>
                <a:spcPts val="0"/>
              </a:spcBef>
              <a:spcAft>
                <a:spcPts val="0"/>
              </a:spcAft>
              <a:buSzPts val="1100"/>
              <a:buChar char="●"/>
            </a:pPr>
            <a:r>
              <a:rPr lang="en" sz="1100"/>
              <a:t>John Michael Linacre. Computer-adaptive testing: A methodology whose time has come. Development of computerized middle school achievement test, 69, 2000. </a:t>
            </a:r>
            <a:endParaRPr sz="1100"/>
          </a:p>
          <a:p>
            <a:pPr indent="-298450" lvl="0" marL="457200" rtl="0" algn="l">
              <a:spcBef>
                <a:spcPts val="0"/>
              </a:spcBef>
              <a:spcAft>
                <a:spcPts val="0"/>
              </a:spcAft>
              <a:buSzPts val="1100"/>
              <a:buChar char="●"/>
            </a:pPr>
            <a:r>
              <a:rPr lang="en" sz="1100"/>
              <a:t>Frank B. Baker. The basics of item response theory. ERIC, USA, 2001. </a:t>
            </a:r>
            <a:endParaRPr sz="1100"/>
          </a:p>
          <a:p>
            <a:pPr indent="-298450" lvl="0" marL="457200" rtl="0" algn="l">
              <a:spcBef>
                <a:spcPts val="0"/>
              </a:spcBef>
              <a:spcAft>
                <a:spcPts val="0"/>
              </a:spcAft>
              <a:buSzPts val="1100"/>
              <a:buChar char="●"/>
            </a:pPr>
            <a:r>
              <a:rPr lang="en" sz="1100"/>
              <a:t>G. Gage Kingsbury. Adaptive item calibration: A process for estimating item parameters within a computerized adaptive test. GMAC conference on computerized adaptive testing, 2009. </a:t>
            </a:r>
            <a:endParaRPr sz="1100"/>
          </a:p>
          <a:p>
            <a:pPr indent="-298450" lvl="0" marL="457200" rtl="0" algn="l">
              <a:spcBef>
                <a:spcPts val="0"/>
              </a:spcBef>
              <a:spcAft>
                <a:spcPts val="0"/>
              </a:spcAft>
              <a:buSzPts val="1100"/>
              <a:buChar char="●"/>
            </a:pPr>
            <a:r>
              <a:rPr lang="en" sz="1100"/>
              <a:t>Guido Makransky. An automatic online calibration design in adaptive testing. Journal of Applied Testing Technology, 11(1), 2014. </a:t>
            </a:r>
            <a:endParaRPr sz="1100"/>
          </a:p>
          <a:p>
            <a:pPr indent="-298450" lvl="0" marL="457200" rtl="0" algn="l">
              <a:spcBef>
                <a:spcPts val="0"/>
              </a:spcBef>
              <a:spcAft>
                <a:spcPts val="0"/>
              </a:spcAft>
              <a:buSzPts val="1100"/>
              <a:buChar char="●"/>
            </a:pPr>
            <a:r>
              <a:rPr lang="en" sz="1100"/>
              <a:t>Wim J. van der Linden and Peter J. Pashley. Item selection and ability estimation in adaptive testing. Elements of adaptive testing, Springer, 2009. </a:t>
            </a:r>
            <a:endParaRPr sz="1100"/>
          </a:p>
          <a:p>
            <a:pPr indent="-298450" lvl="0" marL="457200" rtl="0" algn="l">
              <a:spcBef>
                <a:spcPts val="0"/>
              </a:spcBef>
              <a:spcAft>
                <a:spcPts val="0"/>
              </a:spcAft>
              <a:buSzPts val="1100"/>
              <a:buChar char="●"/>
            </a:pPr>
            <a:r>
              <a:rPr lang="en" sz="1100"/>
              <a:t>Ou Lydia Liu, Brent Bridgeman, and Rachel Adler. Measuring learning outcomes in higher education. Educational Researcher, 41, 2012. </a:t>
            </a:r>
            <a:endParaRPr sz="1100"/>
          </a:p>
          <a:p>
            <a:pPr indent="-298450" lvl="0" marL="457200" rtl="0" algn="l">
              <a:spcBef>
                <a:spcPts val="0"/>
              </a:spcBef>
              <a:spcAft>
                <a:spcPts val="0"/>
              </a:spcAft>
              <a:buSzPts val="1100"/>
              <a:buChar char="●"/>
            </a:pPr>
            <a:r>
              <a:rPr lang="en" sz="1100"/>
              <a:t>Sideridis GD Tsaousis, I and AA Sadaawi. An irt–multiple indicators multiple causes (mimic) approach as a method of examining item response latency. Frontiers in psychology, 9, 2018. </a:t>
            </a:r>
            <a:endParaRPr sz="1100"/>
          </a:p>
          <a:p>
            <a:pPr indent="-298450" lvl="0" marL="457200" rtl="0" algn="l">
              <a:spcBef>
                <a:spcPts val="0"/>
              </a:spcBef>
              <a:spcAft>
                <a:spcPts val="0"/>
              </a:spcAft>
              <a:buSzPts val="1100"/>
              <a:buChar char="●"/>
            </a:pPr>
            <a:r>
              <a:rPr lang="en" sz="1100"/>
              <a:t>Ryszard Jaworski. Personalization and calibration of the control question in the control question test. Journal of Forensic Identification, 61(5), 2011. </a:t>
            </a:r>
            <a:endParaRPr sz="1100"/>
          </a:p>
          <a:p>
            <a:pPr indent="-298450" lvl="0" marL="457200" rtl="0" algn="l">
              <a:spcBef>
                <a:spcPts val="0"/>
              </a:spcBef>
              <a:spcAft>
                <a:spcPts val="0"/>
              </a:spcAft>
              <a:buSzPts val="1100"/>
              <a:buChar char="●"/>
            </a:pPr>
            <a:r>
              <a:rPr lang="en" sz="1100"/>
              <a:t>Shayan Doroudi, Vincent Aleven, and Emma Brunskill. Where’s the reward?: A review of reinforcement learning for instructional sequencing. International Journal of Artificial Intelligence in Education, 2019. </a:t>
            </a:r>
            <a:endParaRPr sz="1100"/>
          </a:p>
          <a:p>
            <a:pPr indent="-298450" lvl="0" marL="457200" rtl="0" algn="l">
              <a:spcBef>
                <a:spcPts val="0"/>
              </a:spcBef>
              <a:spcAft>
                <a:spcPts val="0"/>
              </a:spcAft>
              <a:buSzPts val="1100"/>
              <a:buChar char="●"/>
            </a:pPr>
            <a:r>
              <a:rPr lang="en" sz="1100"/>
              <a:t>Keras documentation. https://keras.io, 2015. </a:t>
            </a:r>
            <a:endParaRPr sz="1100"/>
          </a:p>
          <a:p>
            <a:pPr indent="-298450" lvl="0" marL="457200" rtl="0" algn="l">
              <a:spcBef>
                <a:spcPts val="0"/>
              </a:spcBef>
              <a:spcAft>
                <a:spcPts val="0"/>
              </a:spcAft>
              <a:buSzPts val="1100"/>
              <a:buChar char="●"/>
            </a:pPr>
            <a:r>
              <a:rPr lang="en" sz="1100"/>
              <a:t>Ronald K Hambleton and Wim J Linden. Handbook of modern item response theory. Volume two: Statistical tools. CRC Press, USA, 2016.</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pic>
        <p:nvPicPr>
          <p:cNvPr id="67" name="Google Shape;67;p15"/>
          <p:cNvPicPr preferRelativeResize="0"/>
          <p:nvPr/>
        </p:nvPicPr>
        <p:blipFill>
          <a:blip r:embed="rId3">
            <a:alphaModFix/>
          </a:blip>
          <a:stretch>
            <a:fillRect/>
          </a:stretch>
        </p:blipFill>
        <p:spPr>
          <a:xfrm>
            <a:off x="3791075" y="1361625"/>
            <a:ext cx="4844224" cy="2866075"/>
          </a:xfrm>
          <a:prstGeom prst="rect">
            <a:avLst/>
          </a:prstGeom>
          <a:noFill/>
          <a:ln>
            <a:noFill/>
          </a:ln>
        </p:spPr>
      </p:pic>
      <p:sp>
        <p:nvSpPr>
          <p:cNvPr id="68" name="Google Shape;68;p15"/>
          <p:cNvSpPr txBox="1"/>
          <p:nvPr>
            <p:ph idx="1" type="body"/>
          </p:nvPr>
        </p:nvSpPr>
        <p:spPr>
          <a:xfrm>
            <a:off x="311700" y="1304875"/>
            <a:ext cx="332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Item metadata:</a:t>
            </a:r>
            <a:endParaRPr/>
          </a:p>
          <a:p>
            <a:pPr indent="-304800" lvl="0" marL="457200" rtl="0" algn="l">
              <a:spcBef>
                <a:spcPts val="1600"/>
              </a:spcBef>
              <a:spcAft>
                <a:spcPts val="0"/>
              </a:spcAft>
              <a:buSzPts val="1200"/>
              <a:buAutoNum type="arabicPeriod"/>
            </a:pPr>
            <a:r>
              <a:rPr lang="en" sz="1200"/>
              <a:t>Pedagogic </a:t>
            </a:r>
            <a:endParaRPr sz="1200"/>
          </a:p>
          <a:p>
            <a:pPr indent="-304800" lvl="1" marL="914400" rtl="0" algn="l">
              <a:spcBef>
                <a:spcPts val="0"/>
              </a:spcBef>
              <a:spcAft>
                <a:spcPts val="0"/>
              </a:spcAft>
              <a:buSzPts val="1200"/>
              <a:buAutoNum type="alphaLcPeriod"/>
            </a:pPr>
            <a:r>
              <a:rPr lang="en" sz="1200"/>
              <a:t>Subject</a:t>
            </a:r>
            <a:endParaRPr sz="1200"/>
          </a:p>
          <a:p>
            <a:pPr indent="-304800" lvl="1" marL="914400" rtl="0" algn="l">
              <a:spcBef>
                <a:spcPts val="0"/>
              </a:spcBef>
              <a:spcAft>
                <a:spcPts val="0"/>
              </a:spcAft>
              <a:buSzPts val="1200"/>
              <a:buAutoNum type="alphaLcPeriod"/>
            </a:pPr>
            <a:r>
              <a:rPr lang="en" sz="1200"/>
              <a:t>Chapter</a:t>
            </a:r>
            <a:endParaRPr sz="1200"/>
          </a:p>
          <a:p>
            <a:pPr indent="-304800" lvl="1" marL="914400" rtl="0" algn="l">
              <a:spcBef>
                <a:spcPts val="0"/>
              </a:spcBef>
              <a:spcAft>
                <a:spcPts val="0"/>
              </a:spcAft>
              <a:buSzPts val="1200"/>
              <a:buAutoNum type="alphaLcPeriod"/>
            </a:pPr>
            <a:r>
              <a:rPr lang="en" sz="1200"/>
              <a:t>Concept)</a:t>
            </a:r>
            <a:endParaRPr sz="1200"/>
          </a:p>
          <a:p>
            <a:pPr indent="-304800" lvl="0" marL="457200" rtl="0" algn="l">
              <a:spcBef>
                <a:spcPts val="0"/>
              </a:spcBef>
              <a:spcAft>
                <a:spcPts val="0"/>
              </a:spcAft>
              <a:buSzPts val="1200"/>
              <a:buAutoNum type="arabicPeriod"/>
            </a:pPr>
            <a:r>
              <a:rPr lang="en" sz="1200"/>
              <a:t>Behavioural</a:t>
            </a:r>
            <a:endParaRPr sz="1200"/>
          </a:p>
          <a:p>
            <a:pPr indent="-304800" lvl="1" marL="914400" rtl="0" algn="l">
              <a:spcBef>
                <a:spcPts val="0"/>
              </a:spcBef>
              <a:spcAft>
                <a:spcPts val="0"/>
              </a:spcAft>
              <a:buSzPts val="1200"/>
              <a:buAutoNum type="alphaLcPeriod"/>
            </a:pPr>
            <a:r>
              <a:rPr lang="en" sz="1200"/>
              <a:t>Wasted Attempts Ratio</a:t>
            </a:r>
            <a:endParaRPr sz="1200"/>
          </a:p>
          <a:p>
            <a:pPr indent="-304800" lvl="1" marL="914400" rtl="0" algn="l">
              <a:spcBef>
                <a:spcPts val="0"/>
              </a:spcBef>
              <a:spcAft>
                <a:spcPts val="0"/>
              </a:spcAft>
              <a:buSzPts val="1200"/>
              <a:buAutoNum type="alphaLcPeriod"/>
            </a:pPr>
            <a:r>
              <a:rPr lang="en" sz="1200"/>
              <a:t>Overtime Incorrect Ratio</a:t>
            </a:r>
            <a:endParaRPr sz="1200"/>
          </a:p>
          <a:p>
            <a:pPr indent="-304800" lvl="1" marL="914400" rtl="0" algn="l">
              <a:spcBef>
                <a:spcPts val="0"/>
              </a:spcBef>
              <a:spcAft>
                <a:spcPts val="0"/>
              </a:spcAft>
              <a:buSzPts val="1200"/>
              <a:buAutoNum type="alphaLcPeriod"/>
            </a:pPr>
            <a:r>
              <a:rPr lang="en" sz="1200"/>
              <a:t>…</a:t>
            </a:r>
            <a:endParaRPr sz="1200"/>
          </a:p>
          <a:p>
            <a:pPr indent="-304800" lvl="0" marL="457200" rtl="0" algn="l">
              <a:spcBef>
                <a:spcPts val="0"/>
              </a:spcBef>
              <a:spcAft>
                <a:spcPts val="0"/>
              </a:spcAft>
              <a:buSzPts val="1200"/>
              <a:buAutoNum type="arabicPeriod"/>
            </a:pPr>
            <a:r>
              <a:rPr lang="en" sz="1200"/>
              <a:t>Item characteristics (2PL IRT)</a:t>
            </a:r>
            <a:endParaRPr sz="1200"/>
          </a:p>
          <a:p>
            <a:pPr indent="-304800" lvl="1" marL="914400" rtl="0" algn="l">
              <a:spcBef>
                <a:spcPts val="0"/>
              </a:spcBef>
              <a:spcAft>
                <a:spcPts val="0"/>
              </a:spcAft>
              <a:buSzPts val="1200"/>
              <a:buAutoNum type="alphaLcPeriod"/>
            </a:pPr>
            <a:r>
              <a:rPr lang="en" sz="1200"/>
              <a:t>difficulty</a:t>
            </a:r>
            <a:endParaRPr sz="1200"/>
          </a:p>
          <a:p>
            <a:pPr indent="-304800" lvl="1" marL="914400" rtl="0" algn="l">
              <a:spcBef>
                <a:spcPts val="0"/>
              </a:spcBef>
              <a:spcAft>
                <a:spcPts val="0"/>
              </a:spcAft>
              <a:buSzPts val="1200"/>
              <a:buAutoNum type="alphaLcPeriod"/>
            </a:pPr>
            <a:r>
              <a:rPr lang="en" sz="1200"/>
              <a:t>discrimination</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Two-parameter (2PL) Item Response Theory (IRT) model</a:t>
            </a:r>
            <a:endParaRPr/>
          </a:p>
        </p:txBody>
      </p:sp>
      <p:sp>
        <p:nvSpPr>
          <p:cNvPr id="74" name="Google Shape;74;p16"/>
          <p:cNvSpPr txBox="1"/>
          <p:nvPr>
            <p:ph idx="1" type="body"/>
          </p:nvPr>
        </p:nvSpPr>
        <p:spPr>
          <a:xfrm>
            <a:off x="311700" y="1533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the 2PL IRT model to calibrate our test papers.</a:t>
            </a:r>
            <a:endParaRPr/>
          </a:p>
          <a:p>
            <a:pPr indent="0" lvl="0" marL="0" rtl="0" algn="l">
              <a:spcBef>
                <a:spcPts val="1600"/>
              </a:spcBef>
              <a:spcAft>
                <a:spcPts val="0"/>
              </a:spcAft>
              <a:buNone/>
            </a:pPr>
            <a:r>
              <a:rPr lang="en"/>
              <a:t>As per the 2PL IRT model, the probability or likelihood of the student answering a question correctly is given by the following equation: </a:t>
            </a:r>
            <a:endParaRPr/>
          </a:p>
          <a:p>
            <a:pPr indent="0" lvl="0" marL="0" rtl="0" algn="l">
              <a:spcBef>
                <a:spcPts val="1600"/>
              </a:spcBef>
              <a:spcAft>
                <a:spcPts val="0"/>
              </a:spcAft>
              <a:buNone/>
            </a:pPr>
            <a:r>
              <a:rPr lang="en"/>
              <a:t>P(X = 1|θ, α, β) = e</a:t>
            </a:r>
            <a:r>
              <a:rPr baseline="30000" lang="en"/>
              <a:t>α(θ−β)</a:t>
            </a:r>
            <a:r>
              <a:rPr lang="en"/>
              <a:t> / (1 + e</a:t>
            </a:r>
            <a:r>
              <a:rPr baseline="30000" lang="en"/>
              <a:t>α(θ−β)</a:t>
            </a:r>
            <a:r>
              <a:rPr lang="en"/>
              <a:t> )</a:t>
            </a:r>
            <a:endParaRPr/>
          </a:p>
          <a:p>
            <a:pPr indent="0" lvl="0" marL="0" rtl="0" algn="l">
              <a:spcBef>
                <a:spcPts val="1600"/>
              </a:spcBef>
              <a:spcAft>
                <a:spcPts val="1600"/>
              </a:spcAft>
              <a:buNone/>
            </a:pPr>
            <a:r>
              <a:rPr lang="en"/>
              <a:t>Here, θ represents the student’s skill/ability level, α represents the discrimination factor of the question, β represents the difficulty level of the question and P represents the probability that the student will answer correctly.</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 to infer IRT parameters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infer the IRT model parameters (α, β, θ) from our ground truth dataset by fitting a fully connected deep neural network modeled using Keras</a:t>
            </a:r>
            <a:endParaRPr/>
          </a:p>
          <a:p>
            <a:pPr indent="0" lvl="0" marL="0" rtl="0" algn="l">
              <a:spcBef>
                <a:spcPts val="1600"/>
              </a:spcBef>
              <a:spcAft>
                <a:spcPts val="1600"/>
              </a:spcAft>
              <a:buNone/>
            </a:pPr>
            <a:r>
              <a:t/>
            </a:r>
            <a:endParaRPr/>
          </a:p>
        </p:txBody>
      </p:sp>
      <p:pic>
        <p:nvPicPr>
          <p:cNvPr id="81" name="Google Shape;81;p17"/>
          <p:cNvPicPr preferRelativeResize="0"/>
          <p:nvPr/>
        </p:nvPicPr>
        <p:blipFill>
          <a:blip r:embed="rId3">
            <a:alphaModFix/>
          </a:blip>
          <a:stretch>
            <a:fillRect/>
          </a:stretch>
        </p:blipFill>
        <p:spPr>
          <a:xfrm>
            <a:off x="2376950" y="2072125"/>
            <a:ext cx="4638700" cy="2634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Policy for question paper generation</a:t>
            </a:r>
            <a:endParaRPr/>
          </a:p>
        </p:txBody>
      </p:sp>
      <p:pic>
        <p:nvPicPr>
          <p:cNvPr id="87" name="Google Shape;87;p18"/>
          <p:cNvPicPr preferRelativeResize="0"/>
          <p:nvPr/>
        </p:nvPicPr>
        <p:blipFill>
          <a:blip r:embed="rId3">
            <a:alphaModFix/>
          </a:blip>
          <a:stretch>
            <a:fillRect/>
          </a:stretch>
        </p:blipFill>
        <p:spPr>
          <a:xfrm>
            <a:off x="1400175" y="923863"/>
            <a:ext cx="2228850" cy="3914775"/>
          </a:xfrm>
          <a:prstGeom prst="rect">
            <a:avLst/>
          </a:prstGeom>
          <a:noFill/>
          <a:ln>
            <a:noFill/>
          </a:ln>
        </p:spPr>
      </p:pic>
      <p:sp>
        <p:nvSpPr>
          <p:cNvPr id="88" name="Google Shape;88;p18"/>
          <p:cNvSpPr txBox="1"/>
          <p:nvPr/>
        </p:nvSpPr>
        <p:spPr>
          <a:xfrm>
            <a:off x="4745700" y="2331225"/>
            <a:ext cx="4024200" cy="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questions are indexed in a database indexed on the metadata fields.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query is formed to fetch relevant questions from the db. The query is progressively refined to get a right of set of questions.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 genetic algorithms to refine the query, and improve the search performance </a:t>
            </a:r>
            <a:endParaRPr/>
          </a:p>
        </p:txBody>
      </p:sp>
      <p:cxnSp>
        <p:nvCxnSpPr>
          <p:cNvPr id="89" name="Google Shape;89;p18"/>
          <p:cNvCxnSpPr>
            <a:stCxn id="88" idx="1"/>
          </p:cNvCxnSpPr>
          <p:nvPr/>
        </p:nvCxnSpPr>
        <p:spPr>
          <a:xfrm rot="10800000">
            <a:off x="2913900" y="2636625"/>
            <a:ext cx="1831800" cy="5400"/>
          </a:xfrm>
          <a:prstGeom prst="straightConnector1">
            <a:avLst/>
          </a:prstGeom>
          <a:noFill/>
          <a:ln cap="flat" cmpd="sng" w="9525">
            <a:solidFill>
              <a:schemeClr val="dk2"/>
            </a:solidFill>
            <a:prstDash val="dash"/>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Candidate policies</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Baseline policy </a:t>
            </a:r>
            <a:r>
              <a:rPr b="1" lang="en"/>
              <a:t>π</a:t>
            </a:r>
            <a:r>
              <a:rPr b="1" baseline="-25000" lang="en"/>
              <a:t>BSP</a:t>
            </a:r>
            <a:r>
              <a:rPr lang="en"/>
              <a:t> :</a:t>
            </a:r>
            <a:endParaRPr/>
          </a:p>
          <a:p>
            <a:pPr indent="-317500" lvl="1" marL="914400" rtl="0" algn="l">
              <a:spcBef>
                <a:spcPts val="0"/>
              </a:spcBef>
              <a:spcAft>
                <a:spcPts val="0"/>
              </a:spcAft>
              <a:buSzPts val="1400"/>
              <a:buChar char="○"/>
            </a:pPr>
            <a:r>
              <a:rPr lang="en"/>
              <a:t>As a baseline, we select N questions from the ground truth dataset, by randomly selecting over other question attributes after ensuring a mix of difficulty levels and syllabus coverage.</a:t>
            </a:r>
            <a:endParaRPr/>
          </a:p>
          <a:p>
            <a:pPr indent="-342900" lvl="0" marL="457200" rtl="0" algn="l">
              <a:spcBef>
                <a:spcPts val="0"/>
              </a:spcBef>
              <a:spcAft>
                <a:spcPts val="0"/>
              </a:spcAft>
              <a:buSzPts val="1800"/>
              <a:buChar char="●"/>
            </a:pPr>
            <a:r>
              <a:rPr lang="en"/>
              <a:t>Discrimination only policy </a:t>
            </a:r>
            <a:r>
              <a:rPr b="1" lang="en"/>
              <a:t>π</a:t>
            </a:r>
            <a:r>
              <a:rPr b="1" baseline="-25000" lang="en"/>
              <a:t>DOP</a:t>
            </a:r>
            <a:r>
              <a:rPr lang="en"/>
              <a:t> :</a:t>
            </a:r>
            <a:endParaRPr/>
          </a:p>
          <a:p>
            <a:pPr indent="-317500" lvl="1" marL="914400" rtl="0" algn="l">
              <a:spcBef>
                <a:spcPts val="0"/>
              </a:spcBef>
              <a:spcAft>
                <a:spcPts val="0"/>
              </a:spcAft>
              <a:buSzPts val="1400"/>
              <a:buChar char="○"/>
            </a:pPr>
            <a:r>
              <a:rPr lang="en"/>
              <a:t>We select N questions from the ground truth dataset, ensuring syllabus coverage, but also ensuring that the overall discrimination factor of the questions is maximized</a:t>
            </a:r>
            <a:endParaRPr/>
          </a:p>
          <a:p>
            <a:pPr indent="-342900" lvl="0" marL="457200" rtl="0" algn="l">
              <a:spcBef>
                <a:spcPts val="0"/>
              </a:spcBef>
              <a:spcAft>
                <a:spcPts val="0"/>
              </a:spcAft>
              <a:buSzPts val="1800"/>
              <a:buChar char="●"/>
            </a:pPr>
            <a:r>
              <a:rPr lang="en"/>
              <a:t>Discrimination+behavior policy </a:t>
            </a:r>
            <a:r>
              <a:rPr b="1" lang="en"/>
              <a:t>π</a:t>
            </a:r>
            <a:r>
              <a:rPr b="1" baseline="-25000" lang="en"/>
              <a:t>DBP</a:t>
            </a:r>
            <a:r>
              <a:rPr lang="en"/>
              <a:t> :</a:t>
            </a:r>
            <a:endParaRPr/>
          </a:p>
          <a:p>
            <a:pPr indent="-317500" lvl="1" marL="914400" rtl="0" algn="l">
              <a:spcBef>
                <a:spcPts val="0"/>
              </a:spcBef>
              <a:spcAft>
                <a:spcPts val="0"/>
              </a:spcAft>
              <a:buSzPts val="1400"/>
              <a:buChar char="○"/>
            </a:pPr>
            <a:r>
              <a:rPr lang="en"/>
              <a:t>In this policy, we incorporate behavior parameters along with discrimination, difficulty and syllabus coverage, while selecting questions.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Quality evaluation criteria</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Evaluation using RMSE</a:t>
            </a:r>
            <a:r>
              <a:rPr lang="en"/>
              <a:t>: We compute the root mean squared error (RMSE) between the ground truth ability and inferred ability to get a measure of the accuracy.</a:t>
            </a:r>
            <a:endParaRPr/>
          </a:p>
          <a:p>
            <a:pPr indent="0" lvl="0" marL="0" rtl="0" algn="l">
              <a:spcBef>
                <a:spcPts val="1600"/>
              </a:spcBef>
              <a:spcAft>
                <a:spcPts val="0"/>
              </a:spcAft>
              <a:buNone/>
            </a:pPr>
            <a:r>
              <a:rPr b="1" lang="en"/>
              <a:t>Evaluation using Spearman’s ρ</a:t>
            </a:r>
            <a:r>
              <a:rPr lang="en"/>
              <a:t>: We sort the abilities of students obtained from the ground truth data and from the generated test, and determine the rank correlation ρ between the two ranks.</a:t>
            </a:r>
            <a:endParaRPr/>
          </a:p>
          <a:p>
            <a:pPr indent="0" lvl="0" marL="0" rtl="0" algn="l">
              <a:spcBef>
                <a:spcPts val="1600"/>
              </a:spcBef>
              <a:spcAft>
                <a:spcPts val="1600"/>
              </a:spcAft>
              <a:buNone/>
            </a:pPr>
            <a:r>
              <a:rPr b="1" lang="en"/>
              <a:t>Evaluation using scatterplots:</a:t>
            </a:r>
            <a:r>
              <a:rPr lang="en"/>
              <a:t> We plot the abilities of students, inferred from the ground truth, against the diagnosed abilities from the generated test papers. The degree of scatter gives an indication of how much the ability matches the inferred ability.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results from simulated tests using the policies</a:t>
            </a:r>
            <a:endParaRPr/>
          </a:p>
        </p:txBody>
      </p:sp>
      <p:pic>
        <p:nvPicPr>
          <p:cNvPr id="107" name="Google Shape;107;p21"/>
          <p:cNvPicPr preferRelativeResize="0"/>
          <p:nvPr/>
        </p:nvPicPr>
        <p:blipFill>
          <a:blip r:embed="rId3">
            <a:alphaModFix/>
          </a:blip>
          <a:stretch>
            <a:fillRect/>
          </a:stretch>
        </p:blipFill>
        <p:spPr>
          <a:xfrm>
            <a:off x="892100" y="1152476"/>
            <a:ext cx="7359801" cy="3613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