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7" r:id="rId5"/>
    <p:sldId id="258" r:id="rId6"/>
    <p:sldId id="260" r:id="rId7"/>
    <p:sldId id="262" r:id="rId8"/>
    <p:sldId id="263" r:id="rId9"/>
    <p:sldId id="259" r:id="rId10"/>
    <p:sldId id="264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E9EF-CD5F-4DF8-AA84-432561E79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BD8F6-2FEC-48B3-B190-1A8DD61AF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C295F-23F0-4AC9-90F7-1E9B08F0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A6E-3046-4AFB-AAE4-831843350D6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78318-DB91-4B48-AA3E-46EA13DC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FA970-089B-4282-A097-E2528F0E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02DA-4D01-4D74-ADC2-C60D2CE5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7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2F81-ABF1-4CD7-AD82-50363773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CCBA4-AD90-448E-8FDD-D71681F8A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5F36-9C8B-43E0-B6C1-8415AA61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A6E-3046-4AFB-AAE4-831843350D6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EFBC0-310F-40E3-A0D1-E98C1C2B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34A7E-E74F-4DF0-B592-9C97651F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02DA-4D01-4D74-ADC2-C60D2CE5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3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5FF03-6697-45FE-AAE9-ED14C71A1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5096B-66FF-4528-BC58-0D7173E58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1089A-E6B0-4E32-BD12-8ED48861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A6E-3046-4AFB-AAE4-831843350D6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D65AF-D029-4B26-948F-578BA460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4A26-08C4-4056-87ED-C132C71F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02DA-4D01-4D74-ADC2-C60D2CE5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3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318E-BB96-49BA-A532-7F33ABFF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1AB49-F19D-4800-80DA-0D96DEB0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46DC6-CF37-42FC-B846-DD6A0EE8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A6E-3046-4AFB-AAE4-831843350D6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0D19C-8C19-4F3B-8411-C8CB6EB8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196B-8E7B-4CAB-B0F8-4E07BB74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02DA-4D01-4D74-ADC2-C60D2CE5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697D-064C-4F30-A79F-19B3C7B7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0F42D-5C0C-4B66-946E-0C32002B0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F156-DC00-431C-89D6-827EA3BC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A6E-3046-4AFB-AAE4-831843350D6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23E41-803C-424C-A8B1-4FEFDEC4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7D58B-D693-4565-9583-63192E52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02DA-4D01-4D74-ADC2-C60D2CE5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C868-8C54-4C18-BE7E-499CE2FA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DA3D-BDE9-4E66-9C0F-E001ECCD6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9FB84-7907-4EEF-B6D2-1A6738CC4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3191E-DD61-40C4-8327-E40A9E5C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A6E-3046-4AFB-AAE4-831843350D6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84EDF-0F2B-44E8-8CE3-349FD8F0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A60ED-8A82-483B-907F-12D74EC0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02DA-4D01-4D74-ADC2-C60D2CE5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2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08FF-2D7B-4BE0-B85C-F698E4AC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4C2F0-446B-40AA-AF8A-4B7C3EB22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F70F6-766D-4B00-B3B5-BBDE4D608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B6C1F-7C28-47EA-9A5D-536AA9760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258E8-E296-4564-B318-FE6069D59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6AAE0-F560-4729-8218-CB5D6B9F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A6E-3046-4AFB-AAE4-831843350D6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047BA-9E55-4329-B83F-123A1F79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DED64-8EBC-4441-940F-869C7FEA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02DA-4D01-4D74-ADC2-C60D2CE5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1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9734-06A6-4396-A856-C932EAEA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A5444-D7EB-476C-99C5-8A451E7E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A6E-3046-4AFB-AAE4-831843350D6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39AD-F823-4D9E-9479-2F28C861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B70A9-BAD4-447B-9802-E52292D6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02DA-4D01-4D74-ADC2-C60D2CE5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3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96263-AA54-40D7-A4BC-8F0A6F21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A6E-3046-4AFB-AAE4-831843350D6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243DD-A192-4E4A-B8FB-2337723C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8C251-9A93-4894-82BB-677DD1B4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02DA-4D01-4D74-ADC2-C60D2CE5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9607-7425-46E5-9891-7571E395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1FA7-F73E-4BF1-96FB-E16707A31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E6992-A082-4F8E-BF18-D8CD89D1F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10B46-8C0B-41B0-B94F-3687D341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A6E-3046-4AFB-AAE4-831843350D6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82A23-57DB-46B7-BBD6-F0EA3FAA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D61F0-555D-49CA-9DC3-7CEF099E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02DA-4D01-4D74-ADC2-C60D2CE5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2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3FCB-0E04-422A-919E-B74666EE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2C34C-D7F8-42A9-8A86-D53B1E28B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02F9F-DF43-4EBA-BABF-F3B6668C7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4E2A6-1235-43C1-8976-7213A778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3A6E-3046-4AFB-AAE4-831843350D6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044EA-8EC8-4E2A-9532-F4535CCC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59E64-5A44-4907-99DE-BEB3AAA7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02DA-4D01-4D74-ADC2-C60D2CE5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45162-7DFE-4C77-AD87-06E490C3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98631-1D7D-44B6-94B6-CB6FA3463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B8F0A-180C-4739-82C8-657D9E535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3A6E-3046-4AFB-AAE4-831843350D6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24E9A-BDD0-4D95-B656-8272C5FAD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FBD7C-3AD2-47AD-B6F1-0C9861C02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02DA-4D01-4D74-ADC2-C60D2CE5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BDD4-9EA9-4CAD-B030-B094EA410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Algorithms: Time Complexity and Big Oh notation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67791-989A-49A5-9081-68A26B0A6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8323"/>
            <a:ext cx="9144000" cy="1655762"/>
          </a:xfrm>
        </p:spPr>
        <p:txBody>
          <a:bodyPr/>
          <a:lstStyle/>
          <a:p>
            <a:r>
              <a:rPr lang="en-US" dirty="0"/>
              <a:t>Joy Bose</a:t>
            </a:r>
          </a:p>
        </p:txBody>
      </p:sp>
    </p:spTree>
    <p:extLst>
      <p:ext uri="{BB962C8B-B14F-4D97-AF65-F5344CB8AC3E}">
        <p14:creationId xmlns:p14="http://schemas.microsoft.com/office/powerpoint/2010/main" val="83224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30C6-7736-4B51-91C8-F551AB1A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properties of Big 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61F7-BC80-4D8C-A1BD-27F0AEBA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tabLst>
                <a:tab pos="3368675" algn="l"/>
                <a:tab pos="8632825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</a:tabLst>
            </a:pPr>
            <a:r>
              <a:rPr lang="en-US" altLang="en-US" dirty="0"/>
              <a:t>If f</a:t>
            </a:r>
            <a:r>
              <a:rPr lang="en-US" altLang="en-US" baseline="-33000" dirty="0"/>
              <a:t>1</a:t>
            </a:r>
            <a:r>
              <a:rPr lang="en-US" altLang="en-US" dirty="0"/>
              <a:t>(n) = O(g</a:t>
            </a:r>
            <a:r>
              <a:rPr lang="en-US" altLang="en-US" baseline="-33000" dirty="0">
                <a:solidFill>
                  <a:srgbClr val="3D3D67"/>
                </a:solidFill>
              </a:rPr>
              <a:t>1</a:t>
            </a:r>
            <a:r>
              <a:rPr lang="en-US" altLang="en-US" dirty="0"/>
              <a:t>(n)) and f</a:t>
            </a:r>
            <a:r>
              <a:rPr lang="en-US" altLang="en-US" baseline="-33000" dirty="0">
                <a:solidFill>
                  <a:srgbClr val="3D3D67"/>
                </a:solidFill>
              </a:rPr>
              <a:t>2</a:t>
            </a:r>
            <a:r>
              <a:rPr lang="en-US" altLang="en-US" dirty="0"/>
              <a:t>(n) = O(g</a:t>
            </a:r>
            <a:r>
              <a:rPr lang="en-US" altLang="en-US" baseline="-33000" dirty="0">
                <a:solidFill>
                  <a:srgbClr val="3D3D67"/>
                </a:solidFill>
              </a:rPr>
              <a:t>2</a:t>
            </a:r>
            <a:r>
              <a:rPr lang="en-US" altLang="en-US" dirty="0"/>
              <a:t>(n)) then 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  <a:tabLst>
                <a:tab pos="3368675" algn="l"/>
                <a:tab pos="8632825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</a:tabLst>
            </a:pPr>
            <a:r>
              <a:rPr lang="en-US" altLang="en-US" dirty="0"/>
              <a:t>      f</a:t>
            </a:r>
            <a:r>
              <a:rPr lang="en-US" altLang="en-US" baseline="-33000" dirty="0">
                <a:solidFill>
                  <a:srgbClr val="3D3D67"/>
                </a:solidFill>
              </a:rPr>
              <a:t>1</a:t>
            </a:r>
            <a:r>
              <a:rPr lang="en-US" altLang="en-US" dirty="0"/>
              <a:t>(n) + f</a:t>
            </a:r>
            <a:r>
              <a:rPr lang="en-US" altLang="en-US" baseline="-33000" dirty="0">
                <a:solidFill>
                  <a:srgbClr val="3D3D67"/>
                </a:solidFill>
              </a:rPr>
              <a:t>2</a:t>
            </a:r>
            <a:r>
              <a:rPr lang="en-US" altLang="en-US" dirty="0"/>
              <a:t>(n) = O(g</a:t>
            </a:r>
            <a:r>
              <a:rPr lang="en-US" altLang="en-US" baseline="-33000" dirty="0">
                <a:solidFill>
                  <a:srgbClr val="3D3D67"/>
                </a:solidFill>
              </a:rPr>
              <a:t>1</a:t>
            </a:r>
            <a:r>
              <a:rPr lang="en-US" altLang="en-US" dirty="0"/>
              <a:t>(n) + g</a:t>
            </a:r>
            <a:r>
              <a:rPr lang="en-US" altLang="en-US" baseline="-33000" dirty="0">
                <a:solidFill>
                  <a:srgbClr val="3D3D67"/>
                </a:solidFill>
              </a:rPr>
              <a:t>2</a:t>
            </a:r>
            <a:r>
              <a:rPr lang="en-US" altLang="en-US" dirty="0"/>
              <a:t>(n))</a:t>
            </a:r>
          </a:p>
          <a:p>
            <a:pPr marL="461963" indent="-461963">
              <a:tabLst>
                <a:tab pos="3368675" algn="l"/>
                <a:tab pos="8632825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</a:tabLst>
            </a:pPr>
            <a:endParaRPr lang="en-US" altLang="en-US" dirty="0"/>
          </a:p>
          <a:p>
            <a:pPr marL="461963" indent="-461963">
              <a:tabLst>
                <a:tab pos="3368675" algn="l"/>
                <a:tab pos="8632825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</a:tabLst>
            </a:pPr>
            <a:r>
              <a:rPr lang="en-US" altLang="en-US" dirty="0"/>
              <a:t>For functions f(n) and g(n) </a:t>
            </a:r>
          </a:p>
          <a:p>
            <a:pPr marL="0" indent="0">
              <a:buNone/>
              <a:tabLst>
                <a:tab pos="3368675" algn="l"/>
                <a:tab pos="8632825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</a:tabLst>
            </a:pPr>
            <a:endParaRPr lang="en-US" altLang="en-US" dirty="0"/>
          </a:p>
          <a:p>
            <a:pPr marL="0" indent="0">
              <a:buNone/>
              <a:tabLst>
                <a:tab pos="3368675" algn="l"/>
                <a:tab pos="8632825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  <a:tab pos="1054100" algn="l"/>
              </a:tabLst>
            </a:pPr>
            <a:r>
              <a:rPr lang="en-US" altLang="en-US" dirty="0"/>
              <a:t>      f(n) = O(g(n))  ⇒  f(n) + g(n) = O(g(n))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2482-2F59-4A47-B8F9-379BE661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Omega and big Theta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FCE0-04B6-44B9-8746-1E7BB8E4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04B51-74E7-4051-8CFF-D98A7869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0" y="1898480"/>
            <a:ext cx="9190383" cy="2813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2710C6-7696-4D5B-BA5A-DA635499E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81" y="4711562"/>
            <a:ext cx="9134475" cy="1000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AE301D-7449-4FE4-A536-B7C4E6263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981" y="5612813"/>
            <a:ext cx="84105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1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AADF-0D0F-4504-9318-8A0D03E5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a divide and conquer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60BF-63AF-4455-95D6-345D3B2B9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sort is O(n</a:t>
            </a:r>
            <a:r>
              <a:rPr lang="en-US" baseline="30000" dirty="0"/>
              <a:t>2</a:t>
            </a:r>
            <a:r>
              <a:rPr lang="en-US" dirty="0"/>
              <a:t>). Merge sort is O(n log n)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F9DAF-9838-4A60-B318-62411160A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487" y="2693505"/>
            <a:ext cx="5592003" cy="3728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7F4BD3-62DB-4E1D-BFF0-5B1339F90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859" y="2373590"/>
            <a:ext cx="3584217" cy="1920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F56230-8B06-48B7-92B8-2CDE7D78B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267" y="4914145"/>
            <a:ext cx="4022656" cy="64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3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8100-B266-4A4A-A390-9A330352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7A83-C17B-42C1-9BE5-31F6C7091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Oh notation is widely used to analyze the complexity of an algorithm</a:t>
            </a:r>
          </a:p>
          <a:p>
            <a:r>
              <a:rPr lang="en-US" dirty="0"/>
              <a:t>Can be useful when you are trying to optimize your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9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31D7-12C8-459F-8713-E6CF9891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3E43-DDCC-4AC6-9536-924CE51A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complexity</a:t>
            </a:r>
          </a:p>
          <a:p>
            <a:r>
              <a:rPr lang="en-US" dirty="0"/>
              <a:t>Importance of space/ time complexity</a:t>
            </a:r>
          </a:p>
          <a:p>
            <a:r>
              <a:rPr lang="en-US" dirty="0"/>
              <a:t>Big Oh notation</a:t>
            </a:r>
          </a:p>
          <a:p>
            <a:r>
              <a:rPr lang="en-US" dirty="0"/>
              <a:t>How to compute Big Oh for a computer program</a:t>
            </a:r>
          </a:p>
          <a:p>
            <a:r>
              <a:rPr lang="en-US" dirty="0"/>
              <a:t>Big omega and big theta</a:t>
            </a:r>
          </a:p>
          <a:p>
            <a:r>
              <a:rPr lang="en-US" dirty="0"/>
              <a:t>Example: Merge sort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6552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C86B-1800-4740-8CC9-246D7F03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9C28-96FB-40A2-94AB-18C22D04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046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Topic: Time and space complexity of algorithms</a:t>
            </a:r>
          </a:p>
          <a:p>
            <a:r>
              <a:rPr lang="en-US" dirty="0"/>
              <a:t>Big Oh notation is a way to denote how time or space needed by a program changes as number of inputs grows</a:t>
            </a:r>
          </a:p>
          <a:p>
            <a:r>
              <a:rPr lang="en-US" dirty="0"/>
              <a:t>It is a way to compare and evaluate different implementations</a:t>
            </a:r>
          </a:p>
          <a:p>
            <a:r>
              <a:rPr lang="en-US" dirty="0"/>
              <a:t>Part of algorithms course (textbook: </a:t>
            </a:r>
            <a:r>
              <a:rPr lang="en-US" dirty="0" err="1"/>
              <a:t>Cormen</a:t>
            </a:r>
            <a:r>
              <a:rPr lang="en-US" dirty="0"/>
              <a:t> </a:t>
            </a:r>
            <a:r>
              <a:rPr lang="en-US" dirty="0" err="1"/>
              <a:t>Rivest</a:t>
            </a:r>
            <a:r>
              <a:rPr lang="en-US" dirty="0"/>
              <a:t> or any other good textbook)</a:t>
            </a:r>
          </a:p>
        </p:txBody>
      </p:sp>
      <p:pic>
        <p:nvPicPr>
          <p:cNvPr id="4" name="Picture 4" descr="cormen-lg_cover">
            <a:extLst>
              <a:ext uri="{FF2B5EF4-FFF2-40B4-BE49-F238E27FC236}">
                <a16:creationId xmlns:a16="http://schemas.microsoft.com/office/drawing/2014/main" id="{7BDEDECD-0119-4AF0-B3A9-04EF57333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861" y="1536279"/>
            <a:ext cx="3758950" cy="4473542"/>
          </a:xfrm>
          <a:prstGeom prst="rect">
            <a:avLst/>
          </a:prstGeom>
          <a:noFill/>
          <a:ln w="31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37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DEFC-92F8-4C6F-B21C-F3603C34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complexity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E567-19BA-4157-A2C8-76A3D0D3B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way to indicate how good an algorithm grows, how well it </a:t>
            </a:r>
            <a:r>
              <a:rPr lang="en-US" b="1" dirty="0"/>
              <a:t>scales</a:t>
            </a:r>
            <a:r>
              <a:rPr lang="en-US" dirty="0"/>
              <a:t> with the number of inputs</a:t>
            </a:r>
          </a:p>
          <a:p>
            <a:r>
              <a:rPr lang="en-US" dirty="0"/>
              <a:t>It’s a mathematical term, used widely in computer science for analysis of algorithms</a:t>
            </a:r>
          </a:p>
          <a:p>
            <a:r>
              <a:rPr lang="en-US" dirty="0"/>
              <a:t>It matters more when the number of inputs is large</a:t>
            </a:r>
          </a:p>
          <a:p>
            <a:r>
              <a:rPr lang="en-US" dirty="0"/>
              <a:t>Can be: time complexity, space complexity</a:t>
            </a:r>
          </a:p>
          <a:p>
            <a:r>
              <a:rPr lang="en-US" dirty="0"/>
              <a:t>Time complexity: Measured in terms of number of primitive operations/steps</a:t>
            </a:r>
          </a:p>
        </p:txBody>
      </p:sp>
    </p:spTree>
    <p:extLst>
      <p:ext uri="{BB962C8B-B14F-4D97-AF65-F5344CB8AC3E}">
        <p14:creationId xmlns:p14="http://schemas.microsoft.com/office/powerpoint/2010/main" val="5344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574D-BF65-4D61-A054-03A0F3DB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or space complexity: Why important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0F5A-1E4A-4D7F-96FC-451C2E91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7996" cy="48644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input size grows larger, the total time/space needed to run the algorithm increases with complexity</a:t>
            </a:r>
          </a:p>
          <a:p>
            <a:r>
              <a:rPr lang="en-US" dirty="0"/>
              <a:t>Always important to optimize the algorithm for time (as well as space)</a:t>
            </a:r>
          </a:p>
          <a:p>
            <a:r>
              <a:rPr lang="en-US" dirty="0"/>
              <a:t>In real time scenarios, time is an important factor </a:t>
            </a:r>
          </a:p>
          <a:p>
            <a:r>
              <a:rPr lang="en-US" dirty="0"/>
              <a:t>Difference in time taken in running O(n) and O(n</a:t>
            </a:r>
            <a:r>
              <a:rPr lang="en-US" baseline="30000" dirty="0"/>
              <a:t>2</a:t>
            </a:r>
            <a:r>
              <a:rPr lang="en-US" dirty="0"/>
              <a:t>) and O(2</a:t>
            </a:r>
            <a:r>
              <a:rPr lang="en-US" baseline="30000" dirty="0"/>
              <a:t>n</a:t>
            </a:r>
            <a:r>
              <a:rPr lang="en-US" dirty="0"/>
              <a:t>)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15">
            <a:extLst>
              <a:ext uri="{FF2B5EF4-FFF2-40B4-BE49-F238E27FC236}">
                <a16:creationId xmlns:a16="http://schemas.microsoft.com/office/drawing/2014/main" id="{337884E6-5B0C-459E-B32C-1487922E40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20152"/>
              </p:ext>
            </p:extLst>
          </p:nvPr>
        </p:nvGraphicFramePr>
        <p:xfrm>
          <a:off x="6186196" y="2049560"/>
          <a:ext cx="5788409" cy="383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Bitmap Image" r:id="rId3" imgW="5571429" imgH="3696216" progId="Paint.Picture">
                  <p:embed/>
                </p:oleObj>
              </mc:Choice>
              <mc:Fallback>
                <p:oleObj name="Bitmap Image" r:id="rId3" imgW="5571429" imgH="3696216" progId="Paint.Picture">
                  <p:embed/>
                  <p:pic>
                    <p:nvPicPr>
                      <p:cNvPr id="14351" name="Object 15">
                        <a:extLst>
                          <a:ext uri="{FF2B5EF4-FFF2-40B4-BE49-F238E27FC236}">
                            <a16:creationId xmlns:a16="http://schemas.microsoft.com/office/drawing/2014/main" id="{A85CC3D4-BA55-4204-92AF-9D27C3FD4F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196" y="2049560"/>
                        <a:ext cx="5788409" cy="3838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808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9012-5D8F-4D8A-82D9-8FF1D837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3"/>
            <a:ext cx="10515600" cy="1325563"/>
          </a:xfrm>
        </p:spPr>
        <p:txBody>
          <a:bodyPr/>
          <a:lstStyle/>
          <a:p>
            <a:r>
              <a:rPr lang="en-US" dirty="0"/>
              <a:t>Analysis of 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CF2AD-2D55-4999-B876-F1167384A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1FED5-16A8-43CF-A091-83A587CA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91" y="1426667"/>
            <a:ext cx="7140023" cy="3480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9F69DC-898E-4D77-AE72-65B0D93F2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964" y="5014449"/>
            <a:ext cx="6268071" cy="18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7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B12E-DA76-4B8B-9DD1-F46E6B03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0474-EB86-4BA5-A2D3-E628D55E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Best case running time analysis</a:t>
            </a:r>
          </a:p>
          <a:p>
            <a:r>
              <a:rPr lang="en-US" dirty="0"/>
              <a:t>Average case: Average of running times for all possible combinations of the inputs</a:t>
            </a:r>
          </a:p>
          <a:p>
            <a:r>
              <a:rPr lang="en-US" dirty="0"/>
              <a:t>Worst case: This is the most important</a:t>
            </a:r>
          </a:p>
        </p:txBody>
      </p:sp>
    </p:spTree>
    <p:extLst>
      <p:ext uri="{BB962C8B-B14F-4D97-AF65-F5344CB8AC3E}">
        <p14:creationId xmlns:p14="http://schemas.microsoft.com/office/powerpoint/2010/main" val="32830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B358-E71F-4B52-8B7A-E4C31D9D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Big 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E007-59EE-4D9F-97E2-BF990CD5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</a:pPr>
            <a:r>
              <a:rPr lang="en-US" altLang="en-US" dirty="0">
                <a:sym typeface="Symbol" panose="05050102010706020507" pitchFamily="18" charset="2"/>
              </a:rPr>
              <a:t>Let f(x) and g(x) be functions on x where x is an integer.</a:t>
            </a:r>
          </a:p>
          <a:p>
            <a:pPr marL="0" indent="0">
              <a:spcBef>
                <a:spcPct val="0"/>
              </a:spcBef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dirty="0">
                <a:sym typeface="Symbol" panose="05050102010706020507" pitchFamily="18" charset="2"/>
              </a:rPr>
              <a:t>We say that f(x) is O(g(x)) if there are constants C and n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 such that</a:t>
            </a:r>
          </a:p>
          <a:p>
            <a:pPr marL="0" indent="0">
              <a:spcBef>
                <a:spcPct val="0"/>
              </a:spcBef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	|f(x)|  </a:t>
            </a:r>
            <a:r>
              <a:rPr lang="en-US" altLang="en-US" dirty="0" err="1">
                <a:sym typeface="Symbol" panose="05050102010706020507" pitchFamily="18" charset="2"/>
              </a:rPr>
              <a:t>C|g</a:t>
            </a:r>
            <a:r>
              <a:rPr lang="en-US" altLang="en-US" dirty="0">
                <a:sym typeface="Symbol" panose="05050102010706020507" pitchFamily="18" charset="2"/>
              </a:rPr>
              <a:t>(x)|</a:t>
            </a:r>
          </a:p>
          <a:p>
            <a:pPr marL="0" indent="0">
              <a:spcBef>
                <a:spcPct val="0"/>
              </a:spcBef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	whenever x &gt; n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dirty="0"/>
              <a:t>Example: 2x</a:t>
            </a:r>
            <a:r>
              <a:rPr lang="en-US" baseline="30000" dirty="0"/>
              <a:t>2</a:t>
            </a:r>
            <a:r>
              <a:rPr lang="en-US" dirty="0"/>
              <a:t> + 3x + 5 is O(x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i="1" dirty="0"/>
              <a:t> </a:t>
            </a:r>
          </a:p>
          <a:p>
            <a:r>
              <a:rPr lang="en-US" dirty="0"/>
              <a:t>Usually take the highest index, ignore the constant terms and lower indices. As x grows larger, the bigger index takes precedence.</a:t>
            </a:r>
          </a:p>
        </p:txBody>
      </p:sp>
    </p:spTree>
    <p:extLst>
      <p:ext uri="{BB962C8B-B14F-4D97-AF65-F5344CB8AC3E}">
        <p14:creationId xmlns:p14="http://schemas.microsoft.com/office/powerpoint/2010/main" val="212965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D19C-6268-49FC-9707-C9336CC5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Big 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E0349-06E8-4FAA-AF2A-2A4CEC7E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f(x) is O(g(x))</a:t>
            </a:r>
          </a:p>
          <a:p>
            <a:r>
              <a:rPr lang="en-US" dirty="0"/>
              <a:t>For all x&gt;n</a:t>
            </a:r>
            <a:r>
              <a:rPr lang="en-US" baseline="-25000" dirty="0"/>
              <a:t>0</a:t>
            </a:r>
            <a:r>
              <a:rPr lang="en-US" dirty="0"/>
              <a:t>, cg(x) &gt; f(x) </a:t>
            </a:r>
          </a:p>
          <a:p>
            <a:endParaRPr lang="en-US" dirty="0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07E7FD3C-EE68-4E24-87D1-20E1F5DF50F5}"/>
              </a:ext>
            </a:extLst>
          </p:cNvPr>
          <p:cNvGrpSpPr>
            <a:grpSpLocks/>
          </p:cNvGrpSpPr>
          <p:nvPr/>
        </p:nvGrpSpPr>
        <p:grpSpPr bwMode="auto">
          <a:xfrm>
            <a:off x="5224414" y="1690688"/>
            <a:ext cx="6371155" cy="4486275"/>
            <a:chOff x="1325" y="1464"/>
            <a:chExt cx="3450" cy="232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009B089-ED61-4BB6-94EE-68C087EEC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" y="1464"/>
              <a:ext cx="3450" cy="2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BED206DA-CAF0-49AC-BF7C-91BD86733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490"/>
              <a:ext cx="5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00"/>
                  </a:solidFill>
                  <a:latin typeface="Times" panose="02020603050405020304" pitchFamily="18" charset="0"/>
                </a:rPr>
                <a:t>f</a:t>
              </a: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68C45601-D505-452E-AFEF-5894935E9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8" y="2075"/>
              <a:ext cx="38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A5002E"/>
                  </a:solidFill>
                  <a:latin typeface="Times" panose="02020603050405020304" pitchFamily="18" charset="0"/>
                </a:rPr>
                <a:t>c</a:t>
              </a:r>
              <a:r>
                <a:rPr lang="en-US" altLang="en-US" sz="2500">
                  <a:solidFill>
                    <a:srgbClr val="A5002E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>
                  <a:solidFill>
                    <a:srgbClr val="A5002E"/>
                  </a:solidFill>
                  <a:latin typeface="Cochin" pitchFamily="34" charset="0"/>
                </a:rPr>
                <a:t>⋅</a:t>
              </a:r>
              <a:r>
                <a:rPr lang="en-US" altLang="en-US" sz="2500">
                  <a:solidFill>
                    <a:srgbClr val="A5002E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 i="1">
                  <a:solidFill>
                    <a:srgbClr val="A5002E"/>
                  </a:solidFill>
                  <a:latin typeface="Times" panose="02020603050405020304" pitchFamily="18" charset="0"/>
                </a:rPr>
                <a:t>g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E1330C87-18E1-4BC0-B29F-B7E3E7E4B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" y="3505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00"/>
                  </a:solidFill>
                  <a:latin typeface="Times" panose="02020603050405020304" pitchFamily="18" charset="0"/>
                </a:rPr>
                <a:t>n</a:t>
              </a:r>
              <a:r>
                <a:rPr lang="en-US" altLang="en-US" sz="2800" baseline="-330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19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442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Cochin</vt:lpstr>
      <vt:lpstr>Times</vt:lpstr>
      <vt:lpstr>Office Theme</vt:lpstr>
      <vt:lpstr>Bitmap Image</vt:lpstr>
      <vt:lpstr>Algorithms: Time Complexity and Big Oh notation</vt:lpstr>
      <vt:lpstr>Outline</vt:lpstr>
      <vt:lpstr>Introduction</vt:lpstr>
      <vt:lpstr>What is complexity of an algorithm</vt:lpstr>
      <vt:lpstr>Time or space complexity: Why important </vt:lpstr>
      <vt:lpstr>Analysis of insertion sort</vt:lpstr>
      <vt:lpstr>Three types of analysis</vt:lpstr>
      <vt:lpstr>Definition of Big O</vt:lpstr>
      <vt:lpstr>Illustration of Big Oh</vt:lpstr>
      <vt:lpstr>Some properties of Big Oh</vt:lpstr>
      <vt:lpstr>Big Omega and big Theta</vt:lpstr>
      <vt:lpstr>Merge sort: a divide and conquer algorithm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Time Complexity and O notation</dc:title>
  <dc:creator>Joy Bose</dc:creator>
  <cp:lastModifiedBy>Joy Bose</cp:lastModifiedBy>
  <cp:revision>17</cp:revision>
  <dcterms:created xsi:type="dcterms:W3CDTF">2019-01-04T13:57:21Z</dcterms:created>
  <dcterms:modified xsi:type="dcterms:W3CDTF">2019-01-07T05:47:19Z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jobose@microsoft.com</vt:lpwstr>
  </property>
  <property fmtid="{D5CDD505-2E9C-101B-9397-08002B2CF9AE}" pid="5" name="MSIP_Label_f42aa342-8706-4288-bd11-ebb85995028c_SetDate">
    <vt:lpwstr>2019-01-04T13:59:53.6715170Z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