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64" r:id="rId6"/>
    <p:sldId id="283" r:id="rId7"/>
    <p:sldId id="277" r:id="rId8"/>
    <p:sldId id="259" r:id="rId9"/>
    <p:sldId id="260" r:id="rId10"/>
    <p:sldId id="261" r:id="rId11"/>
    <p:sldId id="263" r:id="rId12"/>
    <p:sldId id="280" r:id="rId13"/>
    <p:sldId id="262" r:id="rId14"/>
    <p:sldId id="281" r:id="rId15"/>
    <p:sldId id="265" r:id="rId16"/>
    <p:sldId id="266" r:id="rId17"/>
    <p:sldId id="267" r:id="rId18"/>
    <p:sldId id="268" r:id="rId19"/>
    <p:sldId id="269" r:id="rId20"/>
    <p:sldId id="270" r:id="rId21"/>
    <p:sldId id="271" r:id="rId22"/>
    <p:sldId id="272" r:id="rId23"/>
    <p:sldId id="273" r:id="rId24"/>
    <p:sldId id="274" r:id="rId25"/>
    <p:sldId id="285" r:id="rId26"/>
    <p:sldId id="286" r:id="rId27"/>
    <p:sldId id="275" r:id="rId28"/>
    <p:sldId id="284" r:id="rId29"/>
    <p:sldId id="287" r:id="rId30"/>
    <p:sldId id="276"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D9F7-EE63-B164-4EA3-165237EC62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D5DA9D-A188-A47C-70FA-B746E5348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B38E4D-648C-4D2D-DF2A-E9BFC70021A9}"/>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5" name="Footer Placeholder 4">
            <a:extLst>
              <a:ext uri="{FF2B5EF4-FFF2-40B4-BE49-F238E27FC236}">
                <a16:creationId xmlns:a16="http://schemas.microsoft.com/office/drawing/2014/main" id="{5BE2F42F-314E-3297-D814-294F27C067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6BCD8-D8F2-0582-F9B4-70D205DFADE5}"/>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390236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B65F-81BC-65FB-11E3-02B7D99A21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DC6D68-9C81-80C8-9D56-D9A9634D25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F7E66-6F18-E90D-07A4-48F32E4EB062}"/>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5" name="Footer Placeholder 4">
            <a:extLst>
              <a:ext uri="{FF2B5EF4-FFF2-40B4-BE49-F238E27FC236}">
                <a16:creationId xmlns:a16="http://schemas.microsoft.com/office/drawing/2014/main" id="{33957BB0-33D6-1D6F-717B-BAAD6F751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58186-CE10-859E-E267-DF236E57F0BF}"/>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226688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F018DB-A7A2-357C-2715-CF40BB564C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63B1FD-291E-F2D9-F96B-F939E81EC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7A85A5-F2AC-D72E-6BD7-2CAD12CA39BA}"/>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5" name="Footer Placeholder 4">
            <a:extLst>
              <a:ext uri="{FF2B5EF4-FFF2-40B4-BE49-F238E27FC236}">
                <a16:creationId xmlns:a16="http://schemas.microsoft.com/office/drawing/2014/main" id="{8F3AF0B5-965E-E4EE-653D-4A15D6CDD4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BFCED7-8F47-EA01-D350-77B3F727C5B0}"/>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62343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9076-F582-E323-8F58-70EA04DCB4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FCDB08-EC3B-7C1C-139F-732CB594AB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DC966-E11B-D7F9-3D91-C79BA496284E}"/>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5" name="Footer Placeholder 4">
            <a:extLst>
              <a:ext uri="{FF2B5EF4-FFF2-40B4-BE49-F238E27FC236}">
                <a16:creationId xmlns:a16="http://schemas.microsoft.com/office/drawing/2014/main" id="{B3232996-2700-631A-F32F-98FE13595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0496AA-A395-E89F-3DF3-84E7D21F3115}"/>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308615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C647-6FF3-5F29-F4A9-0D87C260D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213F2A-B06E-D61F-BA14-D4520F231D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DA14B7-D752-172F-D8CF-614CB2A00D50}"/>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5" name="Footer Placeholder 4">
            <a:extLst>
              <a:ext uri="{FF2B5EF4-FFF2-40B4-BE49-F238E27FC236}">
                <a16:creationId xmlns:a16="http://schemas.microsoft.com/office/drawing/2014/main" id="{774CEA8E-23A0-CC4E-9363-E6FC2557B8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F27609-A789-B095-C6AB-66C94D06604A}"/>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222663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43C3-1F39-8F18-28E2-A091D513F9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24B4B9-A8F2-57C2-87F9-AAA9DC720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C0FC9C-268F-0EC4-10D7-2D75C01D85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6B6853-D657-D89A-D7B0-A24F6AA74026}"/>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6" name="Footer Placeholder 5">
            <a:extLst>
              <a:ext uri="{FF2B5EF4-FFF2-40B4-BE49-F238E27FC236}">
                <a16:creationId xmlns:a16="http://schemas.microsoft.com/office/drawing/2014/main" id="{406CC511-8F3A-F1A3-D35D-E74C986D31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D5D82B-314E-CBA0-7432-DAD99038870F}"/>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139097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7A85-074F-FE7F-D1EC-489A8B30F4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456767-68AE-7743-12E2-7DC662FA90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C590B9-7E78-3249-51E4-749768AD92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E97112-69F0-053D-F1B4-3C8791DCE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37FAD7-C17C-7847-AD75-4FD80A8A38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7A1158-3CFC-6545-0E8E-E121CDCA47E0}"/>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8" name="Footer Placeholder 7">
            <a:extLst>
              <a:ext uri="{FF2B5EF4-FFF2-40B4-BE49-F238E27FC236}">
                <a16:creationId xmlns:a16="http://schemas.microsoft.com/office/drawing/2014/main" id="{441A169A-025C-4808-6ED4-5360AE21FB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A5196D-E0A7-2BB7-1663-A4ACF518B7E9}"/>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310577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E4F7-958D-3494-8199-15C827E579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35AA7E-1911-0666-8975-F30F26E9309A}"/>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4" name="Footer Placeholder 3">
            <a:extLst>
              <a:ext uri="{FF2B5EF4-FFF2-40B4-BE49-F238E27FC236}">
                <a16:creationId xmlns:a16="http://schemas.microsoft.com/office/drawing/2014/main" id="{5FA719CA-0D2F-EC2E-6E97-3A5B722A18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9A2C4F-A56E-C9BE-C0AD-F3A3924307F2}"/>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255670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305AD-F7C2-DA4A-2D57-D9671C10875E}"/>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3" name="Footer Placeholder 2">
            <a:extLst>
              <a:ext uri="{FF2B5EF4-FFF2-40B4-BE49-F238E27FC236}">
                <a16:creationId xmlns:a16="http://schemas.microsoft.com/office/drawing/2014/main" id="{89477E07-1DB1-DE8F-6A0A-1B25EA6F59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754EF2-F328-5468-19EE-F5FCFB0C3ED5}"/>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299953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BA90-F0A8-EC75-0CC8-6F2365FFD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D69FF9-0059-9150-4C20-07C5F7F98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301A63-E589-7EB4-DC15-25A8200A6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D584B-9646-8EC7-42AE-A5BAD5BFF0ED}"/>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6" name="Footer Placeholder 5">
            <a:extLst>
              <a:ext uri="{FF2B5EF4-FFF2-40B4-BE49-F238E27FC236}">
                <a16:creationId xmlns:a16="http://schemas.microsoft.com/office/drawing/2014/main" id="{F6AC61BC-5DC8-5C58-1213-98D6040CF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70A99F-260C-B604-A414-19AD28D51A2B}"/>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135709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C038-CBC5-1B9C-642D-6FD6FD5A5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CB2ADA-C1A5-C495-034C-239EBB694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DA6CF7-3142-C7C7-BB66-5C44E91E1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1A185-3F04-14A5-6588-73680E4E81E4}"/>
              </a:ext>
            </a:extLst>
          </p:cNvPr>
          <p:cNvSpPr>
            <a:spLocks noGrp="1"/>
          </p:cNvSpPr>
          <p:nvPr>
            <p:ph type="dt" sz="half" idx="10"/>
          </p:nvPr>
        </p:nvSpPr>
        <p:spPr/>
        <p:txBody>
          <a:bodyPr/>
          <a:lstStyle/>
          <a:p>
            <a:fld id="{B6365D19-C12B-475D-823E-2B3D6B41A397}" type="datetimeFigureOut">
              <a:rPr lang="en-IN" smtClean="0"/>
              <a:t>23-04-2024</a:t>
            </a:fld>
            <a:endParaRPr lang="en-IN"/>
          </a:p>
        </p:txBody>
      </p:sp>
      <p:sp>
        <p:nvSpPr>
          <p:cNvPr id="6" name="Footer Placeholder 5">
            <a:extLst>
              <a:ext uri="{FF2B5EF4-FFF2-40B4-BE49-F238E27FC236}">
                <a16:creationId xmlns:a16="http://schemas.microsoft.com/office/drawing/2014/main" id="{740E698F-A936-D82B-A385-F82AE611ED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49577E-20A0-937F-3958-B38675E7D565}"/>
              </a:ext>
            </a:extLst>
          </p:cNvPr>
          <p:cNvSpPr>
            <a:spLocks noGrp="1"/>
          </p:cNvSpPr>
          <p:nvPr>
            <p:ph type="sldNum" sz="quarter" idx="12"/>
          </p:nvPr>
        </p:nvSpPr>
        <p:spPr/>
        <p:txBody>
          <a:bodyPr/>
          <a:lstStyle/>
          <a:p>
            <a:fld id="{03C0F291-FF97-42D2-925A-F1F587DB07CE}" type="slidenum">
              <a:rPr lang="en-IN" smtClean="0"/>
              <a:t>‹#›</a:t>
            </a:fld>
            <a:endParaRPr lang="en-IN"/>
          </a:p>
        </p:txBody>
      </p:sp>
    </p:spTree>
    <p:extLst>
      <p:ext uri="{BB962C8B-B14F-4D97-AF65-F5344CB8AC3E}">
        <p14:creationId xmlns:p14="http://schemas.microsoft.com/office/powerpoint/2010/main" val="287335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0B70D1-A4A0-C980-7E59-B893121DC2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6D8175-9554-776D-1F1D-662940762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4A39E7-CA00-D9D9-D60C-74B48EC6A4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65D19-C12B-475D-823E-2B3D6B41A397}" type="datetimeFigureOut">
              <a:rPr lang="en-IN" smtClean="0"/>
              <a:t>23-04-2024</a:t>
            </a:fld>
            <a:endParaRPr lang="en-IN"/>
          </a:p>
        </p:txBody>
      </p:sp>
      <p:sp>
        <p:nvSpPr>
          <p:cNvPr id="5" name="Footer Placeholder 4">
            <a:extLst>
              <a:ext uri="{FF2B5EF4-FFF2-40B4-BE49-F238E27FC236}">
                <a16:creationId xmlns:a16="http://schemas.microsoft.com/office/drawing/2014/main" id="{B7C999BF-E5FC-FBBE-6422-A3EB45EB4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C6EF1-B602-903A-8F4A-45510398E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0F291-FF97-42D2-925A-F1F587DB07CE}" type="slidenum">
              <a:rPr lang="en-IN" smtClean="0"/>
              <a:t>‹#›</a:t>
            </a:fld>
            <a:endParaRPr lang="en-IN"/>
          </a:p>
        </p:txBody>
      </p:sp>
    </p:spTree>
    <p:extLst>
      <p:ext uri="{BB962C8B-B14F-4D97-AF65-F5344CB8AC3E}">
        <p14:creationId xmlns:p14="http://schemas.microsoft.com/office/powerpoint/2010/main" val="204563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0ADA-E1D9-6DD5-5B43-7C11D2C8FA4E}"/>
              </a:ext>
            </a:extLst>
          </p:cNvPr>
          <p:cNvSpPr>
            <a:spLocks noGrp="1"/>
          </p:cNvSpPr>
          <p:nvPr>
            <p:ph type="ctrTitle"/>
          </p:nvPr>
        </p:nvSpPr>
        <p:spPr/>
        <p:txBody>
          <a:bodyPr/>
          <a:lstStyle/>
          <a:p>
            <a:r>
              <a:rPr lang="en-US" dirty="0"/>
              <a:t>Biology and Psychology of Mental Health</a:t>
            </a:r>
            <a:endParaRPr lang="en-IN" dirty="0"/>
          </a:p>
        </p:txBody>
      </p:sp>
      <p:sp>
        <p:nvSpPr>
          <p:cNvPr id="3" name="Subtitle 2">
            <a:extLst>
              <a:ext uri="{FF2B5EF4-FFF2-40B4-BE49-F238E27FC236}">
                <a16:creationId xmlns:a16="http://schemas.microsoft.com/office/drawing/2014/main" id="{99A55778-7CA7-9B4B-2A6D-CFE4D1B7366E}"/>
              </a:ext>
            </a:extLst>
          </p:cNvPr>
          <p:cNvSpPr>
            <a:spLocks noGrp="1"/>
          </p:cNvSpPr>
          <p:nvPr>
            <p:ph type="subTitle" idx="1"/>
          </p:nvPr>
        </p:nvSpPr>
        <p:spPr/>
        <p:txBody>
          <a:bodyPr/>
          <a:lstStyle/>
          <a:p>
            <a:r>
              <a:rPr lang="en-US" dirty="0"/>
              <a:t>Joy Bose</a:t>
            </a:r>
            <a:endParaRPr lang="en-IN" dirty="0"/>
          </a:p>
        </p:txBody>
      </p:sp>
    </p:spTree>
    <p:extLst>
      <p:ext uri="{BB962C8B-B14F-4D97-AF65-F5344CB8AC3E}">
        <p14:creationId xmlns:p14="http://schemas.microsoft.com/office/powerpoint/2010/main" val="304069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4310-D49A-D07D-CD5C-7D59A0AF6B07}"/>
              </a:ext>
            </a:extLst>
          </p:cNvPr>
          <p:cNvSpPr>
            <a:spLocks noGrp="1"/>
          </p:cNvSpPr>
          <p:nvPr>
            <p:ph type="title"/>
          </p:nvPr>
        </p:nvSpPr>
        <p:spPr/>
        <p:txBody>
          <a:bodyPr/>
          <a:lstStyle/>
          <a:p>
            <a:r>
              <a:rPr lang="en-US" dirty="0"/>
              <a:t>Biological factors</a:t>
            </a:r>
            <a:endParaRPr lang="en-IN" dirty="0"/>
          </a:p>
        </p:txBody>
      </p:sp>
      <p:sp>
        <p:nvSpPr>
          <p:cNvPr id="3" name="Content Placeholder 2">
            <a:extLst>
              <a:ext uri="{FF2B5EF4-FFF2-40B4-BE49-F238E27FC236}">
                <a16:creationId xmlns:a16="http://schemas.microsoft.com/office/drawing/2014/main" id="{6BF77619-8D50-7614-C241-3C2BC89F2E2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6216CDE-3794-EE51-141A-574848C618EF}"/>
              </a:ext>
            </a:extLst>
          </p:cNvPr>
          <p:cNvPicPr>
            <a:picLocks noChangeAspect="1"/>
          </p:cNvPicPr>
          <p:nvPr/>
        </p:nvPicPr>
        <p:blipFill>
          <a:blip r:embed="rId2"/>
          <a:stretch>
            <a:fillRect/>
          </a:stretch>
        </p:blipFill>
        <p:spPr>
          <a:xfrm>
            <a:off x="881062" y="1391444"/>
            <a:ext cx="10429875" cy="5219700"/>
          </a:xfrm>
          <a:prstGeom prst="rect">
            <a:avLst/>
          </a:prstGeom>
        </p:spPr>
      </p:pic>
    </p:spTree>
    <p:extLst>
      <p:ext uri="{BB962C8B-B14F-4D97-AF65-F5344CB8AC3E}">
        <p14:creationId xmlns:p14="http://schemas.microsoft.com/office/powerpoint/2010/main" val="397144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19D0-2369-DDD0-3976-69C6F89C744D}"/>
              </a:ext>
            </a:extLst>
          </p:cNvPr>
          <p:cNvSpPr>
            <a:spLocks noGrp="1"/>
          </p:cNvSpPr>
          <p:nvPr>
            <p:ph type="title"/>
          </p:nvPr>
        </p:nvSpPr>
        <p:spPr/>
        <p:txBody>
          <a:bodyPr/>
          <a:lstStyle/>
          <a:p>
            <a:r>
              <a:rPr lang="en-US" dirty="0"/>
              <a:t>Biological factors</a:t>
            </a:r>
            <a:endParaRPr lang="en-IN" dirty="0"/>
          </a:p>
        </p:txBody>
      </p:sp>
      <p:sp>
        <p:nvSpPr>
          <p:cNvPr id="3" name="Content Placeholder 2">
            <a:extLst>
              <a:ext uri="{FF2B5EF4-FFF2-40B4-BE49-F238E27FC236}">
                <a16:creationId xmlns:a16="http://schemas.microsoft.com/office/drawing/2014/main" id="{88676792-121C-1016-B9F3-2F70C1FC8596}"/>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CE5C4FCF-E5C5-B30A-471F-68366DD80191}"/>
              </a:ext>
            </a:extLst>
          </p:cNvPr>
          <p:cNvPicPr>
            <a:picLocks noChangeAspect="1"/>
          </p:cNvPicPr>
          <p:nvPr/>
        </p:nvPicPr>
        <p:blipFill>
          <a:blip r:embed="rId2"/>
          <a:stretch>
            <a:fillRect/>
          </a:stretch>
        </p:blipFill>
        <p:spPr>
          <a:xfrm>
            <a:off x="581025" y="1438275"/>
            <a:ext cx="11029950" cy="5419725"/>
          </a:xfrm>
          <a:prstGeom prst="rect">
            <a:avLst/>
          </a:prstGeom>
        </p:spPr>
      </p:pic>
    </p:spTree>
    <p:extLst>
      <p:ext uri="{BB962C8B-B14F-4D97-AF65-F5344CB8AC3E}">
        <p14:creationId xmlns:p14="http://schemas.microsoft.com/office/powerpoint/2010/main" val="137391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33A9-C06E-365D-6DDC-1C84D7FD0588}"/>
              </a:ext>
            </a:extLst>
          </p:cNvPr>
          <p:cNvSpPr>
            <a:spLocks noGrp="1"/>
          </p:cNvSpPr>
          <p:nvPr>
            <p:ph type="title"/>
          </p:nvPr>
        </p:nvSpPr>
        <p:spPr/>
        <p:txBody>
          <a:bodyPr/>
          <a:lstStyle/>
          <a:p>
            <a:r>
              <a:rPr lang="en-US" dirty="0"/>
              <a:t>Social factors for psychosis/ schizophrenia</a:t>
            </a:r>
            <a:endParaRPr lang="en-IN" dirty="0"/>
          </a:p>
        </p:txBody>
      </p:sp>
      <p:sp>
        <p:nvSpPr>
          <p:cNvPr id="3" name="Content Placeholder 2">
            <a:extLst>
              <a:ext uri="{FF2B5EF4-FFF2-40B4-BE49-F238E27FC236}">
                <a16:creationId xmlns:a16="http://schemas.microsoft.com/office/drawing/2014/main" id="{5A90CFBB-0323-1AA4-0EAD-4F8DD7E939D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14ACEE6-378A-A237-3054-698B2B247AAB}"/>
              </a:ext>
            </a:extLst>
          </p:cNvPr>
          <p:cNvPicPr>
            <a:picLocks noChangeAspect="1"/>
          </p:cNvPicPr>
          <p:nvPr/>
        </p:nvPicPr>
        <p:blipFill>
          <a:blip r:embed="rId2"/>
          <a:stretch>
            <a:fillRect/>
          </a:stretch>
        </p:blipFill>
        <p:spPr>
          <a:xfrm>
            <a:off x="1104900" y="1696244"/>
            <a:ext cx="9715500" cy="4610100"/>
          </a:xfrm>
          <a:prstGeom prst="rect">
            <a:avLst/>
          </a:prstGeom>
        </p:spPr>
      </p:pic>
    </p:spTree>
    <p:extLst>
      <p:ext uri="{BB962C8B-B14F-4D97-AF65-F5344CB8AC3E}">
        <p14:creationId xmlns:p14="http://schemas.microsoft.com/office/powerpoint/2010/main" val="235873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042A-4347-06FB-2FBD-7629D4945263}"/>
              </a:ext>
            </a:extLst>
          </p:cNvPr>
          <p:cNvSpPr>
            <a:spLocks noGrp="1"/>
          </p:cNvSpPr>
          <p:nvPr>
            <p:ph type="title"/>
          </p:nvPr>
        </p:nvSpPr>
        <p:spPr/>
        <p:txBody>
          <a:bodyPr>
            <a:normAutofit/>
          </a:bodyPr>
          <a:lstStyle/>
          <a:p>
            <a:r>
              <a:rPr lang="en-US" sz="4000" dirty="0"/>
              <a:t>Social fragmentation: psychosis/ schizophrenia</a:t>
            </a:r>
            <a:endParaRPr lang="en-IN" sz="4000" dirty="0"/>
          </a:p>
        </p:txBody>
      </p:sp>
      <p:sp>
        <p:nvSpPr>
          <p:cNvPr id="3" name="Content Placeholder 2">
            <a:extLst>
              <a:ext uri="{FF2B5EF4-FFF2-40B4-BE49-F238E27FC236}">
                <a16:creationId xmlns:a16="http://schemas.microsoft.com/office/drawing/2014/main" id="{53AB3EB4-8161-D795-8247-E143C54D373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C91B248-4932-2740-CDF7-A98E4207A7C9}"/>
              </a:ext>
            </a:extLst>
          </p:cNvPr>
          <p:cNvPicPr>
            <a:picLocks noChangeAspect="1"/>
          </p:cNvPicPr>
          <p:nvPr/>
        </p:nvPicPr>
        <p:blipFill>
          <a:blip r:embed="rId2"/>
          <a:stretch>
            <a:fillRect/>
          </a:stretch>
        </p:blipFill>
        <p:spPr>
          <a:xfrm>
            <a:off x="490537" y="1638300"/>
            <a:ext cx="11001375" cy="5219700"/>
          </a:xfrm>
          <a:prstGeom prst="rect">
            <a:avLst/>
          </a:prstGeom>
        </p:spPr>
      </p:pic>
    </p:spTree>
    <p:extLst>
      <p:ext uri="{BB962C8B-B14F-4D97-AF65-F5344CB8AC3E}">
        <p14:creationId xmlns:p14="http://schemas.microsoft.com/office/powerpoint/2010/main" val="339135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6F47-2FC7-0769-4542-91B623467C08}"/>
              </a:ext>
            </a:extLst>
          </p:cNvPr>
          <p:cNvSpPr>
            <a:spLocks noGrp="1"/>
          </p:cNvSpPr>
          <p:nvPr>
            <p:ph type="title"/>
          </p:nvPr>
        </p:nvSpPr>
        <p:spPr/>
        <p:txBody>
          <a:bodyPr/>
          <a:lstStyle/>
          <a:p>
            <a:r>
              <a:rPr lang="en-US" dirty="0"/>
              <a:t>Social factors for psychosis/ schizophrenia</a:t>
            </a:r>
            <a:endParaRPr lang="en-IN" dirty="0"/>
          </a:p>
        </p:txBody>
      </p:sp>
      <p:sp>
        <p:nvSpPr>
          <p:cNvPr id="3" name="Content Placeholder 2">
            <a:extLst>
              <a:ext uri="{FF2B5EF4-FFF2-40B4-BE49-F238E27FC236}">
                <a16:creationId xmlns:a16="http://schemas.microsoft.com/office/drawing/2014/main" id="{E023AF3B-AEB9-304E-4E11-395F421E4F0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887143D-C05D-310D-085F-4223FD586980}"/>
              </a:ext>
            </a:extLst>
          </p:cNvPr>
          <p:cNvPicPr>
            <a:picLocks noChangeAspect="1"/>
          </p:cNvPicPr>
          <p:nvPr/>
        </p:nvPicPr>
        <p:blipFill>
          <a:blip r:embed="rId2"/>
          <a:stretch>
            <a:fillRect/>
          </a:stretch>
        </p:blipFill>
        <p:spPr>
          <a:xfrm>
            <a:off x="1485900" y="1778000"/>
            <a:ext cx="9467850" cy="4714875"/>
          </a:xfrm>
          <a:prstGeom prst="rect">
            <a:avLst/>
          </a:prstGeom>
        </p:spPr>
      </p:pic>
    </p:spTree>
    <p:extLst>
      <p:ext uri="{BB962C8B-B14F-4D97-AF65-F5344CB8AC3E}">
        <p14:creationId xmlns:p14="http://schemas.microsoft.com/office/powerpoint/2010/main" val="411916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B265-13D3-B223-76D6-137AE0BE4159}"/>
              </a:ext>
            </a:extLst>
          </p:cNvPr>
          <p:cNvSpPr>
            <a:spLocks noGrp="1"/>
          </p:cNvSpPr>
          <p:nvPr>
            <p:ph type="title"/>
          </p:nvPr>
        </p:nvSpPr>
        <p:spPr/>
        <p:txBody>
          <a:bodyPr/>
          <a:lstStyle/>
          <a:p>
            <a:r>
              <a:rPr lang="en-US" dirty="0"/>
              <a:t>Example of addiction</a:t>
            </a:r>
            <a:endParaRPr lang="en-IN" dirty="0"/>
          </a:p>
        </p:txBody>
      </p:sp>
      <p:sp>
        <p:nvSpPr>
          <p:cNvPr id="3" name="Content Placeholder 2">
            <a:extLst>
              <a:ext uri="{FF2B5EF4-FFF2-40B4-BE49-F238E27FC236}">
                <a16:creationId xmlns:a16="http://schemas.microsoft.com/office/drawing/2014/main" id="{D8431B94-6D68-F1B9-8899-CC5DCC728FD6}"/>
              </a:ext>
            </a:extLst>
          </p:cNvPr>
          <p:cNvSpPr>
            <a:spLocks noGrp="1"/>
          </p:cNvSpPr>
          <p:nvPr>
            <p:ph idx="1"/>
          </p:nvPr>
        </p:nvSpPr>
        <p:spPr/>
        <p:txBody>
          <a:bodyPr/>
          <a:lstStyle/>
          <a:p>
            <a:r>
              <a:rPr lang="en-US" dirty="0"/>
              <a:t>Example: addiction to drugs, alcohol</a:t>
            </a:r>
          </a:p>
          <a:p>
            <a:r>
              <a:rPr lang="en-US" dirty="0"/>
              <a:t>Genetic factors: Twin studies</a:t>
            </a:r>
          </a:p>
          <a:p>
            <a:r>
              <a:rPr lang="en-US" dirty="0"/>
              <a:t>Social and developmental factors</a:t>
            </a:r>
          </a:p>
          <a:p>
            <a:r>
              <a:rPr lang="en-US" dirty="0"/>
              <a:t>Biology of addiction: Reward pathway of the brain hijacked by addictive drugs</a:t>
            </a:r>
          </a:p>
          <a:p>
            <a:endParaRPr lang="en-IN" dirty="0"/>
          </a:p>
        </p:txBody>
      </p:sp>
    </p:spTree>
    <p:extLst>
      <p:ext uri="{BB962C8B-B14F-4D97-AF65-F5344CB8AC3E}">
        <p14:creationId xmlns:p14="http://schemas.microsoft.com/office/powerpoint/2010/main" val="3493681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5460-F396-3570-DBAC-F0BFA7BFE2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E2E81C-C4E6-F1F9-73C1-3397DBD9B8D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D02EBD6-EE22-54EF-1158-1B760B84518E}"/>
              </a:ext>
            </a:extLst>
          </p:cNvPr>
          <p:cNvPicPr>
            <a:picLocks noChangeAspect="1"/>
          </p:cNvPicPr>
          <p:nvPr/>
        </p:nvPicPr>
        <p:blipFill>
          <a:blip r:embed="rId2"/>
          <a:stretch>
            <a:fillRect/>
          </a:stretch>
        </p:blipFill>
        <p:spPr>
          <a:xfrm>
            <a:off x="0" y="297931"/>
            <a:ext cx="12192000" cy="6262138"/>
          </a:xfrm>
          <a:prstGeom prst="rect">
            <a:avLst/>
          </a:prstGeom>
        </p:spPr>
      </p:pic>
    </p:spTree>
    <p:extLst>
      <p:ext uri="{BB962C8B-B14F-4D97-AF65-F5344CB8AC3E}">
        <p14:creationId xmlns:p14="http://schemas.microsoft.com/office/powerpoint/2010/main" val="402892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E9F9-231E-9414-1C39-4D217A2A0C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5EEE9C-E1F3-72B8-9287-8B8D37D36DA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EBED395-CF4B-116F-6AA7-B170DE933967}"/>
              </a:ext>
            </a:extLst>
          </p:cNvPr>
          <p:cNvPicPr>
            <a:picLocks noChangeAspect="1"/>
          </p:cNvPicPr>
          <p:nvPr/>
        </p:nvPicPr>
        <p:blipFill>
          <a:blip r:embed="rId2"/>
          <a:stretch>
            <a:fillRect/>
          </a:stretch>
        </p:blipFill>
        <p:spPr>
          <a:xfrm>
            <a:off x="1809750" y="228600"/>
            <a:ext cx="8572500" cy="6400800"/>
          </a:xfrm>
          <a:prstGeom prst="rect">
            <a:avLst/>
          </a:prstGeom>
        </p:spPr>
      </p:pic>
    </p:spTree>
    <p:extLst>
      <p:ext uri="{BB962C8B-B14F-4D97-AF65-F5344CB8AC3E}">
        <p14:creationId xmlns:p14="http://schemas.microsoft.com/office/powerpoint/2010/main" val="370156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E2B9-FE37-B8AF-1849-06AD41D7C5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EE0D9D-BA87-DAE1-4B90-F5FF088C21F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F8CF4A3-9EF6-D1C6-A68C-28FEC59ABA89}"/>
              </a:ext>
            </a:extLst>
          </p:cNvPr>
          <p:cNvPicPr>
            <a:picLocks noChangeAspect="1"/>
          </p:cNvPicPr>
          <p:nvPr/>
        </p:nvPicPr>
        <p:blipFill>
          <a:blip r:embed="rId2"/>
          <a:stretch>
            <a:fillRect/>
          </a:stretch>
        </p:blipFill>
        <p:spPr>
          <a:xfrm>
            <a:off x="1571427" y="0"/>
            <a:ext cx="9049145" cy="6858000"/>
          </a:xfrm>
          <a:prstGeom prst="rect">
            <a:avLst/>
          </a:prstGeom>
        </p:spPr>
      </p:pic>
    </p:spTree>
    <p:extLst>
      <p:ext uri="{BB962C8B-B14F-4D97-AF65-F5344CB8AC3E}">
        <p14:creationId xmlns:p14="http://schemas.microsoft.com/office/powerpoint/2010/main" val="528498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B099-A9B2-3ECA-3C0E-97EF4D5767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8F9FA5-6A71-9777-95D5-F8348DB162C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02E1E48-71FD-E4F7-6F11-45846D007101}"/>
              </a:ext>
            </a:extLst>
          </p:cNvPr>
          <p:cNvPicPr>
            <a:picLocks noChangeAspect="1"/>
          </p:cNvPicPr>
          <p:nvPr/>
        </p:nvPicPr>
        <p:blipFill>
          <a:blip r:embed="rId2"/>
          <a:stretch>
            <a:fillRect/>
          </a:stretch>
        </p:blipFill>
        <p:spPr>
          <a:xfrm>
            <a:off x="0" y="1764534"/>
            <a:ext cx="12192000" cy="3328931"/>
          </a:xfrm>
          <a:prstGeom prst="rect">
            <a:avLst/>
          </a:prstGeom>
        </p:spPr>
      </p:pic>
    </p:spTree>
    <p:extLst>
      <p:ext uri="{BB962C8B-B14F-4D97-AF65-F5344CB8AC3E}">
        <p14:creationId xmlns:p14="http://schemas.microsoft.com/office/powerpoint/2010/main" val="289557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5545-2EBA-44C9-D651-AC2C104C1968}"/>
              </a:ext>
            </a:extLst>
          </p:cNvPr>
          <p:cNvSpPr>
            <a:spLocks noGrp="1"/>
          </p:cNvSpPr>
          <p:nvPr>
            <p:ph type="title"/>
          </p:nvPr>
        </p:nvSpPr>
        <p:spPr/>
        <p:txBody>
          <a:bodyPr/>
          <a:lstStyle/>
          <a:p>
            <a:r>
              <a:rPr lang="en-US" dirty="0"/>
              <a:t>Topics</a:t>
            </a:r>
            <a:endParaRPr lang="en-IN" dirty="0"/>
          </a:p>
        </p:txBody>
      </p:sp>
      <p:sp>
        <p:nvSpPr>
          <p:cNvPr id="3" name="Content Placeholder 2">
            <a:extLst>
              <a:ext uri="{FF2B5EF4-FFF2-40B4-BE49-F238E27FC236}">
                <a16:creationId xmlns:a16="http://schemas.microsoft.com/office/drawing/2014/main" id="{D50391B8-65BB-0B48-9373-3C017191F8DF}"/>
              </a:ext>
            </a:extLst>
          </p:cNvPr>
          <p:cNvSpPr>
            <a:spLocks noGrp="1"/>
          </p:cNvSpPr>
          <p:nvPr>
            <p:ph idx="1"/>
          </p:nvPr>
        </p:nvSpPr>
        <p:spPr/>
        <p:txBody>
          <a:bodyPr/>
          <a:lstStyle/>
          <a:p>
            <a:r>
              <a:rPr lang="en-US" dirty="0"/>
              <a:t>Mental health and mental wellbeing</a:t>
            </a:r>
          </a:p>
          <a:p>
            <a:r>
              <a:rPr lang="en-US" dirty="0"/>
              <a:t>Factors for Schizophrenia / Psychosis</a:t>
            </a:r>
          </a:p>
          <a:p>
            <a:r>
              <a:rPr lang="en-US" dirty="0"/>
              <a:t>Factors for Addiction</a:t>
            </a:r>
          </a:p>
          <a:p>
            <a:r>
              <a:rPr lang="en-US" dirty="0"/>
              <a:t>Stress and Mindfulness</a:t>
            </a:r>
          </a:p>
          <a:p>
            <a:r>
              <a:rPr lang="en-US" dirty="0"/>
              <a:t>Depression and Cognitive Behavioral Therapy (CBT) for Depression</a:t>
            </a:r>
          </a:p>
          <a:p>
            <a:r>
              <a:rPr lang="en-US" dirty="0"/>
              <a:t>Psychology applied to improve learning</a:t>
            </a:r>
          </a:p>
          <a:p>
            <a:endParaRPr lang="en-US" dirty="0"/>
          </a:p>
          <a:p>
            <a:endParaRPr lang="en-IN" dirty="0"/>
          </a:p>
        </p:txBody>
      </p:sp>
    </p:spTree>
    <p:extLst>
      <p:ext uri="{BB962C8B-B14F-4D97-AF65-F5344CB8AC3E}">
        <p14:creationId xmlns:p14="http://schemas.microsoft.com/office/powerpoint/2010/main" val="35851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16E02-34BD-286A-3EFA-D724458CF584}"/>
              </a:ext>
            </a:extLst>
          </p:cNvPr>
          <p:cNvSpPr>
            <a:spLocks noGrp="1"/>
          </p:cNvSpPr>
          <p:nvPr>
            <p:ph type="title"/>
          </p:nvPr>
        </p:nvSpPr>
        <p:spPr/>
        <p:txBody>
          <a:bodyPr/>
          <a:lstStyle/>
          <a:p>
            <a:r>
              <a:rPr lang="en-US" dirty="0"/>
              <a:t>Biology of addiction to drugs</a:t>
            </a:r>
            <a:endParaRPr lang="en-IN" dirty="0"/>
          </a:p>
        </p:txBody>
      </p:sp>
      <p:sp>
        <p:nvSpPr>
          <p:cNvPr id="3" name="Content Placeholder 2">
            <a:extLst>
              <a:ext uri="{FF2B5EF4-FFF2-40B4-BE49-F238E27FC236}">
                <a16:creationId xmlns:a16="http://schemas.microsoft.com/office/drawing/2014/main" id="{84155F51-8190-9B5F-4808-A2EB555FA2E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AF8BF1F-3E90-679E-4C82-B91AE76B5556}"/>
              </a:ext>
            </a:extLst>
          </p:cNvPr>
          <p:cNvPicPr>
            <a:picLocks noChangeAspect="1"/>
          </p:cNvPicPr>
          <p:nvPr/>
        </p:nvPicPr>
        <p:blipFill>
          <a:blip r:embed="rId2"/>
          <a:stretch>
            <a:fillRect/>
          </a:stretch>
        </p:blipFill>
        <p:spPr>
          <a:xfrm>
            <a:off x="1497082" y="1825625"/>
            <a:ext cx="9197835" cy="4468813"/>
          </a:xfrm>
          <a:prstGeom prst="rect">
            <a:avLst/>
          </a:prstGeom>
        </p:spPr>
      </p:pic>
    </p:spTree>
    <p:extLst>
      <p:ext uri="{BB962C8B-B14F-4D97-AF65-F5344CB8AC3E}">
        <p14:creationId xmlns:p14="http://schemas.microsoft.com/office/powerpoint/2010/main" val="248646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F49B-5FD8-FC79-DEED-0E5909A299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2A344A-2932-8532-85E6-40EB0A718D7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1834662-2E38-03F2-EBD4-ECDC2B4D6C2B}"/>
              </a:ext>
            </a:extLst>
          </p:cNvPr>
          <p:cNvPicPr>
            <a:picLocks noChangeAspect="1"/>
          </p:cNvPicPr>
          <p:nvPr/>
        </p:nvPicPr>
        <p:blipFill>
          <a:blip r:embed="rId2"/>
          <a:stretch>
            <a:fillRect/>
          </a:stretch>
        </p:blipFill>
        <p:spPr>
          <a:xfrm>
            <a:off x="1272568" y="1374774"/>
            <a:ext cx="9646864" cy="4619625"/>
          </a:xfrm>
          <a:prstGeom prst="rect">
            <a:avLst/>
          </a:prstGeom>
        </p:spPr>
      </p:pic>
    </p:spTree>
    <p:extLst>
      <p:ext uri="{BB962C8B-B14F-4D97-AF65-F5344CB8AC3E}">
        <p14:creationId xmlns:p14="http://schemas.microsoft.com/office/powerpoint/2010/main" val="2810296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9A40-8C37-B13D-9F05-70E205A523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C4E03B-6779-2F1D-60D3-CAF2F72D875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8DE4C0-9FF3-9884-2D0A-0480EFA5933D}"/>
              </a:ext>
            </a:extLst>
          </p:cNvPr>
          <p:cNvPicPr>
            <a:picLocks noChangeAspect="1"/>
          </p:cNvPicPr>
          <p:nvPr/>
        </p:nvPicPr>
        <p:blipFill>
          <a:blip r:embed="rId2"/>
          <a:stretch>
            <a:fillRect/>
          </a:stretch>
        </p:blipFill>
        <p:spPr>
          <a:xfrm>
            <a:off x="1338262" y="1071562"/>
            <a:ext cx="9515475" cy="4714875"/>
          </a:xfrm>
          <a:prstGeom prst="rect">
            <a:avLst/>
          </a:prstGeom>
        </p:spPr>
      </p:pic>
    </p:spTree>
    <p:extLst>
      <p:ext uri="{BB962C8B-B14F-4D97-AF65-F5344CB8AC3E}">
        <p14:creationId xmlns:p14="http://schemas.microsoft.com/office/powerpoint/2010/main" val="624755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F691-007B-F901-BDE4-1E3CCF263FC7}"/>
              </a:ext>
            </a:extLst>
          </p:cNvPr>
          <p:cNvSpPr>
            <a:spLocks noGrp="1"/>
          </p:cNvSpPr>
          <p:nvPr>
            <p:ph type="title"/>
          </p:nvPr>
        </p:nvSpPr>
        <p:spPr/>
        <p:txBody>
          <a:bodyPr/>
          <a:lstStyle/>
          <a:p>
            <a:r>
              <a:rPr lang="en-US" dirty="0"/>
              <a:t>Example of stress</a:t>
            </a:r>
            <a:endParaRPr lang="en-IN" dirty="0"/>
          </a:p>
        </p:txBody>
      </p:sp>
      <p:sp>
        <p:nvSpPr>
          <p:cNvPr id="3" name="Content Placeholder 2">
            <a:extLst>
              <a:ext uri="{FF2B5EF4-FFF2-40B4-BE49-F238E27FC236}">
                <a16:creationId xmlns:a16="http://schemas.microsoft.com/office/drawing/2014/main" id="{04014ABC-372F-72A5-A780-8FD55D8E5645}"/>
              </a:ext>
            </a:extLst>
          </p:cNvPr>
          <p:cNvSpPr>
            <a:spLocks noGrp="1"/>
          </p:cNvSpPr>
          <p:nvPr>
            <p:ph idx="1"/>
          </p:nvPr>
        </p:nvSpPr>
        <p:spPr/>
        <p:txBody>
          <a:bodyPr/>
          <a:lstStyle/>
          <a:p>
            <a:r>
              <a:rPr lang="en-US" dirty="0"/>
              <a:t>Stress is the subjective state of sensing potentially adverse changes in the environment that will lead to a response that enables the animal to adapt to the changing environment.</a:t>
            </a:r>
          </a:p>
          <a:p>
            <a:r>
              <a:rPr lang="en-US" dirty="0"/>
              <a:t>Stress is a  process with the following steps:</a:t>
            </a:r>
          </a:p>
          <a:p>
            <a:pPr lvl="1"/>
            <a:r>
              <a:rPr lang="en-US" dirty="0"/>
              <a:t>The adverse changes in the environment are perceived by the brain regions, leading to release of stress mediator molecules to deal with the changes</a:t>
            </a:r>
          </a:p>
          <a:p>
            <a:pPr lvl="1"/>
            <a:r>
              <a:rPr lang="en-US" dirty="0"/>
              <a:t>This triggers the stress responses in the person, including physiological, cognitive and behavioral responses, that enable the person to adapt to the stressful changes in the environment</a:t>
            </a:r>
            <a:endParaRPr lang="en-IN" dirty="0"/>
          </a:p>
        </p:txBody>
      </p:sp>
    </p:spTree>
    <p:extLst>
      <p:ext uri="{BB962C8B-B14F-4D97-AF65-F5344CB8AC3E}">
        <p14:creationId xmlns:p14="http://schemas.microsoft.com/office/powerpoint/2010/main" val="3187220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0CC9-2392-59D3-91F9-985957EF59A3}"/>
              </a:ext>
            </a:extLst>
          </p:cNvPr>
          <p:cNvSpPr>
            <a:spLocks noGrp="1"/>
          </p:cNvSpPr>
          <p:nvPr>
            <p:ph type="title"/>
          </p:nvPr>
        </p:nvSpPr>
        <p:spPr/>
        <p:txBody>
          <a:bodyPr/>
          <a:lstStyle/>
          <a:p>
            <a:r>
              <a:rPr lang="en-US" dirty="0"/>
              <a:t>Biology of stress</a:t>
            </a:r>
            <a:endParaRPr lang="en-IN" dirty="0"/>
          </a:p>
        </p:txBody>
      </p:sp>
      <p:sp>
        <p:nvSpPr>
          <p:cNvPr id="3" name="Content Placeholder 2">
            <a:extLst>
              <a:ext uri="{FF2B5EF4-FFF2-40B4-BE49-F238E27FC236}">
                <a16:creationId xmlns:a16="http://schemas.microsoft.com/office/drawing/2014/main" id="{8DA0F9A4-4FB7-2EF2-242C-5F7DB7D9E0FE}"/>
              </a:ext>
            </a:extLst>
          </p:cNvPr>
          <p:cNvSpPr>
            <a:spLocks noGrp="1"/>
          </p:cNvSpPr>
          <p:nvPr>
            <p:ph idx="1"/>
          </p:nvPr>
        </p:nvSpPr>
        <p:spPr/>
        <p:txBody>
          <a:bodyPr>
            <a:normAutofit fontScale="77500" lnSpcReduction="20000"/>
          </a:bodyPr>
          <a:lstStyle/>
          <a:p>
            <a:r>
              <a:rPr lang="en-US" dirty="0"/>
              <a:t>Associated with activation of the </a:t>
            </a:r>
            <a:r>
              <a:rPr lang="en-US" b="1" dirty="0"/>
              <a:t>HPA axis </a:t>
            </a:r>
            <a:r>
              <a:rPr lang="en-US" dirty="0"/>
              <a:t>(hypothalamic–pituitary–adrenal axis). </a:t>
            </a:r>
          </a:p>
          <a:p>
            <a:r>
              <a:rPr lang="en-US" dirty="0"/>
              <a:t>This involves the activation of the region of the brain called </a:t>
            </a:r>
            <a:r>
              <a:rPr lang="en-US" b="1" dirty="0"/>
              <a:t>hypothalamus</a:t>
            </a:r>
            <a:r>
              <a:rPr lang="en-US" dirty="0"/>
              <a:t>, which then activates the </a:t>
            </a:r>
            <a:r>
              <a:rPr lang="en-US" b="1" dirty="0"/>
              <a:t>pituitary glands </a:t>
            </a:r>
            <a:r>
              <a:rPr lang="en-US" dirty="0"/>
              <a:t>and then affects the </a:t>
            </a:r>
            <a:r>
              <a:rPr lang="en-US" b="1" dirty="0"/>
              <a:t>adrenal cortex </a:t>
            </a:r>
            <a:r>
              <a:rPr lang="en-US" dirty="0"/>
              <a:t>activating the </a:t>
            </a:r>
            <a:r>
              <a:rPr lang="en-US" b="1" dirty="0"/>
              <a:t>adrenal glands</a:t>
            </a:r>
            <a:r>
              <a:rPr lang="en-US" dirty="0"/>
              <a:t>. </a:t>
            </a:r>
          </a:p>
          <a:p>
            <a:r>
              <a:rPr lang="en-US" dirty="0"/>
              <a:t>The adrenal gland releases the hormone </a:t>
            </a:r>
            <a:r>
              <a:rPr lang="en-US" b="1" dirty="0"/>
              <a:t>cortisol</a:t>
            </a:r>
            <a:r>
              <a:rPr lang="en-US" dirty="0"/>
              <a:t> in the blood. This causes changes in the sympathetic nervous system, which governs the fight or flight response, causing changes such as pupil dilation, conversion of glycogen to glucose, secretion of </a:t>
            </a:r>
            <a:r>
              <a:rPr lang="en-US" b="1" dirty="0"/>
              <a:t>adrenaline</a:t>
            </a:r>
            <a:r>
              <a:rPr lang="en-US" dirty="0"/>
              <a:t> and </a:t>
            </a:r>
            <a:r>
              <a:rPr lang="en-US" b="1" dirty="0"/>
              <a:t>noradrenaline</a:t>
            </a:r>
            <a:r>
              <a:rPr lang="en-US" dirty="0"/>
              <a:t>, reduces the bladder constriction and digestive system, increases heart rate etc. It also causes changes in the immune system, cardiovascular system affecting blood pressure, and related changes, in such a way that one is better equipped to deal with the stressor. </a:t>
            </a:r>
          </a:p>
          <a:p>
            <a:r>
              <a:rPr lang="en-US" dirty="0"/>
              <a:t>This normal adaptive response is termed as </a:t>
            </a:r>
            <a:r>
              <a:rPr lang="en-US" b="1" dirty="0"/>
              <a:t>allostasis</a:t>
            </a:r>
            <a:r>
              <a:rPr lang="en-US" dirty="0"/>
              <a:t>. </a:t>
            </a:r>
          </a:p>
          <a:p>
            <a:r>
              <a:rPr lang="en-US" b="0" i="0" dirty="0">
                <a:solidFill>
                  <a:srgbClr val="242424"/>
                </a:solidFill>
                <a:effectLst/>
                <a:latin typeface="source-serif-pro"/>
              </a:rPr>
              <a:t>Repeated, prolonged or chronic stress can reduce the effectiveness of the normal allostatic response of the body It can weaken our immune system, cause health conditions such as diabetes and significantly weaken our standard of life – </a:t>
            </a:r>
            <a:r>
              <a:rPr lang="en-US" b="1" i="0" dirty="0">
                <a:solidFill>
                  <a:srgbClr val="242424"/>
                </a:solidFill>
                <a:effectLst/>
                <a:latin typeface="source-serif-pro"/>
              </a:rPr>
              <a:t>allostatic load</a:t>
            </a:r>
            <a:endParaRPr lang="en-IN" b="1" dirty="0"/>
          </a:p>
        </p:txBody>
      </p:sp>
    </p:spTree>
    <p:extLst>
      <p:ext uri="{BB962C8B-B14F-4D97-AF65-F5344CB8AC3E}">
        <p14:creationId xmlns:p14="http://schemas.microsoft.com/office/powerpoint/2010/main" val="2231293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D8E7-893C-9D1C-291C-24D23243E711}"/>
              </a:ext>
            </a:extLst>
          </p:cNvPr>
          <p:cNvSpPr>
            <a:spLocks noGrp="1"/>
          </p:cNvSpPr>
          <p:nvPr>
            <p:ph type="title"/>
          </p:nvPr>
        </p:nvSpPr>
        <p:spPr/>
        <p:txBody>
          <a:bodyPr/>
          <a:lstStyle/>
          <a:p>
            <a:r>
              <a:rPr lang="en-US" dirty="0"/>
              <a:t>Biology of Stress</a:t>
            </a:r>
            <a:endParaRPr lang="en-IN" dirty="0"/>
          </a:p>
        </p:txBody>
      </p:sp>
      <p:sp>
        <p:nvSpPr>
          <p:cNvPr id="3" name="Content Placeholder 2">
            <a:extLst>
              <a:ext uri="{FF2B5EF4-FFF2-40B4-BE49-F238E27FC236}">
                <a16:creationId xmlns:a16="http://schemas.microsoft.com/office/drawing/2014/main" id="{98346FE5-7FC9-4FC0-19FE-8C73BF324C5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0908A32-E363-FAE2-C14B-B734A6B16499}"/>
              </a:ext>
            </a:extLst>
          </p:cNvPr>
          <p:cNvPicPr>
            <a:picLocks noChangeAspect="1"/>
          </p:cNvPicPr>
          <p:nvPr/>
        </p:nvPicPr>
        <p:blipFill>
          <a:blip r:embed="rId2"/>
          <a:stretch>
            <a:fillRect/>
          </a:stretch>
        </p:blipFill>
        <p:spPr>
          <a:xfrm>
            <a:off x="642937" y="1447800"/>
            <a:ext cx="10906125" cy="5410200"/>
          </a:xfrm>
          <a:prstGeom prst="rect">
            <a:avLst/>
          </a:prstGeom>
        </p:spPr>
      </p:pic>
    </p:spTree>
    <p:extLst>
      <p:ext uri="{BB962C8B-B14F-4D97-AF65-F5344CB8AC3E}">
        <p14:creationId xmlns:p14="http://schemas.microsoft.com/office/powerpoint/2010/main" val="4047650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35F9-FD36-FC18-030F-E782D9E6A4E5}"/>
              </a:ext>
            </a:extLst>
          </p:cNvPr>
          <p:cNvSpPr>
            <a:spLocks noGrp="1"/>
          </p:cNvSpPr>
          <p:nvPr>
            <p:ph type="title"/>
          </p:nvPr>
        </p:nvSpPr>
        <p:spPr/>
        <p:txBody>
          <a:bodyPr/>
          <a:lstStyle/>
          <a:p>
            <a:r>
              <a:rPr lang="en-US" dirty="0"/>
              <a:t>Stress response system</a:t>
            </a:r>
            <a:endParaRPr lang="en-IN" dirty="0"/>
          </a:p>
        </p:txBody>
      </p:sp>
      <p:sp>
        <p:nvSpPr>
          <p:cNvPr id="3" name="Content Placeholder 2">
            <a:extLst>
              <a:ext uri="{FF2B5EF4-FFF2-40B4-BE49-F238E27FC236}">
                <a16:creationId xmlns:a16="http://schemas.microsoft.com/office/drawing/2014/main" id="{833BD30E-09A4-BC5F-D923-09F8E927B93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69CE7EA-5021-28C8-73F0-9D6D139BDC3B}"/>
              </a:ext>
            </a:extLst>
          </p:cNvPr>
          <p:cNvPicPr>
            <a:picLocks noChangeAspect="1"/>
          </p:cNvPicPr>
          <p:nvPr/>
        </p:nvPicPr>
        <p:blipFill>
          <a:blip r:embed="rId2"/>
          <a:stretch>
            <a:fillRect/>
          </a:stretch>
        </p:blipFill>
        <p:spPr>
          <a:xfrm>
            <a:off x="3648075" y="1467644"/>
            <a:ext cx="4895850" cy="5067300"/>
          </a:xfrm>
          <a:prstGeom prst="rect">
            <a:avLst/>
          </a:prstGeom>
        </p:spPr>
      </p:pic>
    </p:spTree>
    <p:extLst>
      <p:ext uri="{BB962C8B-B14F-4D97-AF65-F5344CB8AC3E}">
        <p14:creationId xmlns:p14="http://schemas.microsoft.com/office/powerpoint/2010/main" val="3431236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4BA5-B1D3-3B3C-6DDF-3B475234CB82}"/>
              </a:ext>
            </a:extLst>
          </p:cNvPr>
          <p:cNvSpPr>
            <a:spLocks noGrp="1"/>
          </p:cNvSpPr>
          <p:nvPr>
            <p:ph type="title"/>
          </p:nvPr>
        </p:nvSpPr>
        <p:spPr/>
        <p:txBody>
          <a:bodyPr/>
          <a:lstStyle/>
          <a:p>
            <a:r>
              <a:rPr lang="en-US" dirty="0"/>
              <a:t>Mindfulness for stress reduction</a:t>
            </a:r>
            <a:endParaRPr lang="en-IN" dirty="0"/>
          </a:p>
        </p:txBody>
      </p:sp>
      <p:sp>
        <p:nvSpPr>
          <p:cNvPr id="3" name="Content Placeholder 2">
            <a:extLst>
              <a:ext uri="{FF2B5EF4-FFF2-40B4-BE49-F238E27FC236}">
                <a16:creationId xmlns:a16="http://schemas.microsoft.com/office/drawing/2014/main" id="{F9A19B96-D9E9-4D8B-0F87-08B3755709E9}"/>
              </a:ext>
            </a:extLst>
          </p:cNvPr>
          <p:cNvSpPr>
            <a:spLocks noGrp="1"/>
          </p:cNvSpPr>
          <p:nvPr>
            <p:ph idx="1"/>
          </p:nvPr>
        </p:nvSpPr>
        <p:spPr>
          <a:xfrm>
            <a:off x="838200" y="1825625"/>
            <a:ext cx="6686550" cy="4584700"/>
          </a:xfrm>
        </p:spPr>
        <p:txBody>
          <a:bodyPr>
            <a:normAutofit fontScale="62500" lnSpcReduction="20000"/>
          </a:bodyPr>
          <a:lstStyle/>
          <a:p>
            <a:pPr algn="l"/>
            <a:r>
              <a:rPr lang="en-US" b="0" i="0" dirty="0">
                <a:solidFill>
                  <a:srgbClr val="242424"/>
                </a:solidFill>
                <a:effectLst/>
                <a:latin typeface="source-serif-pro"/>
              </a:rPr>
              <a:t>Mindfulness involves exercises such as sitting in a meditation posture and paying attention to the breath as it comes in an goes out through the nostrils. </a:t>
            </a:r>
          </a:p>
          <a:p>
            <a:pPr algn="l"/>
            <a:r>
              <a:rPr lang="en-US" b="0" i="0" dirty="0">
                <a:solidFill>
                  <a:srgbClr val="242424"/>
                </a:solidFill>
                <a:effectLst/>
                <a:latin typeface="source-serif-pro"/>
              </a:rPr>
              <a:t>One pays gentle and sustained focused attention on the breath. If the mind wanders, such as a thought occurs or an itch or pain sensation occurs, one notices the sensation, and gently returns to noting the breath. </a:t>
            </a:r>
            <a:endParaRPr lang="en-US" dirty="0"/>
          </a:p>
          <a:p>
            <a:pPr algn="l"/>
            <a:r>
              <a:rPr lang="en-US" dirty="0">
                <a:solidFill>
                  <a:srgbClr val="242424"/>
                </a:solidFill>
                <a:latin typeface="source-serif-pro"/>
              </a:rPr>
              <a:t>M</a:t>
            </a:r>
            <a:r>
              <a:rPr lang="en-US" b="0" i="0" dirty="0">
                <a:solidFill>
                  <a:srgbClr val="242424"/>
                </a:solidFill>
                <a:effectLst/>
                <a:latin typeface="source-serif-pro"/>
              </a:rPr>
              <a:t>echanism: training us to note our body sensations as they occur and thus increase our awareness of the stress response. It also trains us to accept our thoughts and feelings as they occur, without judging them as desirable or not.</a:t>
            </a:r>
          </a:p>
          <a:p>
            <a:pPr algn="l"/>
            <a:r>
              <a:rPr lang="en-US" dirty="0">
                <a:solidFill>
                  <a:srgbClr val="242424"/>
                </a:solidFill>
                <a:latin typeface="source-serif-pro"/>
              </a:rPr>
              <a:t>8 week Structured program: Mindfulness based Stress Reduction (MBSR)</a:t>
            </a:r>
            <a:endParaRPr lang="en-US" b="0" i="0" dirty="0">
              <a:solidFill>
                <a:srgbClr val="242424"/>
              </a:solidFill>
              <a:effectLst/>
              <a:latin typeface="source-serif-pro"/>
            </a:endParaRPr>
          </a:p>
          <a:p>
            <a:r>
              <a:rPr lang="en-US" dirty="0"/>
              <a:t>Mindfulness helps to enhance the immune system and other mechanisms. </a:t>
            </a:r>
          </a:p>
          <a:p>
            <a:r>
              <a:rPr lang="en-US" dirty="0"/>
              <a:t>Biological markers of stress such as the cortisol levels in saliva and blood, blood pressure, heart rate variability, cytokine levels, and so on have been measured in various studies</a:t>
            </a:r>
            <a:br>
              <a:rPr lang="en-US" dirty="0"/>
            </a:br>
            <a:endParaRPr lang="en-IN" dirty="0"/>
          </a:p>
        </p:txBody>
      </p:sp>
      <p:pic>
        <p:nvPicPr>
          <p:cNvPr id="5122" name="Picture 2" descr="Mindfulness-Based Stress Reduction | Healthy Lifestyle">
            <a:extLst>
              <a:ext uri="{FF2B5EF4-FFF2-40B4-BE49-F238E27FC236}">
                <a16:creationId xmlns:a16="http://schemas.microsoft.com/office/drawing/2014/main" id="{32A88460-B517-AA7D-B857-E1E47DA3D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050" y="1825625"/>
            <a:ext cx="444817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11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4CB1-142F-6309-7BD9-EE604A00F7E3}"/>
              </a:ext>
            </a:extLst>
          </p:cNvPr>
          <p:cNvSpPr>
            <a:spLocks noGrp="1"/>
          </p:cNvSpPr>
          <p:nvPr>
            <p:ph type="title"/>
          </p:nvPr>
        </p:nvSpPr>
        <p:spPr/>
        <p:txBody>
          <a:bodyPr/>
          <a:lstStyle/>
          <a:p>
            <a:r>
              <a:rPr lang="en-US" dirty="0"/>
              <a:t>Example of Depression</a:t>
            </a:r>
            <a:endParaRPr lang="en-IN" dirty="0"/>
          </a:p>
        </p:txBody>
      </p:sp>
      <p:sp>
        <p:nvSpPr>
          <p:cNvPr id="3" name="Content Placeholder 2">
            <a:extLst>
              <a:ext uri="{FF2B5EF4-FFF2-40B4-BE49-F238E27FC236}">
                <a16:creationId xmlns:a16="http://schemas.microsoft.com/office/drawing/2014/main" id="{63F79A44-E12E-6BFD-ED25-5D447C50D699}"/>
              </a:ext>
            </a:extLst>
          </p:cNvPr>
          <p:cNvSpPr>
            <a:spLocks noGrp="1"/>
          </p:cNvSpPr>
          <p:nvPr>
            <p:ph idx="1"/>
          </p:nvPr>
        </p:nvSpPr>
        <p:spPr/>
        <p:txBody>
          <a:bodyPr>
            <a:normAutofit/>
          </a:bodyPr>
          <a:lstStyle/>
          <a:p>
            <a:r>
              <a:rPr lang="en-US" dirty="0"/>
              <a:t>Affects about one in five adults, median onset is about 25 years of age, leading cause of morbidity (DALYs – disability adjusted life year)</a:t>
            </a:r>
          </a:p>
          <a:p>
            <a:r>
              <a:rPr lang="en-US" dirty="0"/>
              <a:t>One third genetic, two third environmental (social traumas, financial, health problems)</a:t>
            </a:r>
          </a:p>
          <a:p>
            <a:r>
              <a:rPr lang="en-US" dirty="0"/>
              <a:t>Associated with change in inflammatory markers in immune system</a:t>
            </a:r>
          </a:p>
          <a:p>
            <a:r>
              <a:rPr lang="en-US" dirty="0"/>
              <a:t>Monoamine hypothesis: depression due </a:t>
            </a:r>
            <a:r>
              <a:rPr lang="en-US"/>
              <a:t>to deficiency </a:t>
            </a:r>
            <a:r>
              <a:rPr lang="en-US" dirty="0"/>
              <a:t>of neurotransmitter levels in the brain</a:t>
            </a:r>
          </a:p>
          <a:p>
            <a:r>
              <a:rPr lang="en-US" dirty="0"/>
              <a:t>Antidepressants can help to reduce the symptoms: increased number of new neurons</a:t>
            </a:r>
            <a:endParaRPr lang="en-IN" dirty="0"/>
          </a:p>
        </p:txBody>
      </p:sp>
    </p:spTree>
    <p:extLst>
      <p:ext uri="{BB962C8B-B14F-4D97-AF65-F5344CB8AC3E}">
        <p14:creationId xmlns:p14="http://schemas.microsoft.com/office/powerpoint/2010/main" val="142539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4CB1-142F-6309-7BD9-EE604A00F7E3}"/>
              </a:ext>
            </a:extLst>
          </p:cNvPr>
          <p:cNvSpPr>
            <a:spLocks noGrp="1"/>
          </p:cNvSpPr>
          <p:nvPr>
            <p:ph type="title"/>
          </p:nvPr>
        </p:nvSpPr>
        <p:spPr/>
        <p:txBody>
          <a:bodyPr/>
          <a:lstStyle/>
          <a:p>
            <a:r>
              <a:rPr lang="en-US" dirty="0"/>
              <a:t>Example of Depression</a:t>
            </a:r>
            <a:endParaRPr lang="en-IN" dirty="0"/>
          </a:p>
        </p:txBody>
      </p:sp>
      <p:sp>
        <p:nvSpPr>
          <p:cNvPr id="3" name="Content Placeholder 2">
            <a:extLst>
              <a:ext uri="{FF2B5EF4-FFF2-40B4-BE49-F238E27FC236}">
                <a16:creationId xmlns:a16="http://schemas.microsoft.com/office/drawing/2014/main" id="{63F79A44-E12E-6BFD-ED25-5D447C50D699}"/>
              </a:ext>
            </a:extLst>
          </p:cNvPr>
          <p:cNvSpPr>
            <a:spLocks noGrp="1"/>
          </p:cNvSpPr>
          <p:nvPr>
            <p:ph idx="1"/>
          </p:nvPr>
        </p:nvSpPr>
        <p:spPr/>
        <p:txBody>
          <a:bodyPr>
            <a:normAutofit/>
          </a:bodyPr>
          <a:lstStyle/>
          <a:p>
            <a:endParaRPr lang="en-IN" dirty="0"/>
          </a:p>
        </p:txBody>
      </p:sp>
      <p:pic>
        <p:nvPicPr>
          <p:cNvPr id="5" name="Picture 4">
            <a:extLst>
              <a:ext uri="{FF2B5EF4-FFF2-40B4-BE49-F238E27FC236}">
                <a16:creationId xmlns:a16="http://schemas.microsoft.com/office/drawing/2014/main" id="{0F9DD969-8E88-E99A-1247-B9E69B41DDFF}"/>
              </a:ext>
            </a:extLst>
          </p:cNvPr>
          <p:cNvPicPr>
            <a:picLocks noChangeAspect="1"/>
          </p:cNvPicPr>
          <p:nvPr/>
        </p:nvPicPr>
        <p:blipFill>
          <a:blip r:embed="rId2"/>
          <a:stretch>
            <a:fillRect/>
          </a:stretch>
        </p:blipFill>
        <p:spPr>
          <a:xfrm>
            <a:off x="704850" y="1715294"/>
            <a:ext cx="10648950" cy="4572000"/>
          </a:xfrm>
          <a:prstGeom prst="rect">
            <a:avLst/>
          </a:prstGeom>
        </p:spPr>
      </p:pic>
    </p:spTree>
    <p:extLst>
      <p:ext uri="{BB962C8B-B14F-4D97-AF65-F5344CB8AC3E}">
        <p14:creationId xmlns:p14="http://schemas.microsoft.com/office/powerpoint/2010/main" val="75673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F836-4B2D-3484-2323-9BE307444B4A}"/>
              </a:ext>
            </a:extLst>
          </p:cNvPr>
          <p:cNvSpPr>
            <a:spLocks noGrp="1"/>
          </p:cNvSpPr>
          <p:nvPr>
            <p:ph type="title"/>
          </p:nvPr>
        </p:nvSpPr>
        <p:spPr/>
        <p:txBody>
          <a:bodyPr/>
          <a:lstStyle/>
          <a:p>
            <a:r>
              <a:rPr lang="en-US" dirty="0"/>
              <a:t>What is mental health</a:t>
            </a:r>
            <a:endParaRPr lang="en-IN" dirty="0"/>
          </a:p>
        </p:txBody>
      </p:sp>
      <p:sp>
        <p:nvSpPr>
          <p:cNvPr id="3" name="Content Placeholder 2">
            <a:extLst>
              <a:ext uri="{FF2B5EF4-FFF2-40B4-BE49-F238E27FC236}">
                <a16:creationId xmlns:a16="http://schemas.microsoft.com/office/drawing/2014/main" id="{1ECE68CB-8894-FB1E-EF4B-9A03143B4F34}"/>
              </a:ext>
            </a:extLst>
          </p:cNvPr>
          <p:cNvSpPr>
            <a:spLocks noGrp="1"/>
          </p:cNvSpPr>
          <p:nvPr>
            <p:ph idx="1"/>
          </p:nvPr>
        </p:nvSpPr>
        <p:spPr>
          <a:xfrm>
            <a:off x="571500" y="1825624"/>
            <a:ext cx="7048499" cy="4794251"/>
          </a:xfrm>
        </p:spPr>
        <p:txBody>
          <a:bodyPr>
            <a:normAutofit fontScale="70000" lnSpcReduction="20000"/>
          </a:bodyPr>
          <a:lstStyle/>
          <a:p>
            <a:r>
              <a:rPr lang="en-US" b="1" dirty="0"/>
              <a:t>Bio – psycho – social </a:t>
            </a:r>
            <a:r>
              <a:rPr lang="en-US" dirty="0"/>
              <a:t>basis = biological + psychological + social</a:t>
            </a:r>
          </a:p>
          <a:p>
            <a:r>
              <a:rPr lang="en-US" dirty="0"/>
              <a:t>Absence of mental disorders</a:t>
            </a:r>
          </a:p>
          <a:p>
            <a:r>
              <a:rPr lang="en-US" b="1" dirty="0"/>
              <a:t>Mental disorder</a:t>
            </a:r>
            <a:r>
              <a:rPr lang="en-US" dirty="0"/>
              <a:t>: disorder or disability of the mind (1983 mental health act, UK)</a:t>
            </a:r>
          </a:p>
          <a:p>
            <a:r>
              <a:rPr lang="en-US" dirty="0"/>
              <a:t>Examples of mental disorders</a:t>
            </a:r>
          </a:p>
          <a:p>
            <a:pPr lvl="1"/>
            <a:r>
              <a:rPr lang="en-US" dirty="0"/>
              <a:t>affective disorders, such as depression and bipolar disorder; </a:t>
            </a:r>
          </a:p>
          <a:p>
            <a:pPr lvl="1"/>
            <a:r>
              <a:rPr lang="en-US" dirty="0"/>
              <a:t>schizophrenia and delusional disorders; neurotic disorders; organic mental disorders, such as dementia and delirium; </a:t>
            </a:r>
          </a:p>
          <a:p>
            <a:pPr lvl="1"/>
            <a:r>
              <a:rPr lang="en-US" dirty="0"/>
              <a:t>personality and </a:t>
            </a:r>
            <a:r>
              <a:rPr lang="en-US" dirty="0" err="1"/>
              <a:t>behavioural</a:t>
            </a:r>
            <a:r>
              <a:rPr lang="en-US" dirty="0"/>
              <a:t> changes caused by brain injury; importantly from a legal perspective, personality disorders; </a:t>
            </a:r>
          </a:p>
          <a:p>
            <a:pPr lvl="1"/>
            <a:r>
              <a:rPr lang="en-US" dirty="0"/>
              <a:t>mental and </a:t>
            </a:r>
            <a:r>
              <a:rPr lang="en-US" dirty="0" err="1"/>
              <a:t>behavioural</a:t>
            </a:r>
            <a:r>
              <a:rPr lang="en-US" dirty="0"/>
              <a:t> disorders caused by psychoactive substance use; </a:t>
            </a:r>
          </a:p>
          <a:p>
            <a:pPr lvl="1"/>
            <a:r>
              <a:rPr lang="en-US" dirty="0"/>
              <a:t>eating disorders; </a:t>
            </a:r>
          </a:p>
          <a:p>
            <a:pPr lvl="1"/>
            <a:r>
              <a:rPr lang="en-US" dirty="0"/>
              <a:t>learning disabilities; autistic spectrum disorders; and </a:t>
            </a:r>
            <a:r>
              <a:rPr lang="en-US" dirty="0" err="1"/>
              <a:t>behavioural</a:t>
            </a:r>
            <a:r>
              <a:rPr lang="en-US" dirty="0"/>
              <a:t> and emotional disorders of children and young people.</a:t>
            </a:r>
          </a:p>
          <a:p>
            <a:r>
              <a:rPr lang="en-US" b="1" i="0" dirty="0">
                <a:solidFill>
                  <a:srgbClr val="474747"/>
                </a:solidFill>
                <a:effectLst/>
                <a:latin typeface="Google Sans"/>
              </a:rPr>
              <a:t>Positive psychology </a:t>
            </a:r>
            <a:r>
              <a:rPr lang="en-US" b="0" i="0" dirty="0">
                <a:solidFill>
                  <a:srgbClr val="474747"/>
                </a:solidFill>
                <a:effectLst/>
                <a:latin typeface="Google Sans"/>
              </a:rPr>
              <a:t>for mental health: Paying more attention to building on positive behaviors and traits already present in individuals. Positive psychology interventions aim to boost positive emotions and help clients find meaning in life.</a:t>
            </a:r>
            <a:endParaRPr lang="en-IN" dirty="0"/>
          </a:p>
        </p:txBody>
      </p:sp>
      <p:pic>
        <p:nvPicPr>
          <p:cNvPr id="4098" name="Picture 2" descr="Positive Psychology – Healthier Mind and Higher Productivity | RU Training  @ Roosevelt University in Chicago">
            <a:extLst>
              <a:ext uri="{FF2B5EF4-FFF2-40B4-BE49-F238E27FC236}">
                <a16:creationId xmlns:a16="http://schemas.microsoft.com/office/drawing/2014/main" id="{F47B59AF-62A0-CC43-719B-566D2555D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387600"/>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563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2522-E210-D925-8410-23D2B165CBEB}"/>
              </a:ext>
            </a:extLst>
          </p:cNvPr>
          <p:cNvSpPr>
            <a:spLocks noGrp="1"/>
          </p:cNvSpPr>
          <p:nvPr>
            <p:ph type="title"/>
          </p:nvPr>
        </p:nvSpPr>
        <p:spPr/>
        <p:txBody>
          <a:bodyPr/>
          <a:lstStyle/>
          <a:p>
            <a:r>
              <a:rPr lang="en-US" dirty="0"/>
              <a:t>Cognitive Behavioral Therapy</a:t>
            </a:r>
            <a:endParaRPr lang="en-IN" dirty="0"/>
          </a:p>
        </p:txBody>
      </p:sp>
      <p:sp>
        <p:nvSpPr>
          <p:cNvPr id="3" name="Content Placeholder 2">
            <a:extLst>
              <a:ext uri="{FF2B5EF4-FFF2-40B4-BE49-F238E27FC236}">
                <a16:creationId xmlns:a16="http://schemas.microsoft.com/office/drawing/2014/main" id="{74459B1C-BC14-8DB5-CAA6-B71C2D6FD102}"/>
              </a:ext>
            </a:extLst>
          </p:cNvPr>
          <p:cNvSpPr>
            <a:spLocks noGrp="1"/>
          </p:cNvSpPr>
          <p:nvPr>
            <p:ph idx="1"/>
          </p:nvPr>
        </p:nvSpPr>
        <p:spPr/>
        <p:txBody>
          <a:bodyPr/>
          <a:lstStyle/>
          <a:p>
            <a:r>
              <a:rPr lang="en-US" dirty="0"/>
              <a:t>Cognitive model</a:t>
            </a:r>
          </a:p>
          <a:p>
            <a:endParaRPr lang="en-IN" dirty="0"/>
          </a:p>
        </p:txBody>
      </p:sp>
      <p:pic>
        <p:nvPicPr>
          <p:cNvPr id="1026" name="Picture 2">
            <a:extLst>
              <a:ext uri="{FF2B5EF4-FFF2-40B4-BE49-F238E27FC236}">
                <a16:creationId xmlns:a16="http://schemas.microsoft.com/office/drawing/2014/main" id="{927FC856-E222-86D3-9B67-4CEA62032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2524125"/>
            <a:ext cx="4552584" cy="27410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228C863-09A9-2A59-CAFC-76616BC6E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093" y="2705099"/>
            <a:ext cx="4363549"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529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2B24-8FFE-7C10-C324-C82E2F78E516}"/>
              </a:ext>
            </a:extLst>
          </p:cNvPr>
          <p:cNvSpPr>
            <a:spLocks noGrp="1"/>
          </p:cNvSpPr>
          <p:nvPr>
            <p:ph type="title"/>
          </p:nvPr>
        </p:nvSpPr>
        <p:spPr/>
        <p:txBody>
          <a:bodyPr/>
          <a:lstStyle/>
          <a:p>
            <a:r>
              <a:rPr lang="en-US" dirty="0"/>
              <a:t>Cognitive Behavioral Therapy for Depression</a:t>
            </a:r>
            <a:endParaRPr lang="en-IN" dirty="0"/>
          </a:p>
        </p:txBody>
      </p:sp>
      <p:sp>
        <p:nvSpPr>
          <p:cNvPr id="3" name="Content Placeholder 2">
            <a:extLst>
              <a:ext uri="{FF2B5EF4-FFF2-40B4-BE49-F238E27FC236}">
                <a16:creationId xmlns:a16="http://schemas.microsoft.com/office/drawing/2014/main" id="{1F4BC9A0-CA4E-220B-A6A0-AFDFE6FF6BD5}"/>
              </a:ext>
            </a:extLst>
          </p:cNvPr>
          <p:cNvSpPr>
            <a:spLocks noGrp="1"/>
          </p:cNvSpPr>
          <p:nvPr>
            <p:ph idx="1"/>
          </p:nvPr>
        </p:nvSpPr>
        <p:spPr/>
        <p:txBody>
          <a:bodyPr>
            <a:normAutofit fontScale="92500" lnSpcReduction="10000"/>
          </a:bodyPr>
          <a:lstStyle/>
          <a:p>
            <a:r>
              <a:rPr lang="en-US" dirty="0"/>
              <a:t>Identifying negative thoughts, emotions and behaviors: The client is encouraged to monitor their automatic thoughts, emotions and behaviors that occur every day.</a:t>
            </a:r>
          </a:p>
          <a:p>
            <a:r>
              <a:rPr lang="en-US" dirty="0"/>
              <a:t>Challenging negative thought patterns: Once the negative thoughts are identified, the client is encouraged to examine each thought and challenge the assumptions underlying such thoughts and emotions, sometimes with evidence of the opposite.</a:t>
            </a:r>
          </a:p>
          <a:p>
            <a:r>
              <a:rPr lang="en-US" dirty="0"/>
              <a:t>Action plans and activities to strengthen positive behaviors: The client is encouraged to cultivate positive emotions and experiences. This can be done by encouraging them to bring to mind positive memories and positive incidents during the day. This enables them to focus more on the positive incidents rather than only the negative ones.</a:t>
            </a:r>
            <a:endParaRPr lang="en-IN" dirty="0"/>
          </a:p>
        </p:txBody>
      </p:sp>
    </p:spTree>
    <p:extLst>
      <p:ext uri="{BB962C8B-B14F-4D97-AF65-F5344CB8AC3E}">
        <p14:creationId xmlns:p14="http://schemas.microsoft.com/office/powerpoint/2010/main" val="2301991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71-291B-6170-803D-A405AF724DEC}"/>
              </a:ext>
            </a:extLst>
          </p:cNvPr>
          <p:cNvSpPr>
            <a:spLocks noGrp="1"/>
          </p:cNvSpPr>
          <p:nvPr>
            <p:ph type="title"/>
          </p:nvPr>
        </p:nvSpPr>
        <p:spPr/>
        <p:txBody>
          <a:bodyPr/>
          <a:lstStyle/>
          <a:p>
            <a:r>
              <a:rPr lang="en-US" dirty="0"/>
              <a:t>Using Psychology to Improve Learning</a:t>
            </a:r>
            <a:endParaRPr lang="en-IN" dirty="0"/>
          </a:p>
        </p:txBody>
      </p:sp>
      <p:sp>
        <p:nvSpPr>
          <p:cNvPr id="3" name="Content Placeholder 2">
            <a:extLst>
              <a:ext uri="{FF2B5EF4-FFF2-40B4-BE49-F238E27FC236}">
                <a16:creationId xmlns:a16="http://schemas.microsoft.com/office/drawing/2014/main" id="{1A3B3995-86A0-46A2-EFAB-4C0C7D5333EA}"/>
              </a:ext>
            </a:extLst>
          </p:cNvPr>
          <p:cNvSpPr>
            <a:spLocks noGrp="1"/>
          </p:cNvSpPr>
          <p:nvPr>
            <p:ph idx="1"/>
          </p:nvPr>
        </p:nvSpPr>
        <p:spPr/>
        <p:txBody>
          <a:bodyPr>
            <a:normAutofit fontScale="85000" lnSpcReduction="20000"/>
          </a:bodyPr>
          <a:lstStyle/>
          <a:p>
            <a:r>
              <a:rPr lang="en-US" b="1" dirty="0"/>
              <a:t>Classical conditioning</a:t>
            </a:r>
            <a:r>
              <a:rPr lang="en-US" dirty="0"/>
              <a:t>: Every time you get distracted (conditioned stimulus) in middle of the study session, pinch yourself (conditioned response). </a:t>
            </a:r>
          </a:p>
          <a:p>
            <a:r>
              <a:rPr lang="en-US" b="1" dirty="0"/>
              <a:t>Operant conditioning</a:t>
            </a:r>
            <a:r>
              <a:rPr lang="en-US" dirty="0"/>
              <a:t>: Reward yourself e.g. with a chocolate, every time you master each new concept, or part of a chapter. </a:t>
            </a:r>
          </a:p>
          <a:p>
            <a:r>
              <a:rPr lang="en-US" dirty="0"/>
              <a:t>Listen to pleasant music during learning the topic, to pair the learning with the pleasantness of the music.</a:t>
            </a:r>
          </a:p>
          <a:p>
            <a:pPr algn="l"/>
            <a:r>
              <a:rPr lang="en-US" b="1" dirty="0"/>
              <a:t>Working memory</a:t>
            </a:r>
            <a:r>
              <a:rPr lang="en-US" dirty="0"/>
              <a:t>: </a:t>
            </a:r>
            <a:r>
              <a:rPr lang="en-US" b="0" i="0" dirty="0">
                <a:solidFill>
                  <a:srgbClr val="242424"/>
                </a:solidFill>
                <a:effectLst/>
                <a:latin typeface="source-serif-pro"/>
              </a:rPr>
              <a:t>While studying, pair visual (seeing the graphs or figures) and phonological (reading the notes or book chapters of the topic) concepts. For example, one can read the concept as text, watch a YouTube video about the concept, see some pictures of illustration of how the concept is applied etc.</a:t>
            </a:r>
          </a:p>
          <a:p>
            <a:r>
              <a:rPr lang="en-US" dirty="0"/>
              <a:t>Using CBT: </a:t>
            </a:r>
            <a:r>
              <a:rPr lang="en-US" b="0" i="0" dirty="0">
                <a:solidFill>
                  <a:srgbClr val="242424"/>
                </a:solidFill>
                <a:effectLst/>
                <a:latin typeface="source-serif-pro"/>
              </a:rPr>
              <a:t>Noticing what kind of thoughts demotivate us from learning, and then writing them down and analyzing the validity of such thoughts. </a:t>
            </a:r>
            <a:br>
              <a:rPr lang="en-US" dirty="0"/>
            </a:br>
            <a:endParaRPr lang="en-US" dirty="0"/>
          </a:p>
          <a:p>
            <a:endParaRPr lang="en-IN" dirty="0"/>
          </a:p>
        </p:txBody>
      </p:sp>
    </p:spTree>
    <p:extLst>
      <p:ext uri="{BB962C8B-B14F-4D97-AF65-F5344CB8AC3E}">
        <p14:creationId xmlns:p14="http://schemas.microsoft.com/office/powerpoint/2010/main" val="61242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50A6-54FF-7886-F488-8B9781C5D67A}"/>
              </a:ext>
            </a:extLst>
          </p:cNvPr>
          <p:cNvSpPr>
            <a:spLocks noGrp="1"/>
          </p:cNvSpPr>
          <p:nvPr>
            <p:ph type="title"/>
          </p:nvPr>
        </p:nvSpPr>
        <p:spPr/>
        <p:txBody>
          <a:bodyPr/>
          <a:lstStyle/>
          <a:p>
            <a:r>
              <a:rPr lang="en-US" dirty="0"/>
              <a:t>5 steps to mental wellbeing</a:t>
            </a:r>
            <a:endParaRPr lang="en-IN" dirty="0"/>
          </a:p>
        </p:txBody>
      </p:sp>
      <p:sp>
        <p:nvSpPr>
          <p:cNvPr id="3" name="Content Placeholder 2">
            <a:extLst>
              <a:ext uri="{FF2B5EF4-FFF2-40B4-BE49-F238E27FC236}">
                <a16:creationId xmlns:a16="http://schemas.microsoft.com/office/drawing/2014/main" id="{5D986BDA-3BFC-6FCF-940E-47774D47071E}"/>
              </a:ext>
            </a:extLst>
          </p:cNvPr>
          <p:cNvSpPr>
            <a:spLocks noGrp="1"/>
          </p:cNvSpPr>
          <p:nvPr>
            <p:ph idx="1"/>
          </p:nvPr>
        </p:nvSpPr>
        <p:spPr>
          <a:xfrm>
            <a:off x="838200" y="1825625"/>
            <a:ext cx="5705475" cy="4351338"/>
          </a:xfrm>
        </p:spPr>
        <p:txBody>
          <a:bodyPr>
            <a:normAutofit fontScale="70000" lnSpcReduction="20000"/>
          </a:bodyPr>
          <a:lstStyle/>
          <a:p>
            <a:pPr marL="0" indent="0">
              <a:buNone/>
            </a:pPr>
            <a:r>
              <a:rPr lang="en-US" dirty="0"/>
              <a:t>From UK NHS toolkit-- ‘</a:t>
            </a:r>
            <a:r>
              <a:rPr lang="en-US" b="1" dirty="0"/>
              <a:t>Five steps to mental wellbeing</a:t>
            </a:r>
            <a:r>
              <a:rPr lang="en-US" dirty="0"/>
              <a:t>.’ </a:t>
            </a:r>
          </a:p>
          <a:p>
            <a:r>
              <a:rPr lang="en-US" dirty="0"/>
              <a:t>‘</a:t>
            </a:r>
            <a:r>
              <a:rPr lang="en-US" b="1" dirty="0"/>
              <a:t>connect</a:t>
            </a:r>
            <a:r>
              <a:rPr lang="en-US" dirty="0"/>
              <a:t>’-- connect with the people around you; </a:t>
            </a:r>
          </a:p>
          <a:p>
            <a:r>
              <a:rPr lang="en-US" dirty="0"/>
              <a:t>‘</a:t>
            </a:r>
            <a:r>
              <a:rPr lang="en-US" b="1" dirty="0"/>
              <a:t>give to others</a:t>
            </a:r>
            <a:r>
              <a:rPr lang="en-US" dirty="0"/>
              <a:t>’-- such as volunteering at your local </a:t>
            </a:r>
            <a:r>
              <a:rPr lang="en-US" dirty="0" err="1"/>
              <a:t>centre</a:t>
            </a:r>
            <a:r>
              <a:rPr lang="en-US" dirty="0"/>
              <a:t>, can improve your mental wellbeing and help you build new social networks; </a:t>
            </a:r>
          </a:p>
          <a:p>
            <a:r>
              <a:rPr lang="en-US" dirty="0"/>
              <a:t>‘</a:t>
            </a:r>
            <a:r>
              <a:rPr lang="en-US" b="1" dirty="0"/>
              <a:t>be mindful / take notice</a:t>
            </a:r>
            <a:r>
              <a:rPr lang="en-US" dirty="0"/>
              <a:t>’-- be more aware of the present moment, including your thoughts and feelings, your body, and the world around you. </a:t>
            </a:r>
          </a:p>
          <a:p>
            <a:r>
              <a:rPr lang="en-US" dirty="0"/>
              <a:t>‘</a:t>
            </a:r>
            <a:r>
              <a:rPr lang="en-US" b="1" dirty="0"/>
              <a:t>keep learning</a:t>
            </a:r>
            <a:r>
              <a:rPr lang="en-US" dirty="0"/>
              <a:t>’-- learning new skills can give you a sense of achievement and new confidence, so why not sign up for that cooking course, start learning to play a musical instrument</a:t>
            </a:r>
          </a:p>
          <a:p>
            <a:r>
              <a:rPr lang="en-US" dirty="0"/>
              <a:t>‘</a:t>
            </a:r>
            <a:r>
              <a:rPr lang="en-US" b="1" dirty="0"/>
              <a:t>be active</a:t>
            </a:r>
            <a:r>
              <a:rPr lang="en-US" dirty="0"/>
              <a:t>’-- you don’t have to go to the gym, which I’m pleased about-- take a walk, go cycling, or play a game of football</a:t>
            </a:r>
          </a:p>
          <a:p>
            <a:endParaRPr lang="en-IN" dirty="0"/>
          </a:p>
        </p:txBody>
      </p:sp>
      <p:pic>
        <p:nvPicPr>
          <p:cNvPr id="2050" name="Picture 2" descr="winning ways to wellbeing poster">
            <a:extLst>
              <a:ext uri="{FF2B5EF4-FFF2-40B4-BE49-F238E27FC236}">
                <a16:creationId xmlns:a16="http://schemas.microsoft.com/office/drawing/2014/main" id="{35A55FDD-0059-5764-C00F-79345D149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75" y="2714624"/>
            <a:ext cx="55245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26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2DF9-14FE-1380-4ED9-1D961361FB1B}"/>
              </a:ext>
            </a:extLst>
          </p:cNvPr>
          <p:cNvSpPr>
            <a:spLocks noGrp="1"/>
          </p:cNvSpPr>
          <p:nvPr>
            <p:ph type="title"/>
          </p:nvPr>
        </p:nvSpPr>
        <p:spPr/>
        <p:txBody>
          <a:bodyPr/>
          <a:lstStyle/>
          <a:p>
            <a:r>
              <a:rPr lang="en-US" dirty="0"/>
              <a:t>Example of schizophrenia</a:t>
            </a:r>
            <a:endParaRPr lang="en-IN" dirty="0"/>
          </a:p>
        </p:txBody>
      </p:sp>
      <p:sp>
        <p:nvSpPr>
          <p:cNvPr id="3" name="Content Placeholder 2">
            <a:extLst>
              <a:ext uri="{FF2B5EF4-FFF2-40B4-BE49-F238E27FC236}">
                <a16:creationId xmlns:a16="http://schemas.microsoft.com/office/drawing/2014/main" id="{4F0CBBFB-C073-5240-DA24-AA4636F60DAD}"/>
              </a:ext>
            </a:extLst>
          </p:cNvPr>
          <p:cNvSpPr>
            <a:spLocks noGrp="1"/>
          </p:cNvSpPr>
          <p:nvPr>
            <p:ph idx="1"/>
          </p:nvPr>
        </p:nvSpPr>
        <p:spPr>
          <a:xfrm>
            <a:off x="514350" y="1901825"/>
            <a:ext cx="8601075" cy="4351338"/>
          </a:xfrm>
        </p:spPr>
        <p:txBody>
          <a:bodyPr>
            <a:normAutofit fontScale="85000" lnSpcReduction="10000"/>
          </a:bodyPr>
          <a:lstStyle/>
          <a:p>
            <a:r>
              <a:rPr lang="en-US" b="1" dirty="0"/>
              <a:t>Schizophrenia</a:t>
            </a:r>
            <a:r>
              <a:rPr lang="en-US" dirty="0"/>
              <a:t> is a mental disorder characterized by two or more of the following symptoms during a one-month period as per DSM-5 (American Psychiatric Association, 2013): </a:t>
            </a:r>
          </a:p>
          <a:p>
            <a:pPr lvl="1"/>
            <a:r>
              <a:rPr lang="en-US" dirty="0"/>
              <a:t>two or more symptoms among hallucinations, delusions, disorganized speech, disorganized or catatonic behavior, </a:t>
            </a:r>
          </a:p>
          <a:p>
            <a:pPr lvl="1"/>
            <a:r>
              <a:rPr lang="en-US" dirty="0"/>
              <a:t>negative symptoms, and which are not attributable to any other condition.</a:t>
            </a:r>
          </a:p>
          <a:p>
            <a:r>
              <a:rPr lang="en-US" dirty="0"/>
              <a:t>A form of psychosis</a:t>
            </a:r>
          </a:p>
          <a:p>
            <a:r>
              <a:rPr lang="en-US" dirty="0"/>
              <a:t>Hears voices: cannot filter our irrelevant stimuli</a:t>
            </a:r>
          </a:p>
          <a:p>
            <a:r>
              <a:rPr lang="en-US" dirty="0"/>
              <a:t>Feels others can read their mind</a:t>
            </a:r>
          </a:p>
          <a:p>
            <a:r>
              <a:rPr lang="en-US" dirty="0"/>
              <a:t>Subject gets paranoid: cuts off social interaction</a:t>
            </a:r>
          </a:p>
          <a:p>
            <a:r>
              <a:rPr lang="en-US" dirty="0"/>
              <a:t>Often occurs in more creative people (see film, a beautiful mind)</a:t>
            </a:r>
          </a:p>
          <a:p>
            <a:r>
              <a:rPr lang="en-US" dirty="0"/>
              <a:t>Some people can have multiple episodes at various intervals</a:t>
            </a:r>
          </a:p>
          <a:p>
            <a:pPr marL="0" indent="0">
              <a:buNone/>
            </a:pPr>
            <a:endParaRPr lang="en-IN" dirty="0"/>
          </a:p>
        </p:txBody>
      </p:sp>
      <p:pic>
        <p:nvPicPr>
          <p:cNvPr id="3074" name="Picture 2" descr="Artist Uses Sketches to Simulate How His Schizophrenia Feels ...">
            <a:extLst>
              <a:ext uri="{FF2B5EF4-FFF2-40B4-BE49-F238E27FC236}">
                <a16:creationId xmlns:a16="http://schemas.microsoft.com/office/drawing/2014/main" id="{0495BFCE-5DCD-4489-9043-9D7175C9F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100" y="3134519"/>
            <a:ext cx="2883082" cy="158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96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386B-FE87-AF5F-C980-3AF6386DDA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B0F27C-611A-670C-5133-58174B87616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9BAB360-3FCC-A155-473F-E7D44B86664E}"/>
              </a:ext>
            </a:extLst>
          </p:cNvPr>
          <p:cNvPicPr>
            <a:picLocks noChangeAspect="1"/>
          </p:cNvPicPr>
          <p:nvPr/>
        </p:nvPicPr>
        <p:blipFill>
          <a:blip r:embed="rId2"/>
          <a:stretch>
            <a:fillRect/>
          </a:stretch>
        </p:blipFill>
        <p:spPr>
          <a:xfrm>
            <a:off x="762000" y="928687"/>
            <a:ext cx="10668000" cy="5000625"/>
          </a:xfrm>
          <a:prstGeom prst="rect">
            <a:avLst/>
          </a:prstGeom>
        </p:spPr>
      </p:pic>
    </p:spTree>
    <p:extLst>
      <p:ext uri="{BB962C8B-B14F-4D97-AF65-F5344CB8AC3E}">
        <p14:creationId xmlns:p14="http://schemas.microsoft.com/office/powerpoint/2010/main" val="119680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2DF9-14FE-1380-4ED9-1D961361FB1B}"/>
              </a:ext>
            </a:extLst>
          </p:cNvPr>
          <p:cNvSpPr>
            <a:spLocks noGrp="1"/>
          </p:cNvSpPr>
          <p:nvPr>
            <p:ph type="title"/>
          </p:nvPr>
        </p:nvSpPr>
        <p:spPr/>
        <p:txBody>
          <a:bodyPr/>
          <a:lstStyle/>
          <a:p>
            <a:r>
              <a:rPr lang="en-US" dirty="0"/>
              <a:t>Example of schizophrenia</a:t>
            </a:r>
            <a:endParaRPr lang="en-IN" dirty="0"/>
          </a:p>
        </p:txBody>
      </p:sp>
      <p:sp>
        <p:nvSpPr>
          <p:cNvPr id="3" name="Content Placeholder 2">
            <a:extLst>
              <a:ext uri="{FF2B5EF4-FFF2-40B4-BE49-F238E27FC236}">
                <a16:creationId xmlns:a16="http://schemas.microsoft.com/office/drawing/2014/main" id="{4F0CBBFB-C073-5240-DA24-AA4636F60DAD}"/>
              </a:ext>
            </a:extLst>
          </p:cNvPr>
          <p:cNvSpPr>
            <a:spLocks noGrp="1"/>
          </p:cNvSpPr>
          <p:nvPr>
            <p:ph idx="1"/>
          </p:nvPr>
        </p:nvSpPr>
        <p:spPr/>
        <p:txBody>
          <a:bodyPr>
            <a:normAutofit lnSpcReduction="10000"/>
          </a:bodyPr>
          <a:lstStyle/>
          <a:p>
            <a:r>
              <a:rPr lang="en-US" dirty="0"/>
              <a:t>Associated with increased </a:t>
            </a:r>
            <a:r>
              <a:rPr lang="en-US" b="1" dirty="0"/>
              <a:t>dopamine</a:t>
            </a:r>
            <a:r>
              <a:rPr lang="en-US" dirty="0"/>
              <a:t> (neurotransmitter) synthesis</a:t>
            </a:r>
          </a:p>
          <a:p>
            <a:r>
              <a:rPr lang="en-US" b="1" dirty="0"/>
              <a:t>Dopamine hypothesis </a:t>
            </a:r>
            <a:r>
              <a:rPr lang="en-US" dirty="0"/>
              <a:t>of schizophrenia: dopamine neurotransmitters disturbances in the mesolimbic pathway and prefrontal cortex of the brain could be a cause of the positive symptoms of schizophrenia</a:t>
            </a:r>
          </a:p>
          <a:p>
            <a:r>
              <a:rPr lang="en-US" dirty="0"/>
              <a:t>Associated with </a:t>
            </a:r>
            <a:r>
              <a:rPr lang="en-US" b="1" dirty="0"/>
              <a:t>environmental factors </a:t>
            </a:r>
            <a:r>
              <a:rPr lang="en-US" dirty="0"/>
              <a:t>and triggers such as stress</a:t>
            </a:r>
          </a:p>
          <a:p>
            <a:r>
              <a:rPr lang="en-US" dirty="0"/>
              <a:t>Decrease of grey matter in the brain: loss of brain tissue, cognitive difficulties</a:t>
            </a:r>
          </a:p>
          <a:p>
            <a:r>
              <a:rPr lang="en-US" dirty="0"/>
              <a:t>Genetic factors: </a:t>
            </a:r>
            <a:r>
              <a:rPr lang="en-US" dirty="0" err="1"/>
              <a:t>Ripke</a:t>
            </a:r>
            <a:r>
              <a:rPr lang="en-US" dirty="0"/>
              <a:t> et al. (2014) identified 108 independently associated genetic loci that function as markers of schizophrenia</a:t>
            </a:r>
          </a:p>
          <a:p>
            <a:r>
              <a:rPr lang="en-US" dirty="0"/>
              <a:t>Treated by </a:t>
            </a:r>
            <a:r>
              <a:rPr lang="en-US" b="1" dirty="0"/>
              <a:t>antipsychotic drugs</a:t>
            </a:r>
            <a:r>
              <a:rPr lang="en-US" dirty="0"/>
              <a:t>: Block dopamine receptors</a:t>
            </a:r>
          </a:p>
          <a:p>
            <a:endParaRPr lang="en-IN" dirty="0"/>
          </a:p>
        </p:txBody>
      </p:sp>
    </p:spTree>
    <p:extLst>
      <p:ext uri="{BB962C8B-B14F-4D97-AF65-F5344CB8AC3E}">
        <p14:creationId xmlns:p14="http://schemas.microsoft.com/office/powerpoint/2010/main" val="3637514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BFD1-14CB-E403-D35A-4D49ED33E8D6}"/>
              </a:ext>
            </a:extLst>
          </p:cNvPr>
          <p:cNvSpPr>
            <a:spLocks noGrp="1"/>
          </p:cNvSpPr>
          <p:nvPr>
            <p:ph type="title"/>
          </p:nvPr>
        </p:nvSpPr>
        <p:spPr/>
        <p:txBody>
          <a:bodyPr/>
          <a:lstStyle/>
          <a:p>
            <a:r>
              <a:rPr lang="en-US" dirty="0"/>
              <a:t>Genetic factors</a:t>
            </a:r>
            <a:endParaRPr lang="en-IN" dirty="0"/>
          </a:p>
        </p:txBody>
      </p:sp>
      <p:sp>
        <p:nvSpPr>
          <p:cNvPr id="3" name="Content Placeholder 2">
            <a:extLst>
              <a:ext uri="{FF2B5EF4-FFF2-40B4-BE49-F238E27FC236}">
                <a16:creationId xmlns:a16="http://schemas.microsoft.com/office/drawing/2014/main" id="{2B553DCA-8A76-D06B-8642-68B164100B3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52E1A30-6A46-A499-2D2D-21ECB582062F}"/>
              </a:ext>
            </a:extLst>
          </p:cNvPr>
          <p:cNvPicPr>
            <a:picLocks noChangeAspect="1"/>
          </p:cNvPicPr>
          <p:nvPr/>
        </p:nvPicPr>
        <p:blipFill>
          <a:blip r:embed="rId2"/>
          <a:stretch>
            <a:fillRect/>
          </a:stretch>
        </p:blipFill>
        <p:spPr>
          <a:xfrm>
            <a:off x="557212" y="1400175"/>
            <a:ext cx="11077575" cy="5457825"/>
          </a:xfrm>
          <a:prstGeom prst="rect">
            <a:avLst/>
          </a:prstGeom>
        </p:spPr>
      </p:pic>
    </p:spTree>
    <p:extLst>
      <p:ext uri="{BB962C8B-B14F-4D97-AF65-F5344CB8AC3E}">
        <p14:creationId xmlns:p14="http://schemas.microsoft.com/office/powerpoint/2010/main" val="106779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8B40-202E-3235-EA30-D917B4086513}"/>
              </a:ext>
            </a:extLst>
          </p:cNvPr>
          <p:cNvSpPr>
            <a:spLocks noGrp="1"/>
          </p:cNvSpPr>
          <p:nvPr>
            <p:ph type="title"/>
          </p:nvPr>
        </p:nvSpPr>
        <p:spPr/>
        <p:txBody>
          <a:bodyPr/>
          <a:lstStyle/>
          <a:p>
            <a:r>
              <a:rPr lang="en-US" dirty="0"/>
              <a:t>Developmental factors</a:t>
            </a:r>
            <a:endParaRPr lang="en-IN" dirty="0"/>
          </a:p>
        </p:txBody>
      </p:sp>
      <p:sp>
        <p:nvSpPr>
          <p:cNvPr id="3" name="Content Placeholder 2">
            <a:extLst>
              <a:ext uri="{FF2B5EF4-FFF2-40B4-BE49-F238E27FC236}">
                <a16:creationId xmlns:a16="http://schemas.microsoft.com/office/drawing/2014/main" id="{EE56F081-E28F-3AAC-E593-6BEA7995ED2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A54F27-08AB-EB6D-1DF4-45A910090B77}"/>
              </a:ext>
            </a:extLst>
          </p:cNvPr>
          <p:cNvPicPr>
            <a:picLocks noChangeAspect="1"/>
          </p:cNvPicPr>
          <p:nvPr/>
        </p:nvPicPr>
        <p:blipFill>
          <a:blip r:embed="rId2"/>
          <a:stretch>
            <a:fillRect/>
          </a:stretch>
        </p:blipFill>
        <p:spPr>
          <a:xfrm>
            <a:off x="838200" y="1533525"/>
            <a:ext cx="10544175" cy="5324475"/>
          </a:xfrm>
          <a:prstGeom prst="rect">
            <a:avLst/>
          </a:prstGeom>
        </p:spPr>
      </p:pic>
    </p:spTree>
    <p:extLst>
      <p:ext uri="{BB962C8B-B14F-4D97-AF65-F5344CB8AC3E}">
        <p14:creationId xmlns:p14="http://schemas.microsoft.com/office/powerpoint/2010/main" val="1538497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1460</Words>
  <Application>Microsoft Office PowerPoint</Application>
  <PresentationFormat>Widescreen</PresentationFormat>
  <Paragraphs>97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Google Sans</vt:lpstr>
      <vt:lpstr>source-serif-pro</vt:lpstr>
      <vt:lpstr>Office Theme</vt:lpstr>
      <vt:lpstr>Biology and Psychology of Mental Health</vt:lpstr>
      <vt:lpstr>Topics</vt:lpstr>
      <vt:lpstr>What is mental health</vt:lpstr>
      <vt:lpstr>5 steps to mental wellbeing</vt:lpstr>
      <vt:lpstr>Example of schizophrenia</vt:lpstr>
      <vt:lpstr>PowerPoint Presentation</vt:lpstr>
      <vt:lpstr>Example of schizophrenia</vt:lpstr>
      <vt:lpstr>Genetic factors</vt:lpstr>
      <vt:lpstr>Developmental factors</vt:lpstr>
      <vt:lpstr>Biological factors</vt:lpstr>
      <vt:lpstr>Biological factors</vt:lpstr>
      <vt:lpstr>Social factors for psychosis/ schizophrenia</vt:lpstr>
      <vt:lpstr>Social fragmentation: psychosis/ schizophrenia</vt:lpstr>
      <vt:lpstr>Social factors for psychosis/ schizophrenia</vt:lpstr>
      <vt:lpstr>Example of addiction</vt:lpstr>
      <vt:lpstr>PowerPoint Presentation</vt:lpstr>
      <vt:lpstr>PowerPoint Presentation</vt:lpstr>
      <vt:lpstr>PowerPoint Presentation</vt:lpstr>
      <vt:lpstr>PowerPoint Presentation</vt:lpstr>
      <vt:lpstr>Biology of addiction to drugs</vt:lpstr>
      <vt:lpstr>PowerPoint Presentation</vt:lpstr>
      <vt:lpstr>PowerPoint Presentation</vt:lpstr>
      <vt:lpstr>Example of stress</vt:lpstr>
      <vt:lpstr>Biology of stress</vt:lpstr>
      <vt:lpstr>Biology of Stress</vt:lpstr>
      <vt:lpstr>Stress response system</vt:lpstr>
      <vt:lpstr>Mindfulness for stress reduction</vt:lpstr>
      <vt:lpstr>Example of Depression</vt:lpstr>
      <vt:lpstr>Example of Depression</vt:lpstr>
      <vt:lpstr>Cognitive Behavioral Therapy</vt:lpstr>
      <vt:lpstr>Cognitive Behavioral Therapy for Depression</vt:lpstr>
      <vt:lpstr>Using Psychology to Improve Learning</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Biology of Mental Health</dc:title>
  <dc:creator>Joy Bose</dc:creator>
  <cp:lastModifiedBy>Joy Bose</cp:lastModifiedBy>
  <cp:revision>63</cp:revision>
  <dcterms:created xsi:type="dcterms:W3CDTF">2024-04-23T02:48:10Z</dcterms:created>
  <dcterms:modified xsi:type="dcterms:W3CDTF">2024-04-23T09:07:35Z</dcterms:modified>
</cp:coreProperties>
</file>