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497" r:id="rId3"/>
    <p:sldId id="454" r:id="rId4"/>
    <p:sldId id="481" r:id="rId5"/>
    <p:sldId id="499" r:id="rId6"/>
    <p:sldId id="490" r:id="rId7"/>
    <p:sldId id="496" r:id="rId8"/>
    <p:sldId id="480" r:id="rId9"/>
    <p:sldId id="489" r:id="rId10"/>
    <p:sldId id="504" r:id="rId11"/>
    <p:sldId id="486" r:id="rId12"/>
    <p:sldId id="498" r:id="rId13"/>
    <p:sldId id="492" r:id="rId14"/>
    <p:sldId id="493" r:id="rId15"/>
    <p:sldId id="488" r:id="rId16"/>
    <p:sldId id="485" r:id="rId17"/>
    <p:sldId id="482" r:id="rId18"/>
    <p:sldId id="491" r:id="rId19"/>
    <p:sldId id="487" r:id="rId20"/>
    <p:sldId id="495" r:id="rId21"/>
    <p:sldId id="494" r:id="rId22"/>
    <p:sldId id="503" r:id="rId23"/>
    <p:sldId id="500" r:id="rId24"/>
    <p:sldId id="501" r:id="rId25"/>
    <p:sldId id="502" r:id="rId26"/>
    <p:sldId id="484" r:id="rId27"/>
    <p:sldId id="483" r:id="rId28"/>
    <p:sldId id="477" r:id="rId29"/>
    <p:sldId id="44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9723D0-BFDA-4525-B497-8D4566EDBFAB}" type="datetimeFigureOut">
              <a:rPr lang="en-US" smtClean="0"/>
              <a:t>9/24/2020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5B3F4-4D99-4D11-ACCE-4D948D37590B}" type="slidenum">
              <a:rPr lang="en-US" smtClean="0"/>
              <a:t>‹#›</a:t>
            </a:fld>
            <a:endParaRPr lang="en-US"/>
          </a:p>
        </p:txBody>
      </p:sp>
    </p:spTree>
    <p:extLst>
      <p:ext uri="{BB962C8B-B14F-4D97-AF65-F5344CB8AC3E}">
        <p14:creationId xmlns:p14="http://schemas.microsoft.com/office/powerpoint/2010/main" val="815544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A886-C7DF-49F3-8B89-0E6077C60F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BAF0E6-0575-4C58-980F-CE873E1532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E66F5E-8E78-4922-86D0-F7857852A4AB}"/>
              </a:ext>
            </a:extLst>
          </p:cNvPr>
          <p:cNvSpPr>
            <a:spLocks noGrp="1"/>
          </p:cNvSpPr>
          <p:nvPr>
            <p:ph type="dt" sz="half" idx="10"/>
          </p:nvPr>
        </p:nvSpPr>
        <p:spPr/>
        <p:txBody>
          <a:bodyPr/>
          <a:lstStyle/>
          <a:p>
            <a:fld id="{C11D1CFF-D1AD-4C97-AE84-7B7E44E4C06A}" type="datetimeFigureOut">
              <a:rPr lang="en-US" smtClean="0"/>
              <a:t>9/24/2020</a:t>
            </a:fld>
            <a:endParaRPr lang="en-US"/>
          </a:p>
        </p:txBody>
      </p:sp>
      <p:sp>
        <p:nvSpPr>
          <p:cNvPr id="5" name="Footer Placeholder 4">
            <a:extLst>
              <a:ext uri="{FF2B5EF4-FFF2-40B4-BE49-F238E27FC236}">
                <a16:creationId xmlns:a16="http://schemas.microsoft.com/office/drawing/2014/main" id="{2156564A-18F1-4878-9CBD-CAD770D2B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E8933A-F1F3-41A2-8631-B4E1572834D9}"/>
              </a:ext>
            </a:extLst>
          </p:cNvPr>
          <p:cNvSpPr>
            <a:spLocks noGrp="1"/>
          </p:cNvSpPr>
          <p:nvPr>
            <p:ph type="sldNum" sz="quarter" idx="12"/>
          </p:nvPr>
        </p:nvSpPr>
        <p:spPr/>
        <p:txBody>
          <a:bodyPr/>
          <a:lstStyle/>
          <a:p>
            <a:fld id="{CF8E9BC9-0E00-450D-916B-635FF759A3A4}" type="slidenum">
              <a:rPr lang="en-US" smtClean="0"/>
              <a:t>‹#›</a:t>
            </a:fld>
            <a:endParaRPr lang="en-US"/>
          </a:p>
        </p:txBody>
      </p:sp>
    </p:spTree>
    <p:extLst>
      <p:ext uri="{BB962C8B-B14F-4D97-AF65-F5344CB8AC3E}">
        <p14:creationId xmlns:p14="http://schemas.microsoft.com/office/powerpoint/2010/main" val="775006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48A2F-F10F-43AA-911A-A5D2A30190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A150F3-7A07-4644-B369-4CFB64699A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BCF1D0-A25D-4A87-B6A3-8DBCEFAA2BD0}"/>
              </a:ext>
            </a:extLst>
          </p:cNvPr>
          <p:cNvSpPr>
            <a:spLocks noGrp="1"/>
          </p:cNvSpPr>
          <p:nvPr>
            <p:ph type="dt" sz="half" idx="10"/>
          </p:nvPr>
        </p:nvSpPr>
        <p:spPr/>
        <p:txBody>
          <a:bodyPr/>
          <a:lstStyle/>
          <a:p>
            <a:fld id="{C11D1CFF-D1AD-4C97-AE84-7B7E44E4C06A}" type="datetimeFigureOut">
              <a:rPr lang="en-US" smtClean="0"/>
              <a:t>9/24/2020</a:t>
            </a:fld>
            <a:endParaRPr lang="en-US"/>
          </a:p>
        </p:txBody>
      </p:sp>
      <p:sp>
        <p:nvSpPr>
          <p:cNvPr id="5" name="Footer Placeholder 4">
            <a:extLst>
              <a:ext uri="{FF2B5EF4-FFF2-40B4-BE49-F238E27FC236}">
                <a16:creationId xmlns:a16="http://schemas.microsoft.com/office/drawing/2014/main" id="{B6893E2E-F12C-4AC4-A255-060EFB730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5B7FE-F71A-4BF2-8547-C5E18CD10CC1}"/>
              </a:ext>
            </a:extLst>
          </p:cNvPr>
          <p:cNvSpPr>
            <a:spLocks noGrp="1"/>
          </p:cNvSpPr>
          <p:nvPr>
            <p:ph type="sldNum" sz="quarter" idx="12"/>
          </p:nvPr>
        </p:nvSpPr>
        <p:spPr/>
        <p:txBody>
          <a:bodyPr/>
          <a:lstStyle/>
          <a:p>
            <a:fld id="{CF8E9BC9-0E00-450D-916B-635FF759A3A4}" type="slidenum">
              <a:rPr lang="en-US" smtClean="0"/>
              <a:t>‹#›</a:t>
            </a:fld>
            <a:endParaRPr lang="en-US"/>
          </a:p>
        </p:txBody>
      </p:sp>
    </p:spTree>
    <p:extLst>
      <p:ext uri="{BB962C8B-B14F-4D97-AF65-F5344CB8AC3E}">
        <p14:creationId xmlns:p14="http://schemas.microsoft.com/office/powerpoint/2010/main" val="3216714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E23ED0-4230-4FE7-9627-767521476B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ECB495-9C76-4419-B319-2A96FF0E0D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B46ED-75D4-4E5E-8CD6-2EFDCB956A60}"/>
              </a:ext>
            </a:extLst>
          </p:cNvPr>
          <p:cNvSpPr>
            <a:spLocks noGrp="1"/>
          </p:cNvSpPr>
          <p:nvPr>
            <p:ph type="dt" sz="half" idx="10"/>
          </p:nvPr>
        </p:nvSpPr>
        <p:spPr/>
        <p:txBody>
          <a:bodyPr/>
          <a:lstStyle/>
          <a:p>
            <a:fld id="{C11D1CFF-D1AD-4C97-AE84-7B7E44E4C06A}" type="datetimeFigureOut">
              <a:rPr lang="en-US" smtClean="0"/>
              <a:t>9/24/2020</a:t>
            </a:fld>
            <a:endParaRPr lang="en-US"/>
          </a:p>
        </p:txBody>
      </p:sp>
      <p:sp>
        <p:nvSpPr>
          <p:cNvPr id="5" name="Footer Placeholder 4">
            <a:extLst>
              <a:ext uri="{FF2B5EF4-FFF2-40B4-BE49-F238E27FC236}">
                <a16:creationId xmlns:a16="http://schemas.microsoft.com/office/drawing/2014/main" id="{552DA37C-26EE-4D33-9D93-4010DA3E4B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40EF4-361D-48F1-9DA1-99A42AB9B891}"/>
              </a:ext>
            </a:extLst>
          </p:cNvPr>
          <p:cNvSpPr>
            <a:spLocks noGrp="1"/>
          </p:cNvSpPr>
          <p:nvPr>
            <p:ph type="sldNum" sz="quarter" idx="12"/>
          </p:nvPr>
        </p:nvSpPr>
        <p:spPr/>
        <p:txBody>
          <a:bodyPr/>
          <a:lstStyle/>
          <a:p>
            <a:fld id="{CF8E9BC9-0E00-450D-916B-635FF759A3A4}" type="slidenum">
              <a:rPr lang="en-US" smtClean="0"/>
              <a:t>‹#›</a:t>
            </a:fld>
            <a:endParaRPr lang="en-US"/>
          </a:p>
        </p:txBody>
      </p:sp>
    </p:spTree>
    <p:extLst>
      <p:ext uri="{BB962C8B-B14F-4D97-AF65-F5344CB8AC3E}">
        <p14:creationId xmlns:p14="http://schemas.microsoft.com/office/powerpoint/2010/main" val="346302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32424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 Hilda Light 40pt, </a:t>
            </a:r>
            <a:r>
              <a:rPr lang="en-US" dirty="0" err="1"/>
              <a:t>Eri</a:t>
            </a:r>
            <a:r>
              <a:rPr lang="en-US" dirty="0"/>
              <a:t>. Black, max 2-lines</a:t>
            </a:r>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3645693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28F45-CDCE-4C4F-9BEC-77283BD25B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0DACD2-F5C8-47A7-956E-AFFB492353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E0275-E12D-44CB-ABA1-8DC46102A9C6}"/>
              </a:ext>
            </a:extLst>
          </p:cNvPr>
          <p:cNvSpPr>
            <a:spLocks noGrp="1"/>
          </p:cNvSpPr>
          <p:nvPr>
            <p:ph type="dt" sz="half" idx="10"/>
          </p:nvPr>
        </p:nvSpPr>
        <p:spPr/>
        <p:txBody>
          <a:bodyPr/>
          <a:lstStyle/>
          <a:p>
            <a:fld id="{C11D1CFF-D1AD-4C97-AE84-7B7E44E4C06A}" type="datetimeFigureOut">
              <a:rPr lang="en-US" smtClean="0"/>
              <a:t>9/24/2020</a:t>
            </a:fld>
            <a:endParaRPr lang="en-US"/>
          </a:p>
        </p:txBody>
      </p:sp>
      <p:sp>
        <p:nvSpPr>
          <p:cNvPr id="5" name="Footer Placeholder 4">
            <a:extLst>
              <a:ext uri="{FF2B5EF4-FFF2-40B4-BE49-F238E27FC236}">
                <a16:creationId xmlns:a16="http://schemas.microsoft.com/office/drawing/2014/main" id="{B0DCDF59-1A64-46B7-A146-CE30F80F9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93FE9D-C18A-4DC4-B596-627017A5E2FF}"/>
              </a:ext>
            </a:extLst>
          </p:cNvPr>
          <p:cNvSpPr>
            <a:spLocks noGrp="1"/>
          </p:cNvSpPr>
          <p:nvPr>
            <p:ph type="sldNum" sz="quarter" idx="12"/>
          </p:nvPr>
        </p:nvSpPr>
        <p:spPr/>
        <p:txBody>
          <a:bodyPr/>
          <a:lstStyle/>
          <a:p>
            <a:fld id="{CF8E9BC9-0E00-450D-916B-635FF759A3A4}" type="slidenum">
              <a:rPr lang="en-US" smtClean="0"/>
              <a:t>‹#›</a:t>
            </a:fld>
            <a:endParaRPr lang="en-US"/>
          </a:p>
        </p:txBody>
      </p:sp>
    </p:spTree>
    <p:extLst>
      <p:ext uri="{BB962C8B-B14F-4D97-AF65-F5344CB8AC3E}">
        <p14:creationId xmlns:p14="http://schemas.microsoft.com/office/powerpoint/2010/main" val="1081128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AF020-85D3-45F5-B83C-38A6498873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BFD312-4204-4641-A3C5-7D1671AC72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A59FEA-0941-4977-BA51-893C5C836A30}"/>
              </a:ext>
            </a:extLst>
          </p:cNvPr>
          <p:cNvSpPr>
            <a:spLocks noGrp="1"/>
          </p:cNvSpPr>
          <p:nvPr>
            <p:ph type="dt" sz="half" idx="10"/>
          </p:nvPr>
        </p:nvSpPr>
        <p:spPr/>
        <p:txBody>
          <a:bodyPr/>
          <a:lstStyle/>
          <a:p>
            <a:fld id="{C11D1CFF-D1AD-4C97-AE84-7B7E44E4C06A}" type="datetimeFigureOut">
              <a:rPr lang="en-US" smtClean="0"/>
              <a:t>9/24/2020</a:t>
            </a:fld>
            <a:endParaRPr lang="en-US"/>
          </a:p>
        </p:txBody>
      </p:sp>
      <p:sp>
        <p:nvSpPr>
          <p:cNvPr id="5" name="Footer Placeholder 4">
            <a:extLst>
              <a:ext uri="{FF2B5EF4-FFF2-40B4-BE49-F238E27FC236}">
                <a16:creationId xmlns:a16="http://schemas.microsoft.com/office/drawing/2014/main" id="{57EE9C46-CF14-44B5-9DFD-D227CCEA72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0F9E4C-0097-4258-87D0-7D7B772E3840}"/>
              </a:ext>
            </a:extLst>
          </p:cNvPr>
          <p:cNvSpPr>
            <a:spLocks noGrp="1"/>
          </p:cNvSpPr>
          <p:nvPr>
            <p:ph type="sldNum" sz="quarter" idx="12"/>
          </p:nvPr>
        </p:nvSpPr>
        <p:spPr/>
        <p:txBody>
          <a:bodyPr/>
          <a:lstStyle/>
          <a:p>
            <a:fld id="{CF8E9BC9-0E00-450D-916B-635FF759A3A4}" type="slidenum">
              <a:rPr lang="en-US" smtClean="0"/>
              <a:t>‹#›</a:t>
            </a:fld>
            <a:endParaRPr lang="en-US"/>
          </a:p>
        </p:txBody>
      </p:sp>
    </p:spTree>
    <p:extLst>
      <p:ext uri="{BB962C8B-B14F-4D97-AF65-F5344CB8AC3E}">
        <p14:creationId xmlns:p14="http://schemas.microsoft.com/office/powerpoint/2010/main" val="818371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86578-1AE1-404A-AE93-E4DF75352A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3144CD-7666-441D-A32B-4A048410A6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385AB9-11FF-4915-BF5B-22C3F8316A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06B5C1-50AE-4DED-A242-FDCA2C92263C}"/>
              </a:ext>
            </a:extLst>
          </p:cNvPr>
          <p:cNvSpPr>
            <a:spLocks noGrp="1"/>
          </p:cNvSpPr>
          <p:nvPr>
            <p:ph type="dt" sz="half" idx="10"/>
          </p:nvPr>
        </p:nvSpPr>
        <p:spPr/>
        <p:txBody>
          <a:bodyPr/>
          <a:lstStyle/>
          <a:p>
            <a:fld id="{C11D1CFF-D1AD-4C97-AE84-7B7E44E4C06A}" type="datetimeFigureOut">
              <a:rPr lang="en-US" smtClean="0"/>
              <a:t>9/24/2020</a:t>
            </a:fld>
            <a:endParaRPr lang="en-US"/>
          </a:p>
        </p:txBody>
      </p:sp>
      <p:sp>
        <p:nvSpPr>
          <p:cNvPr id="6" name="Footer Placeholder 5">
            <a:extLst>
              <a:ext uri="{FF2B5EF4-FFF2-40B4-BE49-F238E27FC236}">
                <a16:creationId xmlns:a16="http://schemas.microsoft.com/office/drawing/2014/main" id="{B8E2E5A3-7799-4309-B502-C1096243B4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8BB5F2-F8FF-468A-8FD9-AF12B0E647A0}"/>
              </a:ext>
            </a:extLst>
          </p:cNvPr>
          <p:cNvSpPr>
            <a:spLocks noGrp="1"/>
          </p:cNvSpPr>
          <p:nvPr>
            <p:ph type="sldNum" sz="quarter" idx="12"/>
          </p:nvPr>
        </p:nvSpPr>
        <p:spPr/>
        <p:txBody>
          <a:bodyPr/>
          <a:lstStyle/>
          <a:p>
            <a:fld id="{CF8E9BC9-0E00-450D-916B-635FF759A3A4}" type="slidenum">
              <a:rPr lang="en-US" smtClean="0"/>
              <a:t>‹#›</a:t>
            </a:fld>
            <a:endParaRPr lang="en-US"/>
          </a:p>
        </p:txBody>
      </p:sp>
    </p:spTree>
    <p:extLst>
      <p:ext uri="{BB962C8B-B14F-4D97-AF65-F5344CB8AC3E}">
        <p14:creationId xmlns:p14="http://schemas.microsoft.com/office/powerpoint/2010/main" val="3986467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F525-AA3E-4D1F-827F-24B74B6A0B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1DBDFB-0A8F-4B4F-AAC8-6F3C49928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DC85B5-22EF-45F3-9ADD-7FB4F7CAC4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2F877B-458E-4B20-B94F-E20081BE00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EDF804-BE95-498D-A730-8A0F467C65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C88D9A-1246-4EB1-B362-E5D11B9856F6}"/>
              </a:ext>
            </a:extLst>
          </p:cNvPr>
          <p:cNvSpPr>
            <a:spLocks noGrp="1"/>
          </p:cNvSpPr>
          <p:nvPr>
            <p:ph type="dt" sz="half" idx="10"/>
          </p:nvPr>
        </p:nvSpPr>
        <p:spPr/>
        <p:txBody>
          <a:bodyPr/>
          <a:lstStyle/>
          <a:p>
            <a:fld id="{C11D1CFF-D1AD-4C97-AE84-7B7E44E4C06A}" type="datetimeFigureOut">
              <a:rPr lang="en-US" smtClean="0"/>
              <a:t>9/24/2020</a:t>
            </a:fld>
            <a:endParaRPr lang="en-US"/>
          </a:p>
        </p:txBody>
      </p:sp>
      <p:sp>
        <p:nvSpPr>
          <p:cNvPr id="8" name="Footer Placeholder 7">
            <a:extLst>
              <a:ext uri="{FF2B5EF4-FFF2-40B4-BE49-F238E27FC236}">
                <a16:creationId xmlns:a16="http://schemas.microsoft.com/office/drawing/2014/main" id="{019AECB0-DEBC-4340-9A93-D6AF72F92B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903508-663B-4FBD-A736-EF2A4E217931}"/>
              </a:ext>
            </a:extLst>
          </p:cNvPr>
          <p:cNvSpPr>
            <a:spLocks noGrp="1"/>
          </p:cNvSpPr>
          <p:nvPr>
            <p:ph type="sldNum" sz="quarter" idx="12"/>
          </p:nvPr>
        </p:nvSpPr>
        <p:spPr/>
        <p:txBody>
          <a:bodyPr/>
          <a:lstStyle/>
          <a:p>
            <a:fld id="{CF8E9BC9-0E00-450D-916B-635FF759A3A4}" type="slidenum">
              <a:rPr lang="en-US" smtClean="0"/>
              <a:t>‹#›</a:t>
            </a:fld>
            <a:endParaRPr lang="en-US"/>
          </a:p>
        </p:txBody>
      </p:sp>
    </p:spTree>
    <p:extLst>
      <p:ext uri="{BB962C8B-B14F-4D97-AF65-F5344CB8AC3E}">
        <p14:creationId xmlns:p14="http://schemas.microsoft.com/office/powerpoint/2010/main" val="29644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4A39-4FA9-4CC2-8CE5-3D5EB0F460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AAF466-7E6E-4C92-A9E1-93135C155BAD}"/>
              </a:ext>
            </a:extLst>
          </p:cNvPr>
          <p:cNvSpPr>
            <a:spLocks noGrp="1"/>
          </p:cNvSpPr>
          <p:nvPr>
            <p:ph type="dt" sz="half" idx="10"/>
          </p:nvPr>
        </p:nvSpPr>
        <p:spPr/>
        <p:txBody>
          <a:bodyPr/>
          <a:lstStyle/>
          <a:p>
            <a:fld id="{C11D1CFF-D1AD-4C97-AE84-7B7E44E4C06A}" type="datetimeFigureOut">
              <a:rPr lang="en-US" smtClean="0"/>
              <a:t>9/24/2020</a:t>
            </a:fld>
            <a:endParaRPr lang="en-US"/>
          </a:p>
        </p:txBody>
      </p:sp>
      <p:sp>
        <p:nvSpPr>
          <p:cNvPr id="4" name="Footer Placeholder 3">
            <a:extLst>
              <a:ext uri="{FF2B5EF4-FFF2-40B4-BE49-F238E27FC236}">
                <a16:creationId xmlns:a16="http://schemas.microsoft.com/office/drawing/2014/main" id="{F060ED67-9B7E-47D1-85BF-201512329C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F7C306-FFC6-4CE7-9F47-F3F4BC994D48}"/>
              </a:ext>
            </a:extLst>
          </p:cNvPr>
          <p:cNvSpPr>
            <a:spLocks noGrp="1"/>
          </p:cNvSpPr>
          <p:nvPr>
            <p:ph type="sldNum" sz="quarter" idx="12"/>
          </p:nvPr>
        </p:nvSpPr>
        <p:spPr/>
        <p:txBody>
          <a:bodyPr/>
          <a:lstStyle/>
          <a:p>
            <a:fld id="{CF8E9BC9-0E00-450D-916B-635FF759A3A4}" type="slidenum">
              <a:rPr lang="en-US" smtClean="0"/>
              <a:t>‹#›</a:t>
            </a:fld>
            <a:endParaRPr lang="en-US"/>
          </a:p>
        </p:txBody>
      </p:sp>
    </p:spTree>
    <p:extLst>
      <p:ext uri="{BB962C8B-B14F-4D97-AF65-F5344CB8AC3E}">
        <p14:creationId xmlns:p14="http://schemas.microsoft.com/office/powerpoint/2010/main" val="141398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5333F6-4FBD-443E-8014-58E1C771A09C}"/>
              </a:ext>
            </a:extLst>
          </p:cNvPr>
          <p:cNvSpPr>
            <a:spLocks noGrp="1"/>
          </p:cNvSpPr>
          <p:nvPr>
            <p:ph type="dt" sz="half" idx="10"/>
          </p:nvPr>
        </p:nvSpPr>
        <p:spPr/>
        <p:txBody>
          <a:bodyPr/>
          <a:lstStyle/>
          <a:p>
            <a:fld id="{C11D1CFF-D1AD-4C97-AE84-7B7E44E4C06A}" type="datetimeFigureOut">
              <a:rPr lang="en-US" smtClean="0"/>
              <a:t>9/24/2020</a:t>
            </a:fld>
            <a:endParaRPr lang="en-US"/>
          </a:p>
        </p:txBody>
      </p:sp>
      <p:sp>
        <p:nvSpPr>
          <p:cNvPr id="3" name="Footer Placeholder 2">
            <a:extLst>
              <a:ext uri="{FF2B5EF4-FFF2-40B4-BE49-F238E27FC236}">
                <a16:creationId xmlns:a16="http://schemas.microsoft.com/office/drawing/2014/main" id="{636FBCB5-C4B4-42D5-BB3D-FE64ADB13E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C3290E-9D24-4244-8F4C-FE38230A3C43}"/>
              </a:ext>
            </a:extLst>
          </p:cNvPr>
          <p:cNvSpPr>
            <a:spLocks noGrp="1"/>
          </p:cNvSpPr>
          <p:nvPr>
            <p:ph type="sldNum" sz="quarter" idx="12"/>
          </p:nvPr>
        </p:nvSpPr>
        <p:spPr/>
        <p:txBody>
          <a:bodyPr/>
          <a:lstStyle/>
          <a:p>
            <a:fld id="{CF8E9BC9-0E00-450D-916B-635FF759A3A4}" type="slidenum">
              <a:rPr lang="en-US" smtClean="0"/>
              <a:t>‹#›</a:t>
            </a:fld>
            <a:endParaRPr lang="en-US"/>
          </a:p>
        </p:txBody>
      </p:sp>
    </p:spTree>
    <p:extLst>
      <p:ext uri="{BB962C8B-B14F-4D97-AF65-F5344CB8AC3E}">
        <p14:creationId xmlns:p14="http://schemas.microsoft.com/office/powerpoint/2010/main" val="282968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7196-062F-4080-AA64-5F118801B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A1397A-E2F7-4EB0-95E8-5D99FE2FAE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A14F0D-0190-483F-BE75-2B4392972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2E227C-543B-4A53-90BB-2CF57C6A0622}"/>
              </a:ext>
            </a:extLst>
          </p:cNvPr>
          <p:cNvSpPr>
            <a:spLocks noGrp="1"/>
          </p:cNvSpPr>
          <p:nvPr>
            <p:ph type="dt" sz="half" idx="10"/>
          </p:nvPr>
        </p:nvSpPr>
        <p:spPr/>
        <p:txBody>
          <a:bodyPr/>
          <a:lstStyle/>
          <a:p>
            <a:fld id="{C11D1CFF-D1AD-4C97-AE84-7B7E44E4C06A}" type="datetimeFigureOut">
              <a:rPr lang="en-US" smtClean="0"/>
              <a:t>9/24/2020</a:t>
            </a:fld>
            <a:endParaRPr lang="en-US"/>
          </a:p>
        </p:txBody>
      </p:sp>
      <p:sp>
        <p:nvSpPr>
          <p:cNvPr id="6" name="Footer Placeholder 5">
            <a:extLst>
              <a:ext uri="{FF2B5EF4-FFF2-40B4-BE49-F238E27FC236}">
                <a16:creationId xmlns:a16="http://schemas.microsoft.com/office/drawing/2014/main" id="{FB514DB7-38FB-45AF-95E5-F15D305E14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F87B3F-624D-4B8E-833D-29129079B68F}"/>
              </a:ext>
            </a:extLst>
          </p:cNvPr>
          <p:cNvSpPr>
            <a:spLocks noGrp="1"/>
          </p:cNvSpPr>
          <p:nvPr>
            <p:ph type="sldNum" sz="quarter" idx="12"/>
          </p:nvPr>
        </p:nvSpPr>
        <p:spPr/>
        <p:txBody>
          <a:bodyPr/>
          <a:lstStyle/>
          <a:p>
            <a:fld id="{CF8E9BC9-0E00-450D-916B-635FF759A3A4}" type="slidenum">
              <a:rPr lang="en-US" smtClean="0"/>
              <a:t>‹#›</a:t>
            </a:fld>
            <a:endParaRPr lang="en-US"/>
          </a:p>
        </p:txBody>
      </p:sp>
    </p:spTree>
    <p:extLst>
      <p:ext uri="{BB962C8B-B14F-4D97-AF65-F5344CB8AC3E}">
        <p14:creationId xmlns:p14="http://schemas.microsoft.com/office/powerpoint/2010/main" val="3112989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F5A0-8A41-4D7B-A6EF-3589C13279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40EAD1-007E-41E0-A7D4-76E2BA9DE9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AD4AAE-8095-4463-A019-4F2C31BDA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3E401-A7C2-44F2-8FAA-3D777A6BD1A3}"/>
              </a:ext>
            </a:extLst>
          </p:cNvPr>
          <p:cNvSpPr>
            <a:spLocks noGrp="1"/>
          </p:cNvSpPr>
          <p:nvPr>
            <p:ph type="dt" sz="half" idx="10"/>
          </p:nvPr>
        </p:nvSpPr>
        <p:spPr/>
        <p:txBody>
          <a:bodyPr/>
          <a:lstStyle/>
          <a:p>
            <a:fld id="{C11D1CFF-D1AD-4C97-AE84-7B7E44E4C06A}" type="datetimeFigureOut">
              <a:rPr lang="en-US" smtClean="0"/>
              <a:t>9/24/2020</a:t>
            </a:fld>
            <a:endParaRPr lang="en-US"/>
          </a:p>
        </p:txBody>
      </p:sp>
      <p:sp>
        <p:nvSpPr>
          <p:cNvPr id="6" name="Footer Placeholder 5">
            <a:extLst>
              <a:ext uri="{FF2B5EF4-FFF2-40B4-BE49-F238E27FC236}">
                <a16:creationId xmlns:a16="http://schemas.microsoft.com/office/drawing/2014/main" id="{DE5509EE-19BB-47AA-AE5F-BFC016534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CFDF2F-45F3-4A03-8C0E-74F7F6900506}"/>
              </a:ext>
            </a:extLst>
          </p:cNvPr>
          <p:cNvSpPr>
            <a:spLocks noGrp="1"/>
          </p:cNvSpPr>
          <p:nvPr>
            <p:ph type="sldNum" sz="quarter" idx="12"/>
          </p:nvPr>
        </p:nvSpPr>
        <p:spPr/>
        <p:txBody>
          <a:bodyPr/>
          <a:lstStyle/>
          <a:p>
            <a:fld id="{CF8E9BC9-0E00-450D-916B-635FF759A3A4}" type="slidenum">
              <a:rPr lang="en-US" smtClean="0"/>
              <a:t>‹#›</a:t>
            </a:fld>
            <a:endParaRPr lang="en-US"/>
          </a:p>
        </p:txBody>
      </p:sp>
    </p:spTree>
    <p:extLst>
      <p:ext uri="{BB962C8B-B14F-4D97-AF65-F5344CB8AC3E}">
        <p14:creationId xmlns:p14="http://schemas.microsoft.com/office/powerpoint/2010/main" val="256472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ED9B3A-59B6-457B-880B-637DB6AE15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7B9B2F-5B3C-4CED-8C6C-1DB0735E16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46AEF-BD59-4E1D-B027-BB110545AF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D1CFF-D1AD-4C97-AE84-7B7E44E4C06A}" type="datetimeFigureOut">
              <a:rPr lang="en-US" smtClean="0"/>
              <a:t>9/24/2020</a:t>
            </a:fld>
            <a:endParaRPr lang="en-US"/>
          </a:p>
        </p:txBody>
      </p:sp>
      <p:sp>
        <p:nvSpPr>
          <p:cNvPr id="5" name="Footer Placeholder 4">
            <a:extLst>
              <a:ext uri="{FF2B5EF4-FFF2-40B4-BE49-F238E27FC236}">
                <a16:creationId xmlns:a16="http://schemas.microsoft.com/office/drawing/2014/main" id="{060953E2-E681-4860-8A81-0A79974B8F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3ED933-42D3-417D-9D8D-3150F3C520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E9BC9-0E00-450D-916B-635FF759A3A4}" type="slidenum">
              <a:rPr lang="en-US" smtClean="0"/>
              <a:t>‹#›</a:t>
            </a:fld>
            <a:endParaRPr lang="en-US"/>
          </a:p>
        </p:txBody>
      </p:sp>
    </p:spTree>
    <p:extLst>
      <p:ext uri="{BB962C8B-B14F-4D97-AF65-F5344CB8AC3E}">
        <p14:creationId xmlns:p14="http://schemas.microsoft.com/office/powerpoint/2010/main" val="596466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en.wikipedia.org/wiki/Hebbian_theory"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numenta.com/neuroscience-research/research-publications/papers/a-framework-for-intelligence-and-cortical-function-based-on-grid-cells-in-the-neocortex/" TargetMode="External"/><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hyperlink" Target="https://3rdman.de/2020/04/hierarchical-temporal-memory-part-2/" TargetMode="External"/><Relationship Id="rId3" Type="http://schemas.openxmlformats.org/officeDocument/2006/relationships/hyperlink" Target="https://github.com/numenta/nupic" TargetMode="External"/><Relationship Id="rId7" Type="http://schemas.openxmlformats.org/officeDocument/2006/relationships/hyperlink" Target="https://3rdman.de/2020/02/hierarchical-temporal-memory-part-1-getting-started/" TargetMode="External"/><Relationship Id="rId2" Type="http://schemas.openxmlformats.org/officeDocument/2006/relationships/hyperlink" Target="https://github.com/" TargetMode="External"/><Relationship Id="rId1" Type="http://schemas.openxmlformats.org/officeDocument/2006/relationships/slideLayout" Target="../slideLayouts/slideLayout12.xml"/><Relationship Id="rId6" Type="http://schemas.openxmlformats.org/officeDocument/2006/relationships/hyperlink" Target="https://github.com/topics/hierarchical-temporal-memory" TargetMode="External"/><Relationship Id="rId5" Type="http://schemas.openxmlformats.org/officeDocument/2006/relationships/hyperlink" Target="https://github.com/htm-community/htm.core" TargetMode="External"/><Relationship Id="rId10" Type="http://schemas.openxmlformats.org/officeDocument/2006/relationships/image" Target="../media/image24.png"/><Relationship Id="rId4" Type="http://schemas.openxmlformats.org/officeDocument/2006/relationships/hyperlink" Target="https://github.com/numenta/nupic/blob/master/examples/NuPIC%20Walkthrough.ipynb" TargetMode="External"/><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numenta/numenta-apps" TargetMode="External"/><Relationship Id="rId2" Type="http://schemas.openxmlformats.org/officeDocument/2006/relationships/hyperlink" Target="https://numenta.com/machine-intelligence-technology/applications/" TargetMode="Externa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numenta.com/assets/pdf/whitepapers/Numenta%20White%20Paper%20-%20Science%20of%20Anomaly%20Detection.pdf" TargetMode="External"/><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numenta.com/machine-intelligence-technology/htm-studio/" TargetMode="Externa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s://www.frontiersin.org/articles/10.3389/fncir.2018.00121/full" TargetMode="External"/><Relationship Id="rId7" Type="http://schemas.openxmlformats.org/officeDocument/2006/relationships/hyperlink" Target="https://github.com/topics/hierarchical-temporal-memory" TargetMode="External"/><Relationship Id="rId2" Type="http://schemas.openxmlformats.org/officeDocument/2006/relationships/hyperlink" Target="https://numenta.com/blog/2019/10/24/machine-learning-guide-to-htm" TargetMode="External"/><Relationship Id="rId1" Type="http://schemas.openxmlformats.org/officeDocument/2006/relationships/slideLayout" Target="../slideLayouts/slideLayout12.xml"/><Relationship Id="rId6" Type="http://schemas.openxmlformats.org/officeDocument/2006/relationships/hyperlink" Target="https://nbviewer.jupyter.org/github/numenta/nupic/blob/master/examples/NuPIC%20Walkthrough.ipynb" TargetMode="External"/><Relationship Id="rId5" Type="http://schemas.openxmlformats.org/officeDocument/2006/relationships/hyperlink" Target="https://github.com/numenta/nupic" TargetMode="External"/><Relationship Id="rId4" Type="http://schemas.openxmlformats.org/officeDocument/2006/relationships/hyperlink" Target="https://numenta.com/neuroscience-research/research-publications/papers/hierarchical-temporal-memory-white-pape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626A-5EBE-47A8-9349-164A77F76617}"/>
              </a:ext>
            </a:extLst>
          </p:cNvPr>
          <p:cNvSpPr>
            <a:spLocks noGrp="1"/>
          </p:cNvSpPr>
          <p:nvPr>
            <p:ph type="ctrTitle"/>
          </p:nvPr>
        </p:nvSpPr>
        <p:spPr/>
        <p:txBody>
          <a:bodyPr>
            <a:normAutofit/>
          </a:bodyPr>
          <a:lstStyle/>
          <a:p>
            <a:r>
              <a:rPr lang="en-US" dirty="0"/>
              <a:t>Hierarchical Temporal Memory (HTM) </a:t>
            </a:r>
          </a:p>
        </p:txBody>
      </p:sp>
      <p:sp>
        <p:nvSpPr>
          <p:cNvPr id="3" name="Subtitle 2">
            <a:extLst>
              <a:ext uri="{FF2B5EF4-FFF2-40B4-BE49-F238E27FC236}">
                <a16:creationId xmlns:a16="http://schemas.microsoft.com/office/drawing/2014/main" id="{4910BD1F-6C88-4A1E-95E1-832BB9887F87}"/>
              </a:ext>
            </a:extLst>
          </p:cNvPr>
          <p:cNvSpPr>
            <a:spLocks noGrp="1"/>
          </p:cNvSpPr>
          <p:nvPr>
            <p:ph type="subTitle" idx="1"/>
          </p:nvPr>
        </p:nvSpPr>
        <p:spPr/>
        <p:txBody>
          <a:bodyPr>
            <a:normAutofit lnSpcReduction="10000"/>
          </a:bodyPr>
          <a:lstStyle/>
          <a:p>
            <a:r>
              <a:rPr lang="en-US" dirty="0"/>
              <a:t>Introduction and applications</a:t>
            </a:r>
          </a:p>
          <a:p>
            <a:endParaRPr lang="en-US" dirty="0"/>
          </a:p>
          <a:p>
            <a:endParaRPr lang="en-US" dirty="0"/>
          </a:p>
          <a:p>
            <a:r>
              <a:rPr lang="en-US" dirty="0"/>
              <a:t>Joy Bose</a:t>
            </a:r>
          </a:p>
        </p:txBody>
      </p:sp>
    </p:spTree>
    <p:extLst>
      <p:ext uri="{BB962C8B-B14F-4D97-AF65-F5344CB8AC3E}">
        <p14:creationId xmlns:p14="http://schemas.microsoft.com/office/powerpoint/2010/main" val="1866124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C9CD-FBDE-47F2-8746-25182F32C298}"/>
              </a:ext>
            </a:extLst>
          </p:cNvPr>
          <p:cNvSpPr>
            <a:spLocks noGrp="1"/>
          </p:cNvSpPr>
          <p:nvPr>
            <p:ph type="title"/>
          </p:nvPr>
        </p:nvSpPr>
        <p:spPr/>
        <p:txBody>
          <a:bodyPr/>
          <a:lstStyle/>
          <a:p>
            <a:r>
              <a:rPr lang="en-US" dirty="0"/>
              <a:t>Abstract representation</a:t>
            </a:r>
          </a:p>
        </p:txBody>
      </p:sp>
      <p:sp>
        <p:nvSpPr>
          <p:cNvPr id="4" name="Rectangle 3">
            <a:extLst>
              <a:ext uri="{FF2B5EF4-FFF2-40B4-BE49-F238E27FC236}">
                <a16:creationId xmlns:a16="http://schemas.microsoft.com/office/drawing/2014/main" id="{F8952679-4233-4054-B9D2-AD4BCCF64F46}"/>
              </a:ext>
            </a:extLst>
          </p:cNvPr>
          <p:cNvSpPr/>
          <p:nvPr/>
        </p:nvSpPr>
        <p:spPr bwMode="auto">
          <a:xfrm>
            <a:off x="2317898" y="2663456"/>
            <a:ext cx="1265274" cy="76554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R="0" algn="l" defTabSz="914400" rtl="0" eaLnBrk="1" fontAlgn="base" latinLnBrk="0" hangingPunct="1">
              <a:lnSpc>
                <a:spcPct val="100000"/>
              </a:lnSpc>
              <a:spcBef>
                <a:spcPts val="300"/>
              </a:spcBef>
              <a:spcAft>
                <a:spcPct val="0"/>
              </a:spcAft>
              <a:buClrTx/>
              <a:buSzTx/>
              <a:tabLst/>
            </a:pPr>
            <a:r>
              <a:rPr kumimoji="0" lang="en-US" sz="2000" b="0" i="0" u="none" strike="noStrike" cap="none" normalizeH="0" baseline="0" dirty="0">
                <a:ln>
                  <a:noFill/>
                </a:ln>
                <a:solidFill>
                  <a:schemeClr val="tx1"/>
                </a:solidFill>
                <a:effectLst/>
                <a:latin typeface="+mn-lt"/>
              </a:rPr>
              <a:t>Encoder</a:t>
            </a:r>
          </a:p>
        </p:txBody>
      </p:sp>
      <p:sp>
        <p:nvSpPr>
          <p:cNvPr id="5" name="TextBox 4">
            <a:extLst>
              <a:ext uri="{FF2B5EF4-FFF2-40B4-BE49-F238E27FC236}">
                <a16:creationId xmlns:a16="http://schemas.microsoft.com/office/drawing/2014/main" id="{542908B1-4A54-408E-A2BF-751B964A53E3}"/>
              </a:ext>
            </a:extLst>
          </p:cNvPr>
          <p:cNvSpPr txBox="1"/>
          <p:nvPr/>
        </p:nvSpPr>
        <p:spPr bwMode="auto">
          <a:xfrm>
            <a:off x="3592032" y="2400297"/>
            <a:ext cx="914400" cy="914400"/>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noAutofit/>
          </a:bodyPr>
          <a:lstStyle/>
          <a:p>
            <a:pPr algn="l">
              <a:buClr>
                <a:schemeClr val="tx1"/>
              </a:buClr>
            </a:pPr>
            <a:r>
              <a:rPr lang="en-US" sz="2000" dirty="0"/>
              <a:t>SDR</a:t>
            </a:r>
          </a:p>
        </p:txBody>
      </p:sp>
      <p:sp>
        <p:nvSpPr>
          <p:cNvPr id="6" name="Arrow: Right 5">
            <a:extLst>
              <a:ext uri="{FF2B5EF4-FFF2-40B4-BE49-F238E27FC236}">
                <a16:creationId xmlns:a16="http://schemas.microsoft.com/office/drawing/2014/main" id="{4BAA1131-4005-4DE6-B894-491E6775A3F8}"/>
              </a:ext>
            </a:extLst>
          </p:cNvPr>
          <p:cNvSpPr/>
          <p:nvPr/>
        </p:nvSpPr>
        <p:spPr bwMode="auto">
          <a:xfrm>
            <a:off x="1690577" y="2881423"/>
            <a:ext cx="478465" cy="32960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
        <p:nvSpPr>
          <p:cNvPr id="7" name="Arrow: Right 6">
            <a:extLst>
              <a:ext uri="{FF2B5EF4-FFF2-40B4-BE49-F238E27FC236}">
                <a16:creationId xmlns:a16="http://schemas.microsoft.com/office/drawing/2014/main" id="{E47B853D-46AC-47B3-91E0-CC2E4DA1C088}"/>
              </a:ext>
            </a:extLst>
          </p:cNvPr>
          <p:cNvSpPr/>
          <p:nvPr/>
        </p:nvSpPr>
        <p:spPr bwMode="auto">
          <a:xfrm>
            <a:off x="3732028" y="2881423"/>
            <a:ext cx="478465" cy="32960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
        <p:nvSpPr>
          <p:cNvPr id="8" name="TextBox 7">
            <a:extLst>
              <a:ext uri="{FF2B5EF4-FFF2-40B4-BE49-F238E27FC236}">
                <a16:creationId xmlns:a16="http://schemas.microsoft.com/office/drawing/2014/main" id="{96521547-1E2A-4F6B-BCAE-1AF28B59B580}"/>
              </a:ext>
            </a:extLst>
          </p:cNvPr>
          <p:cNvSpPr txBox="1"/>
          <p:nvPr/>
        </p:nvSpPr>
        <p:spPr bwMode="auto">
          <a:xfrm>
            <a:off x="811621" y="2849525"/>
            <a:ext cx="914400" cy="914400"/>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noAutofit/>
          </a:bodyPr>
          <a:lstStyle/>
          <a:p>
            <a:pPr algn="l">
              <a:buClr>
                <a:schemeClr val="tx1"/>
              </a:buClr>
            </a:pPr>
            <a:r>
              <a:rPr lang="en-US" sz="2000" dirty="0"/>
              <a:t>Input</a:t>
            </a:r>
          </a:p>
          <a:p>
            <a:pPr algn="l">
              <a:buClr>
                <a:schemeClr val="tx1"/>
              </a:buClr>
            </a:pPr>
            <a:r>
              <a:rPr lang="en-US" sz="2000" dirty="0"/>
              <a:t>(stream </a:t>
            </a:r>
          </a:p>
          <a:p>
            <a:pPr algn="l">
              <a:buClr>
                <a:schemeClr val="tx1"/>
              </a:buClr>
            </a:pPr>
            <a:r>
              <a:rPr lang="en-US" sz="2000" dirty="0"/>
              <a:t>of data)</a:t>
            </a:r>
          </a:p>
        </p:txBody>
      </p:sp>
      <p:sp>
        <p:nvSpPr>
          <p:cNvPr id="9" name="Rectangle 8">
            <a:extLst>
              <a:ext uri="{FF2B5EF4-FFF2-40B4-BE49-F238E27FC236}">
                <a16:creationId xmlns:a16="http://schemas.microsoft.com/office/drawing/2014/main" id="{2D67205F-3268-41F4-99DF-7F8E7091DDEF}"/>
              </a:ext>
            </a:extLst>
          </p:cNvPr>
          <p:cNvSpPr/>
          <p:nvPr/>
        </p:nvSpPr>
        <p:spPr bwMode="auto">
          <a:xfrm>
            <a:off x="4497572" y="2661684"/>
            <a:ext cx="1265274" cy="76554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R="0" algn="l" defTabSz="914400" rtl="0" eaLnBrk="1" fontAlgn="base" latinLnBrk="0" hangingPunct="1">
              <a:lnSpc>
                <a:spcPct val="100000"/>
              </a:lnSpc>
              <a:spcBef>
                <a:spcPts val="300"/>
              </a:spcBef>
              <a:spcAft>
                <a:spcPct val="0"/>
              </a:spcAft>
              <a:buClrTx/>
              <a:buSzTx/>
              <a:tabLst/>
            </a:pPr>
            <a:r>
              <a:rPr kumimoji="0" lang="en-US" sz="2000" b="0" i="0" u="none" strike="noStrike" cap="none" normalizeH="0" baseline="0" dirty="0">
                <a:ln>
                  <a:noFill/>
                </a:ln>
                <a:solidFill>
                  <a:schemeClr val="tx1"/>
                </a:solidFill>
                <a:effectLst/>
                <a:latin typeface="+mn-lt"/>
              </a:rPr>
              <a:t>Spatial Pooling</a:t>
            </a:r>
          </a:p>
        </p:txBody>
      </p:sp>
      <p:sp>
        <p:nvSpPr>
          <p:cNvPr id="10" name="Arrow: Right 9">
            <a:extLst>
              <a:ext uri="{FF2B5EF4-FFF2-40B4-BE49-F238E27FC236}">
                <a16:creationId xmlns:a16="http://schemas.microsoft.com/office/drawing/2014/main" id="{6F81602A-8DCD-4B85-8FA8-A5B3004CB5D8}"/>
              </a:ext>
            </a:extLst>
          </p:cNvPr>
          <p:cNvSpPr/>
          <p:nvPr/>
        </p:nvSpPr>
        <p:spPr bwMode="auto">
          <a:xfrm>
            <a:off x="5950691" y="2860157"/>
            <a:ext cx="478465" cy="32960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
        <p:nvSpPr>
          <p:cNvPr id="11" name="Rectangle 10">
            <a:extLst>
              <a:ext uri="{FF2B5EF4-FFF2-40B4-BE49-F238E27FC236}">
                <a16:creationId xmlns:a16="http://schemas.microsoft.com/office/drawing/2014/main" id="{B42F814D-8D47-422D-A8C1-3FB6C4CCA115}"/>
              </a:ext>
            </a:extLst>
          </p:cNvPr>
          <p:cNvSpPr/>
          <p:nvPr/>
        </p:nvSpPr>
        <p:spPr bwMode="auto">
          <a:xfrm>
            <a:off x="6677246" y="2624470"/>
            <a:ext cx="1265274" cy="76554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R="0" algn="l" defTabSz="914400" rtl="0" eaLnBrk="1" fontAlgn="base" latinLnBrk="0" hangingPunct="1">
              <a:lnSpc>
                <a:spcPct val="100000"/>
              </a:lnSpc>
              <a:spcBef>
                <a:spcPts val="300"/>
              </a:spcBef>
              <a:spcAft>
                <a:spcPct val="0"/>
              </a:spcAft>
              <a:buClrTx/>
              <a:buSzTx/>
              <a:tabLst/>
            </a:pPr>
            <a:r>
              <a:rPr kumimoji="0" lang="en-US" sz="2000" b="0" i="0" u="none" strike="noStrike" cap="none" normalizeH="0" baseline="0" dirty="0">
                <a:ln>
                  <a:noFill/>
                </a:ln>
                <a:solidFill>
                  <a:schemeClr val="tx1"/>
                </a:solidFill>
                <a:effectLst/>
                <a:latin typeface="+mn-lt"/>
              </a:rPr>
              <a:t>Temporal Memory</a:t>
            </a:r>
          </a:p>
        </p:txBody>
      </p:sp>
      <p:sp>
        <p:nvSpPr>
          <p:cNvPr id="12" name="Arrow: Right 11">
            <a:extLst>
              <a:ext uri="{FF2B5EF4-FFF2-40B4-BE49-F238E27FC236}">
                <a16:creationId xmlns:a16="http://schemas.microsoft.com/office/drawing/2014/main" id="{DBF0B2DC-AFFA-4B3A-8C8C-65C8D38979C7}"/>
              </a:ext>
            </a:extLst>
          </p:cNvPr>
          <p:cNvSpPr/>
          <p:nvPr/>
        </p:nvSpPr>
        <p:spPr bwMode="auto">
          <a:xfrm>
            <a:off x="8130365" y="2849525"/>
            <a:ext cx="478465" cy="32960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
        <p:nvSpPr>
          <p:cNvPr id="14" name="TextBox 13">
            <a:extLst>
              <a:ext uri="{FF2B5EF4-FFF2-40B4-BE49-F238E27FC236}">
                <a16:creationId xmlns:a16="http://schemas.microsoft.com/office/drawing/2014/main" id="{E4C5C338-E78E-4C51-A9C1-71B55B6790DA}"/>
              </a:ext>
            </a:extLst>
          </p:cNvPr>
          <p:cNvSpPr txBox="1"/>
          <p:nvPr/>
        </p:nvSpPr>
        <p:spPr bwMode="auto">
          <a:xfrm>
            <a:off x="8699572" y="2530548"/>
            <a:ext cx="914400" cy="914400"/>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noAutofit/>
          </a:bodyPr>
          <a:lstStyle/>
          <a:p>
            <a:pPr algn="l">
              <a:buClr>
                <a:schemeClr val="tx1"/>
              </a:buClr>
            </a:pPr>
            <a:r>
              <a:rPr lang="en-US" sz="2000" dirty="0"/>
              <a:t>Predicted </a:t>
            </a:r>
          </a:p>
          <a:p>
            <a:pPr algn="l">
              <a:buClr>
                <a:schemeClr val="tx1"/>
              </a:buClr>
            </a:pPr>
            <a:r>
              <a:rPr lang="en-US" sz="2000" dirty="0"/>
              <a:t>Output</a:t>
            </a:r>
          </a:p>
          <a:p>
            <a:pPr algn="l">
              <a:buClr>
                <a:schemeClr val="tx1"/>
              </a:buClr>
            </a:pPr>
            <a:r>
              <a:rPr lang="en-US" sz="2000" dirty="0"/>
              <a:t>(stream</a:t>
            </a:r>
          </a:p>
          <a:p>
            <a:pPr algn="l">
              <a:buClr>
                <a:schemeClr val="tx1"/>
              </a:buClr>
            </a:pPr>
            <a:r>
              <a:rPr lang="en-US" sz="2000" dirty="0"/>
              <a:t>of data)</a:t>
            </a:r>
          </a:p>
        </p:txBody>
      </p:sp>
      <p:sp>
        <p:nvSpPr>
          <p:cNvPr id="15" name="Arrow: Down 14">
            <a:extLst>
              <a:ext uri="{FF2B5EF4-FFF2-40B4-BE49-F238E27FC236}">
                <a16:creationId xmlns:a16="http://schemas.microsoft.com/office/drawing/2014/main" id="{A6313B0A-47BB-4012-BC68-A78157AC71A8}"/>
              </a:ext>
            </a:extLst>
          </p:cNvPr>
          <p:cNvSpPr/>
          <p:nvPr/>
        </p:nvSpPr>
        <p:spPr bwMode="auto">
          <a:xfrm>
            <a:off x="7102549" y="2094614"/>
            <a:ext cx="350874" cy="435935"/>
          </a:xfrm>
          <a:prstGeom prst="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
        <p:nvSpPr>
          <p:cNvPr id="16" name="Arrow: Bent 15">
            <a:extLst>
              <a:ext uri="{FF2B5EF4-FFF2-40B4-BE49-F238E27FC236}">
                <a16:creationId xmlns:a16="http://schemas.microsoft.com/office/drawing/2014/main" id="{1FD52FD9-BC3C-4116-A58D-0780297AEB13}"/>
              </a:ext>
            </a:extLst>
          </p:cNvPr>
          <p:cNvSpPr/>
          <p:nvPr/>
        </p:nvSpPr>
        <p:spPr bwMode="auto">
          <a:xfrm>
            <a:off x="6096000" y="1913858"/>
            <a:ext cx="914400" cy="914400"/>
          </a:xfrm>
          <a:prstGeom prst="ben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
        <p:nvSpPr>
          <p:cNvPr id="17" name="TextBox 16">
            <a:extLst>
              <a:ext uri="{FF2B5EF4-FFF2-40B4-BE49-F238E27FC236}">
                <a16:creationId xmlns:a16="http://schemas.microsoft.com/office/drawing/2014/main" id="{E4850B91-AD23-4A16-A204-D019842A3E23}"/>
              </a:ext>
            </a:extLst>
          </p:cNvPr>
          <p:cNvSpPr txBox="1"/>
          <p:nvPr/>
        </p:nvSpPr>
        <p:spPr bwMode="auto">
          <a:xfrm>
            <a:off x="6886354" y="1678171"/>
            <a:ext cx="914400" cy="914400"/>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noAutofit/>
          </a:bodyPr>
          <a:lstStyle/>
          <a:p>
            <a:pPr algn="l">
              <a:buClr>
                <a:schemeClr val="tx1"/>
              </a:buClr>
            </a:pPr>
            <a:r>
              <a:rPr lang="en-US" sz="2000" dirty="0"/>
              <a:t>Context</a:t>
            </a:r>
          </a:p>
        </p:txBody>
      </p:sp>
      <p:sp>
        <p:nvSpPr>
          <p:cNvPr id="18" name="TextBox 17">
            <a:extLst>
              <a:ext uri="{FF2B5EF4-FFF2-40B4-BE49-F238E27FC236}">
                <a16:creationId xmlns:a16="http://schemas.microsoft.com/office/drawing/2014/main" id="{653D33DC-826C-4322-8E97-75B9FE43A2A2}"/>
              </a:ext>
            </a:extLst>
          </p:cNvPr>
          <p:cNvSpPr txBox="1"/>
          <p:nvPr/>
        </p:nvSpPr>
        <p:spPr bwMode="auto">
          <a:xfrm>
            <a:off x="5919161" y="3438190"/>
            <a:ext cx="914400" cy="914400"/>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noAutofit/>
          </a:bodyPr>
          <a:lstStyle/>
          <a:p>
            <a:pPr algn="l">
              <a:buClr>
                <a:schemeClr val="tx1"/>
              </a:buClr>
            </a:pPr>
            <a:r>
              <a:rPr lang="en-US" sz="2000" dirty="0"/>
              <a:t>Sequence</a:t>
            </a:r>
          </a:p>
          <a:p>
            <a:pPr algn="l">
              <a:buClr>
                <a:schemeClr val="tx1"/>
              </a:buClr>
            </a:pPr>
            <a:r>
              <a:rPr lang="en-US" sz="2000" dirty="0"/>
              <a:t>of SDRs</a:t>
            </a:r>
          </a:p>
        </p:txBody>
      </p:sp>
    </p:spTree>
    <p:extLst>
      <p:ext uri="{BB962C8B-B14F-4D97-AF65-F5344CB8AC3E}">
        <p14:creationId xmlns:p14="http://schemas.microsoft.com/office/powerpoint/2010/main" val="1939972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949F-4977-4BDB-BF00-D292F57D3549}"/>
              </a:ext>
            </a:extLst>
          </p:cNvPr>
          <p:cNvSpPr>
            <a:spLocks noGrp="1"/>
          </p:cNvSpPr>
          <p:nvPr>
            <p:ph type="title"/>
          </p:nvPr>
        </p:nvSpPr>
        <p:spPr/>
        <p:txBody>
          <a:bodyPr/>
          <a:lstStyle/>
          <a:p>
            <a:r>
              <a:rPr lang="en-US" dirty="0"/>
              <a:t>How it works: Encoding</a:t>
            </a:r>
          </a:p>
        </p:txBody>
      </p:sp>
      <p:sp>
        <p:nvSpPr>
          <p:cNvPr id="3" name="Content Placeholder 2">
            <a:extLst>
              <a:ext uri="{FF2B5EF4-FFF2-40B4-BE49-F238E27FC236}">
                <a16:creationId xmlns:a16="http://schemas.microsoft.com/office/drawing/2014/main" id="{BD2092BA-12C4-4514-A157-740AC7510CD5}"/>
              </a:ext>
            </a:extLst>
          </p:cNvPr>
          <p:cNvSpPr>
            <a:spLocks noGrp="1"/>
          </p:cNvSpPr>
          <p:nvPr>
            <p:ph sz="quarter" idx="10"/>
          </p:nvPr>
        </p:nvSpPr>
        <p:spPr>
          <a:xfrm>
            <a:off x="292830" y="1135259"/>
            <a:ext cx="6630292" cy="4392612"/>
          </a:xfrm>
        </p:spPr>
        <p:txBody>
          <a:bodyPr>
            <a:normAutofit fontScale="62500" lnSpcReduction="20000"/>
          </a:bodyPr>
          <a:lstStyle/>
          <a:p>
            <a:r>
              <a:rPr lang="en-US" dirty="0"/>
              <a:t>Encode the data: Sparse Distributed Representations (SDRs). Feed the encoded data to HTM</a:t>
            </a:r>
          </a:p>
          <a:p>
            <a:pPr lvl="1"/>
            <a:r>
              <a:rPr lang="en-US" dirty="0"/>
              <a:t>Binary</a:t>
            </a:r>
          </a:p>
          <a:p>
            <a:pPr lvl="1"/>
            <a:r>
              <a:rPr lang="en-US" dirty="0"/>
              <a:t>lots of zeros, few 1s (less than 2%)</a:t>
            </a:r>
          </a:p>
          <a:p>
            <a:pPr lvl="1"/>
            <a:r>
              <a:rPr lang="en-US" dirty="0"/>
              <a:t>each bit has semantic meaning</a:t>
            </a:r>
          </a:p>
          <a:p>
            <a:pPr lvl="1"/>
            <a:r>
              <a:rPr lang="en-US" dirty="0"/>
              <a:t>Sparse = only a few neurons are active</a:t>
            </a:r>
          </a:p>
          <a:p>
            <a:pPr lvl="1"/>
            <a:r>
              <a:rPr lang="en-US" dirty="0"/>
              <a:t>data structure of the brain</a:t>
            </a:r>
          </a:p>
          <a:p>
            <a:pPr lvl="1"/>
            <a:r>
              <a:rPr lang="en-US" dirty="0"/>
              <a:t>Overlap score between 2 SDRs: measure of similarity</a:t>
            </a:r>
          </a:p>
          <a:p>
            <a:r>
              <a:rPr lang="en-US" b="1" dirty="0"/>
              <a:t>Human cochlea</a:t>
            </a:r>
            <a:r>
              <a:rPr lang="en-US" dirty="0"/>
              <a:t>: each cell responds to overlapping frequency range</a:t>
            </a:r>
          </a:p>
          <a:p>
            <a:r>
              <a:rPr lang="en-US" dirty="0"/>
              <a:t>Semantically similar data </a:t>
            </a:r>
            <a:r>
              <a:rPr lang="en-US" dirty="0">
                <a:sym typeface="Wingdings" panose="05000000000000000000" pitchFamily="2" charset="2"/>
              </a:rPr>
              <a:t></a:t>
            </a:r>
            <a:r>
              <a:rPr lang="en-US" dirty="0"/>
              <a:t> SDRs with overlapping active bits. </a:t>
            </a:r>
          </a:p>
          <a:p>
            <a:r>
              <a:rPr lang="en-US" dirty="0"/>
              <a:t>Same input </a:t>
            </a:r>
            <a:r>
              <a:rPr lang="en-US" dirty="0">
                <a:sym typeface="Wingdings" panose="05000000000000000000" pitchFamily="2" charset="2"/>
              </a:rPr>
              <a:t></a:t>
            </a:r>
            <a:r>
              <a:rPr lang="en-US" dirty="0"/>
              <a:t> same SDR as output. </a:t>
            </a:r>
          </a:p>
          <a:p>
            <a:r>
              <a:rPr lang="en-US" dirty="0"/>
              <a:t>Output should have the same dimensionality (total number of bits) for all inputs. </a:t>
            </a:r>
          </a:p>
          <a:p>
            <a:r>
              <a:rPr lang="en-US" dirty="0"/>
              <a:t>The output should have similar sparsity for all inputs and have enough one-bits to handle noise and subsampling.</a:t>
            </a:r>
          </a:p>
        </p:txBody>
      </p:sp>
      <p:pic>
        <p:nvPicPr>
          <p:cNvPr id="1026" name="Picture 2" descr="Image for post">
            <a:extLst>
              <a:ext uri="{FF2B5EF4-FFF2-40B4-BE49-F238E27FC236}">
                <a16:creationId xmlns:a16="http://schemas.microsoft.com/office/drawing/2014/main" id="{DC04CDF3-09B5-490E-8F26-9FC00DB81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9717" y="893422"/>
            <a:ext cx="4644186" cy="24456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for post">
            <a:extLst>
              <a:ext uri="{FF2B5EF4-FFF2-40B4-BE49-F238E27FC236}">
                <a16:creationId xmlns:a16="http://schemas.microsoft.com/office/drawing/2014/main" id="{DB39CBE6-253D-41F7-BDD3-99DF0463B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9717" y="5107624"/>
            <a:ext cx="3565667" cy="10001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845B6D9-FCAB-4318-B3CE-C592EE1CF7E0}"/>
              </a:ext>
            </a:extLst>
          </p:cNvPr>
          <p:cNvPicPr>
            <a:picLocks noChangeAspect="1"/>
          </p:cNvPicPr>
          <p:nvPr/>
        </p:nvPicPr>
        <p:blipFill>
          <a:blip r:embed="rId4"/>
          <a:stretch>
            <a:fillRect/>
          </a:stretch>
        </p:blipFill>
        <p:spPr>
          <a:xfrm>
            <a:off x="6923122" y="3715174"/>
            <a:ext cx="4962525" cy="1000125"/>
          </a:xfrm>
          <a:prstGeom prst="rect">
            <a:avLst/>
          </a:prstGeom>
        </p:spPr>
      </p:pic>
      <p:pic>
        <p:nvPicPr>
          <p:cNvPr id="1030" name="Picture 6" descr="Image for post">
            <a:extLst>
              <a:ext uri="{FF2B5EF4-FFF2-40B4-BE49-F238E27FC236}">
                <a16:creationId xmlns:a16="http://schemas.microsoft.com/office/drawing/2014/main" id="{3D663578-AB31-4242-B5B2-117926CB93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48456" y="4917709"/>
            <a:ext cx="1143477" cy="1220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353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F9DE9-E151-4CE7-AD94-CD7E196EB644}"/>
              </a:ext>
            </a:extLst>
          </p:cNvPr>
          <p:cNvSpPr>
            <a:spLocks noGrp="1"/>
          </p:cNvSpPr>
          <p:nvPr>
            <p:ph type="title"/>
          </p:nvPr>
        </p:nvSpPr>
        <p:spPr/>
        <p:txBody>
          <a:bodyPr/>
          <a:lstStyle/>
          <a:p>
            <a:r>
              <a:rPr lang="en-US" dirty="0"/>
              <a:t>Hebb’s rule and Hebbian learning</a:t>
            </a:r>
          </a:p>
        </p:txBody>
      </p:sp>
      <p:sp>
        <p:nvSpPr>
          <p:cNvPr id="3" name="Content Placeholder 2">
            <a:extLst>
              <a:ext uri="{FF2B5EF4-FFF2-40B4-BE49-F238E27FC236}">
                <a16:creationId xmlns:a16="http://schemas.microsoft.com/office/drawing/2014/main" id="{AA6E5BE5-7766-4FD6-A3AA-236530C90A9F}"/>
              </a:ext>
            </a:extLst>
          </p:cNvPr>
          <p:cNvSpPr>
            <a:spLocks noGrp="1"/>
          </p:cNvSpPr>
          <p:nvPr>
            <p:ph sz="quarter" idx="10"/>
          </p:nvPr>
        </p:nvSpPr>
        <p:spPr/>
        <p:txBody>
          <a:bodyPr/>
          <a:lstStyle/>
          <a:p>
            <a:r>
              <a:rPr lang="en-US" dirty="0"/>
              <a:t>When an axon of cell </a:t>
            </a:r>
            <a:r>
              <a:rPr lang="en-US" i="1" dirty="0"/>
              <a:t>A</a:t>
            </a:r>
            <a:r>
              <a:rPr lang="en-US" dirty="0"/>
              <a:t> is near enough to excite a cell </a:t>
            </a:r>
            <a:r>
              <a:rPr lang="en-US" i="1" dirty="0"/>
              <a:t>B</a:t>
            </a:r>
            <a:r>
              <a:rPr lang="en-US" dirty="0"/>
              <a:t>  and repeatedly or persistently takes part in firing it, some growth process or metabolic change takes place in one or both cells such that </a:t>
            </a:r>
            <a:r>
              <a:rPr lang="en-US" i="1" dirty="0"/>
              <a:t>A</a:t>
            </a:r>
            <a:r>
              <a:rPr lang="en-US" dirty="0"/>
              <a:t>'s efficiency, as one of the cells firing </a:t>
            </a:r>
            <a:r>
              <a:rPr lang="en-US" i="1" dirty="0"/>
              <a:t>B</a:t>
            </a:r>
            <a:r>
              <a:rPr lang="en-US" dirty="0"/>
              <a:t>, is increased</a:t>
            </a:r>
          </a:p>
          <a:p>
            <a:endParaRPr lang="en-US" dirty="0"/>
          </a:p>
          <a:p>
            <a:r>
              <a:rPr lang="en-US" dirty="0"/>
              <a:t>“Cells that fire together wire together”</a:t>
            </a:r>
          </a:p>
          <a:p>
            <a:endParaRPr lang="en-US" dirty="0"/>
          </a:p>
          <a:p>
            <a:r>
              <a:rPr lang="en-US" dirty="0"/>
              <a:t>w(</a:t>
            </a:r>
            <a:r>
              <a:rPr lang="en-US" dirty="0" err="1"/>
              <a:t>i,j</a:t>
            </a:r>
            <a:r>
              <a:rPr lang="en-US" dirty="0"/>
              <a:t>) = x(</a:t>
            </a:r>
            <a:r>
              <a:rPr lang="en-US" dirty="0" err="1"/>
              <a:t>i</a:t>
            </a:r>
            <a:r>
              <a:rPr lang="en-US" dirty="0"/>
              <a:t>) x(j)</a:t>
            </a:r>
          </a:p>
        </p:txBody>
      </p:sp>
      <p:pic>
        <p:nvPicPr>
          <p:cNvPr id="2052" name="Picture 4" descr="THE BRAIN FROM TOP TO BOTTOM">
            <a:extLst>
              <a:ext uri="{FF2B5EF4-FFF2-40B4-BE49-F238E27FC236}">
                <a16:creationId xmlns:a16="http://schemas.microsoft.com/office/drawing/2014/main" id="{EEBFB513-6207-453B-AC7D-2E16C876E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4320" y="2666999"/>
            <a:ext cx="2828925"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1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949F-4977-4BDB-BF00-D292F57D3549}"/>
              </a:ext>
            </a:extLst>
          </p:cNvPr>
          <p:cNvSpPr>
            <a:spLocks noGrp="1"/>
          </p:cNvSpPr>
          <p:nvPr>
            <p:ph type="title"/>
          </p:nvPr>
        </p:nvSpPr>
        <p:spPr/>
        <p:txBody>
          <a:bodyPr/>
          <a:lstStyle/>
          <a:p>
            <a:r>
              <a:rPr lang="en-US" dirty="0"/>
              <a:t>How it works: Spatial Pooling</a:t>
            </a:r>
          </a:p>
        </p:txBody>
      </p:sp>
      <p:sp>
        <p:nvSpPr>
          <p:cNvPr id="3" name="Content Placeholder 2">
            <a:extLst>
              <a:ext uri="{FF2B5EF4-FFF2-40B4-BE49-F238E27FC236}">
                <a16:creationId xmlns:a16="http://schemas.microsoft.com/office/drawing/2014/main" id="{BD2092BA-12C4-4514-A157-740AC7510CD5}"/>
              </a:ext>
            </a:extLst>
          </p:cNvPr>
          <p:cNvSpPr>
            <a:spLocks noGrp="1"/>
          </p:cNvSpPr>
          <p:nvPr>
            <p:ph sz="quarter" idx="10"/>
          </p:nvPr>
        </p:nvSpPr>
        <p:spPr>
          <a:xfrm>
            <a:off x="479425" y="1264347"/>
            <a:ext cx="7041258" cy="5158500"/>
          </a:xfrm>
        </p:spPr>
        <p:txBody>
          <a:bodyPr>
            <a:normAutofit fontScale="77500" lnSpcReduction="20000"/>
          </a:bodyPr>
          <a:lstStyle/>
          <a:p>
            <a:r>
              <a:rPr lang="en-US" dirty="0"/>
              <a:t>Accepts the input vector of different sizes, represents it into sparse vectors of same size. </a:t>
            </a:r>
          </a:p>
          <a:p>
            <a:r>
              <a:rPr lang="en-US" dirty="0"/>
              <a:t>Translates the input data into active columns</a:t>
            </a:r>
          </a:p>
          <a:p>
            <a:r>
              <a:rPr lang="en-US" dirty="0"/>
              <a:t>The output of the Spatial Pooler represents the mini columns </a:t>
            </a:r>
            <a:r>
              <a:rPr lang="en-US" dirty="0" err="1"/>
              <a:t>i.e</a:t>
            </a:r>
            <a:r>
              <a:rPr lang="en-US" dirty="0"/>
              <a:t> the pyramidal neuron in the cortices.</a:t>
            </a:r>
          </a:p>
          <a:p>
            <a:r>
              <a:rPr lang="en-US" b="1" dirty="0"/>
              <a:t>Hebbian style learning (in active columns)</a:t>
            </a:r>
          </a:p>
          <a:p>
            <a:r>
              <a:rPr lang="en-US" dirty="0"/>
              <a:t>Learning </a:t>
            </a:r>
            <a:r>
              <a:rPr lang="en-US" dirty="0">
                <a:sym typeface="Wingdings" panose="05000000000000000000" pitchFamily="2" charset="2"/>
              </a:rPr>
              <a:t></a:t>
            </a:r>
            <a:r>
              <a:rPr lang="en-US" dirty="0"/>
              <a:t> establishing connections, or synapses, between cells</a:t>
            </a:r>
          </a:p>
          <a:p>
            <a:r>
              <a:rPr lang="en-US" dirty="0"/>
              <a:t>For each active column, we adjust the permanence values of all the potential synapses (connected to active inputs). </a:t>
            </a:r>
          </a:p>
          <a:p>
            <a:r>
              <a:rPr lang="en-US" dirty="0"/>
              <a:t>The permanence values of synapses aligned with </a:t>
            </a:r>
            <a:r>
              <a:rPr lang="en-US" b="1" dirty="0"/>
              <a:t>active</a:t>
            </a:r>
            <a:r>
              <a:rPr lang="en-US" dirty="0"/>
              <a:t> input bits are </a:t>
            </a:r>
            <a:r>
              <a:rPr lang="en-US" b="1" dirty="0"/>
              <a:t>increased</a:t>
            </a:r>
            <a:r>
              <a:rPr lang="en-US" dirty="0"/>
              <a:t>. </a:t>
            </a:r>
          </a:p>
          <a:p>
            <a:r>
              <a:rPr lang="en-US" dirty="0"/>
              <a:t>The permanence values of synapses aligned with </a:t>
            </a:r>
            <a:r>
              <a:rPr lang="en-US" b="1" dirty="0"/>
              <a:t>inactive</a:t>
            </a:r>
            <a:r>
              <a:rPr lang="en-US" dirty="0"/>
              <a:t> input bits are </a:t>
            </a:r>
            <a:r>
              <a:rPr lang="en-US" b="1" dirty="0"/>
              <a:t>decreased</a:t>
            </a:r>
            <a:r>
              <a:rPr lang="en-US" dirty="0"/>
              <a:t>. </a:t>
            </a:r>
          </a:p>
          <a:p>
            <a:r>
              <a:rPr lang="en-US" dirty="0"/>
              <a:t>Boosting and inhibition: only the winner columns can update their permanence values</a:t>
            </a:r>
          </a:p>
        </p:txBody>
      </p:sp>
      <p:pic>
        <p:nvPicPr>
          <p:cNvPr id="6" name="Picture 2" descr="Frontiers | A Mathematical Formalization of Hierarchical Temporal Memory's  Spatial Pooler | Robotics and AI">
            <a:extLst>
              <a:ext uri="{FF2B5EF4-FFF2-40B4-BE49-F238E27FC236}">
                <a16:creationId xmlns:a16="http://schemas.microsoft.com/office/drawing/2014/main" id="{86B2A875-F138-494B-AB7B-6863E3661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222" y="229425"/>
            <a:ext cx="4373948" cy="311868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for post">
            <a:extLst>
              <a:ext uri="{FF2B5EF4-FFF2-40B4-BE49-F238E27FC236}">
                <a16:creationId xmlns:a16="http://schemas.microsoft.com/office/drawing/2014/main" id="{DA9FEDCD-90C0-47A9-BC55-B0D61526A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668" y="3843597"/>
            <a:ext cx="4420993" cy="2492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945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1C572-D2CF-4F1E-8F0B-FFD2BA482BEA}"/>
              </a:ext>
            </a:extLst>
          </p:cNvPr>
          <p:cNvSpPr>
            <a:spLocks noGrp="1"/>
          </p:cNvSpPr>
          <p:nvPr>
            <p:ph type="title"/>
          </p:nvPr>
        </p:nvSpPr>
        <p:spPr/>
        <p:txBody>
          <a:bodyPr/>
          <a:lstStyle/>
          <a:p>
            <a:r>
              <a:rPr lang="en-US" sz="4000" dirty="0"/>
              <a:t>How it works: Temporal Memory</a:t>
            </a:r>
          </a:p>
        </p:txBody>
      </p:sp>
      <p:sp>
        <p:nvSpPr>
          <p:cNvPr id="3" name="Content Placeholder 2">
            <a:extLst>
              <a:ext uri="{FF2B5EF4-FFF2-40B4-BE49-F238E27FC236}">
                <a16:creationId xmlns:a16="http://schemas.microsoft.com/office/drawing/2014/main" id="{5EEA4313-8AB5-4876-9CCF-A46BC6E5080C}"/>
              </a:ext>
            </a:extLst>
          </p:cNvPr>
          <p:cNvSpPr>
            <a:spLocks noGrp="1"/>
          </p:cNvSpPr>
          <p:nvPr>
            <p:ph sz="quarter" idx="10"/>
          </p:nvPr>
        </p:nvSpPr>
        <p:spPr>
          <a:xfrm>
            <a:off x="479425" y="1438382"/>
            <a:ext cx="6938517" cy="4798905"/>
          </a:xfrm>
        </p:spPr>
        <p:txBody>
          <a:bodyPr>
            <a:normAutofit fontScale="77500" lnSpcReduction="20000"/>
          </a:bodyPr>
          <a:lstStyle/>
          <a:p>
            <a:r>
              <a:rPr lang="en-US" dirty="0"/>
              <a:t>Learn the temporal patterns (</a:t>
            </a:r>
            <a:r>
              <a:rPr lang="en-US" b="1" dirty="0"/>
              <a:t>sequences</a:t>
            </a:r>
            <a:r>
              <a:rPr lang="en-US" dirty="0"/>
              <a:t>) of SDRs from the spatial pooling algorithm and predicts the next SDRs</a:t>
            </a:r>
          </a:p>
          <a:p>
            <a:r>
              <a:rPr lang="en-US" dirty="0"/>
              <a:t>Form a representation of the input in context of previous inputs</a:t>
            </a:r>
          </a:p>
          <a:p>
            <a:r>
              <a:rPr lang="en-US" dirty="0"/>
              <a:t>Temporal Memory algorithm converts the columnar representation of the input into a new representation that includes state, or </a:t>
            </a:r>
            <a:r>
              <a:rPr lang="en-US" b="1" dirty="0"/>
              <a:t>context</a:t>
            </a:r>
            <a:r>
              <a:rPr lang="en-US" dirty="0"/>
              <a:t>, from the past. </a:t>
            </a:r>
          </a:p>
          <a:p>
            <a:r>
              <a:rPr lang="en-US" dirty="0"/>
              <a:t>The new representation is formed by activating a subset of the cells within each column, typically only one cell per column</a:t>
            </a:r>
          </a:p>
          <a:p>
            <a:r>
              <a:rPr lang="en-US" dirty="0"/>
              <a:t>At any point in time, some cells in an HTM layer will be </a:t>
            </a:r>
            <a:r>
              <a:rPr lang="en-US" b="1" dirty="0"/>
              <a:t>active</a:t>
            </a:r>
            <a:r>
              <a:rPr lang="en-US" dirty="0"/>
              <a:t> due to feed-forward input (shown in light gray). Other cells that receive lateral input from active cells will be in a </a:t>
            </a:r>
            <a:r>
              <a:rPr lang="en-US" b="1" dirty="0"/>
              <a:t>predictive</a:t>
            </a:r>
            <a:r>
              <a:rPr lang="en-US" dirty="0"/>
              <a:t> state (shown in dark gray). </a:t>
            </a:r>
          </a:p>
        </p:txBody>
      </p:sp>
      <p:pic>
        <p:nvPicPr>
          <p:cNvPr id="5" name="Picture 4">
            <a:extLst>
              <a:ext uri="{FF2B5EF4-FFF2-40B4-BE49-F238E27FC236}">
                <a16:creationId xmlns:a16="http://schemas.microsoft.com/office/drawing/2014/main" id="{233E104B-97A7-4D2D-84CA-C4596F38FC6C}"/>
              </a:ext>
            </a:extLst>
          </p:cNvPr>
          <p:cNvPicPr>
            <a:picLocks noChangeAspect="1"/>
          </p:cNvPicPr>
          <p:nvPr/>
        </p:nvPicPr>
        <p:blipFill>
          <a:blip r:embed="rId2"/>
          <a:stretch>
            <a:fillRect/>
          </a:stretch>
        </p:blipFill>
        <p:spPr>
          <a:xfrm>
            <a:off x="7332698" y="49305"/>
            <a:ext cx="4492858" cy="2778153"/>
          </a:xfrm>
          <a:prstGeom prst="rect">
            <a:avLst/>
          </a:prstGeom>
        </p:spPr>
      </p:pic>
      <p:pic>
        <p:nvPicPr>
          <p:cNvPr id="5122" name="Picture 2" descr="Image for post">
            <a:extLst>
              <a:ext uri="{FF2B5EF4-FFF2-40B4-BE49-F238E27FC236}">
                <a16:creationId xmlns:a16="http://schemas.microsoft.com/office/drawing/2014/main" id="{45DFF7F5-196E-418E-94C1-E2F787917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2698" y="2820257"/>
            <a:ext cx="4592173" cy="272319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for post">
            <a:extLst>
              <a:ext uri="{FF2B5EF4-FFF2-40B4-BE49-F238E27FC236}">
                <a16:creationId xmlns:a16="http://schemas.microsoft.com/office/drawing/2014/main" id="{F721E083-12E0-4921-8F21-F32D6A18EF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7942" y="5419618"/>
            <a:ext cx="4286648" cy="1335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479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8A9F2-66B0-452F-AE17-8924D4AD0E2E}"/>
              </a:ext>
            </a:extLst>
          </p:cNvPr>
          <p:cNvSpPr>
            <a:spLocks noGrp="1"/>
          </p:cNvSpPr>
          <p:nvPr>
            <p:ph type="title"/>
          </p:nvPr>
        </p:nvSpPr>
        <p:spPr/>
        <p:txBody>
          <a:bodyPr/>
          <a:lstStyle/>
          <a:p>
            <a:r>
              <a:rPr lang="en-US" dirty="0"/>
              <a:t>Biological neuron, ANN, HTM</a:t>
            </a:r>
          </a:p>
        </p:txBody>
      </p:sp>
      <p:pic>
        <p:nvPicPr>
          <p:cNvPr id="4" name="Picture 3">
            <a:extLst>
              <a:ext uri="{FF2B5EF4-FFF2-40B4-BE49-F238E27FC236}">
                <a16:creationId xmlns:a16="http://schemas.microsoft.com/office/drawing/2014/main" id="{9B0B07C9-710E-4546-B442-4E79C07E9093}"/>
              </a:ext>
            </a:extLst>
          </p:cNvPr>
          <p:cNvPicPr>
            <a:picLocks noChangeAspect="1"/>
          </p:cNvPicPr>
          <p:nvPr/>
        </p:nvPicPr>
        <p:blipFill>
          <a:blip r:embed="rId2"/>
          <a:stretch>
            <a:fillRect/>
          </a:stretch>
        </p:blipFill>
        <p:spPr>
          <a:xfrm>
            <a:off x="679451" y="2745080"/>
            <a:ext cx="6533007" cy="2900167"/>
          </a:xfrm>
          <a:prstGeom prst="rect">
            <a:avLst/>
          </a:prstGeom>
        </p:spPr>
      </p:pic>
      <p:pic>
        <p:nvPicPr>
          <p:cNvPr id="4098" name="Picture 2" descr="Image for post">
            <a:extLst>
              <a:ext uri="{FF2B5EF4-FFF2-40B4-BE49-F238E27FC236}">
                <a16:creationId xmlns:a16="http://schemas.microsoft.com/office/drawing/2014/main" id="{502B957D-F431-4F01-959D-7D8976D9F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3724" y="1065372"/>
            <a:ext cx="3282914" cy="5230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857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DB1A-E2BD-4C4B-83BB-2DB69C82BA52}"/>
              </a:ext>
            </a:extLst>
          </p:cNvPr>
          <p:cNvSpPr>
            <a:spLocks noGrp="1"/>
          </p:cNvSpPr>
          <p:nvPr>
            <p:ph type="title"/>
          </p:nvPr>
        </p:nvSpPr>
        <p:spPr/>
        <p:txBody>
          <a:bodyPr/>
          <a:lstStyle/>
          <a:p>
            <a:r>
              <a:rPr lang="en-US" dirty="0"/>
              <a:t>HTM vs RNN</a:t>
            </a:r>
          </a:p>
        </p:txBody>
      </p:sp>
      <p:sp>
        <p:nvSpPr>
          <p:cNvPr id="3" name="Content Placeholder 2">
            <a:extLst>
              <a:ext uri="{FF2B5EF4-FFF2-40B4-BE49-F238E27FC236}">
                <a16:creationId xmlns:a16="http://schemas.microsoft.com/office/drawing/2014/main" id="{9E7A4185-7353-4B19-AE68-1505EE51920D}"/>
              </a:ext>
            </a:extLst>
          </p:cNvPr>
          <p:cNvSpPr>
            <a:spLocks noGrp="1"/>
          </p:cNvSpPr>
          <p:nvPr>
            <p:ph sz="quarter" idx="10"/>
          </p:nvPr>
        </p:nvSpPr>
        <p:spPr>
          <a:xfrm>
            <a:off x="292861" y="1406722"/>
            <a:ext cx="5993294" cy="4392612"/>
          </a:xfrm>
        </p:spPr>
        <p:txBody>
          <a:bodyPr>
            <a:normAutofit fontScale="92500" lnSpcReduction="20000"/>
          </a:bodyPr>
          <a:lstStyle/>
          <a:p>
            <a:r>
              <a:rPr lang="en-US" dirty="0"/>
              <a:t>Similarity</a:t>
            </a:r>
          </a:p>
          <a:p>
            <a:pPr lvl="1"/>
            <a:r>
              <a:rPr lang="en-US" dirty="0"/>
              <a:t>HTMs are good for sequence learning (like RNNs, LSTMs) </a:t>
            </a:r>
          </a:p>
          <a:p>
            <a:endParaRPr lang="en-US" dirty="0"/>
          </a:p>
          <a:p>
            <a:r>
              <a:rPr lang="en-US" dirty="0"/>
              <a:t>Differences of HTM and RNNs : </a:t>
            </a:r>
          </a:p>
          <a:p>
            <a:pPr lvl="1"/>
            <a:r>
              <a:rPr lang="en-US" dirty="0"/>
              <a:t>HTMs have a more complex neuron model</a:t>
            </a:r>
          </a:p>
          <a:p>
            <a:pPr lvl="1"/>
            <a:r>
              <a:rPr lang="en-US" dirty="0"/>
              <a:t>HTMs do not employ back-propagation and minimizing loss function but a simple (and local) unsupervised </a:t>
            </a:r>
            <a:r>
              <a:rPr lang="en-US" dirty="0" err="1">
                <a:hlinkClick r:id="rId2"/>
              </a:rPr>
              <a:t>hebbian</a:t>
            </a:r>
            <a:r>
              <a:rPr lang="en-US" dirty="0">
                <a:hlinkClick r:id="rId2"/>
              </a:rPr>
              <a:t>-learning rule</a:t>
            </a:r>
            <a:endParaRPr lang="en-US" dirty="0"/>
          </a:p>
          <a:p>
            <a:pPr lvl="1"/>
            <a:r>
              <a:rPr lang="en-US" dirty="0"/>
              <a:t>HTMs are based on very sparse activations and neuron connectivity</a:t>
            </a:r>
          </a:p>
          <a:p>
            <a:pPr lvl="1"/>
            <a:r>
              <a:rPr lang="en-US" dirty="0"/>
              <a:t>HTMs are based on binary units and weights. </a:t>
            </a:r>
          </a:p>
          <a:p>
            <a:pPr lvl="1"/>
            <a:r>
              <a:rPr lang="en-US" dirty="0"/>
              <a:t>No separation between training and testing</a:t>
            </a:r>
          </a:p>
          <a:p>
            <a:pPr lvl="1"/>
            <a:r>
              <a:rPr lang="en-US" dirty="0"/>
              <a:t>Works on </a:t>
            </a:r>
            <a:r>
              <a:rPr lang="en-US" b="1" dirty="0"/>
              <a:t>streamed</a:t>
            </a:r>
            <a:r>
              <a:rPr lang="en-US" dirty="0"/>
              <a:t> data</a:t>
            </a:r>
          </a:p>
        </p:txBody>
      </p:sp>
      <p:pic>
        <p:nvPicPr>
          <p:cNvPr id="4" name="Picture 3">
            <a:extLst>
              <a:ext uri="{FF2B5EF4-FFF2-40B4-BE49-F238E27FC236}">
                <a16:creationId xmlns:a16="http://schemas.microsoft.com/office/drawing/2014/main" id="{C9CF4552-723D-49FB-BDC4-1D5901D2C1C5}"/>
              </a:ext>
            </a:extLst>
          </p:cNvPr>
          <p:cNvPicPr>
            <a:picLocks noChangeAspect="1"/>
          </p:cNvPicPr>
          <p:nvPr/>
        </p:nvPicPr>
        <p:blipFill>
          <a:blip r:embed="rId3"/>
          <a:stretch>
            <a:fillRect/>
          </a:stretch>
        </p:blipFill>
        <p:spPr>
          <a:xfrm>
            <a:off x="6286155" y="2232864"/>
            <a:ext cx="5905845" cy="3566470"/>
          </a:xfrm>
          <a:prstGeom prst="rect">
            <a:avLst/>
          </a:prstGeom>
        </p:spPr>
      </p:pic>
    </p:spTree>
    <p:extLst>
      <p:ext uri="{BB962C8B-B14F-4D97-AF65-F5344CB8AC3E}">
        <p14:creationId xmlns:p14="http://schemas.microsoft.com/office/powerpoint/2010/main" val="3861639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1BE9-2640-2C43-B201-2D2C21D539D1}"/>
              </a:ext>
            </a:extLst>
          </p:cNvPr>
          <p:cNvSpPr>
            <a:spLocks noGrp="1"/>
          </p:cNvSpPr>
          <p:nvPr>
            <p:ph type="title"/>
          </p:nvPr>
        </p:nvSpPr>
        <p:spPr/>
        <p:txBody>
          <a:bodyPr/>
          <a:lstStyle/>
          <a:p>
            <a:r>
              <a:rPr lang="en-US" dirty="0"/>
              <a:t>Thousand Brains Theory</a:t>
            </a:r>
          </a:p>
        </p:txBody>
      </p:sp>
      <p:pic>
        <p:nvPicPr>
          <p:cNvPr id="3074" name="Picture 2" descr="Figure 1. Thousand Brains Theory of Intelligece">
            <a:extLst>
              <a:ext uri="{FF2B5EF4-FFF2-40B4-BE49-F238E27FC236}">
                <a16:creationId xmlns:a16="http://schemas.microsoft.com/office/drawing/2014/main" id="{393AC416-6363-4C08-A7B9-EDBB529D3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788" y="2892056"/>
            <a:ext cx="7401774" cy="362687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B9DBE26-6892-4392-B7B1-A7ABBC47455B}"/>
              </a:ext>
            </a:extLst>
          </p:cNvPr>
          <p:cNvSpPr/>
          <p:nvPr/>
        </p:nvSpPr>
        <p:spPr>
          <a:xfrm>
            <a:off x="2277438" y="6211669"/>
            <a:ext cx="8150831" cy="646331"/>
          </a:xfrm>
          <a:prstGeom prst="rect">
            <a:avLst/>
          </a:prstGeom>
        </p:spPr>
        <p:txBody>
          <a:bodyPr wrap="square">
            <a:spAutoFit/>
          </a:bodyPr>
          <a:lstStyle/>
          <a:p>
            <a:r>
              <a:rPr lang="en-US" dirty="0">
                <a:solidFill>
                  <a:srgbClr val="000000"/>
                </a:solidFill>
                <a:latin typeface="Catamaran"/>
              </a:rPr>
              <a:t>2019 </a:t>
            </a:r>
            <a:r>
              <a:rPr lang="en-US" i="1" dirty="0">
                <a:solidFill>
                  <a:srgbClr val="000000"/>
                </a:solidFill>
                <a:latin typeface="Catamaran"/>
              </a:rPr>
              <a:t>Frontiers in Neural Circuits</a:t>
            </a:r>
            <a:r>
              <a:rPr lang="en-US" dirty="0">
                <a:solidFill>
                  <a:srgbClr val="000000"/>
                </a:solidFill>
                <a:latin typeface="Catamaran"/>
              </a:rPr>
              <a:t> paper “</a:t>
            </a:r>
            <a:r>
              <a:rPr lang="en-US" dirty="0">
                <a:solidFill>
                  <a:srgbClr val="0277BD"/>
                </a:solidFill>
                <a:latin typeface="Catamaran"/>
                <a:hlinkClick r:id="rId3"/>
              </a:rPr>
              <a:t>A Framework for Intelligence and Cortical Function Based on Grid Cells in the Neocortex</a:t>
            </a:r>
            <a:r>
              <a:rPr lang="en-US" dirty="0">
                <a:solidFill>
                  <a:srgbClr val="000000"/>
                </a:solidFill>
                <a:latin typeface="Catamaran"/>
              </a:rPr>
              <a:t>”</a:t>
            </a:r>
            <a:endParaRPr lang="en-US" dirty="0"/>
          </a:p>
        </p:txBody>
      </p:sp>
      <p:sp>
        <p:nvSpPr>
          <p:cNvPr id="3" name="TextBox 2">
            <a:extLst>
              <a:ext uri="{FF2B5EF4-FFF2-40B4-BE49-F238E27FC236}">
                <a16:creationId xmlns:a16="http://schemas.microsoft.com/office/drawing/2014/main" id="{F7B61A1B-D17F-45AE-9E73-BA0A4EEFE5B1}"/>
              </a:ext>
            </a:extLst>
          </p:cNvPr>
          <p:cNvSpPr txBox="1"/>
          <p:nvPr/>
        </p:nvSpPr>
        <p:spPr bwMode="auto">
          <a:xfrm>
            <a:off x="551344" y="1525093"/>
            <a:ext cx="10535905" cy="914400"/>
          </a:xfrm>
          <a:prstGeom prst="rect">
            <a:avLst/>
          </a:prstGeom>
          <a:noFill/>
          <a:ln w="12700">
            <a:noFill/>
            <a:miter lim="800000"/>
            <a:headEnd/>
            <a:tailEnd/>
          </a:ln>
        </p:spPr>
        <p:txBody>
          <a:bodyPr vert="horz" wrap="square" lIns="72000" tIns="36000" rIns="73152" bIns="36576" numCol="1" rtlCol="0" anchor="t" anchorCtr="0" compatLnSpc="1">
            <a:prstTxWarp prst="textNoShape">
              <a:avLst/>
            </a:prstTxWarp>
            <a:noAutofit/>
          </a:bodyPr>
          <a:lstStyle/>
          <a:p>
            <a:r>
              <a:rPr lang="en-US" sz="2000" dirty="0"/>
              <a:t>The neocortex consists of thousands of models operating in parallel as well as hierarchically. Rather than learning one model of the world, every part of the neocortex learns complete models of objects and concepts. </a:t>
            </a:r>
          </a:p>
          <a:p>
            <a:r>
              <a:rPr lang="en-US" sz="2000" dirty="0"/>
              <a:t>Long range connections in the neocortex allow the models to work together to create your perception of the world</a:t>
            </a:r>
            <a:r>
              <a:rPr lang="en-US" sz="2000" i="1" dirty="0"/>
              <a:t>.</a:t>
            </a:r>
            <a:endParaRPr lang="en-US" sz="2000" dirty="0"/>
          </a:p>
        </p:txBody>
      </p:sp>
    </p:spTree>
    <p:extLst>
      <p:ext uri="{BB962C8B-B14F-4D97-AF65-F5344CB8AC3E}">
        <p14:creationId xmlns:p14="http://schemas.microsoft.com/office/powerpoint/2010/main" val="962844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7AED7-CB0A-461E-B5EC-41CD5DA85A17}"/>
              </a:ext>
            </a:extLst>
          </p:cNvPr>
          <p:cNvSpPr>
            <a:spLocks noGrp="1"/>
          </p:cNvSpPr>
          <p:nvPr>
            <p:ph type="title"/>
          </p:nvPr>
        </p:nvSpPr>
        <p:spPr/>
        <p:txBody>
          <a:bodyPr/>
          <a:lstStyle/>
          <a:p>
            <a:r>
              <a:rPr lang="en-US" dirty="0"/>
              <a:t>How HTMs work</a:t>
            </a:r>
          </a:p>
        </p:txBody>
      </p:sp>
      <p:sp>
        <p:nvSpPr>
          <p:cNvPr id="3" name="Content Placeholder 2">
            <a:extLst>
              <a:ext uri="{FF2B5EF4-FFF2-40B4-BE49-F238E27FC236}">
                <a16:creationId xmlns:a16="http://schemas.microsoft.com/office/drawing/2014/main" id="{09E212E7-BB1C-44E9-A997-5769BD381684}"/>
              </a:ext>
            </a:extLst>
          </p:cNvPr>
          <p:cNvSpPr>
            <a:spLocks noGrp="1"/>
          </p:cNvSpPr>
          <p:nvPr>
            <p:ph sz="quarter" idx="10"/>
          </p:nvPr>
        </p:nvSpPr>
        <p:spPr/>
        <p:txBody>
          <a:bodyPr/>
          <a:lstStyle/>
          <a:p>
            <a:endParaRPr lang="en-US"/>
          </a:p>
        </p:txBody>
      </p:sp>
      <p:pic>
        <p:nvPicPr>
          <p:cNvPr id="8194" name="Picture 2" descr="Frontiers | A Theory of How Columns in the Neocortex Enable Learning the  Structure of the World | Frontiers in Neural Circuits">
            <a:extLst>
              <a:ext uri="{FF2B5EF4-FFF2-40B4-BE49-F238E27FC236}">
                <a16:creationId xmlns:a16="http://schemas.microsoft.com/office/drawing/2014/main" id="{9E6BB7D8-94AC-4045-B5AF-DF370C5A2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1769268"/>
            <a:ext cx="918210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291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41FA9-E671-4C4C-8CB6-63E6409CC94A}"/>
              </a:ext>
            </a:extLst>
          </p:cNvPr>
          <p:cNvSpPr>
            <a:spLocks noGrp="1"/>
          </p:cNvSpPr>
          <p:nvPr>
            <p:ph type="title"/>
          </p:nvPr>
        </p:nvSpPr>
        <p:spPr/>
        <p:txBody>
          <a:bodyPr/>
          <a:lstStyle/>
          <a:p>
            <a:r>
              <a:rPr lang="en-US" dirty="0"/>
              <a:t>How to use it</a:t>
            </a:r>
          </a:p>
        </p:txBody>
      </p:sp>
      <p:sp>
        <p:nvSpPr>
          <p:cNvPr id="3" name="Content Placeholder 2">
            <a:extLst>
              <a:ext uri="{FF2B5EF4-FFF2-40B4-BE49-F238E27FC236}">
                <a16:creationId xmlns:a16="http://schemas.microsoft.com/office/drawing/2014/main" id="{B450E372-2F71-4DDC-8821-13FCA6A1DF28}"/>
              </a:ext>
            </a:extLst>
          </p:cNvPr>
          <p:cNvSpPr>
            <a:spLocks noGrp="1"/>
          </p:cNvSpPr>
          <p:nvPr>
            <p:ph sz="quarter" idx="10"/>
          </p:nvPr>
        </p:nvSpPr>
        <p:spPr>
          <a:xfrm>
            <a:off x="479426" y="1109609"/>
            <a:ext cx="7174822" cy="5127678"/>
          </a:xfrm>
        </p:spPr>
        <p:txBody>
          <a:bodyPr>
            <a:normAutofit fontScale="70000" lnSpcReduction="20000"/>
          </a:bodyPr>
          <a:lstStyle/>
          <a:p>
            <a:r>
              <a:rPr lang="en-US" dirty="0"/>
              <a:t>NUPIC (open source: no python3 support, only python 2.7)</a:t>
            </a:r>
          </a:p>
          <a:p>
            <a:r>
              <a:rPr lang="en-US" dirty="0">
                <a:hlinkClick r:id="rId2"/>
              </a:rPr>
              <a:t>https://github.com/</a:t>
            </a:r>
            <a:r>
              <a:rPr lang="en-US" dirty="0">
                <a:hlinkClick r:id="rId3"/>
              </a:rPr>
              <a:t>numenta/nupic</a:t>
            </a:r>
            <a:r>
              <a:rPr lang="en-US" dirty="0"/>
              <a:t> </a:t>
            </a:r>
            <a:r>
              <a:rPr lang="en-US" dirty="0">
                <a:hlinkClick r:id="rId4"/>
              </a:rPr>
              <a:t>https://github.com/numenta/nupic/blob/master/examples/NuPIC%20Walkthrough.ipynb</a:t>
            </a:r>
            <a:endParaRPr lang="en-US" dirty="0"/>
          </a:p>
          <a:p>
            <a:endParaRPr lang="en-US" dirty="0"/>
          </a:p>
          <a:p>
            <a:r>
              <a:rPr lang="en-US" dirty="0"/>
              <a:t>HTM core (community project) python -m pip install -</a:t>
            </a:r>
            <a:r>
              <a:rPr lang="en-US" dirty="0" err="1"/>
              <a:t>i</a:t>
            </a:r>
            <a:r>
              <a:rPr lang="en-US" dirty="0"/>
              <a:t> https://test.pypi.org/simple/ </a:t>
            </a:r>
            <a:r>
              <a:rPr lang="en-US" dirty="0" err="1"/>
              <a:t>htm.core</a:t>
            </a:r>
            <a:endParaRPr lang="en-US" dirty="0"/>
          </a:p>
          <a:p>
            <a:r>
              <a:rPr lang="en-US" dirty="0">
                <a:hlinkClick r:id="rId5"/>
              </a:rPr>
              <a:t>https://github.com/htm-community/htm.core</a:t>
            </a:r>
            <a:r>
              <a:rPr lang="en-US" dirty="0"/>
              <a:t> </a:t>
            </a:r>
          </a:p>
          <a:p>
            <a:r>
              <a:rPr lang="en-US" dirty="0"/>
              <a:t>Sample application: python -m </a:t>
            </a:r>
            <a:r>
              <a:rPr lang="en-US" dirty="0" err="1"/>
              <a:t>htm.examples.hotgym</a:t>
            </a:r>
            <a:endParaRPr lang="en-US" dirty="0"/>
          </a:p>
          <a:p>
            <a:pPr marL="0" indent="0">
              <a:buNone/>
            </a:pPr>
            <a:endParaRPr lang="en-US" dirty="0"/>
          </a:p>
          <a:p>
            <a:r>
              <a:rPr lang="en-US" dirty="0">
                <a:hlinkClick r:id="rId6"/>
              </a:rPr>
              <a:t>https://github.com/topics/hierarchical-temporal-memory</a:t>
            </a:r>
            <a:endParaRPr lang="en-US" dirty="0"/>
          </a:p>
          <a:p>
            <a:endParaRPr lang="en-US" dirty="0"/>
          </a:p>
          <a:p>
            <a:r>
              <a:rPr lang="en-US" dirty="0"/>
              <a:t>Sequence learning code: </a:t>
            </a:r>
            <a:r>
              <a:rPr lang="en-US" dirty="0">
                <a:hlinkClick r:id="rId7"/>
              </a:rPr>
              <a:t>https://3rdman.de/2020/02/hierarchical-temporal-memory-part-1-getting-started/</a:t>
            </a:r>
            <a:r>
              <a:rPr lang="en-US" dirty="0"/>
              <a:t> and </a:t>
            </a:r>
            <a:r>
              <a:rPr lang="en-US" dirty="0">
                <a:hlinkClick r:id="rId8"/>
              </a:rPr>
              <a:t>https://3rdman.de/2020/04/hierarchical-temporal-memory-part-2/</a:t>
            </a:r>
            <a:r>
              <a:rPr lang="en-US" dirty="0"/>
              <a:t> </a:t>
            </a:r>
          </a:p>
        </p:txBody>
      </p:sp>
      <p:pic>
        <p:nvPicPr>
          <p:cNvPr id="6" name="Picture 5">
            <a:extLst>
              <a:ext uri="{FF2B5EF4-FFF2-40B4-BE49-F238E27FC236}">
                <a16:creationId xmlns:a16="http://schemas.microsoft.com/office/drawing/2014/main" id="{8A8AE5BD-80C1-4C1A-9D56-987B475496EE}"/>
              </a:ext>
            </a:extLst>
          </p:cNvPr>
          <p:cNvPicPr>
            <a:picLocks noChangeAspect="1"/>
          </p:cNvPicPr>
          <p:nvPr/>
        </p:nvPicPr>
        <p:blipFill>
          <a:blip r:embed="rId9"/>
          <a:stretch>
            <a:fillRect/>
          </a:stretch>
        </p:blipFill>
        <p:spPr>
          <a:xfrm>
            <a:off x="8018408" y="308224"/>
            <a:ext cx="4048001" cy="3443568"/>
          </a:xfrm>
          <a:prstGeom prst="rect">
            <a:avLst/>
          </a:prstGeom>
        </p:spPr>
      </p:pic>
      <p:pic>
        <p:nvPicPr>
          <p:cNvPr id="7" name="Picture 6">
            <a:extLst>
              <a:ext uri="{FF2B5EF4-FFF2-40B4-BE49-F238E27FC236}">
                <a16:creationId xmlns:a16="http://schemas.microsoft.com/office/drawing/2014/main" id="{CD0E1127-5760-49E3-BFAA-C0AF42F4A20F}"/>
              </a:ext>
            </a:extLst>
          </p:cNvPr>
          <p:cNvPicPr>
            <a:picLocks noChangeAspect="1"/>
          </p:cNvPicPr>
          <p:nvPr/>
        </p:nvPicPr>
        <p:blipFill>
          <a:blip r:embed="rId10"/>
          <a:stretch>
            <a:fillRect/>
          </a:stretch>
        </p:blipFill>
        <p:spPr>
          <a:xfrm>
            <a:off x="8018409" y="3919818"/>
            <a:ext cx="4173591" cy="2347645"/>
          </a:xfrm>
          <a:prstGeom prst="rect">
            <a:avLst/>
          </a:prstGeom>
        </p:spPr>
      </p:pic>
    </p:spTree>
    <p:extLst>
      <p:ext uri="{BB962C8B-B14F-4D97-AF65-F5344CB8AC3E}">
        <p14:creationId xmlns:p14="http://schemas.microsoft.com/office/powerpoint/2010/main" val="362476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D74C-568A-45F8-9464-B821C9821438}"/>
              </a:ext>
            </a:extLst>
          </p:cNvPr>
          <p:cNvSpPr>
            <a:spLocks noGrp="1"/>
          </p:cNvSpPr>
          <p:nvPr>
            <p:ph type="title"/>
          </p:nvPr>
        </p:nvSpPr>
        <p:spPr/>
        <p:txBody>
          <a:bodyPr/>
          <a:lstStyle/>
          <a:p>
            <a:r>
              <a:rPr lang="en-US" dirty="0"/>
              <a:t>Problem with classical AI research</a:t>
            </a:r>
          </a:p>
        </p:txBody>
      </p:sp>
      <p:sp>
        <p:nvSpPr>
          <p:cNvPr id="3" name="Content Placeholder 2">
            <a:extLst>
              <a:ext uri="{FF2B5EF4-FFF2-40B4-BE49-F238E27FC236}">
                <a16:creationId xmlns:a16="http://schemas.microsoft.com/office/drawing/2014/main" id="{EA0262AF-8ACF-4CD7-B79D-AC394C578D5C}"/>
              </a:ext>
            </a:extLst>
          </p:cNvPr>
          <p:cNvSpPr>
            <a:spLocks noGrp="1"/>
          </p:cNvSpPr>
          <p:nvPr>
            <p:ph sz="quarter" idx="10"/>
          </p:nvPr>
        </p:nvSpPr>
        <p:spPr>
          <a:xfrm>
            <a:off x="479425" y="1366210"/>
            <a:ext cx="11233150" cy="4392612"/>
          </a:xfrm>
        </p:spPr>
        <p:txBody>
          <a:bodyPr>
            <a:normAutofit fontScale="70000" lnSpcReduction="20000"/>
          </a:bodyPr>
          <a:lstStyle/>
          <a:p>
            <a:r>
              <a:rPr lang="en-US" dirty="0"/>
              <a:t>AI research, especially deep learning, has got impressive results in many fields </a:t>
            </a:r>
          </a:p>
          <a:p>
            <a:r>
              <a:rPr lang="en-US" dirty="0"/>
              <a:t>But they have not been able to replicate </a:t>
            </a:r>
            <a:r>
              <a:rPr lang="en-US" b="1" dirty="0"/>
              <a:t>human learning and intelligence</a:t>
            </a:r>
          </a:p>
          <a:p>
            <a:r>
              <a:rPr lang="en-US" dirty="0"/>
              <a:t>Systems require enormous time and resource to train, are brittle to noise, cannot learn continuously, and do not generalize but rather accomplish narrow, specific goals.  We are still a long way from a robot performing tasks that a child can handle easily.</a:t>
            </a:r>
            <a:endParaRPr lang="en-US" b="1" dirty="0"/>
          </a:p>
          <a:p>
            <a:r>
              <a:rPr lang="en-US" dirty="0"/>
              <a:t>The main mistake is not understanding how the human brain learns and, instead, treating the brain as a computer that could be programmed to produce intelligent behavior. </a:t>
            </a:r>
          </a:p>
          <a:p>
            <a:r>
              <a:rPr lang="en-US" b="1" dirty="0"/>
              <a:t>Biologically inspired </a:t>
            </a:r>
            <a:r>
              <a:rPr lang="en-US" dirty="0"/>
              <a:t>Vs </a:t>
            </a:r>
            <a:r>
              <a:rPr lang="en-US" b="1" dirty="0"/>
              <a:t>biologically constrained</a:t>
            </a:r>
          </a:p>
          <a:p>
            <a:r>
              <a:rPr lang="en-US" dirty="0"/>
              <a:t>Deep learning requires custom training in batch mode for specific tasks and does not continuously learn like the brain.</a:t>
            </a:r>
          </a:p>
          <a:p>
            <a:r>
              <a:rPr lang="en-US" dirty="0"/>
              <a:t>AI models developed were only good at the particular task for which they were designed. The programs did not have the ability to </a:t>
            </a:r>
            <a:r>
              <a:rPr lang="en-US" b="1" dirty="0"/>
              <a:t>generalize</a:t>
            </a:r>
            <a:r>
              <a:rPr lang="en-US" dirty="0"/>
              <a:t>: did not have a unified theory of intelligence</a:t>
            </a:r>
          </a:p>
          <a:p>
            <a:endParaRPr lang="en-US" dirty="0"/>
          </a:p>
          <a:p>
            <a:r>
              <a:rPr lang="en-US" b="1" dirty="0"/>
              <a:t>Proposed solution (by Jeff Hawkins)</a:t>
            </a:r>
            <a:r>
              <a:rPr lang="en-US" dirty="0"/>
              <a:t>: Use biology of the brain as </a:t>
            </a:r>
            <a:r>
              <a:rPr lang="en-US" b="1" dirty="0"/>
              <a:t>guidance</a:t>
            </a:r>
            <a:r>
              <a:rPr lang="en-US" dirty="0"/>
              <a:t> while thinking about learning as an algorithmic problem with a solution implementable on computers</a:t>
            </a:r>
          </a:p>
        </p:txBody>
      </p:sp>
    </p:spTree>
    <p:extLst>
      <p:ext uri="{BB962C8B-B14F-4D97-AF65-F5344CB8AC3E}">
        <p14:creationId xmlns:p14="http://schemas.microsoft.com/office/powerpoint/2010/main" val="1255211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C803-E6E6-473D-99D5-61E553CFDCA7}"/>
              </a:ext>
            </a:extLst>
          </p:cNvPr>
          <p:cNvSpPr>
            <a:spLocks noGrp="1"/>
          </p:cNvSpPr>
          <p:nvPr>
            <p:ph type="title"/>
          </p:nvPr>
        </p:nvSpPr>
        <p:spPr/>
        <p:txBody>
          <a:bodyPr/>
          <a:lstStyle/>
          <a:p>
            <a:r>
              <a:rPr lang="en-US" dirty="0"/>
              <a:t>What HTMs can do: Applications</a:t>
            </a:r>
          </a:p>
        </p:txBody>
      </p:sp>
      <p:sp>
        <p:nvSpPr>
          <p:cNvPr id="3" name="Content Placeholder 2">
            <a:extLst>
              <a:ext uri="{FF2B5EF4-FFF2-40B4-BE49-F238E27FC236}">
                <a16:creationId xmlns:a16="http://schemas.microsoft.com/office/drawing/2014/main" id="{843E02EF-A652-4E08-8334-25E46F92003E}"/>
              </a:ext>
            </a:extLst>
          </p:cNvPr>
          <p:cNvSpPr>
            <a:spLocks noGrp="1"/>
          </p:cNvSpPr>
          <p:nvPr>
            <p:ph sz="quarter" idx="10"/>
          </p:nvPr>
        </p:nvSpPr>
        <p:spPr/>
        <p:txBody>
          <a:bodyPr>
            <a:normAutofit fontScale="92500" lnSpcReduction="20000"/>
          </a:bodyPr>
          <a:lstStyle/>
          <a:p>
            <a:r>
              <a:rPr lang="en-US" b="1" dirty="0"/>
              <a:t>Discover causes in the world</a:t>
            </a:r>
            <a:r>
              <a:rPr lang="en-US" dirty="0"/>
              <a:t>: learns the HTM from some data. Present data and some algorithm finds common patterns in the low-level measurements and assumes they were produced by some high-level cause. This knowledge is captured in the HTM</a:t>
            </a:r>
          </a:p>
          <a:p>
            <a:r>
              <a:rPr lang="en-US" b="1" dirty="0"/>
              <a:t>Infer causes of novel input</a:t>
            </a:r>
            <a:r>
              <a:rPr lang="en-US" dirty="0"/>
              <a:t>: determine which high-level object caused some new measurements. You feed in the measurements at the bottom layer of the HTM, calculations are performed, and the HTM tells you the most likely object that causes them.</a:t>
            </a:r>
          </a:p>
          <a:p>
            <a:r>
              <a:rPr lang="en-US" b="1" dirty="0"/>
              <a:t>Make predictions</a:t>
            </a:r>
            <a:r>
              <a:rPr lang="en-US" dirty="0"/>
              <a:t>: predict what measurements are most likely to be obtained next</a:t>
            </a:r>
          </a:p>
          <a:p>
            <a:r>
              <a:rPr lang="en-US" b="1" dirty="0"/>
              <a:t>Direct behavior</a:t>
            </a:r>
            <a:r>
              <a:rPr lang="en-US" dirty="0"/>
              <a:t>: control some physical system (like a robot).</a:t>
            </a:r>
          </a:p>
          <a:p>
            <a:r>
              <a:rPr lang="en-US" dirty="0">
                <a:hlinkClick r:id="rId2"/>
              </a:rPr>
              <a:t>https://numenta.com/machine-intelligence-technology/applications/</a:t>
            </a:r>
            <a:r>
              <a:rPr lang="en-US" dirty="0"/>
              <a:t> </a:t>
            </a:r>
          </a:p>
          <a:p>
            <a:r>
              <a:rPr lang="en-US" dirty="0"/>
              <a:t>Code: </a:t>
            </a:r>
            <a:r>
              <a:rPr lang="en-US" dirty="0">
                <a:hlinkClick r:id="rId3"/>
              </a:rPr>
              <a:t>https://github.com/numenta/numenta-apps</a:t>
            </a:r>
            <a:r>
              <a:rPr lang="en-US" dirty="0"/>
              <a:t> </a:t>
            </a:r>
          </a:p>
          <a:p>
            <a:pPr marL="0" indent="0">
              <a:buNone/>
            </a:pPr>
            <a:endParaRPr lang="en-US" dirty="0"/>
          </a:p>
        </p:txBody>
      </p:sp>
    </p:spTree>
    <p:extLst>
      <p:ext uri="{BB962C8B-B14F-4D97-AF65-F5344CB8AC3E}">
        <p14:creationId xmlns:p14="http://schemas.microsoft.com/office/powerpoint/2010/main" val="3512443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9994D-F0CF-4772-9E0A-40F9D4E6D836}"/>
              </a:ext>
            </a:extLst>
          </p:cNvPr>
          <p:cNvSpPr>
            <a:spLocks noGrp="1"/>
          </p:cNvSpPr>
          <p:nvPr>
            <p:ph type="title"/>
          </p:nvPr>
        </p:nvSpPr>
        <p:spPr/>
        <p:txBody>
          <a:bodyPr/>
          <a:lstStyle/>
          <a:p>
            <a:r>
              <a:rPr lang="en-US" dirty="0"/>
              <a:t>Application: Anomaly detection in streaming data</a:t>
            </a:r>
          </a:p>
        </p:txBody>
      </p:sp>
      <p:pic>
        <p:nvPicPr>
          <p:cNvPr id="4" name="Content Placeholder 3">
            <a:extLst>
              <a:ext uri="{FF2B5EF4-FFF2-40B4-BE49-F238E27FC236}">
                <a16:creationId xmlns:a16="http://schemas.microsoft.com/office/drawing/2014/main" id="{7F5E953A-9D0D-4984-AEE6-4E294F5AE434}"/>
              </a:ext>
            </a:extLst>
          </p:cNvPr>
          <p:cNvPicPr>
            <a:picLocks noGrp="1" noChangeAspect="1"/>
          </p:cNvPicPr>
          <p:nvPr>
            <p:ph sz="quarter" idx="10"/>
          </p:nvPr>
        </p:nvPicPr>
        <p:blipFill>
          <a:blip r:embed="rId2"/>
          <a:stretch>
            <a:fillRect/>
          </a:stretch>
        </p:blipFill>
        <p:spPr>
          <a:xfrm>
            <a:off x="4656138" y="1016794"/>
            <a:ext cx="6995871" cy="1736680"/>
          </a:xfrm>
          <a:prstGeom prst="rect">
            <a:avLst/>
          </a:prstGeom>
        </p:spPr>
      </p:pic>
      <p:sp>
        <p:nvSpPr>
          <p:cNvPr id="5" name="TextBox 4">
            <a:extLst>
              <a:ext uri="{FF2B5EF4-FFF2-40B4-BE49-F238E27FC236}">
                <a16:creationId xmlns:a16="http://schemas.microsoft.com/office/drawing/2014/main" id="{D5B4AB9F-2E97-4F85-BD7E-E71B0BFDD62A}"/>
              </a:ext>
            </a:extLst>
          </p:cNvPr>
          <p:cNvSpPr txBox="1"/>
          <p:nvPr/>
        </p:nvSpPr>
        <p:spPr bwMode="auto">
          <a:xfrm>
            <a:off x="1188343" y="6194516"/>
            <a:ext cx="9557712" cy="914400"/>
          </a:xfrm>
          <a:prstGeom prst="rect">
            <a:avLst/>
          </a:prstGeom>
          <a:noFill/>
          <a:ln w="12700">
            <a:noFill/>
            <a:miter lim="800000"/>
            <a:headEnd/>
            <a:tailEnd/>
          </a:ln>
        </p:spPr>
        <p:txBody>
          <a:bodyPr vert="horz" wrap="none" lIns="72000" tIns="36000" rIns="73152" bIns="36576" numCol="1" rtlCol="0" anchor="t" anchorCtr="0" compatLnSpc="1">
            <a:prstTxWarp prst="textNoShape">
              <a:avLst/>
            </a:prstTxWarp>
            <a:noAutofit/>
          </a:bodyPr>
          <a:lstStyle/>
          <a:p>
            <a:pPr>
              <a:buClr>
                <a:schemeClr val="tx1"/>
              </a:buClr>
            </a:pPr>
            <a:r>
              <a:rPr lang="en-US" sz="2000" dirty="0"/>
              <a:t>White paper: </a:t>
            </a:r>
            <a:r>
              <a:rPr lang="en-US" sz="1000" dirty="0">
                <a:hlinkClick r:id="rId3"/>
              </a:rPr>
              <a:t>https://numenta.com/assets/pdf/whitepapers/Numenta%20White%20Paper%20-%20Science%20of%20Anomaly%20Detection.pdf</a:t>
            </a:r>
            <a:r>
              <a:rPr lang="en-US" sz="1000" dirty="0"/>
              <a:t> </a:t>
            </a:r>
          </a:p>
        </p:txBody>
      </p:sp>
      <p:sp>
        <p:nvSpPr>
          <p:cNvPr id="6" name="Content Placeholder 2">
            <a:extLst>
              <a:ext uri="{FF2B5EF4-FFF2-40B4-BE49-F238E27FC236}">
                <a16:creationId xmlns:a16="http://schemas.microsoft.com/office/drawing/2014/main" id="{18E502EB-AF8A-47C4-87D2-A6CABCE20397}"/>
              </a:ext>
            </a:extLst>
          </p:cNvPr>
          <p:cNvSpPr txBox="1">
            <a:spLocks/>
          </p:cNvSpPr>
          <p:nvPr/>
        </p:nvSpPr>
        <p:spPr bwMode="auto">
          <a:xfrm>
            <a:off x="941762" y="2794135"/>
            <a:ext cx="10585842" cy="2620784"/>
          </a:xfrm>
          <a:prstGeom prst="rect">
            <a:avLst/>
          </a:prstGeom>
          <a:noFill/>
          <a:ln w="9525">
            <a:noFill/>
            <a:miter lim="800000"/>
            <a:headEnd/>
            <a:tailEnd/>
          </a:ln>
        </p:spPr>
        <p:txBody>
          <a:bodyPr vert="horz" wrap="square" lIns="72000" tIns="36000" rIns="73152" bIns="36576" numCol="1" anchor="t" anchorCtr="0" compatLnSpc="1">
            <a:prstTxWarp prst="textNoShape">
              <a:avLst/>
            </a:prstTxWarp>
          </a:bodyPr>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r>
              <a:rPr lang="en-US" dirty="0"/>
              <a:t>Build a separate model for each metric being monitored</a:t>
            </a:r>
          </a:p>
          <a:p>
            <a:r>
              <a:rPr lang="en-US" dirty="0"/>
              <a:t>The metric value is combined with a time stamp</a:t>
            </a:r>
          </a:p>
          <a:p>
            <a:r>
              <a:rPr lang="en-US" dirty="0"/>
              <a:t>The metric value and time are fed to an encoder that converts them into a sparse distributed representation (SDR) </a:t>
            </a:r>
          </a:p>
          <a:p>
            <a:r>
              <a:rPr lang="en-US" dirty="0"/>
              <a:t>A sequence of SDRs is fed into the HTM learning algorithms for learning temporal sequences in the server metric data streams</a:t>
            </a:r>
          </a:p>
          <a:p>
            <a:r>
              <a:rPr lang="en-US" dirty="0"/>
              <a:t>if a new pattern is different but similar to previously learned patterns, the HTM learning algorithms will make an appropriate prediction in the same way you make predictions when hearing a new melody for the first time.</a:t>
            </a:r>
          </a:p>
          <a:p>
            <a:r>
              <a:rPr lang="en-US" dirty="0"/>
              <a:t>Existing anomaly detection (ARIMA </a:t>
            </a:r>
            <a:r>
              <a:rPr lang="en-US" dirty="0" err="1"/>
              <a:t>etc</a:t>
            </a:r>
            <a:r>
              <a:rPr lang="en-US" dirty="0"/>
              <a:t>) don’t catch subtle or slow changes in patterns</a:t>
            </a:r>
          </a:p>
          <a:p>
            <a:pPr marL="0" indent="0">
              <a:buNone/>
            </a:pPr>
            <a:endParaRPr lang="en-US" dirty="0"/>
          </a:p>
        </p:txBody>
      </p:sp>
    </p:spTree>
    <p:extLst>
      <p:ext uri="{BB962C8B-B14F-4D97-AF65-F5344CB8AC3E}">
        <p14:creationId xmlns:p14="http://schemas.microsoft.com/office/powerpoint/2010/main" val="3156972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711B-733B-4AA2-9877-2167C19D1FC7}"/>
              </a:ext>
            </a:extLst>
          </p:cNvPr>
          <p:cNvSpPr>
            <a:spLocks noGrp="1"/>
          </p:cNvSpPr>
          <p:nvPr>
            <p:ph type="title"/>
          </p:nvPr>
        </p:nvSpPr>
        <p:spPr/>
        <p:txBody>
          <a:bodyPr/>
          <a:lstStyle/>
          <a:p>
            <a:r>
              <a:rPr lang="en-US" dirty="0"/>
              <a:t>Application: HTM studio</a:t>
            </a:r>
          </a:p>
        </p:txBody>
      </p:sp>
      <p:sp>
        <p:nvSpPr>
          <p:cNvPr id="3" name="Content Placeholder 2">
            <a:extLst>
              <a:ext uri="{FF2B5EF4-FFF2-40B4-BE49-F238E27FC236}">
                <a16:creationId xmlns:a16="http://schemas.microsoft.com/office/drawing/2014/main" id="{6D9D9FCE-1533-4AB1-91B1-32E915304B45}"/>
              </a:ext>
            </a:extLst>
          </p:cNvPr>
          <p:cNvSpPr>
            <a:spLocks noGrp="1"/>
          </p:cNvSpPr>
          <p:nvPr>
            <p:ph sz="quarter" idx="10"/>
          </p:nvPr>
        </p:nvSpPr>
        <p:spPr>
          <a:xfrm>
            <a:off x="479425" y="1438382"/>
            <a:ext cx="11233150" cy="4798905"/>
          </a:xfrm>
        </p:spPr>
        <p:txBody>
          <a:bodyPr/>
          <a:lstStyle/>
          <a:p>
            <a:r>
              <a:rPr lang="en-US" dirty="0">
                <a:hlinkClick r:id="rId2"/>
              </a:rPr>
              <a:t>https://numenta.com/machine-intelligence-technology/htm-studio/</a:t>
            </a:r>
            <a:r>
              <a:rPr lang="en-US" dirty="0"/>
              <a:t> (download exe and upload your data file to find anomalies) </a:t>
            </a:r>
          </a:p>
          <a:p>
            <a:r>
              <a:rPr lang="en-US" dirty="0"/>
              <a:t>Test whether our Hierarchical Temporal Memory (HTM) algorithms will find anomalies in your data</a:t>
            </a:r>
          </a:p>
        </p:txBody>
      </p:sp>
      <p:pic>
        <p:nvPicPr>
          <p:cNvPr id="4" name="Picture 3">
            <a:extLst>
              <a:ext uri="{FF2B5EF4-FFF2-40B4-BE49-F238E27FC236}">
                <a16:creationId xmlns:a16="http://schemas.microsoft.com/office/drawing/2014/main" id="{FE12A4B9-B2E0-4E32-AB7B-3084760428DC}"/>
              </a:ext>
            </a:extLst>
          </p:cNvPr>
          <p:cNvPicPr>
            <a:picLocks noChangeAspect="1"/>
          </p:cNvPicPr>
          <p:nvPr/>
        </p:nvPicPr>
        <p:blipFill>
          <a:blip r:embed="rId3"/>
          <a:stretch>
            <a:fillRect/>
          </a:stretch>
        </p:blipFill>
        <p:spPr>
          <a:xfrm>
            <a:off x="2404153" y="2728646"/>
            <a:ext cx="8020692" cy="3988933"/>
          </a:xfrm>
          <a:prstGeom prst="rect">
            <a:avLst/>
          </a:prstGeom>
        </p:spPr>
      </p:pic>
    </p:spTree>
    <p:extLst>
      <p:ext uri="{BB962C8B-B14F-4D97-AF65-F5344CB8AC3E}">
        <p14:creationId xmlns:p14="http://schemas.microsoft.com/office/powerpoint/2010/main" val="2247412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437F2-8755-4FA0-8434-072A3D21F766}"/>
              </a:ext>
            </a:extLst>
          </p:cNvPr>
          <p:cNvSpPr>
            <a:spLocks noGrp="1"/>
          </p:cNvSpPr>
          <p:nvPr>
            <p:ph sz="quarter" idx="10"/>
          </p:nvPr>
        </p:nvSpPr>
        <p:spPr>
          <a:xfrm>
            <a:off x="479425" y="1844675"/>
            <a:ext cx="8263883" cy="4392613"/>
          </a:xfrm>
        </p:spPr>
        <p:txBody>
          <a:bodyPr wrap="square" anchor="t">
            <a:normAutofit/>
          </a:bodyPr>
          <a:lstStyle/>
          <a:p>
            <a:r>
              <a:rPr lang="en-US" dirty="0"/>
              <a:t>Detects changes in behavior of individuals, such as unusual use of files</a:t>
            </a:r>
          </a:p>
          <a:p>
            <a:endParaRPr lang="en-US" dirty="0"/>
          </a:p>
        </p:txBody>
      </p:sp>
      <p:sp>
        <p:nvSpPr>
          <p:cNvPr id="2" name="Title 1">
            <a:extLst>
              <a:ext uri="{FF2B5EF4-FFF2-40B4-BE49-F238E27FC236}">
                <a16:creationId xmlns:a16="http://schemas.microsoft.com/office/drawing/2014/main" id="{7FE67B56-5FB1-4902-8B18-F69D499F3552}"/>
              </a:ext>
            </a:extLst>
          </p:cNvPr>
          <p:cNvSpPr>
            <a:spLocks noGrp="1"/>
          </p:cNvSpPr>
          <p:nvPr>
            <p:ph type="title"/>
          </p:nvPr>
        </p:nvSpPr>
        <p:spPr>
          <a:xfrm>
            <a:off x="479425" y="476250"/>
            <a:ext cx="7678256" cy="1081088"/>
          </a:xfrm>
        </p:spPr>
        <p:txBody>
          <a:bodyPr wrap="square" anchor="t">
            <a:normAutofit fontScale="90000"/>
          </a:bodyPr>
          <a:lstStyle/>
          <a:p>
            <a:r>
              <a:rPr lang="en-US" dirty="0"/>
              <a:t>Application : Rogue Behavior Detection</a:t>
            </a:r>
          </a:p>
        </p:txBody>
      </p:sp>
      <p:pic>
        <p:nvPicPr>
          <p:cNvPr id="6146" name="Picture 2" descr="Numenta | Rogue Behavior Detection">
            <a:extLst>
              <a:ext uri="{FF2B5EF4-FFF2-40B4-BE49-F238E27FC236}">
                <a16:creationId xmlns:a16="http://schemas.microsoft.com/office/drawing/2014/main" id="{E3D65C74-8459-4EEB-A38B-644954215BC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14445" y="2797996"/>
            <a:ext cx="6096000" cy="3809999"/>
          </a:xfrm>
          <a:prstGeom prst="rect">
            <a:avLst/>
          </a:prstGeom>
          <a:solidFill>
            <a:srgbClr val="FFFFFF"/>
          </a:solidFill>
        </p:spPr>
      </p:pic>
    </p:spTree>
    <p:extLst>
      <p:ext uri="{BB962C8B-B14F-4D97-AF65-F5344CB8AC3E}">
        <p14:creationId xmlns:p14="http://schemas.microsoft.com/office/powerpoint/2010/main" val="3695841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437F2-8755-4FA0-8434-072A3D21F766}"/>
              </a:ext>
            </a:extLst>
          </p:cNvPr>
          <p:cNvSpPr>
            <a:spLocks noGrp="1"/>
          </p:cNvSpPr>
          <p:nvPr>
            <p:ph sz="quarter" idx="10"/>
          </p:nvPr>
        </p:nvSpPr>
        <p:spPr>
          <a:xfrm>
            <a:off x="479425" y="1844675"/>
            <a:ext cx="9394040" cy="4392613"/>
          </a:xfrm>
        </p:spPr>
        <p:txBody>
          <a:bodyPr wrap="square" anchor="t">
            <a:normAutofit/>
          </a:bodyPr>
          <a:lstStyle/>
          <a:p>
            <a:r>
              <a:rPr lang="en-US" dirty="0"/>
              <a:t>Highlighting anomalies in the behavior of moving objects, such as tracking a fleet’s movements on a truck by truck basis</a:t>
            </a:r>
          </a:p>
          <a:p>
            <a:r>
              <a:rPr lang="en-US" dirty="0"/>
              <a:t>Geospatial Tracking: anomalies in the movement of people, objects using speed and location data</a:t>
            </a:r>
          </a:p>
          <a:p>
            <a:endParaRPr lang="en-US" dirty="0"/>
          </a:p>
        </p:txBody>
      </p:sp>
      <p:sp>
        <p:nvSpPr>
          <p:cNvPr id="2" name="Title 1">
            <a:extLst>
              <a:ext uri="{FF2B5EF4-FFF2-40B4-BE49-F238E27FC236}">
                <a16:creationId xmlns:a16="http://schemas.microsoft.com/office/drawing/2014/main" id="{7FE67B56-5FB1-4902-8B18-F69D499F3552}"/>
              </a:ext>
            </a:extLst>
          </p:cNvPr>
          <p:cNvSpPr>
            <a:spLocks noGrp="1"/>
          </p:cNvSpPr>
          <p:nvPr>
            <p:ph type="title"/>
          </p:nvPr>
        </p:nvSpPr>
        <p:spPr>
          <a:xfrm>
            <a:off x="479425" y="476250"/>
            <a:ext cx="7205645" cy="1081088"/>
          </a:xfrm>
        </p:spPr>
        <p:txBody>
          <a:bodyPr wrap="square" anchor="t">
            <a:normAutofit fontScale="90000"/>
          </a:bodyPr>
          <a:lstStyle/>
          <a:p>
            <a:r>
              <a:rPr lang="en-US" dirty="0"/>
              <a:t>Application: Geospatial tracking</a:t>
            </a:r>
          </a:p>
        </p:txBody>
      </p:sp>
      <p:pic>
        <p:nvPicPr>
          <p:cNvPr id="7170" name="Picture 2" descr="Numenta | Geospatial Tracking">
            <a:extLst>
              <a:ext uri="{FF2B5EF4-FFF2-40B4-BE49-F238E27FC236}">
                <a16:creationId xmlns:a16="http://schemas.microsoft.com/office/drawing/2014/main" id="{3B561836-C1D0-462D-9E6C-57FE9C4E5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7803" y="3349269"/>
            <a:ext cx="5080570" cy="317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033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437F2-8755-4FA0-8434-072A3D21F766}"/>
              </a:ext>
            </a:extLst>
          </p:cNvPr>
          <p:cNvSpPr>
            <a:spLocks noGrp="1"/>
          </p:cNvSpPr>
          <p:nvPr>
            <p:ph sz="quarter" idx="10"/>
          </p:nvPr>
        </p:nvSpPr>
        <p:spPr>
          <a:xfrm>
            <a:off x="479425" y="1844675"/>
            <a:ext cx="9394040" cy="4392613"/>
          </a:xfrm>
        </p:spPr>
        <p:txBody>
          <a:bodyPr wrap="square" anchor="t">
            <a:normAutofit/>
          </a:bodyPr>
          <a:lstStyle/>
          <a:p>
            <a:r>
              <a:rPr lang="en-US" dirty="0"/>
              <a:t>Detects anomalies in publicly traded companies. It continuously models stock price, stock volume</a:t>
            </a:r>
          </a:p>
          <a:p>
            <a:endParaRPr lang="en-US" dirty="0"/>
          </a:p>
        </p:txBody>
      </p:sp>
      <p:sp>
        <p:nvSpPr>
          <p:cNvPr id="2" name="Title 1">
            <a:extLst>
              <a:ext uri="{FF2B5EF4-FFF2-40B4-BE49-F238E27FC236}">
                <a16:creationId xmlns:a16="http://schemas.microsoft.com/office/drawing/2014/main" id="{7FE67B56-5FB1-4902-8B18-F69D499F3552}"/>
              </a:ext>
            </a:extLst>
          </p:cNvPr>
          <p:cNvSpPr>
            <a:spLocks noGrp="1"/>
          </p:cNvSpPr>
          <p:nvPr>
            <p:ph type="title"/>
          </p:nvPr>
        </p:nvSpPr>
        <p:spPr>
          <a:xfrm>
            <a:off x="479425" y="476250"/>
            <a:ext cx="7205645" cy="1081088"/>
          </a:xfrm>
        </p:spPr>
        <p:txBody>
          <a:bodyPr wrap="square" anchor="t">
            <a:normAutofit/>
          </a:bodyPr>
          <a:lstStyle/>
          <a:p>
            <a:r>
              <a:rPr lang="en-US" dirty="0"/>
              <a:t>Application: HTM for stocks</a:t>
            </a:r>
          </a:p>
        </p:txBody>
      </p:sp>
      <p:pic>
        <p:nvPicPr>
          <p:cNvPr id="8194" name="Picture 2" descr="Numenta | Financial Monitoring">
            <a:extLst>
              <a:ext uri="{FF2B5EF4-FFF2-40B4-BE49-F238E27FC236}">
                <a16:creationId xmlns:a16="http://schemas.microsoft.com/office/drawing/2014/main" id="{186D2B15-3E6C-4C5B-AD53-21826820C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2868" y="2927083"/>
            <a:ext cx="5296328" cy="3310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57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E4594-CAB5-4860-B6A9-69C825B2682B}"/>
              </a:ext>
            </a:extLst>
          </p:cNvPr>
          <p:cNvSpPr>
            <a:spLocks noGrp="1"/>
          </p:cNvSpPr>
          <p:nvPr>
            <p:ph type="title"/>
          </p:nvPr>
        </p:nvSpPr>
        <p:spPr>
          <a:xfrm>
            <a:off x="479425" y="476250"/>
            <a:ext cx="10298166" cy="1081088"/>
          </a:xfrm>
        </p:spPr>
        <p:txBody>
          <a:bodyPr/>
          <a:lstStyle/>
          <a:p>
            <a:r>
              <a:rPr lang="en-US" dirty="0"/>
              <a:t>Application: Anomaly detection in streaming data: server monitoring</a:t>
            </a:r>
          </a:p>
        </p:txBody>
      </p:sp>
      <p:sp>
        <p:nvSpPr>
          <p:cNvPr id="3" name="Content Placeholder 2">
            <a:extLst>
              <a:ext uri="{FF2B5EF4-FFF2-40B4-BE49-F238E27FC236}">
                <a16:creationId xmlns:a16="http://schemas.microsoft.com/office/drawing/2014/main" id="{79BEA0A8-B1FA-407A-B9C2-0DE88F4DB65C}"/>
              </a:ext>
            </a:extLst>
          </p:cNvPr>
          <p:cNvSpPr>
            <a:spLocks noGrp="1"/>
          </p:cNvSpPr>
          <p:nvPr>
            <p:ph sz="quarter" idx="10"/>
          </p:nvPr>
        </p:nvSpPr>
        <p:spPr/>
        <p:txBody>
          <a:bodyPr/>
          <a:lstStyle/>
          <a:p>
            <a:endParaRPr lang="en-US"/>
          </a:p>
        </p:txBody>
      </p:sp>
      <p:pic>
        <p:nvPicPr>
          <p:cNvPr id="5" name="Picture 4">
            <a:extLst>
              <a:ext uri="{FF2B5EF4-FFF2-40B4-BE49-F238E27FC236}">
                <a16:creationId xmlns:a16="http://schemas.microsoft.com/office/drawing/2014/main" id="{E3C1D919-F763-4BB8-B7A0-B836CAEFF48B}"/>
              </a:ext>
            </a:extLst>
          </p:cNvPr>
          <p:cNvPicPr>
            <a:picLocks noChangeAspect="1"/>
          </p:cNvPicPr>
          <p:nvPr/>
        </p:nvPicPr>
        <p:blipFill>
          <a:blip r:embed="rId2"/>
          <a:stretch>
            <a:fillRect/>
          </a:stretch>
        </p:blipFill>
        <p:spPr>
          <a:xfrm>
            <a:off x="4243991" y="1844675"/>
            <a:ext cx="3704018" cy="4735517"/>
          </a:xfrm>
          <a:prstGeom prst="rect">
            <a:avLst/>
          </a:prstGeom>
        </p:spPr>
      </p:pic>
    </p:spTree>
    <p:extLst>
      <p:ext uri="{BB962C8B-B14F-4D97-AF65-F5344CB8AC3E}">
        <p14:creationId xmlns:p14="http://schemas.microsoft.com/office/powerpoint/2010/main" val="2129230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DE62-8523-409E-8B8F-8900DAAE04EF}"/>
              </a:ext>
            </a:extLst>
          </p:cNvPr>
          <p:cNvSpPr>
            <a:spLocks noGrp="1"/>
          </p:cNvSpPr>
          <p:nvPr>
            <p:ph type="title"/>
          </p:nvPr>
        </p:nvSpPr>
        <p:spPr/>
        <p:txBody>
          <a:bodyPr/>
          <a:lstStyle/>
          <a:p>
            <a:r>
              <a:rPr lang="en-US" dirty="0"/>
              <a:t>HTM vs Deep Learning</a:t>
            </a:r>
          </a:p>
        </p:txBody>
      </p:sp>
      <p:sp>
        <p:nvSpPr>
          <p:cNvPr id="3" name="Content Placeholder 2">
            <a:extLst>
              <a:ext uri="{FF2B5EF4-FFF2-40B4-BE49-F238E27FC236}">
                <a16:creationId xmlns:a16="http://schemas.microsoft.com/office/drawing/2014/main" id="{4C023839-1C68-479C-8E78-A379319C82BE}"/>
              </a:ext>
            </a:extLst>
          </p:cNvPr>
          <p:cNvSpPr>
            <a:spLocks noGrp="1"/>
          </p:cNvSpPr>
          <p:nvPr>
            <p:ph sz="quarter" idx="10"/>
          </p:nvPr>
        </p:nvSpPr>
        <p:spPr/>
        <p:txBody>
          <a:bodyPr/>
          <a:lstStyle/>
          <a:p>
            <a:endParaRPr lang="en-US"/>
          </a:p>
        </p:txBody>
      </p:sp>
      <p:pic>
        <p:nvPicPr>
          <p:cNvPr id="4098" name="Picture 2" descr="Hierarchical Temporal Memory (HTM) For Unsupervised Learning">
            <a:extLst>
              <a:ext uri="{FF2B5EF4-FFF2-40B4-BE49-F238E27FC236}">
                <a16:creationId xmlns:a16="http://schemas.microsoft.com/office/drawing/2014/main" id="{6A09A86D-F0EF-4A22-BB4A-8940C38D0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766" y="1974056"/>
            <a:ext cx="7215241" cy="4744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791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03DF-BC58-E142-BE95-1A182DF5FF5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853D679-8947-2147-9121-0BCF9299B38D}"/>
              </a:ext>
            </a:extLst>
          </p:cNvPr>
          <p:cNvSpPr>
            <a:spLocks noGrp="1"/>
          </p:cNvSpPr>
          <p:nvPr>
            <p:ph sz="quarter" idx="10"/>
          </p:nvPr>
        </p:nvSpPr>
        <p:spPr/>
        <p:txBody>
          <a:bodyPr/>
          <a:lstStyle/>
          <a:p>
            <a:r>
              <a:rPr lang="en-US" dirty="0"/>
              <a:t>Introduction and history of HTMs: neuroscience background</a:t>
            </a:r>
          </a:p>
          <a:p>
            <a:r>
              <a:rPr lang="en-US" dirty="0"/>
              <a:t>Theory of HTMs: SDRs, spatial pooling, temporal memory, thousand brains theory</a:t>
            </a:r>
          </a:p>
          <a:p>
            <a:r>
              <a:rPr lang="en-US" dirty="0"/>
              <a:t>Some applications of HTM: anomaly detection with HTM studio</a:t>
            </a:r>
          </a:p>
          <a:p>
            <a:r>
              <a:rPr lang="en-US" dirty="0"/>
              <a:t>Python libraries (</a:t>
            </a:r>
            <a:r>
              <a:rPr lang="en-US" dirty="0" err="1"/>
              <a:t>nupic</a:t>
            </a:r>
            <a:r>
              <a:rPr lang="en-US" dirty="0"/>
              <a:t>, </a:t>
            </a:r>
            <a:r>
              <a:rPr lang="en-US" dirty="0" err="1"/>
              <a:t>htm.core</a:t>
            </a:r>
            <a:r>
              <a:rPr lang="en-US" dirty="0"/>
              <a:t>) ,sample code and how to use it </a:t>
            </a:r>
          </a:p>
          <a:p>
            <a:endParaRPr lang="en-US" dirty="0"/>
          </a:p>
        </p:txBody>
      </p:sp>
    </p:spTree>
    <p:extLst>
      <p:ext uri="{BB962C8B-B14F-4D97-AF65-F5344CB8AC3E}">
        <p14:creationId xmlns:p14="http://schemas.microsoft.com/office/powerpoint/2010/main" val="946656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5C2B5-2398-DF49-AEA9-29E003DE35F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10C33BE-497C-D34E-BD53-15F60DE1EFE4}"/>
              </a:ext>
            </a:extLst>
          </p:cNvPr>
          <p:cNvSpPr>
            <a:spLocks noGrp="1"/>
          </p:cNvSpPr>
          <p:nvPr>
            <p:ph sz="quarter" idx="10"/>
          </p:nvPr>
        </p:nvSpPr>
        <p:spPr/>
        <p:txBody>
          <a:bodyPr>
            <a:normAutofit fontScale="85000" lnSpcReduction="20000"/>
          </a:bodyPr>
          <a:lstStyle/>
          <a:p>
            <a:r>
              <a:rPr lang="en-IN" dirty="0">
                <a:hlinkClick r:id="rId2"/>
              </a:rPr>
              <a:t>https://numenta.com/blog/2019/10/24/machine-learning-guide-to-htm</a:t>
            </a:r>
            <a:endParaRPr lang="en-IN" dirty="0"/>
          </a:p>
          <a:p>
            <a:r>
              <a:rPr lang="en-US" dirty="0"/>
              <a:t>Jeff Hawkins et al, A Framework for Intelligence and Cortical Function Based on Grid Cells in the Neocortex, Neural Circuits 2019 </a:t>
            </a:r>
            <a:r>
              <a:rPr lang="en-US" dirty="0">
                <a:hlinkClick r:id="rId3"/>
              </a:rPr>
              <a:t>https://www.frontiersin.org/articles/10.3389/fncir.2018.00121/full</a:t>
            </a:r>
            <a:endParaRPr lang="en-US" dirty="0"/>
          </a:p>
          <a:p>
            <a:r>
              <a:rPr lang="en-US" dirty="0"/>
              <a:t>HTM white paper </a:t>
            </a:r>
            <a:r>
              <a:rPr lang="en-US" dirty="0">
                <a:hlinkClick r:id="rId4"/>
              </a:rPr>
              <a:t>https://numenta.com/neuroscience-research/research-publications/papers/hierarchical-temporal-memory-white-paper/</a:t>
            </a:r>
            <a:r>
              <a:rPr lang="en-US" dirty="0"/>
              <a:t> </a:t>
            </a:r>
          </a:p>
          <a:p>
            <a:r>
              <a:rPr lang="en-US" dirty="0">
                <a:hlinkClick r:id="rId5"/>
              </a:rPr>
              <a:t>https://github.com/numenta/nupic</a:t>
            </a:r>
            <a:r>
              <a:rPr lang="en-US" dirty="0"/>
              <a:t> </a:t>
            </a:r>
          </a:p>
          <a:p>
            <a:r>
              <a:rPr lang="en-US" dirty="0"/>
              <a:t>NUPIC walkthrough </a:t>
            </a:r>
            <a:r>
              <a:rPr lang="en-US" dirty="0">
                <a:hlinkClick r:id="rId6"/>
              </a:rPr>
              <a:t>https://nbviewer.jupyter.org/github/numenta/nupic/blob/master/examples/NuPIC%20Walkthrough.ipynb</a:t>
            </a:r>
            <a:r>
              <a:rPr lang="en-US" dirty="0"/>
              <a:t>  </a:t>
            </a:r>
          </a:p>
          <a:p>
            <a:r>
              <a:rPr lang="en-US" dirty="0">
                <a:hlinkClick r:id="rId7"/>
              </a:rPr>
              <a:t>https://github.com/topics/hierarchical-temporal-memory</a:t>
            </a:r>
            <a:r>
              <a:rPr lang="en-US" dirty="0"/>
              <a:t> </a:t>
            </a:r>
          </a:p>
          <a:p>
            <a:pPr marL="0" indent="0">
              <a:buNone/>
            </a:pPr>
            <a:br>
              <a:rPr lang="en-US" dirty="0"/>
            </a:br>
            <a:endParaRPr lang="en-IN" dirty="0"/>
          </a:p>
          <a:p>
            <a:endParaRPr lang="en-IN" dirty="0"/>
          </a:p>
          <a:p>
            <a:endParaRPr lang="en-US" dirty="0"/>
          </a:p>
        </p:txBody>
      </p:sp>
    </p:spTree>
    <p:extLst>
      <p:ext uri="{BB962C8B-B14F-4D97-AF65-F5344CB8AC3E}">
        <p14:creationId xmlns:p14="http://schemas.microsoft.com/office/powerpoint/2010/main" val="3509097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n Intelligence - eBook - Walmart.com - Walmart.com">
            <a:extLst>
              <a:ext uri="{FF2B5EF4-FFF2-40B4-BE49-F238E27FC236}">
                <a16:creationId xmlns:a16="http://schemas.microsoft.com/office/drawing/2014/main" id="{E8FB1770-3610-47AC-97A3-74CC3ACC7A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7609" y="1326355"/>
            <a:ext cx="5528931" cy="552893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E61406B-A187-5F42-9718-C4DEABA752F2}"/>
              </a:ext>
            </a:extLst>
          </p:cNvPr>
          <p:cNvSpPr>
            <a:spLocks noGrp="1"/>
          </p:cNvSpPr>
          <p:nvPr>
            <p:ph type="title"/>
          </p:nvPr>
        </p:nvSpPr>
        <p:spPr>
          <a:xfrm>
            <a:off x="479424" y="476250"/>
            <a:ext cx="9034445" cy="1081088"/>
          </a:xfrm>
        </p:spPr>
        <p:txBody>
          <a:bodyPr/>
          <a:lstStyle/>
          <a:p>
            <a:r>
              <a:rPr lang="en-US" dirty="0"/>
              <a:t>Background: What is Intelligence?</a:t>
            </a:r>
          </a:p>
        </p:txBody>
      </p:sp>
      <p:sp>
        <p:nvSpPr>
          <p:cNvPr id="3" name="Content Placeholder 2">
            <a:extLst>
              <a:ext uri="{FF2B5EF4-FFF2-40B4-BE49-F238E27FC236}">
                <a16:creationId xmlns:a16="http://schemas.microsoft.com/office/drawing/2014/main" id="{142BE6A9-3D2E-994B-BC28-A690FE870757}"/>
              </a:ext>
            </a:extLst>
          </p:cNvPr>
          <p:cNvSpPr>
            <a:spLocks noGrp="1"/>
          </p:cNvSpPr>
          <p:nvPr>
            <p:ph sz="quarter" idx="10"/>
          </p:nvPr>
        </p:nvSpPr>
        <p:spPr>
          <a:xfrm>
            <a:off x="479425" y="1387475"/>
            <a:ext cx="7544692" cy="4392612"/>
          </a:xfrm>
        </p:spPr>
        <p:txBody>
          <a:bodyPr>
            <a:normAutofit fontScale="92500" lnSpcReduction="20000"/>
          </a:bodyPr>
          <a:lstStyle/>
          <a:p>
            <a:r>
              <a:rPr lang="en-IN" dirty="0"/>
              <a:t>Neural Networks and the field of artificial intelligence try to replicate (or inspired by) human intelligence. But </a:t>
            </a:r>
            <a:r>
              <a:rPr lang="en-IN" b="1" dirty="0"/>
              <a:t>what is intelligence?</a:t>
            </a:r>
          </a:p>
          <a:p>
            <a:r>
              <a:rPr lang="en-IN" dirty="0"/>
              <a:t>Data Science / machine learning has a lot to learn from neuroscience</a:t>
            </a:r>
          </a:p>
          <a:p>
            <a:r>
              <a:rPr lang="en-US" dirty="0"/>
              <a:t>Jeff Hawkins (inventor of Palm Pilot) tried to explore the answer using insights from Neuroscience</a:t>
            </a:r>
          </a:p>
          <a:p>
            <a:r>
              <a:rPr lang="en-US" dirty="0"/>
              <a:t>Wrote a seminal book “On Intelligence” in 2004.</a:t>
            </a:r>
          </a:p>
          <a:p>
            <a:r>
              <a:rPr lang="en-US" b="1" dirty="0"/>
              <a:t>Key Insight: Intelligence is the ability to make probabilistic predictions of what is going to happen (not behavior)</a:t>
            </a:r>
          </a:p>
          <a:p>
            <a:r>
              <a:rPr lang="en-US" dirty="0"/>
              <a:t>Founded a company called </a:t>
            </a:r>
            <a:r>
              <a:rPr lang="en-US" dirty="0" err="1"/>
              <a:t>Numenta</a:t>
            </a:r>
            <a:r>
              <a:rPr lang="en-US" dirty="0"/>
              <a:t> to implement and commercialize the insights from the book</a:t>
            </a:r>
          </a:p>
          <a:p>
            <a:endParaRPr lang="en-US" dirty="0"/>
          </a:p>
          <a:p>
            <a:endParaRPr lang="en-US" dirty="0"/>
          </a:p>
        </p:txBody>
      </p:sp>
      <p:pic>
        <p:nvPicPr>
          <p:cNvPr id="1028" name="Picture 4" descr="Numenta - TOPBOTS">
            <a:extLst>
              <a:ext uri="{FF2B5EF4-FFF2-40B4-BE49-F238E27FC236}">
                <a16:creationId xmlns:a16="http://schemas.microsoft.com/office/drawing/2014/main" id="{E828F2D2-5C59-467C-BB21-0BAB813CE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3263" y="5319529"/>
            <a:ext cx="3522876" cy="1538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891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A443-9AA6-3842-AD84-B37E2552CE0B}"/>
              </a:ext>
            </a:extLst>
          </p:cNvPr>
          <p:cNvSpPr>
            <a:spLocks noGrp="1"/>
          </p:cNvSpPr>
          <p:nvPr>
            <p:ph type="title"/>
          </p:nvPr>
        </p:nvSpPr>
        <p:spPr/>
        <p:txBody>
          <a:bodyPr/>
          <a:lstStyle/>
          <a:p>
            <a:r>
              <a:rPr lang="en-US" dirty="0"/>
              <a:t>How does the brain work? </a:t>
            </a:r>
          </a:p>
        </p:txBody>
      </p:sp>
      <p:sp>
        <p:nvSpPr>
          <p:cNvPr id="3" name="Content Placeholder 2">
            <a:extLst>
              <a:ext uri="{FF2B5EF4-FFF2-40B4-BE49-F238E27FC236}">
                <a16:creationId xmlns:a16="http://schemas.microsoft.com/office/drawing/2014/main" id="{206AA168-18C8-954B-A22C-F5A2A555B759}"/>
              </a:ext>
            </a:extLst>
          </p:cNvPr>
          <p:cNvSpPr>
            <a:spLocks noGrp="1"/>
          </p:cNvSpPr>
          <p:nvPr>
            <p:ph sz="quarter" idx="10"/>
          </p:nvPr>
        </p:nvSpPr>
        <p:spPr>
          <a:xfrm>
            <a:off x="479425" y="1557338"/>
            <a:ext cx="11233150" cy="4824412"/>
          </a:xfrm>
        </p:spPr>
        <p:txBody>
          <a:bodyPr>
            <a:normAutofit fontScale="92500" lnSpcReduction="20000"/>
          </a:bodyPr>
          <a:lstStyle/>
          <a:p>
            <a:r>
              <a:rPr lang="en-US" dirty="0"/>
              <a:t>There is no </a:t>
            </a:r>
            <a:r>
              <a:rPr lang="en-US" b="1" dirty="0"/>
              <a:t>unifying theory </a:t>
            </a:r>
            <a:r>
              <a:rPr lang="en-US" dirty="0"/>
              <a:t>of </a:t>
            </a:r>
            <a:r>
              <a:rPr lang="en-US" b="1" dirty="0"/>
              <a:t>how intelligence works</a:t>
            </a:r>
          </a:p>
          <a:p>
            <a:pPr lvl="1"/>
            <a:r>
              <a:rPr lang="en-US" b="1" dirty="0"/>
              <a:t>Computer scientists: </a:t>
            </a:r>
            <a:r>
              <a:rPr lang="en-US" dirty="0"/>
              <a:t>build higher level models</a:t>
            </a:r>
          </a:p>
          <a:p>
            <a:pPr lvl="1"/>
            <a:r>
              <a:rPr lang="en-US" b="1" dirty="0"/>
              <a:t>Neuroscientists</a:t>
            </a:r>
            <a:r>
              <a:rPr lang="en-US" dirty="0"/>
              <a:t>: build detailed models of each small part of the brain</a:t>
            </a:r>
          </a:p>
          <a:p>
            <a:pPr lvl="1"/>
            <a:r>
              <a:rPr lang="en-US" dirty="0"/>
              <a:t>Vision, speech, hearing, motor -&gt; </a:t>
            </a:r>
            <a:r>
              <a:rPr lang="en-US" b="1" dirty="0"/>
              <a:t>similar structure</a:t>
            </a:r>
          </a:p>
          <a:p>
            <a:pPr lvl="1"/>
            <a:endParaRPr lang="en-US" b="1" dirty="0"/>
          </a:p>
          <a:p>
            <a:r>
              <a:rPr lang="en-US" b="1" dirty="0"/>
              <a:t>Neocortex</a:t>
            </a:r>
            <a:r>
              <a:rPr lang="en-US" dirty="0"/>
              <a:t> </a:t>
            </a:r>
          </a:p>
          <a:p>
            <a:pPr lvl="1"/>
            <a:r>
              <a:rPr lang="en-US" dirty="0"/>
              <a:t>Part of brain responsible for intelligence</a:t>
            </a:r>
          </a:p>
          <a:p>
            <a:pPr lvl="1"/>
            <a:r>
              <a:rPr lang="en-US" dirty="0"/>
              <a:t>How neocortex works = how intelligence works</a:t>
            </a:r>
          </a:p>
          <a:p>
            <a:pPr lvl="1"/>
            <a:r>
              <a:rPr lang="en-US" dirty="0"/>
              <a:t>Neocortex has 6 stacked layers of neurons : arranged in </a:t>
            </a:r>
            <a:r>
              <a:rPr lang="en-US" b="1" dirty="0"/>
              <a:t>hierarchies</a:t>
            </a:r>
            <a:r>
              <a:rPr lang="en-US" dirty="0"/>
              <a:t> communicating via spikes</a:t>
            </a:r>
          </a:p>
          <a:p>
            <a:pPr lvl="1"/>
            <a:r>
              <a:rPr lang="en-US" dirty="0"/>
              <a:t>Each layer simultaneously generates </a:t>
            </a:r>
            <a:r>
              <a:rPr lang="en-US" b="1" dirty="0"/>
              <a:t>predictions, </a:t>
            </a:r>
            <a:r>
              <a:rPr lang="en-US" dirty="0"/>
              <a:t>predictions from higher layers are sent back to lower layers </a:t>
            </a:r>
          </a:p>
          <a:p>
            <a:endParaRPr lang="en-US" b="1" dirty="0"/>
          </a:p>
          <a:p>
            <a:r>
              <a:rPr lang="en-US" b="1" dirty="0"/>
              <a:t>Intuition: if we come back to our office desk and something has changed, we notice it immediately</a:t>
            </a:r>
          </a:p>
        </p:txBody>
      </p:sp>
    </p:spTree>
    <p:extLst>
      <p:ext uri="{BB962C8B-B14F-4D97-AF65-F5344CB8AC3E}">
        <p14:creationId xmlns:p14="http://schemas.microsoft.com/office/powerpoint/2010/main" val="2451436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6D84-29ED-480A-8443-BEF550293535}"/>
              </a:ext>
            </a:extLst>
          </p:cNvPr>
          <p:cNvSpPr>
            <a:spLocks noGrp="1"/>
          </p:cNvSpPr>
          <p:nvPr>
            <p:ph type="title"/>
          </p:nvPr>
        </p:nvSpPr>
        <p:spPr/>
        <p:txBody>
          <a:bodyPr/>
          <a:lstStyle/>
          <a:p>
            <a:r>
              <a:rPr lang="en-US" dirty="0"/>
              <a:t>Vernon </a:t>
            </a:r>
            <a:r>
              <a:rPr lang="en-US" dirty="0" err="1"/>
              <a:t>Mountcastle’s</a:t>
            </a:r>
            <a:r>
              <a:rPr lang="en-US" dirty="0"/>
              <a:t> 1978 idea</a:t>
            </a:r>
          </a:p>
        </p:txBody>
      </p:sp>
      <p:pic>
        <p:nvPicPr>
          <p:cNvPr id="4" name="Picture 3">
            <a:extLst>
              <a:ext uri="{FF2B5EF4-FFF2-40B4-BE49-F238E27FC236}">
                <a16:creationId xmlns:a16="http://schemas.microsoft.com/office/drawing/2014/main" id="{398FF9CD-77AD-413A-9D0C-C9BCB08030A0}"/>
              </a:ext>
            </a:extLst>
          </p:cNvPr>
          <p:cNvPicPr>
            <a:picLocks noChangeAspect="1"/>
          </p:cNvPicPr>
          <p:nvPr/>
        </p:nvPicPr>
        <p:blipFill>
          <a:blip r:embed="rId2"/>
          <a:stretch>
            <a:fillRect/>
          </a:stretch>
        </p:blipFill>
        <p:spPr>
          <a:xfrm>
            <a:off x="1490349" y="1020727"/>
            <a:ext cx="9211301" cy="5837274"/>
          </a:xfrm>
          <a:prstGeom prst="rect">
            <a:avLst/>
          </a:prstGeom>
        </p:spPr>
      </p:pic>
    </p:spTree>
    <p:extLst>
      <p:ext uri="{BB962C8B-B14F-4D97-AF65-F5344CB8AC3E}">
        <p14:creationId xmlns:p14="http://schemas.microsoft.com/office/powerpoint/2010/main" val="366769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A443-9AA6-3842-AD84-B37E2552CE0B}"/>
              </a:ext>
            </a:extLst>
          </p:cNvPr>
          <p:cNvSpPr>
            <a:spLocks noGrp="1"/>
          </p:cNvSpPr>
          <p:nvPr>
            <p:ph type="title"/>
          </p:nvPr>
        </p:nvSpPr>
        <p:spPr/>
        <p:txBody>
          <a:bodyPr/>
          <a:lstStyle/>
          <a:p>
            <a:r>
              <a:rPr lang="en-US" dirty="0"/>
              <a:t>How does the brain work? </a:t>
            </a:r>
          </a:p>
        </p:txBody>
      </p:sp>
      <p:pic>
        <p:nvPicPr>
          <p:cNvPr id="7170" name="Picture 2">
            <a:extLst>
              <a:ext uri="{FF2B5EF4-FFF2-40B4-BE49-F238E27FC236}">
                <a16:creationId xmlns:a16="http://schemas.microsoft.com/office/drawing/2014/main" id="{A6561B0A-6651-4DC5-AC9E-130E551E0E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45984"/>
            <a:ext cx="6942101" cy="521201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0CEF507-9D00-4F4A-BFC7-F074B1E1602E}"/>
              </a:ext>
            </a:extLst>
          </p:cNvPr>
          <p:cNvPicPr>
            <a:picLocks noChangeAspect="1"/>
          </p:cNvPicPr>
          <p:nvPr/>
        </p:nvPicPr>
        <p:blipFill>
          <a:blip r:embed="rId3"/>
          <a:stretch>
            <a:fillRect/>
          </a:stretch>
        </p:blipFill>
        <p:spPr>
          <a:xfrm>
            <a:off x="6659648" y="2096904"/>
            <a:ext cx="5490733" cy="3697840"/>
          </a:xfrm>
          <a:prstGeom prst="rect">
            <a:avLst/>
          </a:prstGeom>
        </p:spPr>
      </p:pic>
    </p:spTree>
    <p:extLst>
      <p:ext uri="{BB962C8B-B14F-4D97-AF65-F5344CB8AC3E}">
        <p14:creationId xmlns:p14="http://schemas.microsoft.com/office/powerpoint/2010/main" val="4113960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8E758-A864-4B31-A084-6F2D812E3DA2}"/>
              </a:ext>
            </a:extLst>
          </p:cNvPr>
          <p:cNvSpPr>
            <a:spLocks noGrp="1"/>
          </p:cNvSpPr>
          <p:nvPr>
            <p:ph type="title"/>
          </p:nvPr>
        </p:nvSpPr>
        <p:spPr>
          <a:xfrm>
            <a:off x="479423" y="485775"/>
            <a:ext cx="11588751" cy="1081088"/>
          </a:xfrm>
        </p:spPr>
        <p:txBody>
          <a:bodyPr/>
          <a:lstStyle/>
          <a:p>
            <a:r>
              <a:rPr lang="en-US" dirty="0"/>
              <a:t>Memory prediction framework (from the book)	</a:t>
            </a:r>
          </a:p>
        </p:txBody>
      </p:sp>
      <p:sp>
        <p:nvSpPr>
          <p:cNvPr id="3" name="Content Placeholder 2">
            <a:extLst>
              <a:ext uri="{FF2B5EF4-FFF2-40B4-BE49-F238E27FC236}">
                <a16:creationId xmlns:a16="http://schemas.microsoft.com/office/drawing/2014/main" id="{E883F9CC-6BFB-4EA6-A61F-FCC36E4351ED}"/>
              </a:ext>
            </a:extLst>
          </p:cNvPr>
          <p:cNvSpPr>
            <a:spLocks noGrp="1"/>
          </p:cNvSpPr>
          <p:nvPr>
            <p:ph sz="quarter" idx="10"/>
          </p:nvPr>
        </p:nvSpPr>
        <p:spPr>
          <a:xfrm>
            <a:off x="479425" y="1458930"/>
            <a:ext cx="11233150" cy="4778357"/>
          </a:xfrm>
        </p:spPr>
        <p:txBody>
          <a:bodyPr>
            <a:normAutofit fontScale="85000" lnSpcReduction="20000"/>
          </a:bodyPr>
          <a:lstStyle/>
          <a:p>
            <a:r>
              <a:rPr lang="en-US" dirty="0"/>
              <a:t>The neocortex is constructing a model for the spatial and temporal patterns that it is exposed to. The goal of this model construction is the </a:t>
            </a:r>
            <a:r>
              <a:rPr lang="en-US" b="1" dirty="0"/>
              <a:t>prediction</a:t>
            </a:r>
            <a:r>
              <a:rPr lang="en-US" dirty="0"/>
              <a:t> of the next pattern on the input. </a:t>
            </a:r>
          </a:p>
          <a:p>
            <a:r>
              <a:rPr lang="en-US" dirty="0"/>
              <a:t>Replicates a basic computational unit , a node that is replicated several times. </a:t>
            </a:r>
          </a:p>
          <a:p>
            <a:r>
              <a:rPr lang="en-US" dirty="0"/>
              <a:t>Organized as a </a:t>
            </a:r>
            <a:r>
              <a:rPr lang="en-US" b="1" dirty="0"/>
              <a:t>hierarchy</a:t>
            </a:r>
            <a:r>
              <a:rPr lang="en-US" dirty="0"/>
              <a:t>. Nodes – the basic computational units – are connected in a tree shaped hierarchy. </a:t>
            </a:r>
          </a:p>
          <a:p>
            <a:r>
              <a:rPr lang="en-US" b="1" dirty="0"/>
              <a:t>Function </a:t>
            </a:r>
            <a:r>
              <a:rPr lang="en-US" b="1" dirty="0">
                <a:sym typeface="Wingdings" panose="05000000000000000000" pitchFamily="2" charset="2"/>
              </a:rPr>
              <a:t></a:t>
            </a:r>
            <a:r>
              <a:rPr lang="en-US" dirty="0"/>
              <a:t> model the world that it is exposed to. This model is built using a spatial and temporal hierarchy by memorizing patterns and sequences at every node of the hierarchy. This model is then used to make </a:t>
            </a:r>
            <a:r>
              <a:rPr lang="en-US" b="1" dirty="0"/>
              <a:t>predictions</a:t>
            </a:r>
            <a:r>
              <a:rPr lang="en-US" dirty="0"/>
              <a:t> about the input. </a:t>
            </a:r>
          </a:p>
          <a:p>
            <a:r>
              <a:rPr lang="en-US" dirty="0"/>
              <a:t>Builds its model of the world in an </a:t>
            </a:r>
            <a:r>
              <a:rPr lang="en-US" b="1" dirty="0"/>
              <a:t>unsupervised</a:t>
            </a:r>
            <a:r>
              <a:rPr lang="en-US" dirty="0"/>
              <a:t> manner. </a:t>
            </a:r>
          </a:p>
          <a:p>
            <a:r>
              <a:rPr lang="en-US" dirty="0"/>
              <a:t>Each node in the hierarchy stores a large number of patterns and sequences. </a:t>
            </a:r>
          </a:p>
          <a:p>
            <a:r>
              <a:rPr lang="en-US" dirty="0"/>
              <a:t>The output of a node is in terms of the sequences of patterns it has learned. </a:t>
            </a:r>
          </a:p>
          <a:p>
            <a:r>
              <a:rPr lang="en-US" dirty="0"/>
              <a:t>Information is passed up and down in the hierarchy to recognize and disambiguate information and propagated forward in time to predict the next input pattern</a:t>
            </a:r>
          </a:p>
        </p:txBody>
      </p:sp>
    </p:spTree>
    <p:extLst>
      <p:ext uri="{BB962C8B-B14F-4D97-AF65-F5344CB8AC3E}">
        <p14:creationId xmlns:p14="http://schemas.microsoft.com/office/powerpoint/2010/main" val="2296679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6BDABA-14E1-B049-8AFA-B71F6BEC02EC}"/>
              </a:ext>
            </a:extLst>
          </p:cNvPr>
          <p:cNvSpPr>
            <a:spLocks noGrp="1"/>
          </p:cNvSpPr>
          <p:nvPr>
            <p:ph sz="quarter" idx="10"/>
          </p:nvPr>
        </p:nvSpPr>
        <p:spPr>
          <a:xfrm>
            <a:off x="479425" y="1160980"/>
            <a:ext cx="11109824" cy="5076307"/>
          </a:xfrm>
        </p:spPr>
        <p:txBody>
          <a:bodyPr>
            <a:normAutofit fontScale="70000" lnSpcReduction="20000"/>
          </a:bodyPr>
          <a:lstStyle/>
          <a:p>
            <a:r>
              <a:rPr lang="en-US" dirty="0"/>
              <a:t>Stores </a:t>
            </a:r>
            <a:r>
              <a:rPr lang="en-US" b="1" dirty="0"/>
              <a:t>sequences</a:t>
            </a:r>
            <a:r>
              <a:rPr lang="en-US" dirty="0"/>
              <a:t> of patterns</a:t>
            </a:r>
          </a:p>
          <a:p>
            <a:r>
              <a:rPr lang="en-US" dirty="0"/>
              <a:t>Stores and recalls patterns </a:t>
            </a:r>
            <a:r>
              <a:rPr lang="en-US" b="1" dirty="0"/>
              <a:t>auto associatively </a:t>
            </a:r>
            <a:r>
              <a:rPr lang="en-US" dirty="0"/>
              <a:t>(part of / noisy pattern can retrieve original pattern)</a:t>
            </a:r>
          </a:p>
          <a:p>
            <a:r>
              <a:rPr lang="en-US" dirty="0"/>
              <a:t>Has </a:t>
            </a:r>
            <a:r>
              <a:rPr lang="en-US" b="1" dirty="0"/>
              <a:t>feedback</a:t>
            </a:r>
            <a:r>
              <a:rPr lang="en-US" dirty="0"/>
              <a:t> loops</a:t>
            </a:r>
          </a:p>
          <a:p>
            <a:r>
              <a:rPr lang="en-US" dirty="0"/>
              <a:t>Stores patterns in </a:t>
            </a:r>
            <a:r>
              <a:rPr lang="en-US" b="1" dirty="0"/>
              <a:t>invariant</a:t>
            </a:r>
            <a:r>
              <a:rPr lang="en-US" dirty="0"/>
              <a:t> form</a:t>
            </a:r>
          </a:p>
          <a:p>
            <a:r>
              <a:rPr lang="en-US" b="1" dirty="0"/>
              <a:t>Hierarchical</a:t>
            </a:r>
            <a:r>
              <a:rPr lang="en-US" dirty="0"/>
              <a:t> structure (as per the connections, not physical location)</a:t>
            </a:r>
          </a:p>
          <a:p>
            <a:r>
              <a:rPr lang="en-US" dirty="0"/>
              <a:t>Learns both </a:t>
            </a:r>
            <a:r>
              <a:rPr lang="en-US" b="1" dirty="0"/>
              <a:t>spatial</a:t>
            </a:r>
            <a:r>
              <a:rPr lang="en-US" dirty="0"/>
              <a:t> and </a:t>
            </a:r>
            <a:r>
              <a:rPr lang="en-US" b="1" dirty="0"/>
              <a:t>temporal</a:t>
            </a:r>
            <a:r>
              <a:rPr lang="en-US" dirty="0"/>
              <a:t> patterns</a:t>
            </a:r>
          </a:p>
          <a:p>
            <a:r>
              <a:rPr lang="en-US" b="1" dirty="0"/>
              <a:t>Sparse distributed</a:t>
            </a:r>
            <a:r>
              <a:rPr lang="en-US" dirty="0"/>
              <a:t> representations</a:t>
            </a:r>
          </a:p>
          <a:p>
            <a:r>
              <a:rPr lang="en-US" dirty="0"/>
              <a:t>Continuous learning</a:t>
            </a:r>
          </a:p>
          <a:p>
            <a:r>
              <a:rPr lang="en-US" dirty="0"/>
              <a:t>Makes </a:t>
            </a:r>
            <a:r>
              <a:rPr lang="en-US" b="1" dirty="0"/>
              <a:t>probabilistic predictions</a:t>
            </a:r>
            <a:r>
              <a:rPr lang="en-US" dirty="0"/>
              <a:t> </a:t>
            </a:r>
          </a:p>
          <a:p>
            <a:r>
              <a:rPr lang="en-US" dirty="0"/>
              <a:t>Learning is </a:t>
            </a:r>
            <a:r>
              <a:rPr lang="en-US" b="1" dirty="0"/>
              <a:t>unsupervised</a:t>
            </a:r>
          </a:p>
          <a:p>
            <a:r>
              <a:rPr lang="en-US" dirty="0"/>
              <a:t>One shot learning</a:t>
            </a:r>
          </a:p>
          <a:p>
            <a:r>
              <a:rPr lang="en-US" dirty="0"/>
              <a:t>Combines information from different sources</a:t>
            </a:r>
          </a:p>
          <a:p>
            <a:r>
              <a:rPr lang="en-US" dirty="0"/>
              <a:t>Contextual learning: </a:t>
            </a:r>
            <a:r>
              <a:rPr lang="en-US" b="1" dirty="0"/>
              <a:t>context</a:t>
            </a:r>
            <a:r>
              <a:rPr lang="en-US" dirty="0"/>
              <a:t> is important</a:t>
            </a:r>
          </a:p>
          <a:p>
            <a:r>
              <a:rPr lang="en-US" dirty="0"/>
              <a:t>No hyperparameter tuning needed</a:t>
            </a:r>
          </a:p>
        </p:txBody>
      </p:sp>
      <p:sp>
        <p:nvSpPr>
          <p:cNvPr id="7" name="Title 1">
            <a:extLst>
              <a:ext uri="{FF2B5EF4-FFF2-40B4-BE49-F238E27FC236}">
                <a16:creationId xmlns:a16="http://schemas.microsoft.com/office/drawing/2014/main" id="{B4A14078-23BF-5348-B639-D4782379D6E2}"/>
              </a:ext>
            </a:extLst>
          </p:cNvPr>
          <p:cNvSpPr>
            <a:spLocks noGrp="1"/>
          </p:cNvSpPr>
          <p:nvPr>
            <p:ph type="title"/>
          </p:nvPr>
        </p:nvSpPr>
        <p:spPr>
          <a:xfrm>
            <a:off x="479424" y="476250"/>
            <a:ext cx="10683875" cy="1081088"/>
          </a:xfrm>
        </p:spPr>
        <p:txBody>
          <a:bodyPr/>
          <a:lstStyle/>
          <a:p>
            <a:r>
              <a:rPr lang="en-US" dirty="0"/>
              <a:t>HTM features (also features of neocortex)</a:t>
            </a:r>
          </a:p>
        </p:txBody>
      </p:sp>
      <p:pic>
        <p:nvPicPr>
          <p:cNvPr id="10242" name="Picture 2" descr="Hierarchical Temporal Memory: Overview | by Srishti Mishra | Hierarchical  Learning | Medium">
            <a:extLst>
              <a:ext uri="{FF2B5EF4-FFF2-40B4-BE49-F238E27FC236}">
                <a16:creationId xmlns:a16="http://schemas.microsoft.com/office/drawing/2014/main" id="{B0A39881-2B0A-44FC-BDAB-CFD21E9FC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5600" y="1989093"/>
            <a:ext cx="3744503" cy="4566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895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A14078-23BF-5348-B639-D4782379D6E2}"/>
              </a:ext>
            </a:extLst>
          </p:cNvPr>
          <p:cNvSpPr>
            <a:spLocks noGrp="1"/>
          </p:cNvSpPr>
          <p:nvPr>
            <p:ph type="title"/>
          </p:nvPr>
        </p:nvSpPr>
        <p:spPr>
          <a:xfrm>
            <a:off x="479424" y="476250"/>
            <a:ext cx="10760075" cy="1081088"/>
          </a:xfrm>
        </p:spPr>
        <p:txBody>
          <a:bodyPr/>
          <a:lstStyle/>
          <a:p>
            <a:r>
              <a:rPr lang="en-US" dirty="0"/>
              <a:t>HTM features (also features of neocortex)</a:t>
            </a:r>
          </a:p>
        </p:txBody>
      </p:sp>
      <p:pic>
        <p:nvPicPr>
          <p:cNvPr id="6" name="Picture 5">
            <a:extLst>
              <a:ext uri="{FF2B5EF4-FFF2-40B4-BE49-F238E27FC236}">
                <a16:creationId xmlns:a16="http://schemas.microsoft.com/office/drawing/2014/main" id="{1245A45D-6EC1-4ECE-941D-FEA817914A3B}"/>
              </a:ext>
            </a:extLst>
          </p:cNvPr>
          <p:cNvPicPr>
            <a:picLocks noChangeAspect="1"/>
          </p:cNvPicPr>
          <p:nvPr/>
        </p:nvPicPr>
        <p:blipFill>
          <a:blip r:embed="rId2"/>
          <a:stretch>
            <a:fillRect/>
          </a:stretch>
        </p:blipFill>
        <p:spPr>
          <a:xfrm>
            <a:off x="3057525" y="1291255"/>
            <a:ext cx="5724525" cy="5554045"/>
          </a:xfrm>
          <a:prstGeom prst="rect">
            <a:avLst/>
          </a:prstGeom>
        </p:spPr>
      </p:pic>
    </p:spTree>
    <p:extLst>
      <p:ext uri="{BB962C8B-B14F-4D97-AF65-F5344CB8AC3E}">
        <p14:creationId xmlns:p14="http://schemas.microsoft.com/office/powerpoint/2010/main" val="2981828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2086</Words>
  <Application>Microsoft Office PowerPoint</Application>
  <PresentationFormat>Widescreen</PresentationFormat>
  <Paragraphs>180</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Catamaran</vt:lpstr>
      <vt:lpstr>Ericsson Hilda</vt:lpstr>
      <vt:lpstr>Ericsson Hilda Light</vt:lpstr>
      <vt:lpstr>Office Theme</vt:lpstr>
      <vt:lpstr>Hierarchical Temporal Memory (HTM) </vt:lpstr>
      <vt:lpstr>Problem with classical AI research</vt:lpstr>
      <vt:lpstr>Background: What is Intelligence?</vt:lpstr>
      <vt:lpstr>How does the brain work? </vt:lpstr>
      <vt:lpstr>Vernon Mountcastle’s 1978 idea</vt:lpstr>
      <vt:lpstr>How does the brain work? </vt:lpstr>
      <vt:lpstr>Memory prediction framework (from the book) </vt:lpstr>
      <vt:lpstr>HTM features (also features of neocortex)</vt:lpstr>
      <vt:lpstr>HTM features (also features of neocortex)</vt:lpstr>
      <vt:lpstr>Abstract representation</vt:lpstr>
      <vt:lpstr>How it works: Encoding</vt:lpstr>
      <vt:lpstr>Hebb’s rule and Hebbian learning</vt:lpstr>
      <vt:lpstr>How it works: Spatial Pooling</vt:lpstr>
      <vt:lpstr>How it works: Temporal Memory</vt:lpstr>
      <vt:lpstr>Biological neuron, ANN, HTM</vt:lpstr>
      <vt:lpstr>HTM vs RNN</vt:lpstr>
      <vt:lpstr>Thousand Brains Theory</vt:lpstr>
      <vt:lpstr>How HTMs work</vt:lpstr>
      <vt:lpstr>How to use it</vt:lpstr>
      <vt:lpstr>What HTMs can do: Applications</vt:lpstr>
      <vt:lpstr>Application: Anomaly detection in streaming data</vt:lpstr>
      <vt:lpstr>Application: HTM studio</vt:lpstr>
      <vt:lpstr>Application : Rogue Behavior Detection</vt:lpstr>
      <vt:lpstr>Application: Geospatial tracking</vt:lpstr>
      <vt:lpstr>Application: HTM for stocks</vt:lpstr>
      <vt:lpstr>Application: Anomaly detection in streaming data: server monitoring</vt:lpstr>
      <vt:lpstr>HTM vs Deep Learning</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 Bose</dc:creator>
  <cp:lastModifiedBy>Joy Bose</cp:lastModifiedBy>
  <cp:revision>5</cp:revision>
  <dcterms:created xsi:type="dcterms:W3CDTF">2020-09-24T10:00:18Z</dcterms:created>
  <dcterms:modified xsi:type="dcterms:W3CDTF">2020-09-24T10:16:39Z</dcterms:modified>
</cp:coreProperties>
</file>