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j06oa1uyiTzLyDVSCar98yul/6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rple_Title Slide">
  <p:cSld name="Purple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22252" l="9548" r="0" t="32715"/>
          <a:stretch/>
        </p:blipFill>
        <p:spPr>
          <a:xfrm>
            <a:off x="0" y="825500"/>
            <a:ext cx="9144000" cy="43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40" y="200112"/>
            <a:ext cx="931635" cy="5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2"/>
          <p:cNvSpPr txBox="1"/>
          <p:nvPr>
            <p:ph type="ctrTitle"/>
          </p:nvPr>
        </p:nvSpPr>
        <p:spPr>
          <a:xfrm>
            <a:off x="530056" y="1463591"/>
            <a:ext cx="8148008" cy="8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i="0"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530056" y="2326670"/>
            <a:ext cx="8148008" cy="95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12"/>
          <p:cNvSpPr/>
          <p:nvPr/>
        </p:nvSpPr>
        <p:spPr>
          <a:xfrm>
            <a:off x="-2" y="0"/>
            <a:ext cx="9143999" cy="82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531373" y="4099184"/>
            <a:ext cx="8187460" cy="297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4588" y="160255"/>
            <a:ext cx="1014187" cy="5660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/>
          <p:nvPr/>
        </p:nvSpPr>
        <p:spPr>
          <a:xfrm rot="5400000">
            <a:off x="-2" y="0"/>
            <a:ext cx="1174831" cy="1174831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2"/>
          <p:cNvSpPr/>
          <p:nvPr/>
        </p:nvSpPr>
        <p:spPr>
          <a:xfrm flipH="1">
            <a:off x="-1" y="4641891"/>
            <a:ext cx="9143998" cy="501610"/>
          </a:xfrm>
          <a:prstGeom prst="snip1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/>
        </p:nvSpPr>
        <p:spPr>
          <a:xfrm>
            <a:off x="543907" y="4805875"/>
            <a:ext cx="1012875" cy="337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20"/>
              <a:buFont typeface="Merriweather Sans"/>
              <a:buNone/>
            </a:pPr>
            <a:r>
              <a:rPr b="1" i="0" lang="en-IN" sz="11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www.ieee.org</a:t>
            </a:r>
            <a:endParaRPr b="1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142483" y="4837765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" name="Google Shape;29;p12"/>
          <p:cNvSpPr/>
          <p:nvPr>
            <p:ph idx="3" type="pic"/>
          </p:nvPr>
        </p:nvSpPr>
        <p:spPr>
          <a:xfrm>
            <a:off x="347663" y="160338"/>
            <a:ext cx="1785937" cy="566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56666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, Text, Bullets">
  <p:cSld name="Content, Text, Bulle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361923"/>
            <a:ext cx="3314336" cy="318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3999772" y="2320132"/>
            <a:ext cx="3886200" cy="2251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3" type="body"/>
          </p:nvPr>
        </p:nvSpPr>
        <p:spPr>
          <a:xfrm>
            <a:off x="3999772" y="1369218"/>
            <a:ext cx="3886200" cy="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1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629150" y="2929325"/>
            <a:ext cx="3256822" cy="1628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628650" y="1369219"/>
            <a:ext cx="3886200" cy="144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3" type="body"/>
          </p:nvPr>
        </p:nvSpPr>
        <p:spPr>
          <a:xfrm>
            <a:off x="4629150" y="1385779"/>
            <a:ext cx="3256822" cy="1427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4" type="body"/>
          </p:nvPr>
        </p:nvSpPr>
        <p:spPr>
          <a:xfrm>
            <a:off x="628650" y="2929325"/>
            <a:ext cx="3886200" cy="1628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5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28651" y="1369219"/>
            <a:ext cx="3019523" cy="3174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3"/>
          <p:cNvSpPr/>
          <p:nvPr>
            <p:ph idx="3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>
  <p:cSld name="Photo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629150" y="1369219"/>
            <a:ext cx="3256822" cy="318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628650" y="3649855"/>
            <a:ext cx="3886200" cy="894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/>
          <p:nvPr>
            <p:ph idx="3" type="pic"/>
          </p:nvPr>
        </p:nvSpPr>
        <p:spPr>
          <a:xfrm>
            <a:off x="628650" y="1369219"/>
            <a:ext cx="3886200" cy="2222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b="0" i="1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4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8" name="Google Shape;138;p25"/>
          <p:cNvSpPr/>
          <p:nvPr>
            <p:ph idx="2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Bullets">
  <p:cSld name="Text, Bulle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628650" y="2128100"/>
            <a:ext cx="7257322" cy="1878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628650" y="1369219"/>
            <a:ext cx="7257322" cy="671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3" type="body"/>
          </p:nvPr>
        </p:nvSpPr>
        <p:spPr>
          <a:xfrm>
            <a:off x="628650" y="4023778"/>
            <a:ext cx="7257322" cy="49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1" i="1" sz="1400">
                <a:solidFill>
                  <a:srgbClr val="0066A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6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, Bullets, Content">
  <p:cSld name="Text, Bullets,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628650" y="3004794"/>
            <a:ext cx="3886200" cy="1510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body"/>
          </p:nvPr>
        </p:nvSpPr>
        <p:spPr>
          <a:xfrm>
            <a:off x="628650" y="1369219"/>
            <a:ext cx="7257322" cy="1556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4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7"/>
          <p:cNvSpPr/>
          <p:nvPr>
            <p:ph idx="3" type="pic"/>
          </p:nvPr>
        </p:nvSpPr>
        <p:spPr>
          <a:xfrm>
            <a:off x="4629150" y="3004793"/>
            <a:ext cx="3256822" cy="15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b="0" i="1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7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nd Image">
  <p:cSld name="Bullets and Imag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628650" y="1369218"/>
            <a:ext cx="4473353" cy="216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2" type="body"/>
          </p:nvPr>
        </p:nvSpPr>
        <p:spPr>
          <a:xfrm>
            <a:off x="628650" y="3599358"/>
            <a:ext cx="4473353" cy="950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0066A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8"/>
          <p:cNvSpPr/>
          <p:nvPr>
            <p:ph idx="3" type="pic"/>
          </p:nvPr>
        </p:nvSpPr>
        <p:spPr>
          <a:xfrm>
            <a:off x="5188465" y="1369217"/>
            <a:ext cx="2697508" cy="318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b="0" i="1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8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ption">
  <p:cSld name="Blank O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5" name="Google Shape;165;p29"/>
          <p:cNvSpPr/>
          <p:nvPr>
            <p:ph idx="2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Alt">
  <p:cSld name="Cover Al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3"/>
          <p:cNvPicPr preferRelativeResize="0"/>
          <p:nvPr/>
        </p:nvPicPr>
        <p:blipFill rotWithShape="1">
          <a:blip r:embed="rId2">
            <a:alphaModFix amt="20000"/>
          </a:blip>
          <a:srcRect b="3261" l="7293" r="32246" t="-1536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3"/>
          <p:cNvSpPr/>
          <p:nvPr/>
        </p:nvSpPr>
        <p:spPr>
          <a:xfrm>
            <a:off x="-2255" y="0"/>
            <a:ext cx="8116389" cy="5143500"/>
          </a:xfrm>
          <a:prstGeom prst="snip1Rect">
            <a:avLst>
              <a:gd fmla="val 16667" name="adj"/>
            </a:avLst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" name="Google Shape;33;p13"/>
          <p:cNvGrpSpPr/>
          <p:nvPr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34" name="Google Shape;34;p13"/>
            <p:cNvSpPr/>
            <p:nvPr/>
          </p:nvSpPr>
          <p:spPr>
            <a:xfrm flipH="1">
              <a:off x="8037870" y="1"/>
              <a:ext cx="1162773" cy="5143500"/>
            </a:xfrm>
            <a:prstGeom prst="snip1Rect">
              <a:avLst>
                <a:gd fmla="val 50000" name="adj"/>
              </a:avLst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 flipH="1" rot="-5400000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40" y="200112"/>
            <a:ext cx="931635" cy="5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3"/>
          <p:cNvSpPr txBox="1"/>
          <p:nvPr>
            <p:ph idx="1" type="subTitle"/>
          </p:nvPr>
        </p:nvSpPr>
        <p:spPr>
          <a:xfrm>
            <a:off x="627333" y="3566931"/>
            <a:ext cx="6898820" cy="9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  <a:defRPr b="1" i="1" sz="2600">
                <a:solidFill>
                  <a:srgbClr val="01B4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628650" y="4470919"/>
            <a:ext cx="6898821" cy="297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073A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3"/>
          <p:cNvSpPr txBox="1"/>
          <p:nvPr/>
        </p:nvSpPr>
        <p:spPr>
          <a:xfrm>
            <a:off x="8049987" y="4805875"/>
            <a:ext cx="1094014" cy="33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800"/>
              <a:buFont typeface="Merriweather Sans"/>
              <a:buNone/>
            </a:pPr>
            <a:r>
              <a:rPr b="1" i="0" lang="en-I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www.ieee.org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3"/>
          <p:cNvSpPr/>
          <p:nvPr>
            <p:ph idx="3" type="pic"/>
          </p:nvPr>
        </p:nvSpPr>
        <p:spPr>
          <a:xfrm>
            <a:off x="660498" y="1137684"/>
            <a:ext cx="5159294" cy="1581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600"/>
              <a:buFont typeface="Merriweather San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4"/>
          <p:cNvPicPr preferRelativeResize="0"/>
          <p:nvPr/>
        </p:nvPicPr>
        <p:blipFill rotWithShape="1">
          <a:blip r:embed="rId2">
            <a:alphaModFix amt="20000"/>
          </a:blip>
          <a:srcRect b="3261" l="7293" r="32246" t="-1536"/>
          <a:stretch/>
        </p:blipFill>
        <p:spPr>
          <a:xfrm rot="5400000">
            <a:off x="1608362" y="-1608363"/>
            <a:ext cx="5143500" cy="83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4"/>
          <p:cNvSpPr/>
          <p:nvPr/>
        </p:nvSpPr>
        <p:spPr>
          <a:xfrm>
            <a:off x="-2255" y="0"/>
            <a:ext cx="8116389" cy="5143500"/>
          </a:xfrm>
          <a:prstGeom prst="snip1Rect">
            <a:avLst>
              <a:gd fmla="val 16667" name="adj"/>
            </a:avLst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" name="Google Shape;45;p14"/>
          <p:cNvGrpSpPr/>
          <p:nvPr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46" name="Google Shape;46;p14"/>
            <p:cNvSpPr/>
            <p:nvPr/>
          </p:nvSpPr>
          <p:spPr>
            <a:xfrm flipH="1">
              <a:off x="8037870" y="1"/>
              <a:ext cx="1162773" cy="5143500"/>
            </a:xfrm>
            <a:prstGeom prst="snip1Rect">
              <a:avLst>
                <a:gd fmla="val 50000" name="adj"/>
              </a:avLst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4"/>
            <p:cNvSpPr/>
            <p:nvPr/>
          </p:nvSpPr>
          <p:spPr>
            <a:xfrm flipH="1" rot="-5400000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" name="Google Shape;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40" y="200112"/>
            <a:ext cx="931635" cy="5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4"/>
          <p:cNvSpPr txBox="1"/>
          <p:nvPr>
            <p:ph type="ctrTitle"/>
          </p:nvPr>
        </p:nvSpPr>
        <p:spPr>
          <a:xfrm>
            <a:off x="627333" y="1954061"/>
            <a:ext cx="6898820" cy="946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AE"/>
              </a:buClr>
              <a:buSzPts val="3300"/>
              <a:buFont typeface="Calibri"/>
              <a:buNone/>
              <a:defRPr i="0" sz="3300">
                <a:solidFill>
                  <a:srgbClr val="0073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subTitle"/>
          </p:nvPr>
        </p:nvSpPr>
        <p:spPr>
          <a:xfrm>
            <a:off x="627333" y="2970031"/>
            <a:ext cx="6898820" cy="95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  <a:defRPr b="1" i="1" sz="2500">
                <a:solidFill>
                  <a:srgbClr val="01B4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628650" y="4470919"/>
            <a:ext cx="6898821" cy="297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073A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/>
          <p:nvPr/>
        </p:nvSpPr>
        <p:spPr>
          <a:xfrm>
            <a:off x="8049987" y="4805875"/>
            <a:ext cx="1094014" cy="33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</a:pPr>
            <a:r>
              <a:rPr b="1" i="0" lang="en-I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www.ieee.org</a:t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4"/>
          <p:cNvSpPr/>
          <p:nvPr>
            <p:ph idx="3" type="pic"/>
          </p:nvPr>
        </p:nvSpPr>
        <p:spPr>
          <a:xfrm>
            <a:off x="627063" y="627063"/>
            <a:ext cx="2203450" cy="90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650"/>
              <a:buFont typeface="Merriweather Sans"/>
              <a:buNone/>
              <a:defRPr b="1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/>
          <p:cNvPicPr preferRelativeResize="0"/>
          <p:nvPr/>
        </p:nvPicPr>
        <p:blipFill rotWithShape="1">
          <a:blip r:embed="rId2">
            <a:alphaModFix amt="20000"/>
          </a:blip>
          <a:srcRect b="24768" l="3022" r="2942" t="22335"/>
          <a:stretch/>
        </p:blipFill>
        <p:spPr>
          <a:xfrm rot="10800000">
            <a:off x="-1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/>
          <p:nvPr/>
        </p:nvSpPr>
        <p:spPr>
          <a:xfrm>
            <a:off x="-2255" y="0"/>
            <a:ext cx="8116389" cy="5143500"/>
          </a:xfrm>
          <a:prstGeom prst="snip1Rect">
            <a:avLst>
              <a:gd fmla="val 16667" name="adj"/>
            </a:avLst>
          </a:prstGeom>
          <a:solidFill>
            <a:schemeClr val="lt1">
              <a:alpha val="5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5"/>
          <p:cNvSpPr txBox="1"/>
          <p:nvPr>
            <p:ph type="ctrTitle"/>
          </p:nvPr>
        </p:nvSpPr>
        <p:spPr>
          <a:xfrm>
            <a:off x="627332" y="1796694"/>
            <a:ext cx="6862040" cy="5229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AE"/>
              </a:buClr>
              <a:buSzPts val="3300"/>
              <a:buFont typeface="Calibri"/>
              <a:buNone/>
              <a:defRPr i="0" sz="3300">
                <a:solidFill>
                  <a:srgbClr val="0073A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627331" y="2388734"/>
            <a:ext cx="6862040" cy="95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rgbClr val="01B4E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/>
          <p:nvPr>
            <p:ph idx="2" type="pic"/>
          </p:nvPr>
        </p:nvSpPr>
        <p:spPr>
          <a:xfrm>
            <a:off x="627331" y="197646"/>
            <a:ext cx="1760992" cy="741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400"/>
              <a:buFont typeface="Merriweather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2" name="Google Shape;62;p15"/>
          <p:cNvGrpSpPr/>
          <p:nvPr/>
        </p:nvGrpSpPr>
        <p:grpSpPr>
          <a:xfrm>
            <a:off x="7239485" y="0"/>
            <a:ext cx="1961158" cy="5143501"/>
            <a:chOff x="7239485" y="0"/>
            <a:chExt cx="1961158" cy="5143501"/>
          </a:xfrm>
        </p:grpSpPr>
        <p:sp>
          <p:nvSpPr>
            <p:cNvPr id="63" name="Google Shape;63;p15"/>
            <p:cNvSpPr/>
            <p:nvPr/>
          </p:nvSpPr>
          <p:spPr>
            <a:xfrm flipH="1">
              <a:off x="8037870" y="1"/>
              <a:ext cx="1162773" cy="5143500"/>
            </a:xfrm>
            <a:prstGeom prst="snip1Rect">
              <a:avLst>
                <a:gd fmla="val 50000" name="adj"/>
              </a:avLst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 flipH="1" rot="-5400000">
              <a:off x="7239485" y="0"/>
              <a:ext cx="1958904" cy="1958904"/>
            </a:xfrm>
            <a:prstGeom prst="rtTriangle">
              <a:avLst/>
            </a:prstGeom>
            <a:solidFill>
              <a:srgbClr val="0045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7140" y="200112"/>
            <a:ext cx="931635" cy="5262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8049987" y="4805875"/>
            <a:ext cx="1094014" cy="33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</a:pPr>
            <a:r>
              <a:rPr b="1" i="0" lang="en-IN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www.ieee.org</a:t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8650" y="1369219"/>
            <a:ext cx="7192736" cy="3132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6622" y="197647"/>
            <a:ext cx="957445" cy="53438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r>
              <a:rPr lang="en-IN"/>
              <a:t> 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/>
          <p:nvPr>
            <p:ph idx="3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8"/>
            <a:ext cx="3401699" cy="3146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093323" y="1369218"/>
            <a:ext cx="3792649" cy="3146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3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4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ntent">
  <p:cSld name="One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268050" y="1369219"/>
            <a:ext cx="3617922" cy="318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28650" y="1369218"/>
            <a:ext cx="3518183" cy="317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/>
          <p:nvPr>
            <p:ph idx="4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122444" y="3028586"/>
            <a:ext cx="3763528" cy="149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628650" y="1369219"/>
            <a:ext cx="3413347" cy="311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4122444" y="1369219"/>
            <a:ext cx="3763528" cy="157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9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268049" y="2195725"/>
            <a:ext cx="3617923" cy="2362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i="1"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628650" y="1369219"/>
            <a:ext cx="3582249" cy="318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3" type="body"/>
          </p:nvPr>
        </p:nvSpPr>
        <p:spPr>
          <a:xfrm>
            <a:off x="4268049" y="1369219"/>
            <a:ext cx="3617923" cy="758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14325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indent="-314325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628650" y="263241"/>
            <a:ext cx="6634132" cy="61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4" type="body"/>
          </p:nvPr>
        </p:nvSpPr>
        <p:spPr>
          <a:xfrm>
            <a:off x="628600" y="933062"/>
            <a:ext cx="7257372" cy="267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i="1" sz="1800">
                <a:solidFill>
                  <a:srgbClr val="01B4E3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0"/>
          <p:cNvSpPr/>
          <p:nvPr>
            <p:ph idx="5" type="pic"/>
          </p:nvPr>
        </p:nvSpPr>
        <p:spPr>
          <a:xfrm>
            <a:off x="627330" y="4557933"/>
            <a:ext cx="1665703" cy="529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000"/>
              <a:buFont typeface="Merriweather Sans"/>
              <a:buNone/>
              <a:defRPr b="1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1"/>
            <a:ext cx="8049986" cy="5143500"/>
          </a:xfrm>
          <a:prstGeom prst="snip1Rect">
            <a:avLst>
              <a:gd fmla="val 16667" name="adj"/>
            </a:avLst>
          </a:prstGeom>
          <a:gradFill>
            <a:gsLst>
              <a:gs pos="0">
                <a:srgbClr val="CBE0EB">
                  <a:alpha val="49803"/>
                </a:srgbClr>
              </a:gs>
              <a:gs pos="79000">
                <a:srgbClr val="D8F0FA">
                  <a:alpha val="29803"/>
                </a:srgbClr>
              </a:gs>
              <a:gs pos="100000">
                <a:srgbClr val="D8F0FA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-1" y="0"/>
            <a:ext cx="129473" cy="51435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628650" y="263241"/>
            <a:ext cx="6634132" cy="7326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50"/>
              <a:buFont typeface="Calibri"/>
              <a:buNone/>
              <a:defRPr b="1" i="0" sz="255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628650" y="1071619"/>
            <a:ext cx="7024354" cy="336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650"/>
              <a:buFont typeface="Merriweather Sans"/>
              <a:buChar char="▸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222245" y="4782578"/>
            <a:ext cx="3135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1"/>
          <p:cNvSpPr txBox="1"/>
          <p:nvPr/>
        </p:nvSpPr>
        <p:spPr>
          <a:xfrm>
            <a:off x="8049987" y="4805875"/>
            <a:ext cx="1094014" cy="33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</a:pPr>
            <a:r>
              <a:rPr b="1" i="0" lang="en-IN" sz="900" u="none" cap="none" strike="noStrike">
                <a:solidFill>
                  <a:srgbClr val="0073AE"/>
                </a:solidFill>
                <a:latin typeface="Calibri"/>
                <a:ea typeface="Calibri"/>
                <a:cs typeface="Calibri"/>
                <a:sym typeface="Calibri"/>
              </a:rPr>
              <a:t>www.ieee.org</a:t>
            </a:r>
            <a:endParaRPr b="1" i="0" sz="900" u="none" cap="none" strike="noStrike">
              <a:solidFill>
                <a:srgbClr val="0073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16622" y="197647"/>
            <a:ext cx="957445" cy="5343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/>
          <p:nvPr>
            <p:ph type="ctrTitle"/>
          </p:nvPr>
        </p:nvSpPr>
        <p:spPr>
          <a:xfrm>
            <a:off x="530056" y="1463591"/>
            <a:ext cx="8148008" cy="8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70"/>
              <a:buFont typeface="Calibri"/>
              <a:buNone/>
            </a:pPr>
            <a:r>
              <a:rPr lang="en-IN" sz="2970"/>
              <a:t>Story and Task Issue Analysis for Agile Machine Learning Projects </a:t>
            </a:r>
            <a:endParaRPr sz="2970"/>
          </a:p>
        </p:txBody>
      </p:sp>
      <p:sp>
        <p:nvSpPr>
          <p:cNvPr id="171" name="Google Shape;171;p1"/>
          <p:cNvSpPr txBox="1"/>
          <p:nvPr>
            <p:ph idx="1" type="subTitle"/>
          </p:nvPr>
        </p:nvSpPr>
        <p:spPr>
          <a:xfrm>
            <a:off x="530056" y="2326670"/>
            <a:ext cx="8148008" cy="95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IN">
                <a:solidFill>
                  <a:srgbClr val="0000FF"/>
                </a:solidFill>
              </a:rPr>
              <a:t>Samsung R&amp;D Institute India - Bangalore</a:t>
            </a:r>
            <a:endParaRPr/>
          </a:p>
        </p:txBody>
      </p:sp>
      <p:sp>
        <p:nvSpPr>
          <p:cNvPr id="172" name="Google Shape;172;p1"/>
          <p:cNvSpPr txBox="1"/>
          <p:nvPr>
            <p:ph idx="2" type="body"/>
          </p:nvPr>
        </p:nvSpPr>
        <p:spPr>
          <a:xfrm>
            <a:off x="531373" y="4099184"/>
            <a:ext cx="8187460" cy="297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-IN" sz="1665"/>
              <a:t>Kushal Singla, Joy Bose, A</a:t>
            </a:r>
            <a:r>
              <a:rPr lang="en-IN" sz="1665"/>
              <a:t>rpitha A S and Vinayak T M</a:t>
            </a:r>
            <a:endParaRPr sz="1665"/>
          </a:p>
        </p:txBody>
      </p:sp>
      <p:sp>
        <p:nvSpPr>
          <p:cNvPr id="173" name="Google Shape;173;p1"/>
          <p:cNvSpPr txBox="1"/>
          <p:nvPr>
            <p:ph idx="12" type="sldNum"/>
          </p:nvPr>
        </p:nvSpPr>
        <p:spPr>
          <a:xfrm>
            <a:off x="142483" y="4837765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4" name="Google Shape;1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83" y="103602"/>
            <a:ext cx="1774915" cy="612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8056" y="0"/>
            <a:ext cx="823349" cy="8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/>
          <p:nvPr>
            <p:ph type="ctrTitle"/>
          </p:nvPr>
        </p:nvSpPr>
        <p:spPr>
          <a:xfrm>
            <a:off x="2272732" y="2312502"/>
            <a:ext cx="8148008" cy="8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IN" sz="3600"/>
              <a:t>THANK YOU !</a:t>
            </a:r>
            <a:endParaRPr sz="3600"/>
          </a:p>
        </p:txBody>
      </p:sp>
      <p:sp>
        <p:nvSpPr>
          <p:cNvPr id="248" name="Google Shape;248;p10"/>
          <p:cNvSpPr txBox="1"/>
          <p:nvPr>
            <p:ph idx="12" type="sldNum"/>
          </p:nvPr>
        </p:nvSpPr>
        <p:spPr>
          <a:xfrm>
            <a:off x="142483" y="4837765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>
            <p:ph idx="12" type="sldNum"/>
          </p:nvPr>
        </p:nvSpPr>
        <p:spPr>
          <a:xfrm>
            <a:off x="142483" y="4837765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1" name="Google Shape;181;p2"/>
          <p:cNvSpPr txBox="1"/>
          <p:nvPr/>
        </p:nvSpPr>
        <p:spPr>
          <a:xfrm>
            <a:off x="514112" y="1099602"/>
            <a:ext cx="8922327" cy="903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en-I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talk structure of the presentation is as follows: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"/>
          <p:cNvSpPr txBox="1"/>
          <p:nvPr/>
        </p:nvSpPr>
        <p:spPr>
          <a:xfrm>
            <a:off x="629142" y="1682191"/>
            <a:ext cx="8007156" cy="4258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1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1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Backlog Quality Analysis</a:t>
            </a: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1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Collection </a:t>
            </a: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1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1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Results</a:t>
            </a:r>
            <a:endParaRPr/>
          </a:p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1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Inferences and Suggestions </a:t>
            </a:r>
            <a:endParaRPr b="0" i="1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0" i="1" lang="en-IN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Recommendations and Future work</a:t>
            </a:r>
            <a:endParaRPr/>
          </a:p>
          <a:p>
            <a:pPr indent="-152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79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>
            <p:ph idx="12" type="sldNum"/>
          </p:nvPr>
        </p:nvSpPr>
        <p:spPr>
          <a:xfrm>
            <a:off x="142483" y="4837765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8" name="Google Shape;188;p3"/>
          <p:cNvSpPr txBox="1"/>
          <p:nvPr>
            <p:ph type="ctrTitle"/>
          </p:nvPr>
        </p:nvSpPr>
        <p:spPr>
          <a:xfrm>
            <a:off x="92363" y="199370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060"/>
              <a:buFont typeface="Calibri"/>
              <a:buNone/>
            </a:pPr>
            <a:r>
              <a:rPr b="1" i="0" lang="en-IN" sz="306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 txBox="1"/>
          <p:nvPr>
            <p:ph idx="1" type="subTitle"/>
          </p:nvPr>
        </p:nvSpPr>
        <p:spPr>
          <a:xfrm>
            <a:off x="629142" y="970049"/>
            <a:ext cx="8602051" cy="55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IN" sz="1600"/>
              <a:t>The rise in the number of machine learning, artificial intelligence related projects using Agile methodology has increased.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IN" sz="1600"/>
              <a:t>Need in understanding the </a:t>
            </a:r>
            <a:r>
              <a:rPr i="0" lang="en-IN" sz="1600"/>
              <a:t>correlation</a:t>
            </a:r>
            <a:r>
              <a:rPr b="0" i="0" lang="en-IN" sz="1600"/>
              <a:t> and </a:t>
            </a:r>
            <a:r>
              <a:rPr i="0" lang="en-IN" sz="1600"/>
              <a:t>effectiveness</a:t>
            </a:r>
            <a:r>
              <a:rPr b="0" i="0" lang="en-IN" sz="1600"/>
              <a:t> between Machine Learning and Agile is important.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i="0" lang="en-IN" sz="1600"/>
              <a:t>Based on the Data analysis: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IN" sz="1600">
                <a:solidFill>
                  <a:schemeClr val="lt1"/>
                </a:solidFill>
              </a:rPr>
              <a:t>A story classification using machine learning algorithm (SVM) for Project issues tracking data of several Machine learning projects &amp; Non-machine learning projects Scrum teams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i="0" lang="en-IN" sz="1600">
                <a:solidFill>
                  <a:schemeClr val="lt1"/>
                </a:solidFill>
              </a:rPr>
              <a:t>We have </a:t>
            </a:r>
            <a:r>
              <a:rPr lang="en-IN" sz="1600">
                <a:solidFill>
                  <a:schemeClr val="lt1"/>
                </a:solidFill>
              </a:rPr>
              <a:t>identified the patterns with respect to: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IN" sz="1200">
                <a:solidFill>
                  <a:schemeClr val="lt1"/>
                </a:solidFill>
              </a:rPr>
              <a:t>Composition of </a:t>
            </a:r>
            <a:r>
              <a:rPr i="0" lang="en-IN" sz="1200">
                <a:solidFill>
                  <a:schemeClr val="lt1"/>
                </a:solidFill>
              </a:rPr>
              <a:t>tasks type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IN" sz="1200">
                <a:solidFill>
                  <a:schemeClr val="lt1"/>
                </a:solidFill>
              </a:rPr>
              <a:t>Product Backlog quantity 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i="0" lang="en-IN" sz="1200">
                <a:solidFill>
                  <a:schemeClr val="lt1"/>
                </a:solidFill>
              </a:rPr>
              <a:t>Story Quality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IN" sz="1200">
                <a:solidFill>
                  <a:schemeClr val="lt1"/>
                </a:solidFill>
              </a:rPr>
              <a:t>Words used</a:t>
            </a:r>
            <a:endParaRPr sz="1600">
              <a:solidFill>
                <a:schemeClr val="lt1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IN" sz="1600"/>
              <a:t>Post analysis, paper proposes a few ways of better execution for Machine Learning projects following scrum (agile).</a:t>
            </a:r>
            <a:endParaRPr b="0" i="0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>
            <p:ph idx="12" type="sldNum"/>
          </p:nvPr>
        </p:nvSpPr>
        <p:spPr>
          <a:xfrm>
            <a:off x="142483" y="4837765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5" name="Google Shape;195;p4"/>
          <p:cNvSpPr txBox="1"/>
          <p:nvPr>
            <p:ph type="ctrTitle"/>
          </p:nvPr>
        </p:nvSpPr>
        <p:spPr>
          <a:xfrm>
            <a:off x="92363" y="199370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060"/>
              <a:buFont typeface="Calibri"/>
              <a:buNone/>
            </a:pPr>
            <a:r>
              <a:rPr b="1" i="0" lang="en-IN" sz="306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Backlog Quality Analysis</a:t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 txBox="1"/>
          <p:nvPr>
            <p:ph idx="1" type="subTitle"/>
          </p:nvPr>
        </p:nvSpPr>
        <p:spPr>
          <a:xfrm>
            <a:off x="629143" y="1118904"/>
            <a:ext cx="6995508" cy="55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IN" sz="1600"/>
              <a:t>Observed that many teams </a:t>
            </a:r>
            <a:r>
              <a:rPr i="0" lang="en-IN" sz="1600"/>
              <a:t>tend to ignore the quality </a:t>
            </a:r>
            <a:r>
              <a:rPr b="0" i="0" lang="en-IN" sz="1600"/>
              <a:t>and many quality issues are reported at later stage of development cycle. </a:t>
            </a:r>
            <a:endParaRPr b="0" i="0" sz="1600"/>
          </a:p>
          <a:p>
            <a:pPr indent="-1841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IN" sz="1600"/>
              <a:t>They dramatically drop in importance as team progress in agile, while some keep the quality all time and some teams are </a:t>
            </a:r>
            <a:r>
              <a:rPr i="0" lang="en-IN" sz="1600"/>
              <a:t>unaware of the backlog quality</a:t>
            </a:r>
            <a:r>
              <a:rPr b="0" i="0" lang="en-IN" sz="1600"/>
              <a:t>.</a:t>
            </a:r>
            <a:endParaRPr/>
          </a:p>
          <a:p>
            <a:pPr indent="-1841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IN" sz="1600"/>
              <a:t>Backlog and the stories quality are </a:t>
            </a:r>
            <a:r>
              <a:rPr i="0" lang="en-IN" sz="1600"/>
              <a:t>not analyzed using a ML model</a:t>
            </a:r>
            <a:r>
              <a:rPr b="0" i="0" lang="en-IN" sz="1600"/>
              <a:t>. </a:t>
            </a:r>
            <a:endParaRPr b="0" i="0" sz="1600"/>
          </a:p>
          <a:p>
            <a:pPr indent="-1841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IN" sz="1600"/>
              <a:t>Story/ Backlog quality analysis requires the understanding of the domain/ module, user roles, relation of the acceptance criteria with story, etc. This is the gap we seek to fill in this paper. </a:t>
            </a:r>
            <a:endParaRPr b="0" i="0" sz="1600"/>
          </a:p>
          <a:p>
            <a:pPr indent="-1841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/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9589" y="1596080"/>
            <a:ext cx="1457325" cy="2518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142483" y="4837765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3" name="Google Shape;203;p5"/>
          <p:cNvSpPr txBox="1"/>
          <p:nvPr>
            <p:ph type="ctrTitle"/>
          </p:nvPr>
        </p:nvSpPr>
        <p:spPr>
          <a:xfrm>
            <a:off x="92363" y="199370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060"/>
              <a:buFont typeface="Calibri"/>
              <a:buNone/>
            </a:pPr>
            <a:r>
              <a:rPr lang="en-IN" sz="306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 txBox="1"/>
          <p:nvPr>
            <p:ph idx="1" type="subTitle"/>
          </p:nvPr>
        </p:nvSpPr>
        <p:spPr>
          <a:xfrm>
            <a:off x="629142" y="811920"/>
            <a:ext cx="8576735" cy="55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i="0" lang="en-IN" sz="1600"/>
              <a:t>Data over a period of 6 months from multiple teams of two kinds: </a:t>
            </a:r>
            <a:endParaRPr/>
          </a:p>
          <a:p>
            <a:pPr indent="-2857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 sz="1400">
                <a:solidFill>
                  <a:schemeClr val="lt1"/>
                </a:solidFill>
              </a:rPr>
              <a:t>Exclusively </a:t>
            </a:r>
            <a:r>
              <a:rPr b="1" lang="en-IN" sz="1400">
                <a:solidFill>
                  <a:schemeClr val="lt1"/>
                </a:solidFill>
              </a:rPr>
              <a:t>machine learning projects </a:t>
            </a:r>
            <a:r>
              <a:rPr lang="en-IN" sz="1400">
                <a:solidFill>
                  <a:schemeClr val="lt1"/>
                </a:solidFill>
              </a:rPr>
              <a:t>and consisting mainly of data engineers and data scientists</a:t>
            </a:r>
            <a:endParaRPr/>
          </a:p>
          <a:p>
            <a:pPr indent="-285750" lvl="1" marL="6286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IN" sz="1400">
                <a:solidFill>
                  <a:schemeClr val="lt1"/>
                </a:solidFill>
              </a:rPr>
              <a:t>Conventional software projects </a:t>
            </a:r>
            <a:r>
              <a:rPr lang="en-IN" sz="1400">
                <a:solidFill>
                  <a:schemeClr val="lt1"/>
                </a:solidFill>
              </a:rPr>
              <a:t>not involving machine learning specifically </a:t>
            </a:r>
            <a:r>
              <a:rPr lang="en-IN" sz="1600">
                <a:solidFill>
                  <a:schemeClr val="lt1"/>
                </a:solidFill>
              </a:rPr>
              <a:t>consisting largely of software engineers. </a:t>
            </a:r>
            <a:endParaRPr/>
          </a:p>
          <a:p>
            <a:pPr indent="-1841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i="0" lang="en-IN" sz="1600"/>
              <a:t>We collected data from 59 scrum projects for 4 sprints with a total of 1022 stories. </a:t>
            </a:r>
            <a:endParaRPr i="0" sz="16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IN" sz="1600"/>
              <a:t>Selected Scrum projects are of type </a:t>
            </a:r>
            <a:r>
              <a:rPr i="0" lang="en-IN" sz="1600"/>
              <a:t>Development, Research, and Optimization. </a:t>
            </a:r>
            <a:endParaRPr i="0" sz="1600"/>
          </a:p>
          <a:p>
            <a:pPr indent="-1841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IN" sz="1600"/>
              <a:t>The Scrum projects are taken from a variety of </a:t>
            </a:r>
            <a:r>
              <a:rPr i="0" lang="en-IN" sz="1600"/>
              <a:t>domains including Internet of Things (IoT), Voice Service, Payment, Security, Camera, OS Platform, Cloud platform, Big data analysis, Services, etc. </a:t>
            </a:r>
            <a:endParaRPr i="0" sz="1600"/>
          </a:p>
          <a:p>
            <a:pPr indent="-1968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i="0" sz="1400"/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IN" sz="1600"/>
              <a:t>The total dataset is divided into </a:t>
            </a:r>
            <a:r>
              <a:rPr i="0" lang="en-IN" sz="1600"/>
              <a:t>Training (80%) </a:t>
            </a:r>
            <a:r>
              <a:rPr b="0" i="0" lang="en-IN" sz="1600"/>
              <a:t>and</a:t>
            </a:r>
            <a:r>
              <a:rPr i="0" lang="en-IN" sz="1600"/>
              <a:t> Test(20%) </a:t>
            </a:r>
            <a:r>
              <a:rPr b="0" i="0" lang="en-IN" sz="1600"/>
              <a:t>datasets. </a:t>
            </a:r>
            <a:endParaRPr b="0" i="0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idx="12" type="sldNum"/>
          </p:nvPr>
        </p:nvSpPr>
        <p:spPr>
          <a:xfrm>
            <a:off x="142483" y="4837765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1" name="Google Shape;211;p6"/>
          <p:cNvSpPr txBox="1"/>
          <p:nvPr>
            <p:ph type="ctrTitle"/>
          </p:nvPr>
        </p:nvSpPr>
        <p:spPr>
          <a:xfrm>
            <a:off x="92363" y="199370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060"/>
              <a:buFont typeface="Calibri"/>
              <a:buNone/>
            </a:pPr>
            <a:r>
              <a:rPr lang="en-IN" sz="306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 txBox="1"/>
          <p:nvPr>
            <p:ph idx="1" type="subTitle"/>
          </p:nvPr>
        </p:nvSpPr>
        <p:spPr>
          <a:xfrm>
            <a:off x="629142" y="864979"/>
            <a:ext cx="8602051" cy="1218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i="0" lang="en-IN" sz="1200"/>
              <a:t>Support vector machine (SVM) model </a:t>
            </a:r>
            <a:r>
              <a:rPr b="0" i="0" lang="en-IN" sz="1200"/>
              <a:t>is used for the classification of the story text into good or bad. SVM is commonly used as a fast and reasonably accurate machine learning algorithm suitable for most classification tasks. </a:t>
            </a:r>
            <a:endParaRPr b="0" i="0" sz="1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0" sz="4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100"/>
              <a:buNone/>
            </a:pPr>
            <a:r>
              <a:rPr i="0" lang="en-IN" sz="1100"/>
              <a:t>The features we use are the following: </a:t>
            </a:r>
            <a:endParaRPr i="0" sz="1100"/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Story title</a:t>
            </a:r>
            <a:endParaRPr sz="1100">
              <a:solidFill>
                <a:schemeClr val="lt1"/>
              </a:solidFill>
            </a:endParaRPr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Story description text</a:t>
            </a:r>
            <a:endParaRPr sz="1100">
              <a:solidFill>
                <a:schemeClr val="lt1"/>
              </a:solidFill>
            </a:endParaRPr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Story acceptance criteria</a:t>
            </a:r>
            <a:endParaRPr sz="1100">
              <a:solidFill>
                <a:schemeClr val="lt1"/>
              </a:solidFill>
            </a:endParaRPr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Title length</a:t>
            </a:r>
            <a:endParaRPr sz="1100">
              <a:solidFill>
                <a:schemeClr val="lt1"/>
              </a:solidFill>
            </a:endParaRPr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Description length</a:t>
            </a:r>
            <a:endParaRPr sz="1100">
              <a:solidFill>
                <a:schemeClr val="lt1"/>
              </a:solidFill>
            </a:endParaRPr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Acceptance criteria length</a:t>
            </a:r>
            <a:endParaRPr sz="1100">
              <a:solidFill>
                <a:schemeClr val="lt1"/>
              </a:solidFill>
            </a:endParaRPr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Title punctuation count</a:t>
            </a:r>
            <a:endParaRPr sz="1100">
              <a:solidFill>
                <a:schemeClr val="lt1"/>
              </a:solidFill>
            </a:endParaRPr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Description punctuation count</a:t>
            </a:r>
            <a:endParaRPr sz="1100">
              <a:solidFill>
                <a:schemeClr val="lt1"/>
              </a:solidFill>
            </a:endParaRPr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Acceptance criteria punctuation count</a:t>
            </a:r>
            <a:endParaRPr sz="1100">
              <a:solidFill>
                <a:schemeClr val="lt1"/>
              </a:solidFill>
            </a:endParaRPr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Is title same as description</a:t>
            </a:r>
            <a:endParaRPr sz="1100">
              <a:solidFill>
                <a:schemeClr val="lt1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i="0" lang="en-IN" sz="1100"/>
              <a:t>The preprocessing steps we use are the following: </a:t>
            </a:r>
            <a:endParaRPr i="0" sz="1100"/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Story title: stop word removal </a:t>
            </a:r>
            <a:endParaRPr sz="1100">
              <a:solidFill>
                <a:schemeClr val="lt1"/>
              </a:solidFill>
            </a:endParaRPr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Story description text: stop word removal </a:t>
            </a:r>
            <a:endParaRPr sz="1100">
              <a:solidFill>
                <a:schemeClr val="lt1"/>
              </a:solidFill>
            </a:endParaRPr>
          </a:p>
          <a:p>
            <a:pPr indent="-171450" lvl="1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IN" sz="1100">
                <a:solidFill>
                  <a:schemeClr val="lt1"/>
                </a:solidFill>
              </a:rPr>
              <a:t>Story acceptance criteria: stop word removal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</a:pPr>
            <a:r>
              <a:rPr b="0" i="0" lang="en-IN" sz="1050"/>
              <a:t>                       </a:t>
            </a:r>
            <a:endParaRPr b="0" i="0" sz="1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/>
          <p:nvPr>
            <p:ph idx="12" type="sldNum"/>
          </p:nvPr>
        </p:nvSpPr>
        <p:spPr>
          <a:xfrm>
            <a:off x="142483" y="4837765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8" name="Google Shape;218;p7"/>
          <p:cNvSpPr txBox="1"/>
          <p:nvPr>
            <p:ph type="ctrTitle"/>
          </p:nvPr>
        </p:nvSpPr>
        <p:spPr>
          <a:xfrm>
            <a:off x="92363" y="199370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060"/>
              <a:buFont typeface="Calibri"/>
              <a:buNone/>
            </a:pPr>
            <a:r>
              <a:rPr lang="en-IN" sz="306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Test Results</a:t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"/>
          <p:cNvSpPr txBox="1"/>
          <p:nvPr>
            <p:ph idx="1" type="subTitle"/>
          </p:nvPr>
        </p:nvSpPr>
        <p:spPr>
          <a:xfrm>
            <a:off x="577516" y="809112"/>
            <a:ext cx="8653678" cy="55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0" lang="en-IN" sz="1600"/>
              <a:t>The results of the classification task for the stories of the test set </a:t>
            </a:r>
            <a:r>
              <a:rPr b="0" i="0" lang="en-IN" sz="1600"/>
              <a:t>(20% of the total dataset) </a:t>
            </a:r>
            <a:r>
              <a:rPr i="0" lang="en-IN" sz="1600"/>
              <a:t>for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i="0" lang="en-IN" sz="1600"/>
              <a:t>ML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i="0" lang="en-IN" sz="1600"/>
              <a:t>Non-ML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i="0" lang="en-IN" sz="1600"/>
              <a:t>Combined  (ML and Non ML)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0" sz="1600"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i="0" lang="en-IN" sz="1600"/>
              <a:t>Overall F1 scores of 97%, indicating the SVM model has been able to classify the data accurately. </a:t>
            </a:r>
            <a:endParaRPr b="0" i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  <a:p>
            <a:pPr indent="-698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i="0" sz="1600"/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865" y="1914618"/>
            <a:ext cx="2693273" cy="1038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6928" y="3121999"/>
            <a:ext cx="2621447" cy="1014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8459" y="1914617"/>
            <a:ext cx="2683528" cy="103864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7"/>
          <p:cNvSpPr/>
          <p:nvPr/>
        </p:nvSpPr>
        <p:spPr>
          <a:xfrm>
            <a:off x="5665944" y="3572266"/>
            <a:ext cx="38054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1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for the Bad Story -&gt;  </a:t>
            </a:r>
            <a:r>
              <a:rPr b="1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label </a:t>
            </a:r>
            <a:r>
              <a:rPr b="1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1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with the Good Story -&gt; </a:t>
            </a:r>
            <a:r>
              <a:rPr b="1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label </a:t>
            </a:r>
            <a:r>
              <a:rPr b="1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idx="12" type="sldNum"/>
          </p:nvPr>
        </p:nvSpPr>
        <p:spPr>
          <a:xfrm>
            <a:off x="142483" y="4837765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9" name="Google Shape;229;p8"/>
          <p:cNvSpPr txBox="1"/>
          <p:nvPr>
            <p:ph type="ctrTitle"/>
          </p:nvPr>
        </p:nvSpPr>
        <p:spPr>
          <a:xfrm>
            <a:off x="92363" y="199370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060"/>
              <a:buFont typeface="Calibri"/>
              <a:buNone/>
            </a:pPr>
            <a:r>
              <a:rPr lang="en-IN" sz="306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Inferences and Suggestions</a:t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 txBox="1"/>
          <p:nvPr>
            <p:ph idx="1" type="subTitle"/>
          </p:nvPr>
        </p:nvSpPr>
        <p:spPr>
          <a:xfrm>
            <a:off x="587994" y="976276"/>
            <a:ext cx="2758846" cy="3533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i="0" lang="en-IN" sz="1200" u="sng"/>
              <a:t>Good ML stories have in common the following features</a:t>
            </a:r>
            <a:r>
              <a:rPr b="0" i="0" lang="en-IN" sz="1200"/>
              <a:t>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rPr b="0" i="0" lang="en-IN" sz="1200"/>
              <a:t>• They have a good count of acceptance criteria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rPr b="0" i="0" lang="en-IN" sz="1200"/>
              <a:t>• Their title length is sufficiently high, meaning the story titles are sufficiently descriptive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rPr b="0" i="0" lang="en-IN" sz="1200"/>
              <a:t>• They use technical terms to make the story more precise. Terms are such as Integration, risk &amp; licensing.</a:t>
            </a:r>
            <a:endParaRPr b="0" i="0" sz="1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rPr i="0" lang="en-IN" sz="1200" u="sng"/>
              <a:t>Bad stories on the other hand, have the following salient features: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rPr b="0" i="0" lang="en-IN" sz="1200"/>
              <a:t>• The quality of the story descriptions is poor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rPr b="0" i="0" lang="en-IN" sz="1200"/>
              <a:t>• The domain of the story is often not clear. The technical terms such as Demo is used.</a:t>
            </a:r>
            <a:endParaRPr b="0" i="0" sz="12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i="0" sz="1200"/>
          </a:p>
        </p:txBody>
      </p:sp>
      <p:sp>
        <p:nvSpPr>
          <p:cNvPr id="231" name="Google Shape;231;p8"/>
          <p:cNvSpPr txBox="1"/>
          <p:nvPr/>
        </p:nvSpPr>
        <p:spPr>
          <a:xfrm>
            <a:off x="3527768" y="1013312"/>
            <a:ext cx="2758846" cy="3533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rPr b="1" i="0" lang="en-IN" sz="12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Good Non-ML stories have in common the following features</a:t>
            </a: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 They have a good count of acceptance criteria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 Their title length is sufficiently high, meaning the story titles are sufficiently descriptive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 Technical terms such as UI/ UX is used.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6467542" y="1013312"/>
            <a:ext cx="2758846" cy="3533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rPr b="1" i="0" lang="en-IN" sz="12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Good combined (ML and Non-ML) stories have in common the following features</a:t>
            </a: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 They have a good count of acceptance criteria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 Their title length is sufficiently high, meaning the story titles are sufficiently descriptive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 Technical user stories - Developer as role is present in Story Title. </a:t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rPr b="1" i="0" lang="en-IN" sz="12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Bad stories on the other hand, have the following salient features</a:t>
            </a: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 T</a:t>
            </a:r>
            <a:r>
              <a:rPr lang="en-I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echnical terms such as testing, code check-in, code is used.</a:t>
            </a:r>
            <a:endParaRPr/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8"/>
          <p:cNvCxnSpPr/>
          <p:nvPr/>
        </p:nvCxnSpPr>
        <p:spPr>
          <a:xfrm>
            <a:off x="3366720" y="1227883"/>
            <a:ext cx="23544" cy="328223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8"/>
          <p:cNvCxnSpPr/>
          <p:nvPr/>
        </p:nvCxnSpPr>
        <p:spPr>
          <a:xfrm>
            <a:off x="6260090" y="1227884"/>
            <a:ext cx="23544" cy="328223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>
            <p:ph idx="12" type="sldNum"/>
          </p:nvPr>
        </p:nvSpPr>
        <p:spPr>
          <a:xfrm>
            <a:off x="142483" y="4837765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0" name="Google Shape;240;p9"/>
          <p:cNvSpPr txBox="1"/>
          <p:nvPr>
            <p:ph type="ctrTitle"/>
          </p:nvPr>
        </p:nvSpPr>
        <p:spPr>
          <a:xfrm>
            <a:off x="92363" y="199370"/>
            <a:ext cx="8419381" cy="521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060"/>
              <a:buFont typeface="Calibri"/>
              <a:buNone/>
            </a:pPr>
            <a:r>
              <a:rPr lang="en-IN" sz="306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Recommendation &amp; Future Work</a:t>
            </a:r>
            <a:endParaRPr b="1" i="0" sz="3060" u="none" cap="none" strike="noStrik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9"/>
          <p:cNvSpPr txBox="1"/>
          <p:nvPr>
            <p:ph idx="1" type="subTitle"/>
          </p:nvPr>
        </p:nvSpPr>
        <p:spPr>
          <a:xfrm>
            <a:off x="580952" y="3013293"/>
            <a:ext cx="85185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400"/>
              <a:buNone/>
            </a:pPr>
            <a:r>
              <a:rPr b="0" i="0" lang="en-IN" sz="1400" u="sng"/>
              <a:t>Future work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400"/>
              <a:buFont typeface="Arial"/>
              <a:buChar char="•"/>
            </a:pPr>
            <a:r>
              <a:rPr b="0" i="0" lang="en-IN" sz="1400"/>
              <a:t>Study the impact of our recommendations by studying the Jira logs with and without following these recommendations.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400"/>
              <a:buFont typeface="Arial"/>
              <a:buChar char="•"/>
            </a:pPr>
            <a:r>
              <a:rPr b="0" i="0" lang="en-IN" sz="1400"/>
              <a:t>Consider the model to N gram model use this model for dynamically provide feedback to developers.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400"/>
              <a:buFont typeface="Arial"/>
              <a:buChar char="•"/>
            </a:pPr>
            <a:r>
              <a:rPr b="0" i="0" lang="en-IN" sz="1400"/>
              <a:t>Next study with more teams to get a more generalized insights on the trends on activities such as Task logging frequency, Average time taking for a particular complexity task, Story point predictions</a:t>
            </a:r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536265" y="850113"/>
            <a:ext cx="8607735" cy="1824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Having a separate category, with separate logging, for exploratory (research oriented) tasks as opposed to development or testing tasks 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Detailed information in Story title, description, acceptance criteria will be helpful.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Acceptance criteria needs to be very specific to the story and include test conditions for </a:t>
            </a:r>
            <a:r>
              <a:rPr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Having a best practice of framing the subtask or story descriptions in more SMART choice of words instead of using vague.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Pts val="1400"/>
              <a:buFont typeface="Arial"/>
              <a:buChar char="•"/>
            </a:pPr>
            <a:r>
              <a:rPr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should communicate the business value/ need clearly.</a:t>
            </a:r>
            <a:endParaRPr b="1" i="1" sz="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2016-10-24T19:40:55Z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C:\Vinayak_Data\Q3 2020\IEEE HYD Presentation\IEEE HydCon 2020 Template.pptx</vt:lpwstr>
  </property>
</Properties>
</file>