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0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C78C-83E9-47C4-9F6C-E9857A570C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05FF7-5715-46EC-B04C-3CAC17CB44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53445B-57DC-4A71-BC89-C7021A8C4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D71FE-D2EE-4512-BDF8-5B8EB71D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BFC23-34AC-4F9D-91E5-C9AB99D8A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01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BA711-1627-4FB4-9C48-CB8C54FEA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DC7050-E328-4CF0-9F5F-EA0BD6FCF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9429E3-F24B-45D7-A7BE-BED03A44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9ED12-6614-4AB6-9E4B-294C2B606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A2F0CE-5FD3-44AA-AC8E-E43A1D3FD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2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A91F1F-5D5F-409F-A1B7-9D231285AA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9B81DF-D163-4CA5-8874-9A41EB0E5A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DC9124-C25F-4E45-B8EC-CEA97F050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9C816B-00BE-40F2-B167-D77261F8A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8C180-DE5D-4CCE-B7F3-53B7E5789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576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A1F96-7610-45D5-AA89-DF0C1D5B6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2091-C389-4969-AED8-5AD18A056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146536-8EE6-4E9D-8BFB-DCCF935EC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0F7280-8869-4217-B93D-A4523761D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3D857-38C2-494B-91CD-171E1F751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035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0F284-9F15-4308-8BF8-9AE468C6D7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E6BAA7-A409-440C-8787-D21AC7F5C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09E30-9BB0-4D91-A0C9-203702914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526D2-8630-4B3E-9C2F-AE75F31AE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6DEBB7-F692-4432-9A17-121DE263B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65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02D17-54D4-467A-BC88-B4412EA33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E67D5F-D4AF-4E29-8E6F-E90E85FAC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0B80E2-365D-4963-BEBB-B915830BD7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418ED-2E17-4346-B9E5-8E27C42B0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96F981-BE91-4F3A-8E65-F7DADFB2B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3E19D-E808-458B-B92A-7AD64ADF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746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66875-FA07-4E54-A2B0-49E3339950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8B90B5-FCC4-4882-895F-C72069E9D6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2E14A8-BFF4-43F8-9E3F-684A99E0FD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273012-4F86-4018-BBE2-B94775C2E3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DE67D-1E4C-45ED-B787-28A76B0B2E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3B2EC-CB6B-4039-BA0C-0D4869290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C3A319-090B-4C7F-95A5-03247D8DE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0A2F2-DCF9-4582-A528-05D15CEBB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55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631A6-CD5D-49F6-9FB6-D1A6C0608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975AE8-5851-4E6F-8C8C-93907E153A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64C333-3FF6-46EC-BBE6-2C872A29B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D3DC49-9DC0-4374-B5A4-1CEC6B34B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716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F34F3C-D9A4-491D-B7C1-F601A7A02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9ED0A-32FC-4B31-8A67-4F1207E3E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83E02A-26B8-4B3D-92BD-959DF035E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96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A4000-0B5B-4C9F-98BC-4C892BFF3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A9BBC1-E1E7-483C-ABB8-5329FFAB9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9F178-EDCB-4DFA-8BF9-D54E4598D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03DC81-5780-415E-9AEA-862DB9473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E8605D-EF26-46DA-9C03-801832528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129DEF-9735-4C76-9197-9E20F09D8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807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F3278-A290-42BA-8E24-8D7844568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DAAED-09A7-4839-82C8-B2EC91D7C6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A1429-CBA5-4BDD-8E3A-1686AC10F6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396446-921E-4DED-B3B5-1D45B3D46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F764F2-E53A-4286-8E12-BF6763D04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8149D9-49C4-4441-943E-8385972CD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843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DACBC7D-112D-4D9E-A67E-A9D00418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82809-89CA-4A40-BB41-6DBA78E2F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998830-4DF8-430B-ACBB-66CE96E10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C00F0A-B8B9-4B0D-BF03-CA8B921BF211}" type="datetimeFigureOut">
              <a:rPr lang="en-US" smtClean="0"/>
              <a:t>11/16/2021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2202D-C2EB-488B-B5B4-C66FDD629D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E6794-30E9-42C4-BD79-75881B1E21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2DF2AB-F9E7-4F6F-A0E0-B48DAE7529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05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mpartmental_models_in_epidemiology" TargetMode="External"/><Relationship Id="rId7" Type="http://schemas.openxmlformats.org/officeDocument/2006/relationships/hyperlink" Target="https://lmfit.github.io/lmfit-py/" TargetMode="External"/><Relationship Id="rId2" Type="http://schemas.openxmlformats.org/officeDocument/2006/relationships/hyperlink" Target="https://ourworldindata.org/coronavirus-data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pisetu.gov.in/public/marketplace/api/cowin" TargetMode="External"/><Relationship Id="rId5" Type="http://schemas.openxmlformats.org/officeDocument/2006/relationships/hyperlink" Target="https://github.com/CSSEGISandData/COVID-19/tree/master/csse_covid_19_data" TargetMode="External"/><Relationship Id="rId4" Type="http://schemas.openxmlformats.org/officeDocument/2006/relationships/hyperlink" Target="https://towardsdatascience.com/infectious-disease-modelling-fit-your-model-to-coronavirus-data-2568e672dbc7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0D6682-B270-4CE3-B73A-8B33E7B92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199" y="1093788"/>
            <a:ext cx="10506455" cy="2967208"/>
          </a:xfrm>
        </p:spPr>
        <p:txBody>
          <a:bodyPr>
            <a:normAutofit/>
          </a:bodyPr>
          <a:lstStyle/>
          <a:p>
            <a:pPr algn="l"/>
            <a:r>
              <a:rPr lang="en-US" sz="5000"/>
              <a:t>Modeling Effect of Lockdowns and Other Effects on India Covid-19 Infections Using SEIR Model and Machine Learning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104994-526C-42DB-B024-E296CD218B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8640" y="4619624"/>
            <a:ext cx="5719063" cy="1919352"/>
          </a:xfrm>
        </p:spPr>
        <p:txBody>
          <a:bodyPr>
            <a:normAutofit/>
          </a:bodyPr>
          <a:lstStyle/>
          <a:p>
            <a:pPr algn="r"/>
            <a:r>
              <a:rPr lang="en-US" sz="2000"/>
              <a:t>Paper 40</a:t>
            </a:r>
          </a:p>
          <a:p>
            <a:pPr algn="r"/>
            <a:r>
              <a:rPr lang="en-US" sz="2000"/>
              <a:t>SOCPAR 2021</a:t>
            </a:r>
          </a:p>
          <a:p>
            <a:pPr algn="r"/>
            <a:r>
              <a:rPr lang="en-US" sz="2000"/>
              <a:t>Sathiyanarayanan Sampath, Joy Bose</a:t>
            </a:r>
          </a:p>
          <a:p>
            <a:pPr algn="r"/>
            <a:r>
              <a:rPr lang="en-US" sz="2000"/>
              <a:t>Ericsson Bangalore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54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6E63A-A9EF-4884-A912-BAB3A16AE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Conclusion and future work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B628D-BA6C-4B54-B87E-4D5D7899C5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2200" spc="-5" dirty="0">
                <a:effectLst/>
                <a:ea typeface="SimSun" panose="02010600030101010101" pitchFamily="2" charset="-122"/>
              </a:rPr>
              <a:t>We have proposed a few modifications of the SEIR model to accurately model the numbers for the Covid-19 pandemic for India, considering factors such as lockdown, vaccines and second infections. 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2200" spc="-5" dirty="0">
                <a:effectLst/>
                <a:ea typeface="SimSun" panose="02010600030101010101" pitchFamily="2" charset="-122"/>
              </a:rPr>
              <a:t>We have fitted our modified SEIR model with actual Covid-19 data for India and obtained good results. 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2200" spc="-5" dirty="0">
                <a:effectLst/>
                <a:ea typeface="SimSun" panose="02010600030101010101" pitchFamily="2" charset="-122"/>
              </a:rPr>
              <a:t>In future, we plan to extend our approach with different models for curve fitting and other machine learning models for regression. </a:t>
            </a:r>
          </a:p>
          <a:p>
            <a:pPr>
              <a:spcBef>
                <a:spcPts val="0"/>
              </a:spcBef>
              <a:spcAft>
                <a:spcPts val="600"/>
              </a:spcAft>
              <a:tabLst>
                <a:tab pos="182880" algn="l"/>
              </a:tabLst>
            </a:pPr>
            <a:r>
              <a:rPr lang="en-US" sz="2200" spc="-5" dirty="0">
                <a:effectLst/>
                <a:ea typeface="SimSun" panose="02010600030101010101" pitchFamily="2" charset="-122"/>
              </a:rPr>
              <a:t>We also plan to implement the method for different states of India rather than taking India as a whole. </a:t>
            </a:r>
          </a:p>
        </p:txBody>
      </p:sp>
    </p:spTree>
    <p:extLst>
      <p:ext uri="{BB962C8B-B14F-4D97-AF65-F5344CB8AC3E}">
        <p14:creationId xmlns:p14="http://schemas.microsoft.com/office/powerpoint/2010/main" val="807011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282CD9-1A0A-446B-A00C-FCA9A1304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References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B34A9-3C03-40AC-AE07-6C42C0533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1400" dirty="0"/>
              <a:t>Our World in Data. Coronavirus Pandemic (COVID-19) – the data </a:t>
            </a:r>
            <a:r>
              <a:rPr lang="en-US" sz="1400" dirty="0">
                <a:hlinkClick r:id="rId2"/>
              </a:rPr>
              <a:t>https://ourworldindata.org/coronavirus-data</a:t>
            </a:r>
            <a:r>
              <a:rPr lang="en-US" sz="1400" dirty="0"/>
              <a:t> </a:t>
            </a:r>
          </a:p>
          <a:p>
            <a:r>
              <a:rPr lang="en-US" sz="1400" dirty="0"/>
              <a:t>Wikipedia. Compartmental models in epidemiology  </a:t>
            </a:r>
            <a:r>
              <a:rPr lang="en-US" sz="1400" dirty="0">
                <a:hlinkClick r:id="rId3"/>
              </a:rPr>
              <a:t>https://en.wikipedia.org/wiki/Compartmental_models_in_epidemiology</a:t>
            </a:r>
            <a:r>
              <a:rPr lang="en-US" sz="1400" dirty="0"/>
              <a:t> </a:t>
            </a:r>
          </a:p>
          <a:p>
            <a:r>
              <a:rPr lang="en-US" sz="1400" dirty="0"/>
              <a:t>“Seasonality and period-doubling bifurcations in an epidemic model''. J.L. Aron and I.B. Schwartz, J. </a:t>
            </a:r>
            <a:r>
              <a:rPr lang="en-US" sz="1400" dirty="0" err="1"/>
              <a:t>Theor</a:t>
            </a:r>
            <a:r>
              <a:rPr lang="en-US" sz="1400" dirty="0"/>
              <a:t>. Biol. 110:665-679, 1984 </a:t>
            </a:r>
          </a:p>
          <a:p>
            <a:r>
              <a:rPr lang="en-US" sz="1400" dirty="0"/>
              <a:t>Towards Data Science, Medium. Henri Froese. Infectious Disease Modelling: Fit Your Model to Coronavirus Data. April 2020 </a:t>
            </a:r>
            <a:r>
              <a:rPr lang="en-US" sz="1400" dirty="0">
                <a:hlinkClick r:id="rId4"/>
              </a:rPr>
              <a:t>https://towardsdatascience.com/infectious-disease-modelling-fit-your-model-to-coronavirus-data-2568e672dbc7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Github</a:t>
            </a:r>
            <a:r>
              <a:rPr lang="en-US" sz="1400" dirty="0"/>
              <a:t>. </a:t>
            </a:r>
            <a:r>
              <a:rPr lang="en-US" sz="1400" dirty="0" err="1"/>
              <a:t>CSSEGISandData</a:t>
            </a:r>
            <a:r>
              <a:rPr lang="en-US" sz="1400" dirty="0"/>
              <a:t>/COVID-19. </a:t>
            </a:r>
            <a:r>
              <a:rPr lang="en-US" sz="1400" dirty="0">
                <a:hlinkClick r:id="rId5"/>
              </a:rPr>
              <a:t>https://github.com/CSSEGISandData/COVID-19/tree/master/csse_covid_19_data</a:t>
            </a:r>
            <a:r>
              <a:rPr lang="en-US" sz="1400" dirty="0"/>
              <a:t> </a:t>
            </a:r>
          </a:p>
          <a:p>
            <a:r>
              <a:rPr lang="en-US" sz="1400" dirty="0" err="1"/>
              <a:t>APISetu</a:t>
            </a:r>
            <a:r>
              <a:rPr lang="en-US" sz="1400" dirty="0"/>
              <a:t>. </a:t>
            </a:r>
            <a:r>
              <a:rPr lang="en-US" sz="1400" dirty="0" err="1"/>
              <a:t>CoWin</a:t>
            </a:r>
            <a:r>
              <a:rPr lang="en-US" sz="1400" dirty="0"/>
              <a:t> public APIs </a:t>
            </a:r>
            <a:r>
              <a:rPr lang="en-US" sz="1400" dirty="0">
                <a:hlinkClick r:id="rId6"/>
              </a:rPr>
              <a:t>https://apisetu.gov.in/public/marketplace/api/cowin</a:t>
            </a:r>
            <a:endParaRPr lang="en-US" sz="1400" dirty="0"/>
          </a:p>
          <a:p>
            <a:r>
              <a:rPr lang="en-US" sz="1400" dirty="0">
                <a:effectLst/>
                <a:ea typeface="Times New Roman" panose="02020603050405020304" pitchFamily="18" charset="0"/>
              </a:rPr>
              <a:t>Github.io. Non-Linear Least-Squares Minimization and Curve-Fitting for Python. </a:t>
            </a:r>
            <a:r>
              <a:rPr lang="en-US" sz="1400" dirty="0">
                <a:effectLst/>
                <a:ea typeface="Times New Roman" panose="02020603050405020304" pitchFamily="18" charset="0"/>
                <a:hlinkClick r:id="rId7"/>
              </a:rPr>
              <a:t>https://lmfit.github.io/lmfit-py/</a:t>
            </a:r>
            <a:r>
              <a:rPr lang="en-US" sz="1400" dirty="0">
                <a:effectLst/>
                <a:ea typeface="Times New Roman" panose="02020603050405020304" pitchFamily="18" charset="0"/>
              </a:rPr>
              <a:t>  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Pandey G, Chaudhary P, Gupta R, Pal S. SEIR and Regression Model based COVID-19 outbreak predictions in India.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arXiv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preprint arXiv:2004.00958. 2020 Apr 1.</a:t>
            </a:r>
          </a:p>
          <a:p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He, S., Peng, Y. and Sun, K., 2020. SEIR modeling of the COVID-19 and its dynamics. Nonlinear dynamics, 101(3), pp.1667-1680.</a:t>
            </a:r>
            <a:endParaRPr lang="en-US" sz="1400" dirty="0">
              <a:effectLst/>
              <a:ea typeface="Times New Roman" panose="02020603050405020304" pitchFamily="18" charset="0"/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60296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89C51C-28D4-43F9-9532-C5A3C5B8A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Problem Statement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152035-E558-41F2-A604-CEE4064A4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The </a:t>
            </a:r>
            <a:r>
              <a:rPr lang="en-US" sz="2200" b="1"/>
              <a:t>susceptible-exposed-infectious-recovered</a:t>
            </a:r>
            <a:r>
              <a:rPr lang="en-US" sz="2200"/>
              <a:t> (SEIR) model is a widely used epidemiological model used to predict the rise in infections. It has been widely used for modelling Covid-19.</a:t>
            </a:r>
          </a:p>
          <a:p>
            <a:r>
              <a:rPr lang="en-US" sz="2200"/>
              <a:t>Original SEIR model does not take into account the effect of factors such as </a:t>
            </a:r>
            <a:r>
              <a:rPr lang="en-US" sz="2200" b="1"/>
              <a:t>lockdowns</a:t>
            </a:r>
            <a:r>
              <a:rPr lang="en-US" sz="2200"/>
              <a:t>, </a:t>
            </a:r>
            <a:r>
              <a:rPr lang="en-US" sz="2200" b="1"/>
              <a:t>vaccines</a:t>
            </a:r>
            <a:r>
              <a:rPr lang="en-US" sz="2200"/>
              <a:t>, and </a:t>
            </a:r>
            <a:r>
              <a:rPr lang="en-US" sz="2200" b="1"/>
              <a:t>re-infections</a:t>
            </a:r>
            <a:r>
              <a:rPr lang="en-US" sz="2200"/>
              <a:t>.</a:t>
            </a:r>
          </a:p>
          <a:p>
            <a:r>
              <a:rPr lang="en-US" sz="2200"/>
              <a:t>We look at modifying the SEIR model to account for these factors</a:t>
            </a:r>
          </a:p>
          <a:p>
            <a:r>
              <a:rPr lang="en-US" sz="2200" b="1"/>
              <a:t>Validation</a:t>
            </a:r>
            <a:r>
              <a:rPr lang="en-US" sz="2200"/>
              <a:t>: We then apply the modified model to Covid-19 infections in second wave in India (April - June 2021) </a:t>
            </a:r>
          </a:p>
        </p:txBody>
      </p:sp>
    </p:spTree>
    <p:extLst>
      <p:ext uri="{BB962C8B-B14F-4D97-AF65-F5344CB8AC3E}">
        <p14:creationId xmlns:p14="http://schemas.microsoft.com/office/powerpoint/2010/main" val="1755652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7C01C-347C-43F1-9C85-B6B0F5E4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SEIR model: original and modified</a:t>
            </a:r>
          </a:p>
        </p:txBody>
      </p:sp>
      <p:pic>
        <p:nvPicPr>
          <p:cNvPr id="4" name="Graphic 1">
            <a:extLst>
              <a:ext uri="{FF2B5EF4-FFF2-40B4-BE49-F238E27FC236}">
                <a16:creationId xmlns:a16="http://schemas.microsoft.com/office/drawing/2014/main" id="{2B17D28D-DB45-4990-8BFD-FDB1CAE7DF66}"/>
              </a:ext>
            </a:extLst>
          </p:cNvPr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4306" y="1991360"/>
            <a:ext cx="5894706" cy="512818"/>
          </a:xfrm>
          <a:prstGeom prst="rect">
            <a:avLst/>
          </a:prstGeom>
        </p:spPr>
      </p:pic>
      <p:pic>
        <p:nvPicPr>
          <p:cNvPr id="5" name="Graphic 57">
            <a:extLst>
              <a:ext uri="{FF2B5EF4-FFF2-40B4-BE49-F238E27FC236}">
                <a16:creationId xmlns:a16="http://schemas.microsoft.com/office/drawing/2014/main" id="{024D9FFF-807C-484D-9B2A-3B9B9700D899}"/>
              </a:ext>
            </a:extLst>
          </p:cNvPr>
          <p:cNvPicPr/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297295" y="1422399"/>
            <a:ext cx="5894706" cy="2117934"/>
          </a:xfrm>
          <a:prstGeom prst="rect">
            <a:avLst/>
          </a:prstGeom>
        </p:spPr>
      </p:pic>
      <p:pic>
        <p:nvPicPr>
          <p:cNvPr id="6" name="Graphic 58">
            <a:extLst>
              <a:ext uri="{FF2B5EF4-FFF2-40B4-BE49-F238E27FC236}">
                <a16:creationId xmlns:a16="http://schemas.microsoft.com/office/drawing/2014/main" id="{472D637C-5638-4585-AA95-9DE079F50DC4}"/>
              </a:ext>
            </a:extLst>
          </p:cNvPr>
          <p:cNvPicPr/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4306" y="3336577"/>
            <a:ext cx="6142989" cy="331938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9F40C1-ADB4-42C0-A8F6-8F05DFBF1866}"/>
              </a:ext>
            </a:extLst>
          </p:cNvPr>
          <p:cNvSpPr txBox="1"/>
          <p:nvPr/>
        </p:nvSpPr>
        <p:spPr>
          <a:xfrm>
            <a:off x="1889760" y="2804160"/>
            <a:ext cx="2247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 Original SEIR model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B49F8-D06C-4153-978C-14898722E1D0}"/>
              </a:ext>
            </a:extLst>
          </p:cNvPr>
          <p:cNvSpPr txBox="1"/>
          <p:nvPr/>
        </p:nvSpPr>
        <p:spPr>
          <a:xfrm>
            <a:off x="7457440" y="3714303"/>
            <a:ext cx="4253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2. SEIR model with critical cases and deaths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E05F89-3696-4825-B1EE-FB01D2AC8736}"/>
              </a:ext>
            </a:extLst>
          </p:cNvPr>
          <p:cNvSpPr txBox="1"/>
          <p:nvPr/>
        </p:nvSpPr>
        <p:spPr>
          <a:xfrm>
            <a:off x="6746241" y="4996269"/>
            <a:ext cx="238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3. Modified SEIR model with re-infections and vaccines</a:t>
            </a:r>
          </a:p>
        </p:txBody>
      </p:sp>
    </p:spTree>
    <p:extLst>
      <p:ext uri="{BB962C8B-B14F-4D97-AF65-F5344CB8AC3E}">
        <p14:creationId xmlns:p14="http://schemas.microsoft.com/office/powerpoint/2010/main" val="4235772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97ECD-A7F0-408E-9A12-E36BDE4EF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SEIR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182DF-1908-4FD5-A6E5-29532BA02C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30303" y="1575794"/>
                <a:ext cx="10515600" cy="4917081"/>
              </a:xfrm>
            </p:spPr>
            <p:txBody>
              <a:bodyPr>
                <a:normAutofit lnSpcReduction="10000"/>
              </a:bodyPr>
              <a:lstStyle/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𝐼𝑆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 																						</a:t>
                </a:r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9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𝑑𝐸</m:t>
                        </m:r>
                      </m:num>
                      <m:den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𝑑𝑡</m:t>
                        </m:r>
                      </m:den>
                    </m:f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𝐼𝑆</m:t>
                        </m:r>
                      </m:num>
                      <m:den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𝜎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</m:oMath>
                </a14:m>
                <a:r>
                  <a:rPr lang="x-none" sz="1800" spc="-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															</a:t>
                </a:r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9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:r>
                  <a:rPr lang="en-US" sz="1800" spc="-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𝑑𝐼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𝜎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𝐸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  <m:f>
                      <m:fPr>
                        <m:type m:val="li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12.0∗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𝑃𝑟𝑜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𝐼𝑡𝑜𝐶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𝛾</m:t>
                        </m:r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1−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𝑃𝑟𝑜</m:t>
                            </m:r>
                            <m:sSub>
                              <m:sSubPr>
                                <m:ctrlP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</a:rPr>
                                  <m:t>𝐼𝑡𝑜𝐶</m:t>
                                </m:r>
                              </m:sub>
                            </m:sSub>
                          </m:e>
                        </m:d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∗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	</a:t>
                </a: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>
                  <a:lnSpc>
                    <a:spcPct val="9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𝑑𝐶</m:t>
                        </m:r>
                      </m:num>
                      <m:den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𝑑𝑡</m:t>
                        </m:r>
                      </m:den>
                    </m:f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12.0</m:t>
                        </m:r>
                      </m:den>
                    </m:f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∗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𝑃𝑟𝑜</m:t>
                    </m:r>
                    <m:sSub>
                      <m:sSub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𝐼𝑡𝑜𝐶</m:t>
                        </m:r>
                      </m:sub>
                    </m:sSub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 </m:t>
                    </m:r>
                    <m:f>
                      <m:fPr>
                        <m:type m:val="lin"/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7.5</m:t>
                        </m:r>
                      </m:den>
                    </m:f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𝑃𝑟𝑜</m:t>
                    </m:r>
                    <m:sSub>
                      <m:sSub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𝐶𝑡𝑜𝐷</m:t>
                        </m:r>
                      </m:sub>
                    </m:sSub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func>
                      <m:func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none" sz="1800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x-none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𝐵𝑒𝑑𝑠</m:t>
                            </m:r>
                            <m:r>
                              <a:rPr lang="x-none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x-none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func>
                      <m:func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x-none" sz="1800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x-none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0, </m:t>
                            </m:r>
                            <m:r>
                              <a:rPr lang="x-none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  <m:r>
                              <a:rPr lang="x-none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x-none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𝐵𝑒𝑑𝑠</m:t>
                            </m:r>
                          </m:e>
                        </m:d>
                      </m:e>
                    </m:func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d>
                      <m:d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1−</m:t>
                        </m:r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𝑃𝑟𝑜</m:t>
                        </m:r>
                        <m:sSub>
                          <m:sSubPr>
                            <m:ctrlPr>
                              <a:rPr lang="en-US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x-none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x-none" sz="1800" i="1" spc="-5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𝐶𝑡𝑜𝐷</m:t>
                            </m:r>
                          </m:sub>
                        </m:sSub>
                      </m:e>
                    </m:d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x-none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6.5</m:t>
                        </m:r>
                      </m:den>
                    </m:f>
                    <m:r>
                      <a:rPr lang="en-US" sz="1800" b="0" i="0" spc="-5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x-none" sz="1800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min</m:t>
                    </m:r>
                    <m:r>
                      <a:rPr lang="x-none" sz="1800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𝐵𝑒𝑑𝑠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x-none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1800" spc="-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</a:t>
                </a:r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 algn="just">
                  <a:lnSpc>
                    <a:spcPct val="95000"/>
                  </a:lnSpc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r>
                      <a:rPr lang="en-US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𝛽</m:t>
                    </m:r>
                    <m:r>
                      <a:rPr lang="en-US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 </m:t>
                    </m:r>
                    <m:r>
                      <a:rPr lang="en-US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𝛾</m:t>
                    </m:r>
                    <m:r>
                      <a:rPr lang="en-US" sz="1800" i="1" spc="-5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 </m:t>
                    </m:r>
                    <m:sSub>
                      <m:sSub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1800" spc="-5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																	 </a:t>
                </a:r>
                <a:endParaRPr lang="en-US" sz="1800" spc="-5" dirty="0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𝑃𝑟𝑜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𝐼𝑡𝑜𝐶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𝑃𝑟𝑜</m:t>
                        </m:r>
                        <m:sSub>
                          <m:sSub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𝐶𝑡𝑜𝐷</m:t>
                            </m:r>
                          </m:sub>
                        </m:sSub>
                      </m:e>
                    </m:d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6.5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𝐵𝑒𝑑𝑠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 </a:t>
                </a: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𝑑𝐷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7.5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𝑃𝑟𝑜</m:t>
                    </m:r>
                    <m:sSub>
                      <m:sSub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𝑏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𝐶𝑡𝑜𝐷</m:t>
                        </m:r>
                      </m:sub>
                    </m:sSub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func>
                      <m:func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8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𝐵𝑒𝑑𝑠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, 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</m:e>
                    </m:func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max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⁡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(0, 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𝐶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𝐵𝑒𝑑𝑠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</a:t>
                </a: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lang="en-US" sz="1800" dirty="0"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  <a:p>
                <a:pPr marL="0" marR="0" indent="0" algn="just" hangingPunct="0">
                  <a:lnSpc>
                    <a:spcPts val="12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0= </m:t>
                    </m:r>
                    <m:f>
                      <m:f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𝑠𝑡𝑎𝑟𝑡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𝑒𝑛𝑑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1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1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𝑘</m:t>
                                </m:r>
                                <m:r>
                                  <a:rPr lang="en-US" sz="1800" i="1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1200" i="1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𝑡</m:t>
                                    </m:r>
                                    <m:r>
                                      <a:rPr lang="en-US" sz="1800" i="1">
                                        <a:effectLst/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+ </m:t>
                    </m:r>
                    <m:sSub>
                      <m:sSubPr>
                        <m:ctrlPr>
                          <a:rPr lang="en-US" sz="1200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sz="1800" dirty="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										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66182DF-1908-4FD5-A6E5-29532BA02C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30303" y="1575794"/>
                <a:ext cx="10515600" cy="4917081"/>
              </a:xfrm>
              <a:blipFill>
                <a:blip r:embed="rId2"/>
                <a:stretch>
                  <a:fillRect l="-174" t="-30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894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96CB81-7AFC-4D4E-A247-C4B1EF2F2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Modified SEIR for lockdowns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B5A807-0546-4823-B9F8-A54351F57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1500" spc="-5" dirty="0">
                    <a:effectLst/>
                    <a:ea typeface="SimSun" panose="02010600030101010101" pitchFamily="2" charset="-122"/>
                  </a:rPr>
                  <a:t>We have modified the SEIR equations to have R0 as a function of time to depict real world scenario. We have defined R0 with smooth rectangular function, which is continuously differentiable, which stays low when there is no spread, gradually in-creases when spread is high and stays high for some time and come back to low values when things are back to normal. </a:t>
                </a:r>
              </a:p>
              <a:p>
                <a:pPr marL="0" indent="0">
                  <a:buNone/>
                </a:pPr>
                <a:r>
                  <a:rPr lang="en-US" sz="1500" spc="-5" dirty="0">
                    <a:ea typeface="SimSun" panose="02010600030101010101" pitchFamily="2" charset="-122"/>
                  </a:rPr>
                  <a:t>W</a:t>
                </a:r>
                <a:r>
                  <a:rPr lang="en-US" sz="1500" spc="-5" dirty="0">
                    <a:effectLst/>
                    <a:ea typeface="SimSun" panose="02010600030101010101" pitchFamily="2" charset="-122"/>
                  </a:rPr>
                  <a:t>e consider the effect of two different waves of Covid-19 (such as for India):</a:t>
                </a:r>
                <a:endParaRPr lang="en-US" sz="1500" i="1" spc="-5" dirty="0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x-none" sz="15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𝑅</m:t>
                    </m:r>
                    <m:r>
                      <a:rPr lang="x-none" sz="15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0= </m:t>
                    </m:r>
                    <m:sSub>
                      <m:sSubPr>
                        <m:ctrlPr>
                          <a:rPr lang="en-US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  <m:sub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𝑊𝑎𝑣𝑒</m:t>
                        </m:r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1</m:t>
                        </m:r>
                      </m:sub>
                    </m:sSub>
                    <m:r>
                      <a:rPr lang="x-none" sz="15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</m:t>
                    </m:r>
                    <m:sSub>
                      <m:sSubPr>
                        <m:ctrlPr>
                          <a:rPr lang="en-US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  <m:sub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𝑊𝑎𝑣𝑒</m:t>
                        </m:r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1500" spc="-5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 </a:t>
                </a:r>
                <a:endParaRPr lang="en-US" sz="1500" spc="-5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r>
                  <a:rPr lang="en-US" sz="1500" spc="-5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  <m:sub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𝑊𝑎𝑣𝑒𝑖</m:t>
                        </m:r>
                      </m:sub>
                    </m:sSub>
                    <m:r>
                      <a:rPr lang="x-none" sz="15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= </m:t>
                    </m:r>
                    <m:f>
                      <m:fPr>
                        <m:ctrlPr>
                          <a:rPr lang="en-US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e>
                          <m:sub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𝑠𝑡𝑎𝑟𝑡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sub>
                        </m:sSub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e>
                          <m:sub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𝑒𝑛𝑑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en-US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dPr>
                          <m:e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1+ </m:t>
                            </m:r>
                            <m:sSup>
                              <m:sSupPr>
                                <m:ctrlPr>
                                  <a:rPr lang="en-US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sSupPr>
                              <m:e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𝑘</m:t>
                                </m:r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+</m:t>
                                    </m:r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𝑎𝑖</m:t>
                                    </m:r>
                                  </m:e>
                                </m:d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∗</m:t>
                                </m:r>
                                <m:d>
                                  <m:dPr>
                                    <m:ctrlPr>
                                      <a:rPr lang="en-US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</m:ctrlPr>
                                  </m:dPr>
                                  <m:e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−</m:t>
                                    </m:r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𝑡</m:t>
                                    </m:r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+</m:t>
                                    </m:r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𝑎𝑖</m:t>
                                    </m:r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+</m:t>
                                    </m:r>
                                    <m:r>
                                      <a:rPr lang="x-none" sz="1500" i="1" spc="-5">
                                        <a:effectLst/>
                                        <a:latin typeface="Cambria Math" panose="02040503050406030204" pitchFamily="18" charset="0"/>
                                        <a:ea typeface="SimSun" panose="02010600030101010101" pitchFamily="2" charset="-122"/>
                                      </a:rPr>
                                      <m:t>𝑏𝑖</m:t>
                                    </m:r>
                                  </m:e>
                                </m:d>
                              </m:sup>
                            </m:sSup>
                          </m:e>
                        </m:d>
                      </m:den>
                    </m:f>
                    <m:r>
                      <a:rPr lang="x-none" sz="15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 </m:t>
                    </m:r>
                    <m:sSub>
                      <m:sSubPr>
                        <m:ctrlPr>
                          <a:rPr lang="en-US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  <m:sub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sz="1500" spc="-5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		</a:t>
                </a:r>
                <a:endParaRPr lang="en-US" sz="1500" spc="-5"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:endParaRPr lang="en-US" sz="1500" i="1" spc="-5">
                  <a:effectLst/>
                  <a:latin typeface="Cambria Math" panose="02040503050406030204" pitchFamily="18" charset="0"/>
                  <a:ea typeface="SimSun" panose="02010600030101010101" pitchFamily="2" charset="-122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x-none" sz="15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𝑅</m:t>
                    </m:r>
                    <m:r>
                      <a:rPr lang="x-none" sz="15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0= </m:t>
                    </m:r>
                    <m:f>
                      <m:fPr>
                        <m:ctrlPr>
                          <a:rPr lang="en-US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e>
                          <m:sub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𝑠𝑡𝑎𝑟𝑡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 </m:t>
                            </m:r>
                          </m:sub>
                        </m:sSub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−</m:t>
                        </m:r>
                        <m:sSub>
                          <m:sSubPr>
                            <m:ctrlPr>
                              <a:rPr lang="en-US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bPr>
                          <m:e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𝑅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0</m:t>
                            </m:r>
                          </m:e>
                          <m:sub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𝑒𝑛𝑑</m:t>
                            </m:r>
                          </m:sub>
                        </m:sSub>
                      </m:num>
                      <m:den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(1+ </m:t>
                        </m:r>
                        <m:sSup>
                          <m:sSupPr>
                            <m:ctrlPr>
                              <a:rPr lang="en-US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</m:ctrlPr>
                          </m:sSupPr>
                          <m:e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𝑒</m:t>
                            </m:r>
                          </m:e>
                          <m:sup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𝑘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en-US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</m:ctrlPr>
                              </m:dPr>
                              <m:e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−</m:t>
                                </m:r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𝑡</m:t>
                                </m:r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+</m:t>
                                </m:r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𝑎</m:t>
                                </m:r>
                                <m:r>
                                  <a:rPr lang="x-none" sz="1500" i="1" spc="-5">
                                    <a:effectLst/>
                                    <a:latin typeface="Cambria Math" panose="02040503050406030204" pitchFamily="18" charset="0"/>
                                    <a:ea typeface="SimSun" panose="02010600030101010101" pitchFamily="2" charset="-122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∗(−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𝑡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+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𝑎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1+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𝑏</m:t>
                            </m:r>
                            <m:r>
                              <a:rPr lang="x-none" sz="1500" i="1" spc="-5">
                                <a:effectLst/>
                                <a:latin typeface="Cambria Math" panose="02040503050406030204" pitchFamily="18" charset="0"/>
                                <a:ea typeface="SimSun" panose="02010600030101010101" pitchFamily="2" charset="-122"/>
                              </a:rPr>
                              <m:t>1)</m:t>
                            </m:r>
                          </m:sup>
                        </m:sSup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)</m:t>
                        </m:r>
                      </m:den>
                    </m:f>
                    <m:r>
                      <a:rPr lang="x-none" sz="15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+ </m:t>
                    </m:r>
                    <m:sSub>
                      <m:sSubPr>
                        <m:ctrlPr>
                          <a:rPr lang="en-US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sSubPr>
                      <m:e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𝑅</m:t>
                        </m:r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0</m:t>
                        </m:r>
                      </m:e>
                      <m:sub>
                        <m:r>
                          <a:rPr lang="x-none" sz="15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𝑒𝑛𝑑</m:t>
                        </m:r>
                      </m:sub>
                    </m:sSub>
                  </m:oMath>
                </a14:m>
                <a:r>
                  <a:rPr lang="en-US" sz="1500" spc="-5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	</a:t>
                </a:r>
              </a:p>
              <a:p>
                <a:pPr marL="0" indent="0">
                  <a:buNone/>
                </a:pPr>
                <a:r>
                  <a:rPr lang="en-US" sz="1500" spc="-5" dirty="0">
                    <a:effectLst/>
                    <a:ea typeface="SimSun" panose="02010600030101010101" pitchFamily="2" charset="-122"/>
                  </a:rPr>
                  <a:t>Here, k defines the smoothness of the curve, a1 &amp; b1 defines the start and end of the curve. R0-start and R0-end defines the max and min values of the curve.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B5A807-0546-4823-B9F8-A54351F57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240" t="-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6066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45E4FB-1652-4217-85E7-159F51306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Modified SEIR for vaccination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038C7-EFF2-4B33-9253-AC2926A05B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rmAutofit/>
              </a:bodyPr>
              <a:lstStyle/>
              <a:p>
                <a:pPr marL="0" indent="0">
                  <a:spcBef>
                    <a:spcPts val="0"/>
                  </a:spcBef>
                  <a:buNone/>
                  <a:tabLst>
                    <a:tab pos="182880" algn="l"/>
                  </a:tabLst>
                </a:pPr>
                <a:r>
                  <a:rPr lang="en-US" sz="1900" spc="-5">
                    <a:effectLst/>
                    <a:ea typeface="SimSun" panose="02010600030101010101" pitchFamily="2" charset="-122"/>
                  </a:rPr>
                  <a:t>V Vaccination at time t, 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182880" algn="l"/>
                  </a:tabLst>
                </a:pPr>
                <a:endParaRPr lang="en-US" sz="1900" spc="-5">
                  <a:effectLst/>
                  <a:ea typeface="SimSun" panose="02010600030101010101" pitchFamily="2" charset="-122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182880" algn="l"/>
                  </a:tabLst>
                </a:pPr>
                <a:r>
                  <a:rPr lang="en-US" sz="1900" spc="-5">
                    <a:effectLst/>
                    <a:ea typeface="SimSun" panose="02010600030101010101" pitchFamily="2" charset="-122"/>
                  </a:rPr>
                  <a:t>Rec</a:t>
                </a:r>
                <a14:m>
                  <m:oMath xmlns:m="http://schemas.openxmlformats.org/officeDocument/2006/math">
                    <m:r>
                      <a:rPr lang="en-US" sz="1900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 </m:t>
                    </m:r>
                  </m:oMath>
                </a14:m>
                <a:r>
                  <a:rPr lang="en-US" sz="1900" spc="-5">
                    <a:effectLst/>
                    <a:ea typeface="SimSun" panose="02010600030101010101" pitchFamily="2" charset="-122"/>
                  </a:rPr>
                  <a:t>Proportion of population recovering, including the effect of vaccine,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182880" algn="l"/>
                  </a:tabLst>
                </a:pPr>
                <a:endParaRPr lang="en-US" sz="1900" i="1" spc="-5">
                  <a:effectLst/>
                  <a:ea typeface="SimSun" panose="02010600030101010101" pitchFamily="2" charset="-122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9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x-none" sz="19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𝑑𝑅𝑒𝑐</m:t>
                        </m:r>
                      </m:num>
                      <m:den>
                        <m:r>
                          <a:rPr lang="x-none" sz="19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900" spc="-5">
                    <a:effectLst/>
                    <a:ea typeface="SimSun" panose="02010600030101010101" pitchFamily="2" charset="-122"/>
                  </a:rPr>
                  <a:t> Population recovering as per enhanced SEIR model which considers vaccination effect V which represents the number of people who took the vaccine.  </a:t>
                </a:r>
              </a:p>
              <a:p>
                <a:pPr marL="0" indent="0">
                  <a:spcBef>
                    <a:spcPts val="0"/>
                  </a:spcBef>
                  <a:buNone/>
                  <a:tabLst>
                    <a:tab pos="182880" algn="l"/>
                  </a:tabLst>
                </a:pPr>
                <a:endParaRPr lang="en-US" sz="1900" spc="-5">
                  <a:effectLst/>
                  <a:ea typeface="SimSun" panose="02010600030101010101" pitchFamily="2" charset="-122"/>
                </a:endParaRPr>
              </a:p>
              <a:p>
                <a:pPr marL="0" indent="0">
                  <a:spcBef>
                    <a:spcPts val="0"/>
                  </a:spcBef>
                  <a:buNone/>
                  <a:tabLst>
                    <a:tab pos="182880" algn="l"/>
                  </a:tabLst>
                </a:pPr>
                <a:r>
                  <a:rPr lang="en-US" sz="1900" spc="-5">
                    <a:effectLst/>
                    <a:ea typeface="SimSun" panose="02010600030101010101" pitchFamily="2" charset="-122"/>
                  </a:rPr>
                  <a:t>In our modified SEIR equation,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9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9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𝑑𝑅𝑒𝑐</m:t>
                        </m:r>
                      </m:num>
                      <m:den>
                        <m:r>
                          <a:rPr lang="en-US" sz="19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900" spc="-5">
                    <a:effectLst/>
                    <a:ea typeface="SimSun" panose="02010600030101010101" pitchFamily="2" charset="-122"/>
                  </a:rPr>
                  <a:t> is given </a:t>
                </a:r>
                <a:r>
                  <a:rPr lang="en-US" sz="1900" spc="-5">
                    <a:ea typeface="SimSun" panose="02010600030101010101" pitchFamily="2" charset="-122"/>
                  </a:rPr>
                  <a:t>as: </a:t>
                </a:r>
                <a:endParaRPr lang="en-US" sz="1900" spc="-5">
                  <a:effectLst/>
                  <a:ea typeface="SimSun" panose="02010600030101010101" pitchFamily="2" charset="-122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82880" algn="l"/>
                  </a:tabLst>
                </a:pPr>
                <a:endParaRPr lang="en-US" sz="1900" spc="-5">
                  <a:effectLst/>
                  <a:latin typeface="Times New Roman" panose="02020603050405020304" pitchFamily="18" charset="0"/>
                  <a:ea typeface="SimSun" panose="02010600030101010101" pitchFamily="2" charset="-122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0"/>
                  </a:spcAft>
                  <a:buNone/>
                  <a:tabLst>
                    <a:tab pos="182880" algn="l"/>
                  </a:tabLst>
                </a:pPr>
                <a:r>
                  <a:rPr lang="en-US" sz="1900" spc="-5">
                    <a:effectLst/>
                    <a:latin typeface="Times New Roman" panose="02020603050405020304" pitchFamily="18" charset="0"/>
                    <a:ea typeface="SimSun" panose="02010600030101010101" pitchFamily="2" charset="-122"/>
                  </a:rPr>
                  <a:t> </a:t>
                </a:r>
              </a:p>
              <a:p>
                <a:pPr marL="0" marR="0" indent="0" hangingPunct="0">
                  <a:spcBef>
                    <a:spcPts val="0"/>
                  </a:spcBef>
                  <a:spcAft>
                    <a:spcPts val="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𝑑𝑅𝑒𝑐</m:t>
                        </m:r>
                      </m:num>
                      <m:den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𝛾</m:t>
                    </m:r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1−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𝑃𝑟𝑜</m:t>
                        </m:r>
                        <m:sSub>
                          <m:sSub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𝐼𝑡𝑜𝐶</m:t>
                            </m:r>
                          </m:sub>
                        </m:sSub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𝐼</m:t>
                    </m:r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+ </m:t>
                    </m:r>
                    <m:d>
                      <m:d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1−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𝑃𝑟𝑜</m:t>
                        </m:r>
                        <m:sSub>
                          <m:sSub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𝐶𝑡𝑜𝐷</m:t>
                            </m:r>
                          </m:sub>
                        </m:sSub>
                      </m:e>
                    </m:d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</m:t>
                    </m:r>
                    <m:f>
                      <m:fPr>
                        <m:type m:val="lin"/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6.5</m:t>
                        </m:r>
                      </m:den>
                    </m:f>
                    <m:r>
                      <a:rPr lang="en-US" sz="19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func>
                      <m:funcPr>
                        <m:ctrlP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9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min</m:t>
                        </m:r>
                      </m:fName>
                      <m:e>
                        <m:d>
                          <m:dPr>
                            <m:ctrlP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𝐵𝑒𝑑𝑠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9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  <m:t>𝐶</m:t>
                            </m:r>
                          </m:e>
                        </m:d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+</m:t>
                        </m:r>
                        <m:r>
                          <a:rPr lang="en-US" sz="19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𝑉</m:t>
                        </m:r>
                      </m:e>
                    </m:func>
                  </m:oMath>
                </a14:m>
                <a:r>
                  <a:rPr lang="en-US" sz="1900"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</a:rPr>
                  <a:t>					</a:t>
                </a:r>
              </a:p>
              <a:p>
                <a:pPr marL="0" indent="0">
                  <a:buNone/>
                </a:pPr>
                <a:endParaRPr lang="en-US" sz="190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B0038C7-EFF2-4B33-9253-AC2926A05B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540" t="-1650" b="-66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7388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BE3253-2211-4D07-B9AE-BA502526E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Modified SEIR for second infections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8CCCE-423B-40D9-BBC5-BAE9E6E2D9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</p:spPr>
            <p:txBody>
              <a:bodyPr>
                <a:noAutofit/>
              </a:bodyPr>
              <a:lstStyle/>
              <a:p>
                <a:pPr marL="0" marR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14:m>
                  <m:oMath xmlns:m="http://schemas.openxmlformats.org/officeDocument/2006/math">
                    <m:r>
                      <a:rPr lang="en-US" sz="1800" i="1" spc="-5">
                        <a:effectLst/>
                        <a:latin typeface="Cambria Math" panose="02040503050406030204" pitchFamily="18" charset="0"/>
                        <a:ea typeface="SimSun" panose="02010600030101010101" pitchFamily="2" charset="-122"/>
                      </a:rPr>
                      <m:t>𝑅𝑠𝑢𝑠</m:t>
                    </m:r>
                  </m:oMath>
                </a14:m>
                <a:r>
                  <a:rPr lang="en-US" sz="1800" spc="-5" dirty="0">
                    <a:effectLst/>
                    <a:ea typeface="SimSun" panose="02010600030101010101" pitchFamily="2" charset="-122"/>
                  </a:rPr>
                  <a:t>: A constant (between 0 and 1) representing the percentage of population that goes back to Suspectable compartment indicating chance of second infection, where the rest of the infected population recovers with permanent immunity.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:endParaRPr lang="en-US" sz="1800" spc="-5" dirty="0">
                  <a:ea typeface="SimSun" panose="02010600030101010101" pitchFamily="2" charset="-122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:r>
                  <a:rPr lang="en-US" sz="1800" spc="-5" dirty="0">
                    <a:effectLst/>
                    <a:ea typeface="SimSun" panose="02010600030101010101" pitchFamily="2" charset="-122"/>
                  </a:rPr>
                  <a:t>The modified equations with </a:t>
                </a:r>
                <a:r>
                  <a:rPr lang="en-US" sz="1800" spc="-5" dirty="0" err="1">
                    <a:effectLst/>
                    <a:ea typeface="SimSun" panose="02010600030101010101" pitchFamily="2" charset="-122"/>
                  </a:rPr>
                  <a:t>Rsus</a:t>
                </a:r>
                <a:r>
                  <a:rPr lang="en-US" sz="1800" spc="-5" dirty="0">
                    <a:effectLst/>
                    <a:ea typeface="SimSun" panose="02010600030101010101" pitchFamily="2" charset="-122"/>
                  </a:rPr>
                  <a:t> are shown </a:t>
                </a:r>
                <a:r>
                  <a:rPr lang="en-US" sz="1800" spc="-5" dirty="0">
                    <a:ea typeface="SimSun" panose="02010600030101010101" pitchFamily="2" charset="-122"/>
                  </a:rPr>
                  <a:t>as</a:t>
                </a:r>
                <a:r>
                  <a:rPr lang="en-US" sz="1800" spc="-5" dirty="0">
                    <a:effectLst/>
                    <a:ea typeface="SimSun" panose="02010600030101010101" pitchFamily="2" charset="-122"/>
                  </a:rPr>
                  <a:t>:</a:t>
                </a:r>
              </a:p>
              <a:p>
                <a:pPr marL="0" marR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:endParaRPr lang="en-US" sz="1800" spc="-5" dirty="0">
                  <a:effectLst/>
                  <a:ea typeface="SimSun" panose="02010600030101010101" pitchFamily="2" charset="-122"/>
                </a:endParaRPr>
              </a:p>
              <a:p>
                <a:pPr marL="0" marR="0" indent="0" hangingPunc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𝑑𝑆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𝛽</m:t>
                        </m:r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𝐼𝑆𝑉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𝑁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𝑅𝑠𝑢𝑠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∗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𝑑𝑅𝑒𝑐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																	</a:t>
                </a:r>
                <a:endParaRPr lang="en-US" sz="1800" i="1" dirty="0">
                  <a:effectLst/>
                  <a:ea typeface="Times New Roman" panose="02020603050405020304" pitchFamily="18" charset="0"/>
                </a:endParaRPr>
              </a:p>
              <a:p>
                <a:pPr marL="0" marR="0" indent="0" hangingPunct="0">
                  <a:spcBef>
                    <a:spcPts val="0"/>
                  </a:spcBef>
                  <a:spcAft>
                    <a:spcPts val="600"/>
                  </a:spcAft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𝑑𝑅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=(1−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𝑅𝑠𝑢𝑠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</a:rPr>
                      <m:t> )∗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𝑑𝑅𝑒𝑐</m:t>
                        </m:r>
                      </m:num>
                      <m:den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dirty="0">
                    <a:effectLst/>
                    <a:ea typeface="Times New Roman" panose="02020603050405020304" pitchFamily="18" charset="0"/>
                  </a:rPr>
                  <a:t> 																	</a:t>
                </a:r>
                <a:endParaRPr lang="en-US" sz="1800" spc="-5" dirty="0">
                  <a:ea typeface="SimSun" panose="02010600030101010101" pitchFamily="2" charset="-122"/>
                </a:endParaRPr>
              </a:p>
              <a:p>
                <a:pPr marL="0" marR="0" indent="0">
                  <a:spcBef>
                    <a:spcPts val="0"/>
                  </a:spcBef>
                  <a:spcAft>
                    <a:spcPts val="600"/>
                  </a:spcAft>
                  <a:buNone/>
                  <a:tabLst>
                    <a:tab pos="182880" algn="l"/>
                  </a:tabLst>
                </a:pPr>
                <a:r>
                  <a:rPr lang="en-US" sz="1800" spc="-5" dirty="0">
                    <a:ea typeface="SimSun" panose="02010600030101010101" pitchFamily="2" charset="-122"/>
                  </a:rPr>
                  <a:t>Here, t</a:t>
                </a:r>
                <a:r>
                  <a:rPr lang="en-US" sz="1800" spc="-5" dirty="0">
                    <a:effectLst/>
                    <a:ea typeface="SimSun" panose="02010600030101010101" pitchFamily="2" charset="-122"/>
                  </a:rPr>
                  <a:t>he updated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</m:ctrlPr>
                      </m:fPr>
                      <m:num>
                        <m: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𝑑𝑅</m:t>
                        </m:r>
                      </m:num>
                      <m:den>
                        <m:r>
                          <a:rPr lang="en-US" sz="1800" i="1" spc="-5">
                            <a:effectLst/>
                            <a:latin typeface="Cambria Math" panose="02040503050406030204" pitchFamily="18" charset="0"/>
                            <a:ea typeface="SimSun" panose="02010600030101010101" pitchFamily="2" charset="-122"/>
                          </a:rPr>
                          <m:t>𝑑𝑡</m:t>
                        </m:r>
                      </m:den>
                    </m:f>
                  </m:oMath>
                </a14:m>
                <a:r>
                  <a:rPr lang="en-US" sz="1800" spc="-5" dirty="0">
                    <a:effectLst/>
                    <a:ea typeface="SimSun" panose="02010600030101010101" pitchFamily="2" charset="-122"/>
                  </a:rPr>
                  <a:t> represents the population that gains permanent immunity considering the effect of vaccine and 2nd infection together.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8CCCE-423B-40D9-BBC5-BAE9E6E2D9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15568" y="2481943"/>
                <a:ext cx="10168128" cy="3695020"/>
              </a:xfrm>
              <a:blipFill>
                <a:blip r:embed="rId2"/>
                <a:stretch>
                  <a:fillRect l="-480" t="-1485" b="-67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0818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1D57F2-D93C-4031-BF99-08E5235E6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1560" y="586822"/>
            <a:ext cx="3657600" cy="1645920"/>
          </a:xfrm>
        </p:spPr>
        <p:txBody>
          <a:bodyPr>
            <a:normAutofit/>
          </a:bodyPr>
          <a:lstStyle/>
          <a:p>
            <a:r>
              <a:rPr lang="en-US" sz="3200" dirty="0"/>
              <a:t>Datasets used and fit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137EB-1DB2-4290-A710-E8AF4422BF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50106" y="586822"/>
            <a:ext cx="6106742" cy="1645920"/>
          </a:xfrm>
        </p:spPr>
        <p:txBody>
          <a:bodyPr anchor="ctr">
            <a:normAutofit/>
          </a:bodyPr>
          <a:lstStyle/>
          <a:p>
            <a:r>
              <a:rPr lang="en-US" sz="1800"/>
              <a:t>We have taken India Covid-19 data from John Hopkins dataset </a:t>
            </a:r>
          </a:p>
          <a:p>
            <a:r>
              <a:rPr lang="en-US" sz="1800"/>
              <a:t>We have taken Vaccination data from CoWin public APIs</a:t>
            </a:r>
          </a:p>
          <a:p>
            <a:r>
              <a:rPr lang="en-US" sz="1800"/>
              <a:t>Used lmfit (python lib for least squares minimization) to fit the data</a:t>
            </a:r>
          </a:p>
          <a:p>
            <a:endParaRPr lang="en-US" sz="1800"/>
          </a:p>
        </p:txBody>
      </p:sp>
      <p:pic>
        <p:nvPicPr>
          <p:cNvPr id="4" name="Graphic 61">
            <a:extLst>
              <a:ext uri="{FF2B5EF4-FFF2-40B4-BE49-F238E27FC236}">
                <a16:creationId xmlns:a16="http://schemas.microsoft.com/office/drawing/2014/main" id="{D8D74D49-1091-437E-8212-ADC90497673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7783" y="2929655"/>
            <a:ext cx="5481509" cy="3083348"/>
          </a:xfrm>
          <a:prstGeom prst="rect">
            <a:avLst/>
          </a:prstGeom>
        </p:spPr>
      </p:pic>
      <p:pic>
        <p:nvPicPr>
          <p:cNvPr id="5" name="Graphic 62">
            <a:extLst>
              <a:ext uri="{FF2B5EF4-FFF2-40B4-BE49-F238E27FC236}">
                <a16:creationId xmlns:a16="http://schemas.microsoft.com/office/drawing/2014/main" id="{5E75083C-E599-4497-B2F3-10FF720A68A9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198781" y="2917962"/>
            <a:ext cx="5523082" cy="3106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319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60DE6-EB78-47D1-AFFA-CAE6DD8D4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of curve fitting</a:t>
            </a:r>
          </a:p>
        </p:txBody>
      </p:sp>
      <p:pic>
        <p:nvPicPr>
          <p:cNvPr id="4" name="Graphic 64">
            <a:extLst>
              <a:ext uri="{FF2B5EF4-FFF2-40B4-BE49-F238E27FC236}">
                <a16:creationId xmlns:a16="http://schemas.microsoft.com/office/drawing/2014/main" id="{B808CB22-E2D8-4027-8D76-263CC061BB6F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680" y="1943894"/>
            <a:ext cx="7315200" cy="411480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E404553-9AA5-467D-B2C9-29BAB437AF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223912"/>
              </p:ext>
            </p:extLst>
          </p:nvPr>
        </p:nvGraphicFramePr>
        <p:xfrm>
          <a:off x="8056880" y="2355374"/>
          <a:ext cx="2875280" cy="32918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37640">
                  <a:extLst>
                    <a:ext uri="{9D8B030D-6E8A-4147-A177-3AD203B41FA5}">
                      <a16:colId xmlns:a16="http://schemas.microsoft.com/office/drawing/2014/main" val="2222985118"/>
                    </a:ext>
                  </a:extLst>
                </a:gridCol>
                <a:gridCol w="1437640">
                  <a:extLst>
                    <a:ext uri="{9D8B030D-6E8A-4147-A177-3AD203B41FA5}">
                      <a16:colId xmlns:a16="http://schemas.microsoft.com/office/drawing/2014/main" val="4003822308"/>
                    </a:ext>
                  </a:extLst>
                </a:gridCol>
              </a:tblGrid>
              <a:tr h="229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Evaluation Metric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Value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9743407"/>
                  </a:ext>
                </a:extLst>
              </a:tr>
              <a:tr h="22945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R2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9.98e-01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31805403"/>
                  </a:ext>
                </a:extLst>
              </a:tr>
              <a:tr h="4589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Mean Absolute Error (MAE)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2.98e+03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53705834"/>
                  </a:ext>
                </a:extLst>
              </a:tr>
              <a:tr h="4589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Mean Squared Error (MSE)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2.23e+07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3104337"/>
                  </a:ext>
                </a:extLst>
              </a:tr>
              <a:tr h="458907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Root Mean Squared Error (RMSE)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4.72e+03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998531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18956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1078</Words>
  <Application>Microsoft Office PowerPoint</Application>
  <PresentationFormat>Widescreen</PresentationFormat>
  <Paragraphs>91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Office Theme</vt:lpstr>
      <vt:lpstr>Modeling Effect of Lockdowns and Other Effects on India Covid-19 Infections Using SEIR Model and Machine Learning</vt:lpstr>
      <vt:lpstr>Problem Statement</vt:lpstr>
      <vt:lpstr>SEIR model: original and modified</vt:lpstr>
      <vt:lpstr>Original SEIR equations</vt:lpstr>
      <vt:lpstr>Modified SEIR for lockdowns</vt:lpstr>
      <vt:lpstr>Modified SEIR for vaccination</vt:lpstr>
      <vt:lpstr>Modified SEIR for second infections</vt:lpstr>
      <vt:lpstr>Datasets used and fit results</vt:lpstr>
      <vt:lpstr>Results of curve fitting</vt:lpstr>
      <vt:lpstr>Conclusion and 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Modeling Effect of Lockdowns and Other Effects on India Covid-19 Infections Using SEIR Model and Machine Learning</dc:title>
  <dc:creator>Joy Bose</dc:creator>
  <cp:lastModifiedBy>Joy Bose</cp:lastModifiedBy>
  <cp:revision>33</cp:revision>
  <dcterms:created xsi:type="dcterms:W3CDTF">2021-11-15T14:27:22Z</dcterms:created>
  <dcterms:modified xsi:type="dcterms:W3CDTF">2021-11-16T14:28:57Z</dcterms:modified>
</cp:coreProperties>
</file>