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827" r:id="rId4"/>
  </p:sldMasterIdLst>
  <p:sldIdLst>
    <p:sldId id="257" r:id="rId5"/>
    <p:sldId id="322" r:id="rId6"/>
    <p:sldId id="269" r:id="rId7"/>
    <p:sldId id="275" r:id="rId8"/>
    <p:sldId id="323" r:id="rId9"/>
    <p:sldId id="324" r:id="rId10"/>
    <p:sldId id="325" r:id="rId11"/>
    <p:sldId id="328" r:id="rId12"/>
    <p:sldId id="329" r:id="rId13"/>
    <p:sldId id="334" r:id="rId14"/>
    <p:sldId id="326" r:id="rId15"/>
    <p:sldId id="327" r:id="rId16"/>
    <p:sldId id="330" r:id="rId17"/>
    <p:sldId id="292" r:id="rId18"/>
    <p:sldId id="331" r:id="rId19"/>
    <p:sldId id="333" r:id="rId20"/>
    <p:sldId id="31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9/15/2021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4196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9/15/2021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63998078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9/15/2021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0106339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9/15/2021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950159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9/15/2021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8618299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9/15/2021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10074598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9/15/2021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9513941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9/15/2021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41055987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9/15/2021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125705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9/15/2021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276795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9/15/2021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744417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9/15/2021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461148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9/15/2021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82942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9/15/2021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11576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9/15/2021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612463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
        <p:nvSpPr>
          <p:cNvPr id="5" name="Date Placeholder 4"/>
          <p:cNvSpPr>
            <a:spLocks noGrp="1"/>
          </p:cNvSpPr>
          <p:nvPr>
            <p:ph type="dt" sz="half" idx="10"/>
          </p:nvPr>
        </p:nvSpPr>
        <p:spPr/>
        <p:txBody>
          <a:bodyPr/>
          <a:lstStyle/>
          <a:p>
            <a:fld id="{E778CE86-875F-4587-BCF6-FA054AFC0D53}" type="datetime1">
              <a:rPr lang="en-US" smtClean="0"/>
              <a:pPr/>
              <a:t>9/15/2021</a:t>
            </a:fld>
            <a:endParaRPr lang="en-US" dirty="0"/>
          </a:p>
        </p:txBody>
      </p:sp>
    </p:spTree>
    <p:extLst>
      <p:ext uri="{BB962C8B-B14F-4D97-AF65-F5344CB8AC3E}">
        <p14:creationId xmlns:p14="http://schemas.microsoft.com/office/powerpoint/2010/main" val="569184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6FA2B21-3FCD-4721-B95C-427943F61125}" type="datetime1">
              <a:rPr lang="en-US" smtClean="0"/>
              <a:t>9/15/2021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467208080"/>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18C3B467-088C-4F3D-A9A7-105C4E1E20CD}"/>
              </a:ext>
            </a:extLst>
          </p:cNvPr>
          <p:cNvSpPr>
            <a:spLocks noGrp="1"/>
          </p:cNvSpPr>
          <p:nvPr>
            <p:ph type="title"/>
          </p:nvPr>
        </p:nvSpPr>
        <p:spPr>
          <a:xfrm>
            <a:off x="6096000" y="2119313"/>
            <a:ext cx="5606877" cy="3414712"/>
          </a:xfrm>
          <a:solidFill>
            <a:schemeClr val="tx1"/>
          </a:solidFill>
          <a:ln>
            <a:noFill/>
          </a:ln>
          <a:effectLst/>
        </p:spPr>
        <p:txBody>
          <a:bodyPr>
            <a:normAutofit/>
          </a:bodyPr>
          <a:lstStyle/>
          <a:p>
            <a:pPr algn="ctr"/>
            <a:br>
              <a:rPr lang="en-US" sz="1300" dirty="0">
                <a:solidFill>
                  <a:schemeClr val="bg1"/>
                </a:solidFill>
                <a:latin typeface="Century Gothic" panose="020B0502020202020204" pitchFamily="34" charset="0"/>
              </a:rPr>
            </a:br>
            <a:r>
              <a:rPr lang="en-US" sz="3200" dirty="0">
                <a:solidFill>
                  <a:schemeClr val="bg1"/>
                </a:solidFill>
                <a:latin typeface="Century Gothic" panose="020B0502020202020204" pitchFamily="34" charset="0"/>
              </a:rPr>
              <a:t>Sparse Distributed Memory using </a:t>
            </a:r>
            <a:br>
              <a:rPr lang="en-US" sz="3200" dirty="0">
                <a:solidFill>
                  <a:schemeClr val="bg1"/>
                </a:solidFill>
                <a:latin typeface="Century Gothic" panose="020B0502020202020204" pitchFamily="34" charset="0"/>
              </a:rPr>
            </a:br>
            <a:r>
              <a:rPr lang="en-US" sz="3200" dirty="0">
                <a:solidFill>
                  <a:schemeClr val="bg1"/>
                </a:solidFill>
                <a:latin typeface="Century Gothic" panose="020B0502020202020204" pitchFamily="34" charset="0"/>
              </a:rPr>
              <a:t>Spiking Neural Networks</a:t>
            </a:r>
            <a:br>
              <a:rPr lang="en-US" sz="3200" dirty="0">
                <a:solidFill>
                  <a:schemeClr val="bg1"/>
                </a:solidFill>
                <a:latin typeface="Century Gothic" panose="020B0502020202020204" pitchFamily="34" charset="0"/>
              </a:rPr>
            </a:br>
            <a:r>
              <a:rPr lang="en-US" sz="3200" dirty="0">
                <a:solidFill>
                  <a:schemeClr val="bg1"/>
                </a:solidFill>
                <a:latin typeface="Century Gothic" panose="020B0502020202020204" pitchFamily="34" charset="0"/>
              </a:rPr>
              <a:t> on </a:t>
            </a:r>
            <a:r>
              <a:rPr lang="en-US" sz="3200" dirty="0" err="1">
                <a:solidFill>
                  <a:schemeClr val="bg1"/>
                </a:solidFill>
                <a:latin typeface="Century Gothic" panose="020B0502020202020204" pitchFamily="34" charset="0"/>
              </a:rPr>
              <a:t>Nengo</a:t>
            </a:r>
            <a:br>
              <a:rPr lang="en-US" sz="4400" dirty="0">
                <a:solidFill>
                  <a:schemeClr val="bg1"/>
                </a:solidFill>
                <a:latin typeface="Century Gothic" panose="020B0502020202020204" pitchFamily="34" charset="0"/>
              </a:rPr>
            </a:br>
            <a:br>
              <a:rPr lang="en-US" sz="2700" dirty="0">
                <a:solidFill>
                  <a:schemeClr val="bg1"/>
                </a:solidFill>
              </a:rPr>
            </a:br>
            <a:endParaRPr lang="en-US" sz="2700" dirty="0">
              <a:solidFill>
                <a:schemeClr val="bg1"/>
              </a:solidFill>
            </a:endParaRPr>
          </a:p>
        </p:txBody>
      </p:sp>
    </p:spTree>
    <p:extLst>
      <p:ext uri="{BB962C8B-B14F-4D97-AF65-F5344CB8AC3E}">
        <p14:creationId xmlns:p14="http://schemas.microsoft.com/office/powerpoint/2010/main" val="2584280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5B58B-8E5D-4839-8B10-01326F96BAF5}"/>
              </a:ext>
            </a:extLst>
          </p:cNvPr>
          <p:cNvSpPr>
            <a:spLocks noGrp="1"/>
          </p:cNvSpPr>
          <p:nvPr>
            <p:ph type="title"/>
          </p:nvPr>
        </p:nvSpPr>
        <p:spPr>
          <a:xfrm>
            <a:off x="677334" y="609600"/>
            <a:ext cx="8596668" cy="676275"/>
          </a:xfrm>
        </p:spPr>
        <p:txBody>
          <a:bodyPr>
            <a:normAutofit/>
          </a:bodyPr>
          <a:lstStyle/>
          <a:p>
            <a:r>
              <a:rPr lang="en-US" dirty="0" err="1"/>
              <a:t>Nengo</a:t>
            </a:r>
            <a:r>
              <a:rPr lang="en-US" dirty="0"/>
              <a:t> and </a:t>
            </a:r>
            <a:r>
              <a:rPr lang="en-US" dirty="0" err="1"/>
              <a:t>NengoDL</a:t>
            </a:r>
            <a:endParaRPr lang="en-IN" dirty="0"/>
          </a:p>
        </p:txBody>
      </p:sp>
      <p:sp>
        <p:nvSpPr>
          <p:cNvPr id="3" name="Content Placeholder 2">
            <a:extLst>
              <a:ext uri="{FF2B5EF4-FFF2-40B4-BE49-F238E27FC236}">
                <a16:creationId xmlns:a16="http://schemas.microsoft.com/office/drawing/2014/main" id="{8991EF3C-69F3-4E6A-AA40-98FB302F8A7D}"/>
              </a:ext>
            </a:extLst>
          </p:cNvPr>
          <p:cNvSpPr>
            <a:spLocks noGrp="1"/>
          </p:cNvSpPr>
          <p:nvPr>
            <p:ph idx="1"/>
          </p:nvPr>
        </p:nvSpPr>
        <p:spPr>
          <a:xfrm>
            <a:off x="544114" y="1743075"/>
            <a:ext cx="8596667" cy="4838700"/>
          </a:xfrm>
        </p:spPr>
        <p:txBody>
          <a:bodyPr>
            <a:normAutofit/>
          </a:bodyPr>
          <a:lstStyle/>
          <a:p>
            <a:pPr marL="628650" indent="-285750">
              <a:lnSpc>
                <a:spcPct val="95000"/>
              </a:lnSpc>
              <a:spcAft>
                <a:spcPts val="600"/>
              </a:spcAft>
              <a:buFont typeface="Arial" panose="020B0604020202020204" pitchFamily="34" charset="0"/>
              <a:buChar char="•"/>
              <a:tabLst>
                <a:tab pos="182880" algn="l"/>
              </a:tabLst>
            </a:pPr>
            <a:r>
              <a:rPr lang="en-US" spc="-5" dirty="0" err="1">
                <a:effectLst/>
                <a:ea typeface="SimSun" panose="02010600030101010101" pitchFamily="2" charset="-122"/>
              </a:rPr>
              <a:t>Nengo</a:t>
            </a:r>
            <a:r>
              <a:rPr lang="en-US" spc="-5" dirty="0">
                <a:effectLst/>
                <a:ea typeface="SimSun" panose="02010600030101010101" pitchFamily="2" charset="-122"/>
              </a:rPr>
              <a:t> [10] is a Python based simulator for spiking neurons. As a simulator, it has a few advantages: It offers flexibility in writing code to simulate spiking neurons, it has graphical and scripting interfaces, it works with multiple learning rules and spiking neural models, it is getting wider acceptance in the machine learning and computational neuroscience community. All of these inspired us to use </a:t>
            </a:r>
            <a:r>
              <a:rPr lang="en-US" spc="-5" dirty="0" err="1">
                <a:effectLst/>
                <a:ea typeface="SimSun" panose="02010600030101010101" pitchFamily="2" charset="-122"/>
              </a:rPr>
              <a:t>Nengo</a:t>
            </a:r>
            <a:r>
              <a:rPr lang="en-US" spc="-5" dirty="0">
                <a:effectLst/>
                <a:ea typeface="SimSun" panose="02010600030101010101" pitchFamily="2" charset="-122"/>
              </a:rPr>
              <a:t> for simulating our model. </a:t>
            </a:r>
            <a:endParaRPr lang="en-IN" spc="-5" dirty="0">
              <a:effectLst/>
              <a:ea typeface="SimSun" panose="02010600030101010101" pitchFamily="2" charset="-122"/>
            </a:endParaRPr>
          </a:p>
          <a:p>
            <a:pPr marL="628650" indent="-285750">
              <a:lnSpc>
                <a:spcPct val="95000"/>
              </a:lnSpc>
              <a:spcAft>
                <a:spcPts val="600"/>
              </a:spcAft>
              <a:buFont typeface="Arial" panose="020B0604020202020204" pitchFamily="34" charset="0"/>
              <a:buChar char="•"/>
              <a:tabLst>
                <a:tab pos="182880" algn="l"/>
              </a:tabLst>
            </a:pPr>
            <a:r>
              <a:rPr lang="en-US" spc="-5" dirty="0" err="1">
                <a:effectLst/>
                <a:ea typeface="SimSun" panose="02010600030101010101" pitchFamily="2" charset="-122"/>
              </a:rPr>
              <a:t>NengoDL</a:t>
            </a:r>
            <a:r>
              <a:rPr lang="en-US" spc="-5" dirty="0">
                <a:effectLst/>
                <a:ea typeface="SimSun" panose="02010600030101010101" pitchFamily="2" charset="-122"/>
              </a:rPr>
              <a:t> [11] is a simulator for SNNs that combines </a:t>
            </a:r>
            <a:r>
              <a:rPr lang="en-US" spc="-5" dirty="0" err="1">
                <a:effectLst/>
                <a:ea typeface="SimSun" panose="02010600030101010101" pitchFamily="2" charset="-122"/>
              </a:rPr>
              <a:t>Nengo</a:t>
            </a:r>
            <a:r>
              <a:rPr lang="en-US" spc="-5" dirty="0">
                <a:effectLst/>
                <a:ea typeface="SimSun" panose="02010600030101010101" pitchFamily="2" charset="-122"/>
              </a:rPr>
              <a:t> and Deep Learning. The input to </a:t>
            </a:r>
            <a:r>
              <a:rPr lang="en-US" spc="-5" dirty="0" err="1">
                <a:effectLst/>
                <a:ea typeface="SimSun" panose="02010600030101010101" pitchFamily="2" charset="-122"/>
              </a:rPr>
              <a:t>NengoDL</a:t>
            </a:r>
            <a:r>
              <a:rPr lang="en-US" spc="-5" dirty="0">
                <a:effectLst/>
                <a:ea typeface="SimSun" panose="02010600030101010101" pitchFamily="2" charset="-122"/>
              </a:rPr>
              <a:t> is a </a:t>
            </a:r>
            <a:r>
              <a:rPr lang="en-US" spc="-5" dirty="0" err="1">
                <a:effectLst/>
                <a:ea typeface="SimSun" panose="02010600030101010101" pitchFamily="2" charset="-122"/>
              </a:rPr>
              <a:t>Nengo</a:t>
            </a:r>
            <a:r>
              <a:rPr lang="en-US" spc="-5" dirty="0">
                <a:effectLst/>
                <a:ea typeface="SimSun" panose="02010600030101010101" pitchFamily="2" charset="-122"/>
              </a:rPr>
              <a:t> network. Using </a:t>
            </a:r>
            <a:r>
              <a:rPr lang="en-US" spc="-5" dirty="0" err="1">
                <a:effectLst/>
                <a:ea typeface="SimSun" panose="02010600030101010101" pitchFamily="2" charset="-122"/>
              </a:rPr>
              <a:t>NengoDL</a:t>
            </a:r>
            <a:r>
              <a:rPr lang="en-US" spc="-5" dirty="0">
                <a:effectLst/>
                <a:ea typeface="SimSun" panose="02010600030101010101" pitchFamily="2" charset="-122"/>
              </a:rPr>
              <a:t>, a user can simulate the SNN using a deep learning model such as </a:t>
            </a:r>
            <a:r>
              <a:rPr lang="en-US" spc="-5" dirty="0" err="1">
                <a:effectLst/>
                <a:ea typeface="SimSun" panose="02010600030101010101" pitchFamily="2" charset="-122"/>
              </a:rPr>
              <a:t>Tensorflow</a:t>
            </a:r>
            <a:r>
              <a:rPr lang="en-US" spc="-5" dirty="0">
                <a:effectLst/>
                <a:ea typeface="SimSun" panose="02010600030101010101" pitchFamily="2" charset="-122"/>
              </a:rPr>
              <a:t>, thus they can get the best of both worlds. </a:t>
            </a:r>
            <a:endParaRPr lang="en-IN" spc="-5" dirty="0">
              <a:effectLst/>
              <a:ea typeface="SimSun" panose="02010600030101010101" pitchFamily="2" charset="-122"/>
            </a:endParaRPr>
          </a:p>
          <a:p>
            <a:pPr marL="628650" indent="-285750">
              <a:lnSpc>
                <a:spcPct val="95000"/>
              </a:lnSpc>
              <a:spcAft>
                <a:spcPts val="600"/>
              </a:spcAft>
              <a:buFont typeface="Arial" panose="020B0604020202020204" pitchFamily="34" charset="0"/>
              <a:buChar char="•"/>
              <a:tabLst>
                <a:tab pos="182880" algn="l"/>
              </a:tabLst>
            </a:pPr>
            <a:r>
              <a:rPr lang="en-US" spc="-5" dirty="0">
                <a:effectLst/>
                <a:ea typeface="SimSun" panose="02010600030101010101" pitchFamily="2" charset="-122"/>
              </a:rPr>
              <a:t>To switch from </a:t>
            </a:r>
            <a:r>
              <a:rPr lang="en-US" spc="-5" dirty="0" err="1">
                <a:effectLst/>
                <a:ea typeface="SimSun" panose="02010600030101010101" pitchFamily="2" charset="-122"/>
              </a:rPr>
              <a:t>Nengo</a:t>
            </a:r>
            <a:r>
              <a:rPr lang="en-US" spc="-5" dirty="0">
                <a:effectLst/>
                <a:ea typeface="SimSun" panose="02010600030101010101" pitchFamily="2" charset="-122"/>
              </a:rPr>
              <a:t> to </a:t>
            </a:r>
            <a:r>
              <a:rPr lang="en-US" spc="-5" dirty="0" err="1">
                <a:effectLst/>
                <a:ea typeface="SimSun" panose="02010600030101010101" pitchFamily="2" charset="-122"/>
              </a:rPr>
              <a:t>NengoDL</a:t>
            </a:r>
            <a:r>
              <a:rPr lang="en-US" spc="-5" dirty="0">
                <a:effectLst/>
                <a:ea typeface="SimSun" panose="02010600030101010101" pitchFamily="2" charset="-122"/>
              </a:rPr>
              <a:t>, only the simulator needs to be changed, while the model is same as that built for the </a:t>
            </a:r>
            <a:r>
              <a:rPr lang="en-US" spc="-5" dirty="0" err="1">
                <a:effectLst/>
                <a:ea typeface="SimSun" panose="02010600030101010101" pitchFamily="2" charset="-122"/>
              </a:rPr>
              <a:t>Nengo</a:t>
            </a:r>
            <a:r>
              <a:rPr lang="en-US" spc="-5" dirty="0">
                <a:effectLst/>
                <a:ea typeface="SimSun" panose="02010600030101010101" pitchFamily="2" charset="-122"/>
              </a:rPr>
              <a:t> simulator. </a:t>
            </a:r>
            <a:r>
              <a:rPr lang="en-US" spc="-5" dirty="0" err="1">
                <a:effectLst/>
                <a:ea typeface="SimSun" panose="02010600030101010101" pitchFamily="2" charset="-122"/>
              </a:rPr>
              <a:t>NengoDL</a:t>
            </a:r>
            <a:r>
              <a:rPr lang="en-US" spc="-5" dirty="0">
                <a:effectLst/>
                <a:ea typeface="SimSun" panose="02010600030101010101" pitchFamily="2" charset="-122"/>
              </a:rPr>
              <a:t> has a faster simulation speed on both CPUs and GPUs. Additionally, </a:t>
            </a:r>
            <a:r>
              <a:rPr lang="en-US" spc="-5" dirty="0" err="1">
                <a:effectLst/>
                <a:ea typeface="SimSun" panose="02010600030101010101" pitchFamily="2" charset="-122"/>
              </a:rPr>
              <a:t>NengoDL</a:t>
            </a:r>
            <a:r>
              <a:rPr lang="en-US" spc="-5" dirty="0">
                <a:effectLst/>
                <a:ea typeface="SimSun" panose="02010600030101010101" pitchFamily="2" charset="-122"/>
              </a:rPr>
              <a:t> allows batch processing, which significantly reduces the computation time.</a:t>
            </a:r>
            <a:endParaRPr lang="en-IN" spc="-5" dirty="0">
              <a:effectLst/>
              <a:ea typeface="SimSun" panose="02010600030101010101" pitchFamily="2" charset="-122"/>
            </a:endParaRPr>
          </a:p>
        </p:txBody>
      </p:sp>
    </p:spTree>
    <p:extLst>
      <p:ext uri="{BB962C8B-B14F-4D97-AF65-F5344CB8AC3E}">
        <p14:creationId xmlns:p14="http://schemas.microsoft.com/office/powerpoint/2010/main" val="2661935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Shape 27">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875B58B-8E5D-4839-8B10-01326F96BAF5}"/>
              </a:ext>
            </a:extLst>
          </p:cNvPr>
          <p:cNvSpPr>
            <a:spLocks noGrp="1"/>
          </p:cNvSpPr>
          <p:nvPr>
            <p:ph type="title"/>
          </p:nvPr>
        </p:nvSpPr>
        <p:spPr>
          <a:xfrm>
            <a:off x="7181723" y="609600"/>
            <a:ext cx="4512989" cy="2227730"/>
          </a:xfrm>
        </p:spPr>
        <p:txBody>
          <a:bodyPr anchor="ctr">
            <a:normAutofit/>
          </a:bodyPr>
          <a:lstStyle/>
          <a:p>
            <a:r>
              <a:rPr lang="en-US" dirty="0">
                <a:solidFill>
                  <a:srgbClr val="FFFFFF"/>
                </a:solidFill>
              </a:rPr>
              <a:t>Results</a:t>
            </a:r>
            <a:endParaRPr lang="en-IN" dirty="0">
              <a:solidFill>
                <a:srgbClr val="FFFFFF"/>
              </a:solidFill>
            </a:endParaRPr>
          </a:p>
        </p:txBody>
      </p:sp>
      <p:pic>
        <p:nvPicPr>
          <p:cNvPr id="5" name="Picture 4" descr="Chart, line chart&#10;&#10;Description automatically generated">
            <a:extLst>
              <a:ext uri="{FF2B5EF4-FFF2-40B4-BE49-F238E27FC236}">
                <a16:creationId xmlns:a16="http://schemas.microsoft.com/office/drawing/2014/main" id="{98C044E8-9F29-4749-BDC5-B337A140C414}"/>
              </a:ext>
            </a:extLst>
          </p:cNvPr>
          <p:cNvPicPr>
            <a:picLocks noChangeAspect="1"/>
          </p:cNvPicPr>
          <p:nvPr/>
        </p:nvPicPr>
        <p:blipFill rotWithShape="1">
          <a:blip r:embed="rId2"/>
          <a:srcRect l="734" t="1718" r="51661"/>
          <a:stretch/>
        </p:blipFill>
        <p:spPr>
          <a:xfrm>
            <a:off x="0" y="1788825"/>
            <a:ext cx="5609762" cy="3271882"/>
          </a:xfrm>
          <a:prstGeom prst="rect">
            <a:avLst/>
          </a:prstGeom>
        </p:spPr>
      </p:pic>
      <p:sp>
        <p:nvSpPr>
          <p:cNvPr id="3" name="Content Placeholder 2">
            <a:extLst>
              <a:ext uri="{FF2B5EF4-FFF2-40B4-BE49-F238E27FC236}">
                <a16:creationId xmlns:a16="http://schemas.microsoft.com/office/drawing/2014/main" id="{8991EF3C-69F3-4E6A-AA40-98FB302F8A7D}"/>
              </a:ext>
            </a:extLst>
          </p:cNvPr>
          <p:cNvSpPr>
            <a:spLocks noGrp="1"/>
          </p:cNvSpPr>
          <p:nvPr>
            <p:ph idx="1"/>
          </p:nvPr>
        </p:nvSpPr>
        <p:spPr>
          <a:xfrm>
            <a:off x="7181724" y="2837330"/>
            <a:ext cx="4512988" cy="3317938"/>
          </a:xfrm>
        </p:spPr>
        <p:txBody>
          <a:bodyPr anchor="t">
            <a:normAutofit/>
          </a:bodyPr>
          <a:lstStyle/>
          <a:p>
            <a:pPr marL="0" indent="0">
              <a:lnSpc>
                <a:spcPct val="90000"/>
              </a:lnSpc>
              <a:buNone/>
            </a:pPr>
            <a:r>
              <a:rPr lang="en-US" sz="2000" b="0" i="0" dirty="0">
                <a:solidFill>
                  <a:srgbClr val="FFFFFF"/>
                </a:solidFill>
                <a:effectLst/>
              </a:rPr>
              <a:t>We observed that the memory capacity for spiking implementation is similar to the non-spiking implementation. </a:t>
            </a:r>
          </a:p>
          <a:p>
            <a:pPr marL="0" indent="0">
              <a:lnSpc>
                <a:spcPct val="90000"/>
              </a:lnSpc>
              <a:buNone/>
            </a:pPr>
            <a:r>
              <a:rPr lang="en-US" sz="2000" b="0" i="0" dirty="0">
                <a:solidFill>
                  <a:srgbClr val="FFFFFF"/>
                </a:solidFill>
                <a:effectLst/>
              </a:rPr>
              <a:t>We measure the memory capacity using LIF, Adaptive-LIF [12], Spiking Rectified Linear Unit, and </a:t>
            </a:r>
            <a:r>
              <a:rPr lang="en-US" sz="2000" b="0" i="0" dirty="0" err="1">
                <a:solidFill>
                  <a:srgbClr val="FFFFFF"/>
                </a:solidFill>
                <a:effectLst/>
              </a:rPr>
              <a:t>Izhikevich</a:t>
            </a:r>
            <a:r>
              <a:rPr lang="en-US" sz="2000" b="0" i="0" dirty="0">
                <a:solidFill>
                  <a:srgbClr val="FFFFFF"/>
                </a:solidFill>
                <a:effectLst/>
              </a:rPr>
              <a:t>[13] neurons and obtained similar results.</a:t>
            </a:r>
            <a:br>
              <a:rPr lang="en-US" sz="2000" dirty="0">
                <a:solidFill>
                  <a:srgbClr val="FFFFFF"/>
                </a:solidFill>
              </a:rPr>
            </a:br>
            <a:endParaRPr lang="en-IN" sz="2000" dirty="0">
              <a:solidFill>
                <a:srgbClr val="FFFFFF"/>
              </a:solidFill>
            </a:endParaRPr>
          </a:p>
        </p:txBody>
      </p:sp>
    </p:spTree>
    <p:extLst>
      <p:ext uri="{BB962C8B-B14F-4D97-AF65-F5344CB8AC3E}">
        <p14:creationId xmlns:p14="http://schemas.microsoft.com/office/powerpoint/2010/main" val="273499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Shape 27">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875B58B-8E5D-4839-8B10-01326F96BAF5}"/>
              </a:ext>
            </a:extLst>
          </p:cNvPr>
          <p:cNvSpPr>
            <a:spLocks noGrp="1"/>
          </p:cNvSpPr>
          <p:nvPr>
            <p:ph type="title"/>
          </p:nvPr>
        </p:nvSpPr>
        <p:spPr>
          <a:xfrm>
            <a:off x="7181723" y="609600"/>
            <a:ext cx="4512989" cy="2227730"/>
          </a:xfrm>
        </p:spPr>
        <p:txBody>
          <a:bodyPr anchor="ctr">
            <a:normAutofit/>
          </a:bodyPr>
          <a:lstStyle/>
          <a:p>
            <a:r>
              <a:rPr lang="en-US" dirty="0">
                <a:solidFill>
                  <a:srgbClr val="FFFFFF"/>
                </a:solidFill>
              </a:rPr>
              <a:t>Results</a:t>
            </a:r>
            <a:endParaRPr lang="en-IN" dirty="0">
              <a:solidFill>
                <a:srgbClr val="FFFFFF"/>
              </a:solidFill>
            </a:endParaRPr>
          </a:p>
        </p:txBody>
      </p:sp>
      <p:pic>
        <p:nvPicPr>
          <p:cNvPr id="5" name="Picture 4" descr="Chart, line chart&#10;&#10;Description automatically generated">
            <a:extLst>
              <a:ext uri="{FF2B5EF4-FFF2-40B4-BE49-F238E27FC236}">
                <a16:creationId xmlns:a16="http://schemas.microsoft.com/office/drawing/2014/main" id="{AC39ECD6-EA71-4E2F-9355-1F99B621E4BA}"/>
              </a:ext>
            </a:extLst>
          </p:cNvPr>
          <p:cNvPicPr>
            <a:picLocks noChangeAspect="1"/>
          </p:cNvPicPr>
          <p:nvPr/>
        </p:nvPicPr>
        <p:blipFill rotWithShape="1">
          <a:blip r:embed="rId2"/>
          <a:srcRect l="53000" t="2317" r="417"/>
          <a:stretch/>
        </p:blipFill>
        <p:spPr>
          <a:xfrm>
            <a:off x="-3943" y="1963912"/>
            <a:ext cx="5552129" cy="3435002"/>
          </a:xfrm>
          <a:prstGeom prst="rect">
            <a:avLst/>
          </a:prstGeom>
        </p:spPr>
      </p:pic>
      <p:sp>
        <p:nvSpPr>
          <p:cNvPr id="3" name="Content Placeholder 2">
            <a:extLst>
              <a:ext uri="{FF2B5EF4-FFF2-40B4-BE49-F238E27FC236}">
                <a16:creationId xmlns:a16="http://schemas.microsoft.com/office/drawing/2014/main" id="{8991EF3C-69F3-4E6A-AA40-98FB302F8A7D}"/>
              </a:ext>
            </a:extLst>
          </p:cNvPr>
          <p:cNvSpPr>
            <a:spLocks noGrp="1"/>
          </p:cNvSpPr>
          <p:nvPr>
            <p:ph idx="1"/>
          </p:nvPr>
        </p:nvSpPr>
        <p:spPr>
          <a:xfrm>
            <a:off x="7181725" y="2837329"/>
            <a:ext cx="4512988" cy="3317938"/>
          </a:xfrm>
        </p:spPr>
        <p:txBody>
          <a:bodyPr anchor="t">
            <a:normAutofit/>
          </a:bodyPr>
          <a:lstStyle/>
          <a:p>
            <a:pPr marL="0" indent="0">
              <a:lnSpc>
                <a:spcPct val="90000"/>
              </a:lnSpc>
              <a:buNone/>
            </a:pPr>
            <a:r>
              <a:rPr lang="en-US" sz="2000" b="0" i="0" dirty="0">
                <a:solidFill>
                  <a:schemeClr val="bg1"/>
                </a:solidFill>
                <a:effectLst/>
              </a:rPr>
              <a:t>We tested the model for address decoder sizes of 256, 512 and 1024 neurons, and found it to be scalable with similar performance.</a:t>
            </a:r>
            <a:endParaRPr lang="en-IN" sz="2000" dirty="0">
              <a:solidFill>
                <a:schemeClr val="bg1"/>
              </a:solidFill>
            </a:endParaRPr>
          </a:p>
        </p:txBody>
      </p:sp>
    </p:spTree>
    <p:extLst>
      <p:ext uri="{BB962C8B-B14F-4D97-AF65-F5344CB8AC3E}">
        <p14:creationId xmlns:p14="http://schemas.microsoft.com/office/powerpoint/2010/main" val="3431519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1" name="Rectangle 10">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Freeform: Shape 26">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875B58B-8E5D-4839-8B10-01326F96BAF5}"/>
              </a:ext>
            </a:extLst>
          </p:cNvPr>
          <p:cNvSpPr>
            <a:spLocks noGrp="1"/>
          </p:cNvSpPr>
          <p:nvPr>
            <p:ph type="title"/>
          </p:nvPr>
        </p:nvSpPr>
        <p:spPr>
          <a:xfrm>
            <a:off x="7181724" y="467285"/>
            <a:ext cx="4512989" cy="1113865"/>
          </a:xfrm>
        </p:spPr>
        <p:txBody>
          <a:bodyPr anchor="ctr">
            <a:normAutofit/>
          </a:bodyPr>
          <a:lstStyle/>
          <a:p>
            <a:r>
              <a:rPr lang="en-US" dirty="0">
                <a:solidFill>
                  <a:srgbClr val="FFFFFF"/>
                </a:solidFill>
              </a:rPr>
              <a:t>Results</a:t>
            </a:r>
            <a:endParaRPr lang="en-IN" dirty="0">
              <a:solidFill>
                <a:srgbClr val="FFFFFF"/>
              </a:solidFill>
            </a:endParaRPr>
          </a:p>
        </p:txBody>
      </p:sp>
      <p:pic>
        <p:nvPicPr>
          <p:cNvPr id="4" name="Picture 3">
            <a:extLst>
              <a:ext uri="{FF2B5EF4-FFF2-40B4-BE49-F238E27FC236}">
                <a16:creationId xmlns:a16="http://schemas.microsoft.com/office/drawing/2014/main" id="{5F6038ED-E513-48DC-9FA8-5E42410ADD89}"/>
              </a:ext>
            </a:extLst>
          </p:cNvPr>
          <p:cNvPicPr/>
          <p:nvPr/>
        </p:nvPicPr>
        <p:blipFill rotWithShape="1">
          <a:blip r:embed="rId2" cstate="print">
            <a:extLst>
              <a:ext uri="{28A0092B-C50C-407E-A947-70E740481C1C}">
                <a14:useLocalDpi xmlns:a14="http://schemas.microsoft.com/office/drawing/2010/main" val="0"/>
              </a:ext>
            </a:extLst>
          </a:blip>
          <a:srcRect t="4909" r="2462"/>
          <a:stretch/>
        </p:blipFill>
        <p:spPr bwMode="auto">
          <a:xfrm>
            <a:off x="0" y="1807769"/>
            <a:ext cx="5108139" cy="3233993"/>
          </a:xfrm>
          <a:prstGeom prst="rect">
            <a:avLst/>
          </a:prstGeom>
          <a:noFill/>
        </p:spPr>
      </p:pic>
      <p:sp>
        <p:nvSpPr>
          <p:cNvPr id="3" name="Content Placeholder 2">
            <a:extLst>
              <a:ext uri="{FF2B5EF4-FFF2-40B4-BE49-F238E27FC236}">
                <a16:creationId xmlns:a16="http://schemas.microsoft.com/office/drawing/2014/main" id="{8991EF3C-69F3-4E6A-AA40-98FB302F8A7D}"/>
              </a:ext>
            </a:extLst>
          </p:cNvPr>
          <p:cNvSpPr>
            <a:spLocks noGrp="1"/>
          </p:cNvSpPr>
          <p:nvPr>
            <p:ph idx="1"/>
          </p:nvPr>
        </p:nvSpPr>
        <p:spPr>
          <a:xfrm>
            <a:off x="7181725" y="1581150"/>
            <a:ext cx="4512988" cy="5181599"/>
          </a:xfrm>
        </p:spPr>
        <p:txBody>
          <a:bodyPr anchor="t">
            <a:noAutofit/>
          </a:bodyPr>
          <a:lstStyle/>
          <a:p>
            <a:pPr marL="0" indent="0">
              <a:lnSpc>
                <a:spcPct val="90000"/>
              </a:lnSpc>
              <a:buNone/>
            </a:pPr>
            <a:r>
              <a:rPr lang="en-US" dirty="0">
                <a:solidFill>
                  <a:schemeClr val="bg1"/>
                </a:solidFill>
                <a:effectLst/>
                <a:ea typeface="SimSun" panose="02010600030101010101" pitchFamily="2" charset="-122"/>
              </a:rPr>
              <a:t>For the application with MNIST images, we used an SDM with input of size 256 and middle layer of size 512. </a:t>
            </a:r>
          </a:p>
          <a:p>
            <a:pPr marL="0" indent="0">
              <a:lnSpc>
                <a:spcPct val="90000"/>
              </a:lnSpc>
              <a:buNone/>
            </a:pPr>
            <a:r>
              <a:rPr lang="en-US" dirty="0">
                <a:solidFill>
                  <a:schemeClr val="bg1"/>
                </a:solidFill>
                <a:effectLst/>
                <a:ea typeface="SimSun" panose="02010600030101010101" pitchFamily="2" charset="-122"/>
              </a:rPr>
              <a:t>The memory capacity grows linearly until around 400 address-data pairs, after which it starts degrading slowly.</a:t>
            </a:r>
          </a:p>
          <a:p>
            <a:pPr marL="0" indent="0">
              <a:lnSpc>
                <a:spcPct val="90000"/>
              </a:lnSpc>
              <a:buNone/>
            </a:pPr>
            <a:r>
              <a:rPr lang="en-US" dirty="0">
                <a:solidFill>
                  <a:schemeClr val="bg1"/>
                </a:solidFill>
                <a:effectLst/>
                <a:ea typeface="SimSun" panose="02010600030101010101" pitchFamily="2" charset="-122"/>
              </a:rPr>
              <a:t>However, a peak could not be discerned in the memory capacity graph. We simulated the memory until we reached 3000 address data pairs</a:t>
            </a:r>
            <a:r>
              <a:rPr lang="en-US" dirty="0">
                <a:solidFill>
                  <a:schemeClr val="bg1"/>
                </a:solidFill>
                <a:ea typeface="SimSun" panose="02010600030101010101" pitchFamily="2" charset="-122"/>
              </a:rPr>
              <a:t>.</a:t>
            </a:r>
          </a:p>
          <a:p>
            <a:pPr marL="0" indent="0">
              <a:lnSpc>
                <a:spcPct val="90000"/>
              </a:lnSpc>
              <a:buNone/>
            </a:pPr>
            <a:r>
              <a:rPr lang="en-US" spc="-5" dirty="0">
                <a:solidFill>
                  <a:schemeClr val="bg1"/>
                </a:solidFill>
                <a:effectLst/>
                <a:ea typeface="SimSun" panose="02010600030101010101" pitchFamily="2" charset="-122"/>
              </a:rPr>
              <a:t>One reason why we could not see a clear peak in the memory capacity plot is because the data is only one of a fixed number of values (0 to 9) even though the number of addresses (MNIST images) is more, and hence the memory capacity is vastly increased as the memory learns to generalize from the address-data mapping.</a:t>
            </a:r>
            <a:endParaRPr lang="en-IN" dirty="0">
              <a:solidFill>
                <a:schemeClr val="bg1"/>
              </a:solidFill>
            </a:endParaRPr>
          </a:p>
        </p:txBody>
      </p:sp>
    </p:spTree>
    <p:extLst>
      <p:ext uri="{BB962C8B-B14F-4D97-AF65-F5344CB8AC3E}">
        <p14:creationId xmlns:p14="http://schemas.microsoft.com/office/powerpoint/2010/main" val="3104425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AAB4B-38C8-42FE-8170-5AC514D8DDFE}"/>
              </a:ext>
            </a:extLst>
          </p:cNvPr>
          <p:cNvSpPr>
            <a:spLocks noGrp="1"/>
          </p:cNvSpPr>
          <p:nvPr>
            <p:ph type="title"/>
          </p:nvPr>
        </p:nvSpPr>
        <p:spPr>
          <a:xfrm>
            <a:off x="677334" y="609600"/>
            <a:ext cx="8596668" cy="1152525"/>
          </a:xfrm>
        </p:spPr>
        <p:txBody>
          <a:bodyPr/>
          <a:lstStyle/>
          <a:p>
            <a:r>
              <a:rPr lang="en-IN" dirty="0"/>
              <a:t>Conclusion</a:t>
            </a:r>
          </a:p>
        </p:txBody>
      </p:sp>
      <p:sp>
        <p:nvSpPr>
          <p:cNvPr id="3" name="Content Placeholder 2">
            <a:extLst>
              <a:ext uri="{FF2B5EF4-FFF2-40B4-BE49-F238E27FC236}">
                <a16:creationId xmlns:a16="http://schemas.microsoft.com/office/drawing/2014/main" id="{3AACF119-E8FC-4FAB-82DD-AB87292CF74C}"/>
              </a:ext>
            </a:extLst>
          </p:cNvPr>
          <p:cNvSpPr>
            <a:spLocks noGrp="1"/>
          </p:cNvSpPr>
          <p:nvPr>
            <p:ph idx="1"/>
          </p:nvPr>
        </p:nvSpPr>
        <p:spPr>
          <a:xfrm>
            <a:off x="677334" y="2028825"/>
            <a:ext cx="8596668" cy="3267075"/>
          </a:xfrm>
        </p:spPr>
        <p:txBody>
          <a:bodyPr>
            <a:normAutofit/>
          </a:bodyPr>
          <a:lstStyle/>
          <a:p>
            <a:pPr>
              <a:spcAft>
                <a:spcPts val="800"/>
              </a:spcAft>
              <a:buFont typeface="Arial" panose="020B0604020202020204" pitchFamily="34" charset="0"/>
              <a:buChar char="•"/>
            </a:pPr>
            <a:r>
              <a:rPr lang="en-IN" sz="2000" dirty="0">
                <a:solidFill>
                  <a:srgbClr val="000000"/>
                </a:solidFill>
                <a:effectLst/>
                <a:ea typeface="Calibri" panose="020F0502020204030204" pitchFamily="34" charset="0"/>
                <a:cs typeface="Times New Roman" panose="02020603050405020304" pitchFamily="18" charset="0"/>
              </a:rPr>
              <a:t>We concluded that it is feasible to develop associative memories using spiking neurons whose memory capacity and other features are similar to the performance without SNNs.</a:t>
            </a:r>
          </a:p>
          <a:p>
            <a:pPr>
              <a:spcAft>
                <a:spcPts val="800"/>
              </a:spcAft>
              <a:buFont typeface="Arial" panose="020B0604020202020204" pitchFamily="34" charset="0"/>
              <a:buChar char="•"/>
            </a:pPr>
            <a:r>
              <a:rPr lang="en-IN" sz="2000" dirty="0">
                <a:solidFill>
                  <a:srgbClr val="000000"/>
                </a:solidFill>
                <a:effectLst/>
                <a:ea typeface="Calibri" panose="020F0502020204030204" pitchFamily="34" charset="0"/>
                <a:cs typeface="Times New Roman" panose="02020603050405020304" pitchFamily="18" charset="0"/>
              </a:rPr>
              <a:t>Our work provides an entry point for studying SNN based associative memory models, which could be used in applications such as storing images or text encoded as binary vectors, using significantly lower power than conventional memory systems, in a biologically plausible manner.</a:t>
            </a:r>
            <a:endParaRPr lang="en-IN" sz="20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50826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AAB4B-38C8-42FE-8170-5AC514D8DDFE}"/>
              </a:ext>
            </a:extLst>
          </p:cNvPr>
          <p:cNvSpPr>
            <a:spLocks noGrp="1"/>
          </p:cNvSpPr>
          <p:nvPr>
            <p:ph type="title"/>
          </p:nvPr>
        </p:nvSpPr>
        <p:spPr>
          <a:xfrm>
            <a:off x="677334" y="609601"/>
            <a:ext cx="8596668" cy="647700"/>
          </a:xfrm>
        </p:spPr>
        <p:txBody>
          <a:bodyPr/>
          <a:lstStyle/>
          <a:p>
            <a:r>
              <a:rPr lang="en-IN" dirty="0"/>
              <a:t>References</a:t>
            </a:r>
          </a:p>
        </p:txBody>
      </p:sp>
      <p:sp>
        <p:nvSpPr>
          <p:cNvPr id="3" name="Content Placeholder 2">
            <a:extLst>
              <a:ext uri="{FF2B5EF4-FFF2-40B4-BE49-F238E27FC236}">
                <a16:creationId xmlns:a16="http://schemas.microsoft.com/office/drawing/2014/main" id="{3AACF119-E8FC-4FAB-82DD-AB87292CF74C}"/>
              </a:ext>
            </a:extLst>
          </p:cNvPr>
          <p:cNvSpPr>
            <a:spLocks noGrp="1"/>
          </p:cNvSpPr>
          <p:nvPr>
            <p:ph idx="1"/>
          </p:nvPr>
        </p:nvSpPr>
        <p:spPr>
          <a:xfrm>
            <a:off x="677334" y="1371601"/>
            <a:ext cx="8596668" cy="5286374"/>
          </a:xfrm>
        </p:spPr>
        <p:txBody>
          <a:bodyPr>
            <a:normAutofit/>
          </a:bodyPr>
          <a:lstStyle/>
          <a:p>
            <a:pPr marL="0" indent="0">
              <a:spcAft>
                <a:spcPts val="800"/>
              </a:spcAft>
              <a:buNone/>
            </a:pPr>
            <a:r>
              <a:rPr lang="en-US" sz="1600" dirty="0">
                <a:effectLst/>
                <a:ea typeface="MS Mincho" panose="020B0400000000000000" pitchFamily="49" charset="-128"/>
              </a:rPr>
              <a:t>[1] </a:t>
            </a:r>
            <a:r>
              <a:rPr lang="en-US" sz="1600" dirty="0" err="1">
                <a:effectLst/>
                <a:ea typeface="MS Mincho" panose="020B0400000000000000" pitchFamily="49" charset="-128"/>
              </a:rPr>
              <a:t>Kanerva</a:t>
            </a:r>
            <a:r>
              <a:rPr lang="en-US" sz="1600" dirty="0">
                <a:effectLst/>
                <a:ea typeface="MS Mincho" panose="020B0400000000000000" pitchFamily="49" charset="-128"/>
              </a:rPr>
              <a:t> P. </a:t>
            </a:r>
            <a:r>
              <a:rPr lang="en-US" sz="1600" i="1" dirty="0">
                <a:effectLst/>
                <a:ea typeface="MS Mincho" panose="020B0400000000000000" pitchFamily="49" charset="-128"/>
              </a:rPr>
              <a:t>Sparse distributed memory</a:t>
            </a:r>
            <a:r>
              <a:rPr lang="en-US" sz="1600" dirty="0">
                <a:effectLst/>
                <a:ea typeface="MS Mincho" panose="020B0400000000000000" pitchFamily="49" charset="-128"/>
              </a:rPr>
              <a:t>. MIT press; 1988. </a:t>
            </a:r>
          </a:p>
          <a:p>
            <a:pPr marL="0" indent="0">
              <a:spcAft>
                <a:spcPts val="800"/>
              </a:spcAft>
              <a:buNone/>
            </a:pPr>
            <a:r>
              <a:rPr lang="en-US" sz="1600" dirty="0">
                <a:effectLst/>
                <a:ea typeface="MS Mincho" panose="02020609040205080304" pitchFamily="49" charset="-128"/>
              </a:rPr>
              <a:t>[2] </a:t>
            </a:r>
            <a:r>
              <a:rPr lang="en-US" sz="1600" dirty="0" err="1">
                <a:effectLst/>
                <a:ea typeface="MS Mincho" panose="02020609040205080304" pitchFamily="49" charset="-128"/>
              </a:rPr>
              <a:t>Furber</a:t>
            </a:r>
            <a:r>
              <a:rPr lang="en-US" sz="1600" dirty="0">
                <a:effectLst/>
                <a:ea typeface="MS Mincho" panose="02020609040205080304" pitchFamily="49" charset="-128"/>
              </a:rPr>
              <a:t> SB, Bainbridge WJ, </a:t>
            </a:r>
            <a:r>
              <a:rPr lang="en-US" sz="1600" dirty="0" err="1">
                <a:effectLst/>
                <a:ea typeface="MS Mincho" panose="02020609040205080304" pitchFamily="49" charset="-128"/>
              </a:rPr>
              <a:t>Cumpstey</a:t>
            </a:r>
            <a:r>
              <a:rPr lang="en-US" sz="1600" dirty="0">
                <a:effectLst/>
                <a:ea typeface="MS Mincho" panose="02020609040205080304" pitchFamily="49" charset="-128"/>
              </a:rPr>
              <a:t> JM, Temple S. “Sparse distributed memory using N-of-M codes.” </a:t>
            </a:r>
            <a:r>
              <a:rPr lang="en-US" sz="1600" i="1" dirty="0">
                <a:effectLst/>
                <a:ea typeface="MS Mincho" panose="02020609040205080304" pitchFamily="49" charset="-128"/>
              </a:rPr>
              <a:t>Neural Networks</a:t>
            </a:r>
            <a:r>
              <a:rPr lang="en-US" sz="1600" dirty="0">
                <a:effectLst/>
                <a:ea typeface="MS Mincho" panose="02020609040205080304" pitchFamily="49" charset="-128"/>
              </a:rPr>
              <a:t>. 2004 Dec 1;17(10):1437-51. </a:t>
            </a:r>
            <a:endParaRPr lang="en-IN" sz="1600" dirty="0">
              <a:effectLst/>
              <a:ea typeface="MS Mincho" panose="02020609040205080304" pitchFamily="49" charset="-128"/>
            </a:endParaRPr>
          </a:p>
          <a:p>
            <a:pPr marL="0" indent="0">
              <a:spcAft>
                <a:spcPts val="800"/>
              </a:spcAft>
              <a:buNone/>
            </a:pPr>
            <a:r>
              <a:rPr lang="en-US" sz="1600" dirty="0">
                <a:effectLst/>
                <a:ea typeface="MS Mincho" panose="02020609040205080304" pitchFamily="49" charset="-128"/>
              </a:rPr>
              <a:t>[3] </a:t>
            </a:r>
            <a:r>
              <a:rPr lang="en-US" sz="1600" dirty="0" err="1">
                <a:effectLst/>
                <a:ea typeface="MS Mincho" panose="02020609040205080304" pitchFamily="49" charset="-128"/>
              </a:rPr>
              <a:t>Furber</a:t>
            </a:r>
            <a:r>
              <a:rPr lang="en-US" sz="1600" dirty="0">
                <a:effectLst/>
                <a:ea typeface="MS Mincho" panose="02020609040205080304" pitchFamily="49" charset="-128"/>
              </a:rPr>
              <a:t> SB, Brown G, Bose J, </a:t>
            </a:r>
            <a:r>
              <a:rPr lang="en-US" sz="1600" dirty="0" err="1">
                <a:effectLst/>
                <a:ea typeface="MS Mincho" panose="02020609040205080304" pitchFamily="49" charset="-128"/>
              </a:rPr>
              <a:t>Cumpstey</a:t>
            </a:r>
            <a:r>
              <a:rPr lang="en-US" sz="1600" dirty="0">
                <a:effectLst/>
                <a:ea typeface="MS Mincho" panose="02020609040205080304" pitchFamily="49" charset="-128"/>
              </a:rPr>
              <a:t> JM, Marshall P, Shapiro JL. “Sparse distributed memory using rank-order neural codes.” </a:t>
            </a:r>
            <a:r>
              <a:rPr lang="en-US" sz="1600" i="1" dirty="0">
                <a:effectLst/>
                <a:ea typeface="MS Mincho" panose="02020609040205080304" pitchFamily="49" charset="-128"/>
              </a:rPr>
              <a:t>IEEE Transactions on neural networks</a:t>
            </a:r>
            <a:r>
              <a:rPr lang="en-US" sz="1600" dirty="0">
                <a:effectLst/>
                <a:ea typeface="MS Mincho" panose="02020609040205080304" pitchFamily="49" charset="-128"/>
              </a:rPr>
              <a:t>. 2007 May 7;18(3):648-59. </a:t>
            </a:r>
          </a:p>
          <a:p>
            <a:pPr marL="0" indent="0">
              <a:spcAft>
                <a:spcPts val="800"/>
              </a:spcAft>
              <a:buNone/>
            </a:pPr>
            <a:r>
              <a:rPr lang="en-IN" sz="1600" dirty="0">
                <a:effectLst/>
                <a:ea typeface="MS Mincho" panose="02020609040205080304" pitchFamily="49" charset="-128"/>
              </a:rPr>
              <a:t>[4] </a:t>
            </a:r>
            <a:r>
              <a:rPr lang="en-US" sz="1600" dirty="0" err="1">
                <a:effectLst/>
                <a:ea typeface="MS Mincho" panose="02020609040205080304" pitchFamily="49" charset="-128"/>
              </a:rPr>
              <a:t>Verhoeff</a:t>
            </a:r>
            <a:r>
              <a:rPr lang="en-US" sz="1600" dirty="0">
                <a:effectLst/>
                <a:ea typeface="MS Mincho" panose="02020609040205080304" pitchFamily="49" charset="-128"/>
              </a:rPr>
              <a:t> T. “Delay-insensitive codes—an overview.” </a:t>
            </a:r>
            <a:r>
              <a:rPr lang="en-US" sz="1600" i="1" dirty="0">
                <a:effectLst/>
                <a:ea typeface="MS Mincho" panose="02020609040205080304" pitchFamily="49" charset="-128"/>
              </a:rPr>
              <a:t>Distributed computing</a:t>
            </a:r>
            <a:r>
              <a:rPr lang="en-US" sz="1600" dirty="0">
                <a:effectLst/>
                <a:ea typeface="MS Mincho" panose="02020609040205080304" pitchFamily="49" charset="-128"/>
              </a:rPr>
              <a:t>. 1988 Mar;3(1):1-8. </a:t>
            </a:r>
            <a:endParaRPr lang="en-IN" sz="1600" dirty="0">
              <a:effectLst/>
              <a:ea typeface="MS Mincho" panose="02020609040205080304" pitchFamily="49" charset="-128"/>
            </a:endParaRPr>
          </a:p>
          <a:p>
            <a:pPr marL="0" indent="0">
              <a:spcAft>
                <a:spcPts val="800"/>
              </a:spcAft>
              <a:buNone/>
            </a:pPr>
            <a:r>
              <a:rPr lang="en-IN" sz="1600" dirty="0">
                <a:effectLst/>
                <a:ea typeface="MS Mincho" panose="02020609040205080304" pitchFamily="49" charset="-128"/>
              </a:rPr>
              <a:t>[5] </a:t>
            </a:r>
            <a:r>
              <a:rPr lang="en-US" sz="1600" dirty="0" err="1">
                <a:effectLst/>
                <a:ea typeface="SimSun" panose="02010600030101010101" pitchFamily="2" charset="-122"/>
              </a:rPr>
              <a:t>Rullen</a:t>
            </a:r>
            <a:r>
              <a:rPr lang="en-US" sz="1600" dirty="0">
                <a:effectLst/>
                <a:ea typeface="SimSun" panose="02010600030101010101" pitchFamily="2" charset="-122"/>
              </a:rPr>
              <a:t> RV, Thorpe SJ. “Rate coding versus temporal order coding: what the retinal ganglion cells tell the visual cortex.” </a:t>
            </a:r>
            <a:r>
              <a:rPr lang="en-US" sz="1600" i="1" dirty="0">
                <a:effectLst/>
                <a:ea typeface="SimSun" panose="02010600030101010101" pitchFamily="2" charset="-122"/>
              </a:rPr>
              <a:t>Neural computation</a:t>
            </a:r>
            <a:r>
              <a:rPr lang="en-US" sz="1600" dirty="0">
                <a:effectLst/>
                <a:ea typeface="SimSun" panose="02010600030101010101" pitchFamily="2" charset="-122"/>
              </a:rPr>
              <a:t>. 2001 Jun 1;13(6):1255-83.</a:t>
            </a:r>
          </a:p>
          <a:p>
            <a:pPr marL="0" indent="0">
              <a:spcAft>
                <a:spcPts val="800"/>
              </a:spcAft>
              <a:buNone/>
            </a:pPr>
            <a:r>
              <a:rPr lang="en-US" sz="1600" dirty="0">
                <a:ea typeface="SimSun" panose="02010600030101010101" pitchFamily="2" charset="-122"/>
              </a:rPr>
              <a:t>[6] </a:t>
            </a:r>
            <a:r>
              <a:rPr lang="en-US" sz="1600" dirty="0">
                <a:effectLst/>
                <a:ea typeface="MS Mincho" panose="02020609040205080304" pitchFamily="49" charset="-128"/>
              </a:rPr>
              <a:t>Bose, J., “Engineering a Sequence Machine Through Spiking Neurons Employing Rank-order Codes.” Doctoral dissertation, University of Manchester. 2007.</a:t>
            </a:r>
            <a:endParaRPr lang="en-IN" sz="1600" dirty="0">
              <a:effectLst/>
              <a:ea typeface="MS Mincho" panose="02020609040205080304" pitchFamily="49" charset="-128"/>
            </a:endParaRPr>
          </a:p>
          <a:p>
            <a:pPr marL="0" indent="0">
              <a:spcAft>
                <a:spcPts val="800"/>
              </a:spcAft>
              <a:buNone/>
            </a:pPr>
            <a:r>
              <a:rPr lang="en-US" sz="1600" dirty="0">
                <a:ea typeface="SimSun" panose="02010600030101010101" pitchFamily="2" charset="-122"/>
              </a:rPr>
              <a:t>[7] </a:t>
            </a:r>
            <a:r>
              <a:rPr lang="en-US" sz="1600" dirty="0">
                <a:effectLst/>
                <a:ea typeface="MS Mincho" panose="02020609040205080304" pitchFamily="49" charset="-128"/>
              </a:rPr>
              <a:t>Sharp T. “Application of Sparse Distributed Memory to the Inverted Pendulum Problem.” Masters Thesis. University of Manchester. 2009. </a:t>
            </a:r>
            <a:endParaRPr lang="en-IN" sz="16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33464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AAB4B-38C8-42FE-8170-5AC514D8DDFE}"/>
              </a:ext>
            </a:extLst>
          </p:cNvPr>
          <p:cNvSpPr>
            <a:spLocks noGrp="1"/>
          </p:cNvSpPr>
          <p:nvPr>
            <p:ph type="title"/>
          </p:nvPr>
        </p:nvSpPr>
        <p:spPr>
          <a:xfrm>
            <a:off x="677334" y="609601"/>
            <a:ext cx="8596668" cy="647700"/>
          </a:xfrm>
        </p:spPr>
        <p:txBody>
          <a:bodyPr/>
          <a:lstStyle/>
          <a:p>
            <a:r>
              <a:rPr lang="en-IN" dirty="0"/>
              <a:t>References</a:t>
            </a:r>
          </a:p>
        </p:txBody>
      </p:sp>
      <p:sp>
        <p:nvSpPr>
          <p:cNvPr id="3" name="Content Placeholder 2">
            <a:extLst>
              <a:ext uri="{FF2B5EF4-FFF2-40B4-BE49-F238E27FC236}">
                <a16:creationId xmlns:a16="http://schemas.microsoft.com/office/drawing/2014/main" id="{3AACF119-E8FC-4FAB-82DD-AB87292CF74C}"/>
              </a:ext>
            </a:extLst>
          </p:cNvPr>
          <p:cNvSpPr>
            <a:spLocks noGrp="1"/>
          </p:cNvSpPr>
          <p:nvPr>
            <p:ph idx="1"/>
          </p:nvPr>
        </p:nvSpPr>
        <p:spPr>
          <a:xfrm>
            <a:off x="677334" y="1371601"/>
            <a:ext cx="8596668" cy="5286374"/>
          </a:xfrm>
        </p:spPr>
        <p:txBody>
          <a:bodyPr>
            <a:normAutofit/>
          </a:bodyPr>
          <a:lstStyle/>
          <a:p>
            <a:pPr marL="0" indent="0">
              <a:spcAft>
                <a:spcPts val="800"/>
              </a:spcAft>
              <a:buNone/>
            </a:pPr>
            <a:r>
              <a:rPr lang="en-US" sz="1600" dirty="0">
                <a:effectLst/>
                <a:ea typeface="MS Mincho" panose="020B0400000000000000" pitchFamily="49" charset="-128"/>
              </a:rPr>
              <a:t>[8] </a:t>
            </a:r>
            <a:r>
              <a:rPr lang="en-US" sz="1600" dirty="0" err="1">
                <a:effectLst/>
                <a:ea typeface="SimSun" panose="02010600030101010101" pitchFamily="2" charset="-122"/>
              </a:rPr>
              <a:t>Blais</a:t>
            </a:r>
            <a:r>
              <a:rPr lang="en-US" sz="1600" dirty="0">
                <a:effectLst/>
                <a:ea typeface="SimSun" panose="02010600030101010101" pitchFamily="2" charset="-122"/>
              </a:rPr>
              <a:t> BS, Cooper L. “BCM theory.” </a:t>
            </a:r>
            <a:r>
              <a:rPr lang="en-US" sz="1600" i="1" dirty="0" err="1">
                <a:effectLst/>
                <a:ea typeface="SimSun" panose="02010600030101010101" pitchFamily="2" charset="-122"/>
              </a:rPr>
              <a:t>Scholarpedia</a:t>
            </a:r>
            <a:r>
              <a:rPr lang="en-US" sz="1600" dirty="0">
                <a:effectLst/>
                <a:ea typeface="SimSun" panose="02010600030101010101" pitchFamily="2" charset="-122"/>
              </a:rPr>
              <a:t>. 2008 Mar 28;3(3):1570</a:t>
            </a:r>
          </a:p>
          <a:p>
            <a:pPr marL="0" indent="0">
              <a:spcAft>
                <a:spcPts val="800"/>
              </a:spcAft>
              <a:buNone/>
            </a:pPr>
            <a:r>
              <a:rPr lang="en-US" sz="1600" dirty="0">
                <a:effectLst/>
                <a:ea typeface="MS Mincho" panose="02020609040205080304" pitchFamily="49" charset="-128"/>
              </a:rPr>
              <a:t>[9] </a:t>
            </a:r>
            <a:r>
              <a:rPr lang="en-US" sz="1600" dirty="0" err="1">
                <a:effectLst/>
                <a:ea typeface="MS Mincho" panose="02020609040205080304" pitchFamily="49" charset="-128"/>
              </a:rPr>
              <a:t>LeCun</a:t>
            </a:r>
            <a:r>
              <a:rPr lang="en-US" sz="1600" dirty="0">
                <a:effectLst/>
                <a:ea typeface="MS Mincho" panose="02020609040205080304" pitchFamily="49" charset="-128"/>
              </a:rPr>
              <a:t> Y., Cortes C., Burges C. The MNIST database. [Online]. Available:  http://yann.lecun.com/exdb/mnist/</a:t>
            </a:r>
          </a:p>
          <a:p>
            <a:pPr marL="0" indent="0">
              <a:spcAft>
                <a:spcPts val="800"/>
              </a:spcAft>
              <a:buNone/>
            </a:pPr>
            <a:r>
              <a:rPr lang="en-IN" sz="1600" dirty="0">
                <a:effectLst/>
                <a:ea typeface="MS Mincho" panose="02020609040205080304" pitchFamily="49" charset="-128"/>
              </a:rPr>
              <a:t>[10] </a:t>
            </a:r>
            <a:r>
              <a:rPr lang="en-US" sz="1600" dirty="0" err="1">
                <a:effectLst/>
                <a:ea typeface="MS Mincho" panose="02020609040205080304" pitchFamily="49" charset="-128"/>
              </a:rPr>
              <a:t>Bekolay</a:t>
            </a:r>
            <a:r>
              <a:rPr lang="en-US" sz="1600" dirty="0">
                <a:effectLst/>
                <a:ea typeface="MS Mincho" panose="02020609040205080304" pitchFamily="49" charset="-128"/>
              </a:rPr>
              <a:t> T, </a:t>
            </a:r>
            <a:r>
              <a:rPr lang="en-US" sz="1600" dirty="0" err="1">
                <a:effectLst/>
                <a:ea typeface="MS Mincho" panose="02020609040205080304" pitchFamily="49" charset="-128"/>
              </a:rPr>
              <a:t>Bergstra</a:t>
            </a:r>
            <a:r>
              <a:rPr lang="en-US" sz="1600" dirty="0">
                <a:effectLst/>
                <a:ea typeface="MS Mincho" panose="02020609040205080304" pitchFamily="49" charset="-128"/>
              </a:rPr>
              <a:t> J, Hunsberger E, DeWolf T, Stewart TC, Rasmussen D, Choo X, Voelker A, </a:t>
            </a:r>
            <a:r>
              <a:rPr lang="en-US" sz="1600" dirty="0" err="1">
                <a:effectLst/>
                <a:ea typeface="MS Mincho" panose="02020609040205080304" pitchFamily="49" charset="-128"/>
              </a:rPr>
              <a:t>Eliasmith</a:t>
            </a:r>
            <a:r>
              <a:rPr lang="en-US" sz="1600" dirty="0">
                <a:effectLst/>
                <a:ea typeface="MS Mincho" panose="02020609040205080304" pitchFamily="49" charset="-128"/>
              </a:rPr>
              <a:t> C. “</a:t>
            </a:r>
            <a:r>
              <a:rPr lang="en-US" sz="1600" dirty="0" err="1">
                <a:effectLst/>
                <a:ea typeface="MS Mincho" panose="02020609040205080304" pitchFamily="49" charset="-128"/>
              </a:rPr>
              <a:t>Nengo</a:t>
            </a:r>
            <a:r>
              <a:rPr lang="en-US" sz="1600" dirty="0">
                <a:effectLst/>
                <a:ea typeface="MS Mincho" panose="02020609040205080304" pitchFamily="49" charset="-128"/>
              </a:rPr>
              <a:t>: a Python tool for building large-scale functional brain models.” </a:t>
            </a:r>
            <a:r>
              <a:rPr lang="en-US" sz="1600" i="1" dirty="0">
                <a:effectLst/>
                <a:ea typeface="MS Mincho" panose="02020609040205080304" pitchFamily="49" charset="-128"/>
              </a:rPr>
              <a:t>Frontiers in </a:t>
            </a:r>
            <a:r>
              <a:rPr lang="en-US" sz="1600" i="1" dirty="0" err="1">
                <a:effectLst/>
                <a:ea typeface="MS Mincho" panose="02020609040205080304" pitchFamily="49" charset="-128"/>
              </a:rPr>
              <a:t>neuroinformatics</a:t>
            </a:r>
            <a:r>
              <a:rPr lang="en-US" sz="1600" dirty="0">
                <a:effectLst/>
                <a:ea typeface="MS Mincho" panose="02020609040205080304" pitchFamily="49" charset="-128"/>
              </a:rPr>
              <a:t>. 2014 Jan 6;7:48.</a:t>
            </a:r>
            <a:endParaRPr lang="en-IN" sz="1600" dirty="0">
              <a:effectLst/>
              <a:ea typeface="MS Mincho" panose="02020609040205080304" pitchFamily="49" charset="-128"/>
            </a:endParaRPr>
          </a:p>
          <a:p>
            <a:pPr marL="0" indent="0">
              <a:spcAft>
                <a:spcPts val="800"/>
              </a:spcAft>
              <a:buNone/>
            </a:pPr>
            <a:r>
              <a:rPr lang="en-IN" sz="1600" dirty="0">
                <a:effectLst/>
                <a:ea typeface="MS Mincho" panose="02020609040205080304" pitchFamily="49" charset="-128"/>
              </a:rPr>
              <a:t>[11] </a:t>
            </a:r>
            <a:r>
              <a:rPr lang="en-US" sz="1600" dirty="0">
                <a:effectLst/>
                <a:ea typeface="MS Mincho" panose="02020609040205080304" pitchFamily="49" charset="-128"/>
              </a:rPr>
              <a:t>Rasmussen D. “</a:t>
            </a:r>
            <a:r>
              <a:rPr lang="en-US" sz="1600" dirty="0" err="1">
                <a:effectLst/>
                <a:ea typeface="MS Mincho" panose="02020609040205080304" pitchFamily="49" charset="-128"/>
              </a:rPr>
              <a:t>NengoDL</a:t>
            </a:r>
            <a:r>
              <a:rPr lang="en-US" sz="1600" dirty="0">
                <a:effectLst/>
                <a:ea typeface="MS Mincho" panose="02020609040205080304" pitchFamily="49" charset="-128"/>
              </a:rPr>
              <a:t>: Combining deep learning and neuromorphic modelling methods.” </a:t>
            </a:r>
            <a:r>
              <a:rPr lang="en-US" sz="1600" i="1" dirty="0" err="1">
                <a:effectLst/>
                <a:ea typeface="MS Mincho" panose="02020609040205080304" pitchFamily="49" charset="-128"/>
              </a:rPr>
              <a:t>Neuroinformatics</a:t>
            </a:r>
            <a:r>
              <a:rPr lang="en-US" sz="1600" dirty="0">
                <a:effectLst/>
                <a:ea typeface="MS Mincho" panose="02020609040205080304" pitchFamily="49" charset="-128"/>
              </a:rPr>
              <a:t>. 2019 Oct;17(4):611-28.</a:t>
            </a:r>
            <a:endParaRPr lang="en-IN" sz="1600" dirty="0">
              <a:effectLst/>
              <a:ea typeface="MS Mincho" panose="02020609040205080304" pitchFamily="49" charset="-128"/>
            </a:endParaRPr>
          </a:p>
          <a:p>
            <a:pPr marL="0" indent="0">
              <a:spcAft>
                <a:spcPts val="800"/>
              </a:spcAft>
              <a:buNone/>
            </a:pPr>
            <a:r>
              <a:rPr lang="en-IN" sz="1600" dirty="0">
                <a:effectLst/>
                <a:ea typeface="Calibri" panose="020F0502020204030204" pitchFamily="34" charset="0"/>
                <a:cs typeface="Times New Roman" panose="02020603050405020304" pitchFamily="18" charset="0"/>
              </a:rPr>
              <a:t>[12] </a:t>
            </a:r>
            <a:r>
              <a:rPr lang="en-US" sz="1600" dirty="0" err="1">
                <a:effectLst/>
                <a:ea typeface="MS Mincho" panose="02020609040205080304" pitchFamily="49" charset="-128"/>
              </a:rPr>
              <a:t>Brette</a:t>
            </a:r>
            <a:r>
              <a:rPr lang="en-US" sz="1600" dirty="0">
                <a:effectLst/>
                <a:ea typeface="MS Mincho" panose="02020609040205080304" pitchFamily="49" charset="-128"/>
              </a:rPr>
              <a:t> R, Gerstner W. “Adaptive exponential integrate-and-fire model as an effective description of neuronal activity.” </a:t>
            </a:r>
            <a:r>
              <a:rPr lang="en-US" sz="1600" i="1" dirty="0">
                <a:effectLst/>
                <a:ea typeface="MS Mincho" panose="02020609040205080304" pitchFamily="49" charset="-128"/>
              </a:rPr>
              <a:t>Journal of neurophysiology</a:t>
            </a:r>
            <a:r>
              <a:rPr lang="en-US" sz="1600" dirty="0">
                <a:effectLst/>
                <a:ea typeface="MS Mincho" panose="02020609040205080304" pitchFamily="49" charset="-128"/>
              </a:rPr>
              <a:t>. 2005 Nov;94(5):3637-42.</a:t>
            </a:r>
            <a:endParaRPr lang="en-IN" sz="1600" dirty="0">
              <a:effectLst/>
              <a:ea typeface="MS Mincho" panose="02020609040205080304" pitchFamily="49" charset="-128"/>
            </a:endParaRPr>
          </a:p>
          <a:p>
            <a:pPr marL="0" indent="0">
              <a:spcAft>
                <a:spcPts val="800"/>
              </a:spcAft>
              <a:buNone/>
            </a:pPr>
            <a:r>
              <a:rPr lang="en-IN" sz="1600" dirty="0">
                <a:effectLst/>
                <a:ea typeface="Calibri" panose="020F0502020204030204" pitchFamily="34" charset="0"/>
                <a:cs typeface="Times New Roman" panose="02020603050405020304" pitchFamily="18" charset="0"/>
              </a:rPr>
              <a:t>[13] </a:t>
            </a:r>
            <a:r>
              <a:rPr lang="en-US" sz="1600" dirty="0" err="1">
                <a:effectLst/>
                <a:ea typeface="MS Mincho" panose="02020609040205080304" pitchFamily="49" charset="-128"/>
              </a:rPr>
              <a:t>Izhikevich</a:t>
            </a:r>
            <a:r>
              <a:rPr lang="en-US" sz="1600" dirty="0">
                <a:effectLst/>
                <a:ea typeface="MS Mincho" panose="02020609040205080304" pitchFamily="49" charset="-128"/>
              </a:rPr>
              <a:t> EM. “Simple model of spiking neurons.” </a:t>
            </a:r>
            <a:r>
              <a:rPr lang="en-US" sz="1600" i="1" dirty="0">
                <a:effectLst/>
                <a:ea typeface="MS Mincho" panose="02020609040205080304" pitchFamily="49" charset="-128"/>
              </a:rPr>
              <a:t>IEEE Transactions on neural networks.</a:t>
            </a:r>
            <a:r>
              <a:rPr lang="en-US" sz="1600" dirty="0">
                <a:effectLst/>
                <a:ea typeface="MS Mincho" panose="02020609040205080304" pitchFamily="49" charset="-128"/>
              </a:rPr>
              <a:t> 2003 Nov;14(6):1569-72.</a:t>
            </a:r>
            <a:endParaRPr lang="en-IN" sz="1600" dirty="0">
              <a:effectLst/>
              <a:ea typeface="MS Mincho" panose="02020609040205080304" pitchFamily="49" charset="-128"/>
            </a:endParaRPr>
          </a:p>
        </p:txBody>
      </p:sp>
    </p:spTree>
    <p:extLst>
      <p:ext uri="{BB962C8B-B14F-4D97-AF65-F5344CB8AC3E}">
        <p14:creationId xmlns:p14="http://schemas.microsoft.com/office/powerpoint/2010/main" val="3103097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bstract image">
            <a:extLst>
              <a:ext uri="{FF2B5EF4-FFF2-40B4-BE49-F238E27FC236}">
                <a16:creationId xmlns:a16="http://schemas.microsoft.com/office/drawing/2014/main" id="{918A4102-270B-47DA-B930-02660F8A7E03}"/>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3" name="Title 1">
            <a:extLst>
              <a:ext uri="{FF2B5EF4-FFF2-40B4-BE49-F238E27FC236}">
                <a16:creationId xmlns:a16="http://schemas.microsoft.com/office/drawing/2014/main" id="{59F0B8D7-C7C7-4E31-987A-C3006C691A15}"/>
              </a:ext>
            </a:extLst>
          </p:cNvPr>
          <p:cNvSpPr txBox="1">
            <a:spLocks/>
          </p:cNvSpPr>
          <p:nvPr/>
        </p:nvSpPr>
        <p:spPr>
          <a:xfrm>
            <a:off x="3292561" y="2845594"/>
            <a:ext cx="5606877" cy="1166812"/>
          </a:xfrm>
          <a:prstGeom prst="rect">
            <a:avLst/>
          </a:prstGeom>
          <a:solidFill>
            <a:schemeClr val="tx1"/>
          </a:solidFill>
          <a:ln>
            <a:noFill/>
          </a:ln>
          <a:effectLst/>
        </p:spPr>
        <p:txBody>
          <a:bodyPr>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6000" dirty="0">
                <a:solidFill>
                  <a:schemeClr val="bg1"/>
                </a:solidFill>
                <a:latin typeface="Century Gothic" panose="020B0502020202020204" pitchFamily="34" charset="0"/>
              </a:rPr>
              <a:t>Thank You</a:t>
            </a:r>
            <a:endParaRPr lang="en-US" sz="6000" dirty="0">
              <a:solidFill>
                <a:schemeClr val="bg1"/>
              </a:solidFill>
            </a:endParaRPr>
          </a:p>
        </p:txBody>
      </p:sp>
    </p:spTree>
    <p:extLst>
      <p:ext uri="{BB962C8B-B14F-4D97-AF65-F5344CB8AC3E}">
        <p14:creationId xmlns:p14="http://schemas.microsoft.com/office/powerpoint/2010/main" val="1176367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5B58B-8E5D-4839-8B10-01326F96BAF5}"/>
              </a:ext>
            </a:extLst>
          </p:cNvPr>
          <p:cNvSpPr>
            <a:spLocks noGrp="1"/>
          </p:cNvSpPr>
          <p:nvPr>
            <p:ph type="title"/>
          </p:nvPr>
        </p:nvSpPr>
        <p:spPr>
          <a:xfrm>
            <a:off x="677334" y="609600"/>
            <a:ext cx="8596668" cy="676275"/>
          </a:xfrm>
        </p:spPr>
        <p:txBody>
          <a:bodyPr/>
          <a:lstStyle/>
          <a:p>
            <a:r>
              <a:rPr lang="en-US" dirty="0"/>
              <a:t>O</a:t>
            </a:r>
            <a:r>
              <a:rPr lang="en-IN" dirty="0" err="1"/>
              <a:t>bjective</a:t>
            </a:r>
            <a:endParaRPr lang="en-IN" dirty="0"/>
          </a:p>
        </p:txBody>
      </p:sp>
      <p:sp>
        <p:nvSpPr>
          <p:cNvPr id="3" name="Content Placeholder 2">
            <a:extLst>
              <a:ext uri="{FF2B5EF4-FFF2-40B4-BE49-F238E27FC236}">
                <a16:creationId xmlns:a16="http://schemas.microsoft.com/office/drawing/2014/main" id="{8991EF3C-69F3-4E6A-AA40-98FB302F8A7D}"/>
              </a:ext>
            </a:extLst>
          </p:cNvPr>
          <p:cNvSpPr>
            <a:spLocks noGrp="1"/>
          </p:cNvSpPr>
          <p:nvPr>
            <p:ph idx="1"/>
          </p:nvPr>
        </p:nvSpPr>
        <p:spPr>
          <a:xfrm>
            <a:off x="544114" y="1743075"/>
            <a:ext cx="8596667" cy="4838700"/>
          </a:xfrm>
        </p:spPr>
        <p:txBody>
          <a:bodyPr>
            <a:normAutofit/>
          </a:bodyPr>
          <a:lstStyle/>
          <a:p>
            <a:pPr>
              <a:buFont typeface="Arial" panose="020B0604020202020204" pitchFamily="34" charset="0"/>
              <a:buChar char="•"/>
            </a:pPr>
            <a:r>
              <a:rPr lang="en-US" sz="2000" dirty="0">
                <a:ea typeface="SimSun" panose="02010600030101010101" pitchFamily="2" charset="-122"/>
              </a:rPr>
              <a:t>T</a:t>
            </a:r>
            <a:r>
              <a:rPr lang="en-US" sz="2000" dirty="0">
                <a:effectLst/>
                <a:ea typeface="SimSun" panose="02010600030101010101" pitchFamily="2" charset="-122"/>
              </a:rPr>
              <a:t>o understand how spiking neurons can be used to implement SDMs</a:t>
            </a:r>
          </a:p>
          <a:p>
            <a:pPr>
              <a:buFont typeface="Arial" panose="020B0604020202020204" pitchFamily="34" charset="0"/>
              <a:buChar char="•"/>
            </a:pPr>
            <a:r>
              <a:rPr lang="en-US" sz="2000" dirty="0">
                <a:ea typeface="SimSun" panose="02010600030101010101" pitchFamily="2" charset="-122"/>
              </a:rPr>
              <a:t>To compare </a:t>
            </a:r>
            <a:r>
              <a:rPr lang="en-US" sz="2000" dirty="0">
                <a:effectLst/>
                <a:ea typeface="SimSun" panose="02010600030101010101" pitchFamily="2" charset="-122"/>
              </a:rPr>
              <a:t>the memory capacity achieved with </a:t>
            </a:r>
            <a:r>
              <a:rPr lang="en-US" sz="2000" dirty="0">
                <a:ea typeface="SimSun" panose="02010600030101010101" pitchFamily="2" charset="-122"/>
              </a:rPr>
              <a:t>non-spiking</a:t>
            </a:r>
            <a:r>
              <a:rPr lang="en-US" sz="2000" dirty="0">
                <a:effectLst/>
                <a:ea typeface="SimSun" panose="02010600030101010101" pitchFamily="2" charset="-122"/>
              </a:rPr>
              <a:t> SDMs</a:t>
            </a:r>
          </a:p>
          <a:p>
            <a:pPr marL="0" indent="0">
              <a:buNone/>
            </a:pPr>
            <a:endParaRPr lang="en-IN" sz="1900" dirty="0"/>
          </a:p>
        </p:txBody>
      </p:sp>
    </p:spTree>
    <p:extLst>
      <p:ext uri="{BB962C8B-B14F-4D97-AF65-F5344CB8AC3E}">
        <p14:creationId xmlns:p14="http://schemas.microsoft.com/office/powerpoint/2010/main" val="2576274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5B58B-8E5D-4839-8B10-01326F96BAF5}"/>
              </a:ext>
            </a:extLst>
          </p:cNvPr>
          <p:cNvSpPr>
            <a:spLocks noGrp="1"/>
          </p:cNvSpPr>
          <p:nvPr>
            <p:ph type="title"/>
          </p:nvPr>
        </p:nvSpPr>
        <p:spPr>
          <a:xfrm>
            <a:off x="677334" y="609600"/>
            <a:ext cx="8596668" cy="676275"/>
          </a:xfrm>
        </p:spPr>
        <p:txBody>
          <a:bodyPr/>
          <a:lstStyle/>
          <a:p>
            <a:r>
              <a:rPr lang="en-IN" dirty="0"/>
              <a:t>Sparse Distributed Memory</a:t>
            </a:r>
          </a:p>
        </p:txBody>
      </p:sp>
      <p:sp>
        <p:nvSpPr>
          <p:cNvPr id="3" name="Content Placeholder 2">
            <a:extLst>
              <a:ext uri="{FF2B5EF4-FFF2-40B4-BE49-F238E27FC236}">
                <a16:creationId xmlns:a16="http://schemas.microsoft.com/office/drawing/2014/main" id="{8991EF3C-69F3-4E6A-AA40-98FB302F8A7D}"/>
              </a:ext>
            </a:extLst>
          </p:cNvPr>
          <p:cNvSpPr>
            <a:spLocks noGrp="1"/>
          </p:cNvSpPr>
          <p:nvPr>
            <p:ph idx="1"/>
          </p:nvPr>
        </p:nvSpPr>
        <p:spPr>
          <a:xfrm>
            <a:off x="544114" y="1743075"/>
            <a:ext cx="8596667" cy="4838700"/>
          </a:xfrm>
        </p:spPr>
        <p:txBody>
          <a:bodyPr>
            <a:normAutofit/>
          </a:bodyPr>
          <a:lstStyle/>
          <a:p>
            <a:pPr>
              <a:buFont typeface="Arial" panose="020B0604020202020204" pitchFamily="34" charset="0"/>
              <a:buChar char="•"/>
            </a:pPr>
            <a:r>
              <a:rPr lang="en-US" sz="1900" dirty="0"/>
              <a:t>Form of an Associative memory</a:t>
            </a:r>
          </a:p>
          <a:p>
            <a:pPr>
              <a:buFont typeface="Arial" panose="020B0604020202020204" pitchFamily="34" charset="0"/>
              <a:buChar char="•"/>
            </a:pPr>
            <a:r>
              <a:rPr lang="en-US" sz="1900" dirty="0">
                <a:effectLst/>
                <a:ea typeface="SimSun" panose="02010600030101010101" pitchFamily="2" charset="-122"/>
              </a:rPr>
              <a:t>data is encoded and stored using sparse representations</a:t>
            </a:r>
          </a:p>
          <a:p>
            <a:pPr>
              <a:buFont typeface="Arial" panose="020B0604020202020204" pitchFamily="34" charset="0"/>
              <a:buChar char="•"/>
            </a:pPr>
            <a:r>
              <a:rPr lang="en-US" sz="1900" dirty="0">
                <a:effectLst/>
                <a:ea typeface="SimSun" panose="02010600030101010101" pitchFamily="2" charset="-122"/>
              </a:rPr>
              <a:t>Introduced by </a:t>
            </a:r>
            <a:r>
              <a:rPr lang="en-US" sz="1900" dirty="0" err="1">
                <a:effectLst/>
                <a:ea typeface="SimSun" panose="02010600030101010101" pitchFamily="2" charset="-122"/>
              </a:rPr>
              <a:t>Kanerva</a:t>
            </a:r>
            <a:r>
              <a:rPr lang="en-US" sz="1900" dirty="0">
                <a:effectLst/>
                <a:ea typeface="SimSun" panose="02010600030101010101" pitchFamily="2" charset="-122"/>
              </a:rPr>
              <a:t> in 1998 [1]</a:t>
            </a:r>
            <a:endParaRPr lang="en-US" sz="1900" dirty="0">
              <a:ea typeface="SimSun" panose="02010600030101010101" pitchFamily="2" charset="-122"/>
            </a:endParaRPr>
          </a:p>
          <a:p>
            <a:pPr>
              <a:buFont typeface="Arial" panose="020B0604020202020204" pitchFamily="34" charset="0"/>
              <a:buChar char="•"/>
            </a:pPr>
            <a:r>
              <a:rPr lang="en-US" sz="1900" dirty="0">
                <a:effectLst/>
                <a:ea typeface="SimSun" panose="02010600030101010101" pitchFamily="2" charset="-122"/>
              </a:rPr>
              <a:t>subsequently implemented by </a:t>
            </a:r>
            <a:r>
              <a:rPr lang="en-US" sz="1900" dirty="0" err="1">
                <a:effectLst/>
                <a:ea typeface="SimSun" panose="02010600030101010101" pitchFamily="2" charset="-122"/>
              </a:rPr>
              <a:t>Furber</a:t>
            </a:r>
            <a:r>
              <a:rPr lang="en-US" sz="1900" dirty="0">
                <a:effectLst/>
                <a:ea typeface="SimSun" panose="02010600030101010101" pitchFamily="2" charset="-122"/>
              </a:rPr>
              <a:t> et. al. using N-of-M codes [2] as well as using Rank-order Codes [3]</a:t>
            </a:r>
          </a:p>
          <a:p>
            <a:pPr>
              <a:buFont typeface="Arial" panose="020B0604020202020204" pitchFamily="34" charset="0"/>
              <a:buChar char="•"/>
            </a:pPr>
            <a:r>
              <a:rPr lang="en-US" sz="1900" dirty="0">
                <a:effectLst/>
                <a:ea typeface="SimSun" panose="02010600030101010101" pitchFamily="2" charset="-122"/>
              </a:rPr>
              <a:t>Motivation: to test the plausibility of implementing associative memories using large scale low-power hardware, which was also amenable to a spiking neural implementation and good memory</a:t>
            </a:r>
          </a:p>
          <a:p>
            <a:pPr>
              <a:buFont typeface="Arial" panose="020B0604020202020204" pitchFamily="34" charset="0"/>
              <a:buChar char="•"/>
            </a:pPr>
            <a:r>
              <a:rPr lang="en-US" sz="1900" dirty="0">
                <a:effectLst/>
                <a:ea typeface="SimSun" panose="02010600030101010101" pitchFamily="2" charset="-122"/>
              </a:rPr>
              <a:t>They used the N-of-M codes from </a:t>
            </a:r>
            <a:r>
              <a:rPr lang="en-US" sz="1900" dirty="0" err="1">
                <a:effectLst/>
                <a:ea typeface="SimSun" panose="02010600030101010101" pitchFamily="2" charset="-122"/>
              </a:rPr>
              <a:t>Verhoeff</a:t>
            </a:r>
            <a:r>
              <a:rPr lang="en-US" sz="1900" dirty="0">
                <a:effectLst/>
                <a:ea typeface="SimSun" panose="02010600030101010101" pitchFamily="2" charset="-122"/>
              </a:rPr>
              <a:t> [4], as well as the biologically inspired Rank-order codes, proposed by van </a:t>
            </a:r>
            <a:r>
              <a:rPr lang="en-US" sz="1900" dirty="0" err="1">
                <a:effectLst/>
                <a:ea typeface="SimSun" panose="02010600030101010101" pitchFamily="2" charset="-122"/>
              </a:rPr>
              <a:t>Rullen</a:t>
            </a:r>
            <a:r>
              <a:rPr lang="en-US" sz="1900" dirty="0">
                <a:effectLst/>
                <a:ea typeface="SimSun" panose="02010600030101010101" pitchFamily="2" charset="-122"/>
              </a:rPr>
              <a:t> and Thorpe [5]</a:t>
            </a:r>
          </a:p>
          <a:p>
            <a:pPr>
              <a:buFont typeface="Arial" panose="020B0604020202020204" pitchFamily="34" charset="0"/>
              <a:buChar char="•"/>
            </a:pPr>
            <a:r>
              <a:rPr lang="en-US" sz="1900" dirty="0">
                <a:effectLst/>
                <a:ea typeface="SimSun" panose="02010600030101010101" pitchFamily="2" charset="-122"/>
              </a:rPr>
              <a:t>Implementations of SNN-based SDMs have additionally been studied by Bose [6] and Sharp [7], although these did not focus on the memory capacity of such memories</a:t>
            </a:r>
            <a:endParaRPr lang="en-US" sz="1900" dirty="0">
              <a:ea typeface="SimSun" panose="02010600030101010101" pitchFamily="2" charset="-122"/>
            </a:endParaRPr>
          </a:p>
          <a:p>
            <a:pPr>
              <a:buFont typeface="Arial" panose="020B0604020202020204" pitchFamily="34" charset="0"/>
              <a:buChar char="•"/>
            </a:pPr>
            <a:endParaRPr lang="en-IN" sz="1900" dirty="0"/>
          </a:p>
        </p:txBody>
      </p:sp>
    </p:spTree>
    <p:extLst>
      <p:ext uri="{BB962C8B-B14F-4D97-AF65-F5344CB8AC3E}">
        <p14:creationId xmlns:p14="http://schemas.microsoft.com/office/powerpoint/2010/main" val="3823770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F1477-CB5B-4FB3-BC42-01AA0287E807}"/>
              </a:ext>
            </a:extLst>
          </p:cNvPr>
          <p:cNvSpPr>
            <a:spLocks noGrp="1"/>
          </p:cNvSpPr>
          <p:nvPr>
            <p:ph type="title"/>
          </p:nvPr>
        </p:nvSpPr>
        <p:spPr>
          <a:xfrm>
            <a:off x="677334" y="609600"/>
            <a:ext cx="8596668" cy="895350"/>
          </a:xfrm>
        </p:spPr>
        <p:txBody>
          <a:bodyPr/>
          <a:lstStyle/>
          <a:p>
            <a:r>
              <a:rPr lang="en-US" dirty="0"/>
              <a:t>SDM using Spiking Neural Networks</a:t>
            </a:r>
            <a:endParaRPr lang="en-IN" dirty="0"/>
          </a:p>
        </p:txBody>
      </p:sp>
      <p:pic>
        <p:nvPicPr>
          <p:cNvPr id="4" name="Content Placeholder 3">
            <a:extLst>
              <a:ext uri="{FF2B5EF4-FFF2-40B4-BE49-F238E27FC236}">
                <a16:creationId xmlns:a16="http://schemas.microsoft.com/office/drawing/2014/main" id="{8689693F-17E2-444F-9F9A-DF10BE964494}"/>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45650" y="1714500"/>
            <a:ext cx="4050350" cy="4695107"/>
          </a:xfrm>
          <a:prstGeom prst="rect">
            <a:avLst/>
          </a:prstGeom>
          <a:noFill/>
          <a:ln>
            <a:noFill/>
          </a:ln>
        </p:spPr>
      </p:pic>
    </p:spTree>
    <p:extLst>
      <p:ext uri="{BB962C8B-B14F-4D97-AF65-F5344CB8AC3E}">
        <p14:creationId xmlns:p14="http://schemas.microsoft.com/office/powerpoint/2010/main" val="3768136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5B58B-8E5D-4839-8B10-01326F96BAF5}"/>
              </a:ext>
            </a:extLst>
          </p:cNvPr>
          <p:cNvSpPr>
            <a:spLocks noGrp="1"/>
          </p:cNvSpPr>
          <p:nvPr>
            <p:ph type="title"/>
          </p:nvPr>
        </p:nvSpPr>
        <p:spPr>
          <a:xfrm>
            <a:off x="677334" y="609600"/>
            <a:ext cx="8596668" cy="676275"/>
          </a:xfrm>
        </p:spPr>
        <p:txBody>
          <a:bodyPr/>
          <a:lstStyle/>
          <a:p>
            <a:r>
              <a:rPr lang="en-US" dirty="0"/>
              <a:t>Storing and Retrieving from Memory</a:t>
            </a:r>
            <a:endParaRPr lang="en-IN" dirty="0"/>
          </a:p>
        </p:txBody>
      </p:sp>
      <p:sp>
        <p:nvSpPr>
          <p:cNvPr id="3" name="Content Placeholder 2">
            <a:extLst>
              <a:ext uri="{FF2B5EF4-FFF2-40B4-BE49-F238E27FC236}">
                <a16:creationId xmlns:a16="http://schemas.microsoft.com/office/drawing/2014/main" id="{8991EF3C-69F3-4E6A-AA40-98FB302F8A7D}"/>
              </a:ext>
            </a:extLst>
          </p:cNvPr>
          <p:cNvSpPr>
            <a:spLocks noGrp="1"/>
          </p:cNvSpPr>
          <p:nvPr>
            <p:ph idx="1"/>
          </p:nvPr>
        </p:nvSpPr>
        <p:spPr>
          <a:xfrm>
            <a:off x="544114" y="1847850"/>
            <a:ext cx="8596667" cy="3667125"/>
          </a:xfrm>
        </p:spPr>
        <p:txBody>
          <a:bodyPr>
            <a:normAutofit/>
          </a:bodyPr>
          <a:lstStyle/>
          <a:p>
            <a:pPr>
              <a:buFont typeface="Arial" panose="020B0604020202020204" pitchFamily="34" charset="0"/>
              <a:buChar char="•"/>
            </a:pPr>
            <a:r>
              <a:rPr lang="en-US" sz="2000" dirty="0"/>
              <a:t>During the write phase (storing data), the weights of the data memory are initialized to zero.</a:t>
            </a:r>
          </a:p>
          <a:p>
            <a:pPr>
              <a:buFont typeface="Arial" panose="020B0604020202020204" pitchFamily="34" charset="0"/>
              <a:buChar char="•"/>
            </a:pPr>
            <a:r>
              <a:rPr lang="en-US" sz="2000" dirty="0">
                <a:ea typeface="SimSun" panose="02010600030101010101" pitchFamily="2" charset="-122"/>
              </a:rPr>
              <a:t>These weights are updated depending on the input and output spikes using the BCM [8] learning rule.</a:t>
            </a:r>
          </a:p>
          <a:p>
            <a:pPr>
              <a:buFont typeface="Arial" panose="020B0604020202020204" pitchFamily="34" charset="0"/>
              <a:buChar char="•"/>
            </a:pPr>
            <a:r>
              <a:rPr lang="en-US" sz="2000" dirty="0">
                <a:ea typeface="SimSun" panose="02010600030101010101" pitchFamily="2" charset="-122"/>
              </a:rPr>
              <a:t>During the read phase (retrieving data), these weights are used to construct output spikes, producing a d-of-D code.</a:t>
            </a:r>
          </a:p>
          <a:p>
            <a:pPr marL="0" indent="0">
              <a:buNone/>
            </a:pPr>
            <a:endParaRPr lang="en-US" sz="2000" dirty="0">
              <a:ea typeface="SimSun" panose="02010600030101010101" pitchFamily="2" charset="-122"/>
            </a:endParaRPr>
          </a:p>
          <a:p>
            <a:pPr>
              <a:buFont typeface="Arial" panose="020B0604020202020204" pitchFamily="34" charset="0"/>
              <a:buChar char="•"/>
            </a:pPr>
            <a:endParaRPr lang="en-IN" sz="2000" dirty="0"/>
          </a:p>
        </p:txBody>
      </p:sp>
    </p:spTree>
    <p:extLst>
      <p:ext uri="{BB962C8B-B14F-4D97-AF65-F5344CB8AC3E}">
        <p14:creationId xmlns:p14="http://schemas.microsoft.com/office/powerpoint/2010/main" val="930918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5B58B-8E5D-4839-8B10-01326F96BAF5}"/>
              </a:ext>
            </a:extLst>
          </p:cNvPr>
          <p:cNvSpPr>
            <a:spLocks noGrp="1"/>
          </p:cNvSpPr>
          <p:nvPr>
            <p:ph type="title"/>
          </p:nvPr>
        </p:nvSpPr>
        <p:spPr>
          <a:xfrm>
            <a:off x="677334" y="609600"/>
            <a:ext cx="8596668" cy="676275"/>
          </a:xfrm>
        </p:spPr>
        <p:txBody>
          <a:bodyPr>
            <a:normAutofit/>
          </a:bodyPr>
          <a:lstStyle/>
          <a:p>
            <a:r>
              <a:rPr lang="en-US" dirty="0"/>
              <a:t>N-of-M code and Spikes</a:t>
            </a:r>
            <a:endParaRPr lang="en-IN" dirty="0"/>
          </a:p>
        </p:txBody>
      </p:sp>
      <p:sp>
        <p:nvSpPr>
          <p:cNvPr id="3" name="Content Placeholder 2">
            <a:extLst>
              <a:ext uri="{FF2B5EF4-FFF2-40B4-BE49-F238E27FC236}">
                <a16:creationId xmlns:a16="http://schemas.microsoft.com/office/drawing/2014/main" id="{8991EF3C-69F3-4E6A-AA40-98FB302F8A7D}"/>
              </a:ext>
            </a:extLst>
          </p:cNvPr>
          <p:cNvSpPr>
            <a:spLocks noGrp="1"/>
          </p:cNvSpPr>
          <p:nvPr>
            <p:ph idx="1"/>
          </p:nvPr>
        </p:nvSpPr>
        <p:spPr>
          <a:xfrm>
            <a:off x="544114" y="1743075"/>
            <a:ext cx="8596667" cy="4838700"/>
          </a:xfrm>
        </p:spPr>
        <p:txBody>
          <a:bodyPr>
            <a:normAutofit/>
          </a:bodyPr>
          <a:lstStyle/>
          <a:p>
            <a:pPr>
              <a:buFont typeface="Arial" panose="020B0604020202020204" pitchFamily="34" charset="0"/>
              <a:buChar char="•"/>
            </a:pPr>
            <a:r>
              <a:rPr lang="en-US" sz="2000" b="0" i="0" dirty="0">
                <a:solidFill>
                  <a:srgbClr val="282828"/>
                </a:solidFill>
                <a:effectLst/>
              </a:rPr>
              <a:t>The effect of the input spikes is modelled by considering the rise in current of the neurons.</a:t>
            </a:r>
          </a:p>
          <a:p>
            <a:pPr>
              <a:buFont typeface="Arial" panose="020B0604020202020204" pitchFamily="34" charset="0"/>
              <a:buChar char="•"/>
            </a:pPr>
            <a:r>
              <a:rPr lang="en-US" sz="2000" b="0" i="0" dirty="0">
                <a:solidFill>
                  <a:srgbClr val="282828"/>
                </a:solidFill>
                <a:effectLst/>
              </a:rPr>
              <a:t>During the write phase, the inputs to the input and output layer are given as currents arising from the spikes.</a:t>
            </a:r>
          </a:p>
          <a:p>
            <a:pPr>
              <a:buFont typeface="Arial" panose="020B0604020202020204" pitchFamily="34" charset="0"/>
              <a:buChar char="•"/>
            </a:pPr>
            <a:r>
              <a:rPr lang="en-US" sz="2000" b="0" i="0" dirty="0">
                <a:solidFill>
                  <a:srgbClr val="282828"/>
                </a:solidFill>
                <a:effectLst/>
              </a:rPr>
              <a:t>During the read phase, we provide a current only to the input layer, using the same vector as previously used in the write phase.</a:t>
            </a:r>
            <a:endParaRPr lang="en-US" sz="2000" dirty="0">
              <a:solidFill>
                <a:srgbClr val="282828"/>
              </a:solidFill>
            </a:endParaRPr>
          </a:p>
          <a:p>
            <a:pPr>
              <a:buFont typeface="Arial" panose="020B0604020202020204" pitchFamily="34" charset="0"/>
              <a:buChar char="•"/>
            </a:pPr>
            <a:r>
              <a:rPr lang="en-US" sz="2000" b="0" i="0" dirty="0">
                <a:solidFill>
                  <a:srgbClr val="282828"/>
                </a:solidFill>
                <a:effectLst/>
              </a:rPr>
              <a:t>For each layer, we select the n neurons that fire first, corresponding to an N-of-M code.</a:t>
            </a:r>
            <a:endParaRPr lang="en-US" sz="2000" dirty="0">
              <a:ea typeface="SimSun" panose="02010600030101010101" pitchFamily="2" charset="-122"/>
            </a:endParaRPr>
          </a:p>
          <a:p>
            <a:pPr>
              <a:buFont typeface="Arial" panose="020B0604020202020204" pitchFamily="34" charset="0"/>
              <a:buChar char="•"/>
            </a:pPr>
            <a:endParaRPr lang="en-IN" sz="2000" dirty="0"/>
          </a:p>
        </p:txBody>
      </p:sp>
    </p:spTree>
    <p:extLst>
      <p:ext uri="{BB962C8B-B14F-4D97-AF65-F5344CB8AC3E}">
        <p14:creationId xmlns:p14="http://schemas.microsoft.com/office/powerpoint/2010/main" val="3538352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5B58B-8E5D-4839-8B10-01326F96BAF5}"/>
              </a:ext>
            </a:extLst>
          </p:cNvPr>
          <p:cNvSpPr>
            <a:spLocks noGrp="1"/>
          </p:cNvSpPr>
          <p:nvPr>
            <p:ph type="title"/>
          </p:nvPr>
        </p:nvSpPr>
        <p:spPr>
          <a:xfrm>
            <a:off x="677334" y="609600"/>
            <a:ext cx="8596668" cy="676275"/>
          </a:xfrm>
        </p:spPr>
        <p:txBody>
          <a:bodyPr>
            <a:normAutofit/>
          </a:bodyPr>
          <a:lstStyle/>
          <a:p>
            <a:r>
              <a:rPr lang="en-US" dirty="0"/>
              <a:t>Memory Capacity</a:t>
            </a:r>
            <a:endParaRPr lang="en-IN" dirty="0"/>
          </a:p>
        </p:txBody>
      </p:sp>
      <p:sp>
        <p:nvSpPr>
          <p:cNvPr id="3" name="Content Placeholder 2">
            <a:extLst>
              <a:ext uri="{FF2B5EF4-FFF2-40B4-BE49-F238E27FC236}">
                <a16:creationId xmlns:a16="http://schemas.microsoft.com/office/drawing/2014/main" id="{8991EF3C-69F3-4E6A-AA40-98FB302F8A7D}"/>
              </a:ext>
            </a:extLst>
          </p:cNvPr>
          <p:cNvSpPr>
            <a:spLocks noGrp="1"/>
          </p:cNvSpPr>
          <p:nvPr>
            <p:ph idx="1"/>
          </p:nvPr>
        </p:nvSpPr>
        <p:spPr>
          <a:xfrm>
            <a:off x="544114" y="1743075"/>
            <a:ext cx="8596667" cy="4838700"/>
          </a:xfrm>
        </p:spPr>
        <p:txBody>
          <a:bodyPr>
            <a:normAutofit/>
          </a:bodyPr>
          <a:lstStyle/>
          <a:p>
            <a:pPr>
              <a:buFont typeface="Arial" panose="020B0604020202020204" pitchFamily="34" charset="0"/>
              <a:buChar char="•"/>
            </a:pPr>
            <a:r>
              <a:rPr lang="en-US" sz="2000" dirty="0">
                <a:solidFill>
                  <a:srgbClr val="282828"/>
                </a:solidFill>
                <a:ea typeface="SimSun" panose="02010600030101010101" pitchFamily="2" charset="-122"/>
              </a:rPr>
              <a:t>During the read phase, we compare the output d-of-D code with the desired code, which was provided during the write phase.</a:t>
            </a:r>
          </a:p>
          <a:p>
            <a:pPr>
              <a:buFont typeface="Arial" panose="020B0604020202020204" pitchFamily="34" charset="0"/>
              <a:buChar char="•"/>
            </a:pPr>
            <a:r>
              <a:rPr lang="en-US" sz="2000" dirty="0">
                <a:solidFill>
                  <a:srgbClr val="282828"/>
                </a:solidFill>
                <a:ea typeface="SimSun" panose="02010600030101010101" pitchFamily="2" charset="-122"/>
              </a:rPr>
              <a:t>If the output matches the desired code, we consider it as correctly recalled, otherwise, it is incorrect.</a:t>
            </a:r>
          </a:p>
          <a:p>
            <a:pPr>
              <a:buFont typeface="Arial" panose="020B0604020202020204" pitchFamily="34" charset="0"/>
              <a:buChar char="•"/>
            </a:pPr>
            <a:r>
              <a:rPr lang="en-US" sz="2000" dirty="0">
                <a:ea typeface="SimSun" panose="02010600030101010101" pitchFamily="2" charset="-122"/>
              </a:rPr>
              <a:t>We do this for a large set of codes. After a certain point, the memory saturates, and the SDM starts producing larger number of incorrect codes during the read phase.</a:t>
            </a:r>
          </a:p>
          <a:p>
            <a:pPr>
              <a:buFont typeface="Arial" panose="020B0604020202020204" pitchFamily="34" charset="0"/>
              <a:buChar char="•"/>
            </a:pPr>
            <a:r>
              <a:rPr lang="en-US" sz="2000" b="0" i="0" dirty="0">
                <a:solidFill>
                  <a:srgbClr val="282828"/>
                </a:solidFill>
                <a:effectLst/>
              </a:rPr>
              <a:t>We measure the memory capacity, computed as the point at which the memory starts making mistakes while recall.</a:t>
            </a:r>
            <a:endParaRPr lang="en-US" sz="2000" dirty="0">
              <a:ea typeface="SimSun" panose="02010600030101010101" pitchFamily="2" charset="-122"/>
            </a:endParaRPr>
          </a:p>
          <a:p>
            <a:pPr>
              <a:buFont typeface="Arial" panose="020B0604020202020204" pitchFamily="34" charset="0"/>
              <a:buChar char="•"/>
            </a:pPr>
            <a:endParaRPr lang="en-IN" sz="2000" dirty="0"/>
          </a:p>
        </p:txBody>
      </p:sp>
    </p:spTree>
    <p:extLst>
      <p:ext uri="{BB962C8B-B14F-4D97-AF65-F5344CB8AC3E}">
        <p14:creationId xmlns:p14="http://schemas.microsoft.com/office/powerpoint/2010/main" val="2976992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5B58B-8E5D-4839-8B10-01326F96BAF5}"/>
              </a:ext>
            </a:extLst>
          </p:cNvPr>
          <p:cNvSpPr>
            <a:spLocks noGrp="1"/>
          </p:cNvSpPr>
          <p:nvPr>
            <p:ph type="title"/>
          </p:nvPr>
        </p:nvSpPr>
        <p:spPr>
          <a:xfrm>
            <a:off x="677334" y="609600"/>
            <a:ext cx="8596668" cy="676275"/>
          </a:xfrm>
        </p:spPr>
        <p:txBody>
          <a:bodyPr>
            <a:normAutofit/>
          </a:bodyPr>
          <a:lstStyle/>
          <a:p>
            <a:r>
              <a:rPr lang="en-US" dirty="0"/>
              <a:t>Application: Storing MNIST Images</a:t>
            </a:r>
            <a:endParaRPr lang="en-IN" dirty="0"/>
          </a:p>
        </p:txBody>
      </p:sp>
      <p:sp>
        <p:nvSpPr>
          <p:cNvPr id="3" name="Content Placeholder 2">
            <a:extLst>
              <a:ext uri="{FF2B5EF4-FFF2-40B4-BE49-F238E27FC236}">
                <a16:creationId xmlns:a16="http://schemas.microsoft.com/office/drawing/2014/main" id="{8991EF3C-69F3-4E6A-AA40-98FB302F8A7D}"/>
              </a:ext>
            </a:extLst>
          </p:cNvPr>
          <p:cNvSpPr>
            <a:spLocks noGrp="1"/>
          </p:cNvSpPr>
          <p:nvPr>
            <p:ph idx="1"/>
          </p:nvPr>
        </p:nvSpPr>
        <p:spPr>
          <a:xfrm>
            <a:off x="544114" y="1743075"/>
            <a:ext cx="8596668" cy="4838700"/>
          </a:xfrm>
        </p:spPr>
        <p:txBody>
          <a:bodyPr>
            <a:normAutofit/>
          </a:bodyPr>
          <a:lstStyle/>
          <a:p>
            <a:pPr>
              <a:buFont typeface="Arial" panose="020B0604020202020204" pitchFamily="34" charset="0"/>
              <a:buChar char="•"/>
            </a:pPr>
            <a:r>
              <a:rPr lang="en-US" sz="2000" spc="-5" dirty="0">
                <a:ea typeface="SimSun" panose="02010600030101010101" pitchFamily="2" charset="-122"/>
              </a:rPr>
              <a:t>W</a:t>
            </a:r>
            <a:r>
              <a:rPr lang="en-US" sz="2000" spc="-5" dirty="0">
                <a:effectLst/>
                <a:ea typeface="SimSun" panose="02010600030101010101" pitchFamily="2" charset="-122"/>
              </a:rPr>
              <a:t>e took images of handwritten numbers from the MNIST dataset [9], along with the labels of the numbers corresponding to those images.</a:t>
            </a:r>
          </a:p>
          <a:p>
            <a:pPr>
              <a:buFont typeface="Arial" panose="020B0604020202020204" pitchFamily="34" charset="0"/>
              <a:buChar char="•"/>
            </a:pPr>
            <a:r>
              <a:rPr lang="en-US" sz="2000" spc="-5" dirty="0">
                <a:effectLst/>
                <a:ea typeface="SimSun" panose="02010600030101010101" pitchFamily="2" charset="-122"/>
              </a:rPr>
              <a:t>We fed the image to an N-of-M encoder neural network, that converted each 28*28 MNIST image to a 22-of-256 code, to feed to the SDM. </a:t>
            </a:r>
            <a:endParaRPr lang="en-US" sz="2000" dirty="0">
              <a:effectLst/>
              <a:ea typeface="SimSun" panose="02010600030101010101" pitchFamily="2" charset="-122"/>
            </a:endParaRPr>
          </a:p>
          <a:p>
            <a:pPr>
              <a:buFont typeface="Arial" panose="020B0604020202020204" pitchFamily="34" charset="0"/>
              <a:buChar char="•"/>
            </a:pPr>
            <a:r>
              <a:rPr lang="en-US" sz="2000" dirty="0">
                <a:effectLst/>
                <a:ea typeface="SimSun" panose="02010600030101010101" pitchFamily="2" charset="-122"/>
              </a:rPr>
              <a:t>The encoder weights were fixed, and the output was an N-of-M code corresponding to the MNIST image. </a:t>
            </a:r>
          </a:p>
          <a:p>
            <a:pPr>
              <a:buFont typeface="Arial" panose="020B0604020202020204" pitchFamily="34" charset="0"/>
              <a:buChar char="•"/>
            </a:pPr>
            <a:r>
              <a:rPr lang="en-US" sz="2000" dirty="0">
                <a:effectLst/>
                <a:ea typeface="SimSun" panose="02010600030101010101" pitchFamily="2" charset="-122"/>
              </a:rPr>
              <a:t>This served as the ‘address’ in the SDM, while the ‘data’ was the label corresponding to each MNIST image, converted to a 1-of-10 code.</a:t>
            </a:r>
          </a:p>
          <a:p>
            <a:pPr>
              <a:buFont typeface="Arial" panose="020B0604020202020204" pitchFamily="34" charset="0"/>
              <a:buChar char="•"/>
            </a:pPr>
            <a:endParaRPr lang="en-IN" sz="2000" dirty="0"/>
          </a:p>
        </p:txBody>
      </p:sp>
    </p:spTree>
    <p:extLst>
      <p:ext uri="{BB962C8B-B14F-4D97-AF65-F5344CB8AC3E}">
        <p14:creationId xmlns:p14="http://schemas.microsoft.com/office/powerpoint/2010/main" val="566593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5B58B-8E5D-4839-8B10-01326F96BAF5}"/>
              </a:ext>
            </a:extLst>
          </p:cNvPr>
          <p:cNvSpPr>
            <a:spLocks noGrp="1"/>
          </p:cNvSpPr>
          <p:nvPr>
            <p:ph type="title"/>
          </p:nvPr>
        </p:nvSpPr>
        <p:spPr>
          <a:xfrm>
            <a:off x="677334" y="609600"/>
            <a:ext cx="8596668" cy="676275"/>
          </a:xfrm>
        </p:spPr>
        <p:txBody>
          <a:bodyPr>
            <a:normAutofit/>
          </a:bodyPr>
          <a:lstStyle/>
          <a:p>
            <a:r>
              <a:rPr lang="en-US" dirty="0"/>
              <a:t>Application: Storing MNIST Images</a:t>
            </a:r>
            <a:endParaRPr lang="en-IN" dirty="0"/>
          </a:p>
        </p:txBody>
      </p:sp>
      <p:pic>
        <p:nvPicPr>
          <p:cNvPr id="4" name="Content Placeholder 3">
            <a:extLst>
              <a:ext uri="{FF2B5EF4-FFF2-40B4-BE49-F238E27FC236}">
                <a16:creationId xmlns:a16="http://schemas.microsoft.com/office/drawing/2014/main" id="{5BD130D3-99B6-47FD-804D-69EFD07682B0}"/>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273886" y="1787469"/>
            <a:ext cx="3232316" cy="2178162"/>
          </a:xfrm>
          <a:prstGeom prst="rect">
            <a:avLst/>
          </a:prstGeom>
          <a:noFill/>
          <a:ln>
            <a:noFill/>
          </a:ln>
        </p:spPr>
      </p:pic>
      <p:pic>
        <p:nvPicPr>
          <p:cNvPr id="5" name="Picture 4">
            <a:extLst>
              <a:ext uri="{FF2B5EF4-FFF2-40B4-BE49-F238E27FC236}">
                <a16:creationId xmlns:a16="http://schemas.microsoft.com/office/drawing/2014/main" id="{4ABE7C6C-D6F0-4922-9733-DE52692AB375}"/>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30164" y="1787468"/>
            <a:ext cx="3051811" cy="2879781"/>
          </a:xfrm>
          <a:prstGeom prst="rect">
            <a:avLst/>
          </a:prstGeom>
          <a:noFill/>
          <a:ln>
            <a:noFill/>
          </a:ln>
        </p:spPr>
      </p:pic>
      <p:sp>
        <p:nvSpPr>
          <p:cNvPr id="6" name="TextBox 5">
            <a:extLst>
              <a:ext uri="{FF2B5EF4-FFF2-40B4-BE49-F238E27FC236}">
                <a16:creationId xmlns:a16="http://schemas.microsoft.com/office/drawing/2014/main" id="{361CFF15-CBAB-48B2-8A55-70288AE5A21A}"/>
              </a:ext>
            </a:extLst>
          </p:cNvPr>
          <p:cNvSpPr txBox="1"/>
          <p:nvPr/>
        </p:nvSpPr>
        <p:spPr>
          <a:xfrm>
            <a:off x="2389981" y="4095750"/>
            <a:ext cx="1000125" cy="276999"/>
          </a:xfrm>
          <a:prstGeom prst="rect">
            <a:avLst/>
          </a:prstGeom>
          <a:noFill/>
        </p:spPr>
        <p:txBody>
          <a:bodyPr wrap="square" rtlCol="0">
            <a:spAutoFit/>
          </a:bodyPr>
          <a:lstStyle/>
          <a:p>
            <a:r>
              <a:rPr lang="en-US" sz="1200" dirty="0"/>
              <a:t>Read Phase</a:t>
            </a:r>
            <a:endParaRPr lang="en-IN" sz="1200" dirty="0"/>
          </a:p>
        </p:txBody>
      </p:sp>
      <p:sp>
        <p:nvSpPr>
          <p:cNvPr id="7" name="TextBox 6">
            <a:extLst>
              <a:ext uri="{FF2B5EF4-FFF2-40B4-BE49-F238E27FC236}">
                <a16:creationId xmlns:a16="http://schemas.microsoft.com/office/drawing/2014/main" id="{42274230-E7BE-44CF-93CF-D993A1A0B316}"/>
              </a:ext>
            </a:extLst>
          </p:cNvPr>
          <p:cNvSpPr txBox="1"/>
          <p:nvPr/>
        </p:nvSpPr>
        <p:spPr>
          <a:xfrm>
            <a:off x="6156006" y="4667249"/>
            <a:ext cx="1000125" cy="276999"/>
          </a:xfrm>
          <a:prstGeom prst="rect">
            <a:avLst/>
          </a:prstGeom>
          <a:noFill/>
        </p:spPr>
        <p:txBody>
          <a:bodyPr wrap="square" rtlCol="0">
            <a:spAutoFit/>
          </a:bodyPr>
          <a:lstStyle/>
          <a:p>
            <a:r>
              <a:rPr lang="en-US" sz="1200" dirty="0"/>
              <a:t>Write Phase</a:t>
            </a:r>
            <a:endParaRPr lang="en-IN" sz="1200" dirty="0"/>
          </a:p>
        </p:txBody>
      </p:sp>
    </p:spTree>
    <p:extLst>
      <p:ext uri="{BB962C8B-B14F-4D97-AF65-F5344CB8AC3E}">
        <p14:creationId xmlns:p14="http://schemas.microsoft.com/office/powerpoint/2010/main" val="1759885335"/>
      </p:ext>
    </p:extLst>
  </p:cSld>
  <p:clrMapOvr>
    <a:masterClrMapping/>
  </p:clrMapOvr>
</p:sld>
</file>

<file path=ppt/theme/theme1.xml><?xml version="1.0" encoding="utf-8"?>
<a:theme xmlns:a="http://schemas.openxmlformats.org/drawingml/2006/main" name="Face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nset">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a:bevelT w="101600" h="25400" prst="softRound"/>
            <a:contourClr>
              <a:schemeClr val="phClr">
                <a:shade val="30000"/>
              </a:schemeClr>
            </a:contourClr>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0</TotalTime>
  <Words>1414</Words>
  <Application>Microsoft Office PowerPoint</Application>
  <PresentationFormat>Widescreen</PresentationFormat>
  <Paragraphs>68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Century Gothic</vt:lpstr>
      <vt:lpstr>Trebuchet MS</vt:lpstr>
      <vt:lpstr>Wingdings 3</vt:lpstr>
      <vt:lpstr>Facet</vt:lpstr>
      <vt:lpstr> Sparse Distributed Memory using  Spiking Neural Networks  on Nengo  </vt:lpstr>
      <vt:lpstr>Objective</vt:lpstr>
      <vt:lpstr>Sparse Distributed Memory</vt:lpstr>
      <vt:lpstr>SDM using Spiking Neural Networks</vt:lpstr>
      <vt:lpstr>Storing and Retrieving from Memory</vt:lpstr>
      <vt:lpstr>N-of-M code and Spikes</vt:lpstr>
      <vt:lpstr>Memory Capacity</vt:lpstr>
      <vt:lpstr>Application: Storing MNIST Images</vt:lpstr>
      <vt:lpstr>Application: Storing MNIST Images</vt:lpstr>
      <vt:lpstr>Nengo and NengoDL</vt:lpstr>
      <vt:lpstr>Results</vt:lpstr>
      <vt:lpstr>Results</vt:lpstr>
      <vt:lpstr>Results</vt:lpstr>
      <vt:lpstr>Conclusion</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2020-03-28T02:20:28Z</dcterms:created>
  <dcterms:modified xsi:type="dcterms:W3CDTF">2021-09-15T15:21:11Z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