
<file path=[Content_Types].xml><?xml version="1.0" encoding="utf-8"?>
<Types xmlns="http://schemas.openxmlformats.org/package/2006/content-types">
  <Default Extension="jpeg" ContentType="image/jpeg"/>
  <Default Extension="jpg" ContentType="image/pn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BCD2-676D-4407-A518-5DA78872F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1BCCAE-92EE-4C61-8E2A-5AF75C9D9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58BB1D-E6CF-4A96-9E2B-F9C259180243}"/>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981835E1-03E8-4D83-B57B-0FE57D106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42A3F-9D43-4829-84D1-654E3E8DE97D}"/>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362511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77CB-FC6D-4B5F-B073-E9C58E56F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54F70D-AE1A-444B-93F1-51EF4B7A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3C335-B114-4EC6-A34B-49D19C7914BD}"/>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6459D19B-7997-4D0B-9160-960CB2AF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48EF2-38BA-462D-BF6B-2324810D01B5}"/>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147099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0D110-0109-444B-A395-3952DF0E3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2CF4E-EA3D-41D4-8D12-FB21047CE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EF140-99A3-468F-8F21-3818068DD8DE}"/>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209EF558-99D9-4AD5-B0CF-5D3964792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0DD6C-B176-4743-B43D-4C82B5148928}"/>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227010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2809-918E-4ABF-B56B-E99D74DAE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5E244-2318-463A-823C-96A4806FC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42A5D-BECD-4DF4-99CB-5D9235D4C150}"/>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05A64679-B46C-4B58-BCB1-1088BD92F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B19DB-E569-47BF-B921-79FE430C59BA}"/>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222966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6DC2-DE52-47D6-A22F-59169A746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045291-6D32-474B-969F-51A002DB8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50536-A56B-4E1E-881E-E55E3B3A2036}"/>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0DA8E7B3-31B4-4E0A-A05A-1F5A6EFB5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D3E36-812F-40AD-AD5F-268FE1F0BE22}"/>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373856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1DBD-DDA1-43F6-A2B2-EFA3994EC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BDD85-D753-46ED-B3AD-237DEB1BA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92CDF-D9D7-4996-9A56-A815904026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1E194-6EC0-48E4-B179-4E787D73FBEB}"/>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6" name="Footer Placeholder 5">
            <a:extLst>
              <a:ext uri="{FF2B5EF4-FFF2-40B4-BE49-F238E27FC236}">
                <a16:creationId xmlns:a16="http://schemas.microsoft.com/office/drawing/2014/main" id="{9EC5F519-274C-49BB-BC0E-16CBB8401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4FCE9-1BBE-4DCA-B028-F48D5D5368CF}"/>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309489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389F-599E-4E97-AD1B-B1238DD8E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7B91BB-2806-4B8D-81F2-AB7B638E34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DB1CE-54A0-4370-B1EC-50E9B1087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066BA-E334-4132-80A2-2415869B4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85267-8D2C-4D19-9603-B55BEFBC6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4D547-9D6C-4A9D-8D88-95AD0B4E0EF7}"/>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8" name="Footer Placeholder 7">
            <a:extLst>
              <a:ext uri="{FF2B5EF4-FFF2-40B4-BE49-F238E27FC236}">
                <a16:creationId xmlns:a16="http://schemas.microsoft.com/office/drawing/2014/main" id="{948B4D6C-C34B-4726-8B89-A22F5DF72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82A506-AB06-4D3A-8512-50A48C858496}"/>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110227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7E51-2E31-4F89-9033-7F2B552D1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B3172-5367-4AD6-AF67-1A8056336585}"/>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4" name="Footer Placeholder 3">
            <a:extLst>
              <a:ext uri="{FF2B5EF4-FFF2-40B4-BE49-F238E27FC236}">
                <a16:creationId xmlns:a16="http://schemas.microsoft.com/office/drawing/2014/main" id="{BB4F78F8-A813-4DCB-9F4C-7E63BF7A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62B22-77AD-4767-AC63-0354722B3142}"/>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32946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8D7EF-5D71-4731-BABB-2CF537F287EF}"/>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3" name="Footer Placeholder 2">
            <a:extLst>
              <a:ext uri="{FF2B5EF4-FFF2-40B4-BE49-F238E27FC236}">
                <a16:creationId xmlns:a16="http://schemas.microsoft.com/office/drawing/2014/main" id="{1CE1FC0D-2B52-42CB-A96F-C9C489D06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2B8FC-89DF-4D55-8682-720DC172F9FC}"/>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146388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E7AE-B7E0-4F51-88DB-F0DE08847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B66AD-EC12-4583-A111-6E3FD8859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B70D2-8C68-4C15-8EAF-64BA55EC2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E5967-E54B-45C6-91B6-D7A41B15AE6F}"/>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6" name="Footer Placeholder 5">
            <a:extLst>
              <a:ext uri="{FF2B5EF4-FFF2-40B4-BE49-F238E27FC236}">
                <a16:creationId xmlns:a16="http://schemas.microsoft.com/office/drawing/2014/main" id="{7CD3FE0E-B023-4C64-831A-FCECDE6A4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F5597-70EF-47EF-B72B-29A45D318012}"/>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420164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7222-0925-49D9-9A14-4AB5DDFE9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FDEC4-7780-4371-9FD7-FE07BAB7C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9E74C-0353-4C0C-BEC2-32BCD21EE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01D92-E56A-41A6-9BBC-1A68FD9D3FE3}"/>
              </a:ext>
            </a:extLst>
          </p:cNvPr>
          <p:cNvSpPr>
            <a:spLocks noGrp="1"/>
          </p:cNvSpPr>
          <p:nvPr>
            <p:ph type="dt" sz="half" idx="10"/>
          </p:nvPr>
        </p:nvSpPr>
        <p:spPr/>
        <p:txBody>
          <a:bodyPr/>
          <a:lstStyle/>
          <a:p>
            <a:fld id="{FF6A73ED-BD57-4ACE-A322-2CBCD3A2EBE8}" type="datetimeFigureOut">
              <a:rPr lang="en-US" smtClean="0"/>
              <a:t>9/16/2021</a:t>
            </a:fld>
            <a:endParaRPr lang="en-US"/>
          </a:p>
        </p:txBody>
      </p:sp>
      <p:sp>
        <p:nvSpPr>
          <p:cNvPr id="6" name="Footer Placeholder 5">
            <a:extLst>
              <a:ext uri="{FF2B5EF4-FFF2-40B4-BE49-F238E27FC236}">
                <a16:creationId xmlns:a16="http://schemas.microsoft.com/office/drawing/2014/main" id="{CB1EED86-9ED3-44FA-9AB2-B71E99DFF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CAB27-6809-449D-8189-40CA8A63B3CD}"/>
              </a:ext>
            </a:extLst>
          </p:cNvPr>
          <p:cNvSpPr>
            <a:spLocks noGrp="1"/>
          </p:cNvSpPr>
          <p:nvPr>
            <p:ph type="sldNum" sz="quarter" idx="12"/>
          </p:nvPr>
        </p:nvSpPr>
        <p:spPr/>
        <p:txBody>
          <a:bodyPr/>
          <a:lstStyle/>
          <a:p>
            <a:fld id="{C26ECEE0-AB2D-4889-B103-36C57E2DCD61}" type="slidenum">
              <a:rPr lang="en-US" smtClean="0"/>
              <a:t>‹#›</a:t>
            </a:fld>
            <a:endParaRPr lang="en-US"/>
          </a:p>
        </p:txBody>
      </p:sp>
    </p:spTree>
    <p:extLst>
      <p:ext uri="{BB962C8B-B14F-4D97-AF65-F5344CB8AC3E}">
        <p14:creationId xmlns:p14="http://schemas.microsoft.com/office/powerpoint/2010/main" val="154565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ABF6D-3F22-4A0A-B082-807D3FA0A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DA05E-F4CC-4B15-B8AC-8CD2CB693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2CE2A-3EFF-490A-997C-1B8C07B99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A73ED-BD57-4ACE-A322-2CBCD3A2EBE8}" type="datetimeFigureOut">
              <a:rPr lang="en-US" smtClean="0"/>
              <a:t>9/16/2021</a:t>
            </a:fld>
            <a:endParaRPr lang="en-US"/>
          </a:p>
        </p:txBody>
      </p:sp>
      <p:sp>
        <p:nvSpPr>
          <p:cNvPr id="5" name="Footer Placeholder 4">
            <a:extLst>
              <a:ext uri="{FF2B5EF4-FFF2-40B4-BE49-F238E27FC236}">
                <a16:creationId xmlns:a16="http://schemas.microsoft.com/office/drawing/2014/main" id="{8965375F-8547-4F78-874B-80644E5B7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011FDA-291E-4323-8651-D132A9A44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ECEE0-AB2D-4889-B103-36C57E2DCD61}" type="slidenum">
              <a:rPr lang="en-US" smtClean="0"/>
              <a:t>‹#›</a:t>
            </a:fld>
            <a:endParaRPr lang="en-US"/>
          </a:p>
        </p:txBody>
      </p:sp>
    </p:spTree>
    <p:extLst>
      <p:ext uri="{BB962C8B-B14F-4D97-AF65-F5344CB8AC3E}">
        <p14:creationId xmlns:p14="http://schemas.microsoft.com/office/powerpoint/2010/main" val="194511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F22A1-50CB-4D07-B1E9-9BEBAD2A9240}"/>
              </a:ext>
            </a:extLst>
          </p:cNvPr>
          <p:cNvSpPr txBox="1"/>
          <p:nvPr/>
        </p:nvSpPr>
        <p:spPr>
          <a:xfrm>
            <a:off x="1618364" y="90546"/>
            <a:ext cx="8955272" cy="461665"/>
          </a:xfrm>
          <a:prstGeom prst="rect">
            <a:avLst/>
          </a:prstGeom>
          <a:noFill/>
        </p:spPr>
        <p:txBody>
          <a:bodyPr wrap="none" rtlCol="0">
            <a:spAutoFit/>
          </a:bodyPr>
          <a:lstStyle/>
          <a:p>
            <a:r>
              <a:rPr lang="en-US" sz="2400" b="1" dirty="0">
                <a:solidFill>
                  <a:srgbClr val="282828"/>
                </a:solidFill>
                <a:effectLst/>
                <a:latin typeface="inherit"/>
              </a:rPr>
              <a:t>Sparse Distributed Memory using Spiking Neural Networks on </a:t>
            </a:r>
            <a:r>
              <a:rPr lang="en-US" sz="2400" b="1" dirty="0" err="1">
                <a:solidFill>
                  <a:srgbClr val="282828"/>
                </a:solidFill>
                <a:effectLst/>
                <a:latin typeface="inherit"/>
              </a:rPr>
              <a:t>Nengo</a:t>
            </a:r>
            <a:endParaRPr lang="en-US" sz="2400" b="1" dirty="0">
              <a:solidFill>
                <a:srgbClr val="282828"/>
              </a:solidFill>
              <a:effectLst/>
              <a:latin typeface="inherit"/>
            </a:endParaRPr>
          </a:p>
        </p:txBody>
      </p:sp>
      <p:sp>
        <p:nvSpPr>
          <p:cNvPr id="5" name="TextBox 4">
            <a:extLst>
              <a:ext uri="{FF2B5EF4-FFF2-40B4-BE49-F238E27FC236}">
                <a16:creationId xmlns:a16="http://schemas.microsoft.com/office/drawing/2014/main" id="{C1C2B3D1-5B47-46BC-BFCF-F1916ECE2F3B}"/>
              </a:ext>
            </a:extLst>
          </p:cNvPr>
          <p:cNvSpPr txBox="1"/>
          <p:nvPr/>
        </p:nvSpPr>
        <p:spPr>
          <a:xfrm>
            <a:off x="2430541" y="552211"/>
            <a:ext cx="7330918" cy="369332"/>
          </a:xfrm>
          <a:prstGeom prst="rect">
            <a:avLst/>
          </a:prstGeom>
          <a:noFill/>
        </p:spPr>
        <p:txBody>
          <a:bodyPr wrap="none" rtlCol="0">
            <a:spAutoFit/>
          </a:bodyPr>
          <a:lstStyle/>
          <a:p>
            <a:r>
              <a:rPr lang="en-US" b="0" dirty="0">
                <a:solidFill>
                  <a:srgbClr val="282828"/>
                </a:solidFill>
                <a:effectLst/>
                <a:latin typeface="inherit"/>
              </a:rPr>
              <a:t>Rohan Deepak </a:t>
            </a:r>
            <a:r>
              <a:rPr lang="en-US" b="0" dirty="0" err="1">
                <a:solidFill>
                  <a:srgbClr val="282828"/>
                </a:solidFill>
                <a:effectLst/>
                <a:latin typeface="inherit"/>
              </a:rPr>
              <a:t>Ajwani</a:t>
            </a:r>
            <a:r>
              <a:rPr lang="en-US" b="0" dirty="0">
                <a:solidFill>
                  <a:srgbClr val="282828"/>
                </a:solidFill>
                <a:effectLst/>
                <a:latin typeface="inherit"/>
              </a:rPr>
              <a:t>, </a:t>
            </a:r>
            <a:r>
              <a:rPr lang="en-US" b="0" dirty="0" err="1">
                <a:solidFill>
                  <a:srgbClr val="282828"/>
                </a:solidFill>
                <a:effectLst/>
                <a:latin typeface="inherit"/>
              </a:rPr>
              <a:t>Arshika</a:t>
            </a:r>
            <a:r>
              <a:rPr lang="en-US" b="0" dirty="0">
                <a:solidFill>
                  <a:srgbClr val="282828"/>
                </a:solidFill>
                <a:effectLst/>
                <a:latin typeface="inherit"/>
              </a:rPr>
              <a:t> </a:t>
            </a:r>
            <a:r>
              <a:rPr lang="en-US" b="0" dirty="0" err="1">
                <a:solidFill>
                  <a:srgbClr val="282828"/>
                </a:solidFill>
                <a:effectLst/>
                <a:latin typeface="inherit"/>
              </a:rPr>
              <a:t>Lalan</a:t>
            </a:r>
            <a:r>
              <a:rPr lang="en-US" b="0" dirty="0">
                <a:solidFill>
                  <a:srgbClr val="282828"/>
                </a:solidFill>
                <a:effectLst/>
                <a:latin typeface="inherit"/>
              </a:rPr>
              <a:t>, </a:t>
            </a:r>
            <a:r>
              <a:rPr lang="en-US" b="0" dirty="0" err="1">
                <a:solidFill>
                  <a:srgbClr val="282828"/>
                </a:solidFill>
                <a:effectLst/>
                <a:latin typeface="inherit"/>
              </a:rPr>
              <a:t>Basabdatta</a:t>
            </a:r>
            <a:r>
              <a:rPr lang="en-US" b="0" dirty="0">
                <a:solidFill>
                  <a:srgbClr val="282828"/>
                </a:solidFill>
                <a:effectLst/>
                <a:latin typeface="inherit"/>
              </a:rPr>
              <a:t> Sen Bhattacharya, Joy Bose</a:t>
            </a:r>
          </a:p>
        </p:txBody>
      </p:sp>
      <p:sp>
        <p:nvSpPr>
          <p:cNvPr id="6" name="TextBox 5">
            <a:extLst>
              <a:ext uri="{FF2B5EF4-FFF2-40B4-BE49-F238E27FC236}">
                <a16:creationId xmlns:a16="http://schemas.microsoft.com/office/drawing/2014/main" id="{65AB7769-6B4D-4016-84D5-8675D2277801}"/>
              </a:ext>
            </a:extLst>
          </p:cNvPr>
          <p:cNvSpPr txBox="1"/>
          <p:nvPr/>
        </p:nvSpPr>
        <p:spPr>
          <a:xfrm>
            <a:off x="103339" y="1059120"/>
            <a:ext cx="4039261" cy="2062103"/>
          </a:xfrm>
          <a:prstGeom prst="rect">
            <a:avLst/>
          </a:prstGeom>
          <a:noFill/>
        </p:spPr>
        <p:txBody>
          <a:bodyPr wrap="square" rtlCol="0">
            <a:spAutoFit/>
          </a:bodyPr>
          <a:lstStyle/>
          <a:p>
            <a:r>
              <a:rPr lang="en-US" b="1" dirty="0"/>
              <a:t>Objectives</a:t>
            </a:r>
          </a:p>
          <a:p>
            <a:r>
              <a:rPr lang="en-US" sz="1200" dirty="0"/>
              <a:t>To understand how spiking neurons can be used to implement Sparse Distributed Memories (SDMs), a type of associative memory.</a:t>
            </a:r>
          </a:p>
          <a:p>
            <a:r>
              <a:rPr lang="en-US" sz="1200" dirty="0"/>
              <a:t>To compare the memory capacity achieved with non-spiking SDMs</a:t>
            </a:r>
          </a:p>
          <a:p>
            <a:r>
              <a:rPr lang="en-US" sz="1200" dirty="0"/>
              <a:t>To test the plausibility of implementing associative memories using large scale low-power hardware, which was also amenable to a spiking neural implementation. </a:t>
            </a:r>
          </a:p>
          <a:p>
            <a:endParaRPr lang="en-US" sz="1400" dirty="0"/>
          </a:p>
        </p:txBody>
      </p:sp>
      <p:sp>
        <p:nvSpPr>
          <p:cNvPr id="7" name="TextBox 6">
            <a:extLst>
              <a:ext uri="{FF2B5EF4-FFF2-40B4-BE49-F238E27FC236}">
                <a16:creationId xmlns:a16="http://schemas.microsoft.com/office/drawing/2014/main" id="{E02F48E9-7B86-48B1-9658-B0E49C93FFD8}"/>
              </a:ext>
            </a:extLst>
          </p:cNvPr>
          <p:cNvSpPr txBox="1"/>
          <p:nvPr/>
        </p:nvSpPr>
        <p:spPr>
          <a:xfrm>
            <a:off x="102345" y="2905779"/>
            <a:ext cx="3943846" cy="1477328"/>
          </a:xfrm>
          <a:prstGeom prst="rect">
            <a:avLst/>
          </a:prstGeom>
          <a:noFill/>
        </p:spPr>
        <p:txBody>
          <a:bodyPr wrap="square" rtlCol="0">
            <a:spAutoFit/>
          </a:bodyPr>
          <a:lstStyle/>
          <a:p>
            <a:r>
              <a:rPr lang="en-US" b="1" dirty="0"/>
              <a:t>Sparse Distributed Memory (SDM)</a:t>
            </a:r>
          </a:p>
          <a:p>
            <a:pPr marL="285750" indent="-285750">
              <a:buFont typeface="Arial" panose="020B0604020202020204" pitchFamily="34" charset="0"/>
              <a:buChar char="•"/>
            </a:pPr>
            <a:r>
              <a:rPr lang="en-US" sz="1200" dirty="0"/>
              <a:t>Form of Associative memory. Data is encoded and stored using sparse representations. Introduced by </a:t>
            </a:r>
            <a:r>
              <a:rPr lang="en-US" sz="1200" dirty="0" err="1"/>
              <a:t>Kanerva</a:t>
            </a:r>
            <a:r>
              <a:rPr lang="en-US" sz="1200" dirty="0"/>
              <a:t> in 1998</a:t>
            </a:r>
          </a:p>
          <a:p>
            <a:pPr marL="285750" indent="-285750">
              <a:buFont typeface="Arial" panose="020B0604020202020204" pitchFamily="34" charset="0"/>
              <a:buChar char="•"/>
            </a:pPr>
            <a:r>
              <a:rPr lang="en-US" sz="1200" dirty="0"/>
              <a:t>SDM architecture consists of two parts </a:t>
            </a:r>
          </a:p>
          <a:p>
            <a:pPr marL="285750" indent="-285750">
              <a:buFont typeface="Arial" panose="020B0604020202020204" pitchFamily="34" charset="0"/>
              <a:buChar char="•"/>
            </a:pPr>
            <a:r>
              <a:rPr lang="en-US" sz="1200" b="1" dirty="0"/>
              <a:t>Address Decoder</a:t>
            </a:r>
            <a:r>
              <a:rPr lang="en-US" sz="1200" dirty="0"/>
              <a:t> – neural layer with fixed weights</a:t>
            </a:r>
          </a:p>
          <a:p>
            <a:pPr marL="285750" indent="-285750">
              <a:buFont typeface="Arial" panose="020B0604020202020204" pitchFamily="34" charset="0"/>
              <a:buChar char="•"/>
            </a:pPr>
            <a:r>
              <a:rPr lang="en-US" sz="1200" b="1" dirty="0"/>
              <a:t>Data Memory – </a:t>
            </a:r>
            <a:r>
              <a:rPr lang="en-US" sz="1200" dirty="0"/>
              <a:t>a type of correlation matrix memory</a:t>
            </a:r>
          </a:p>
        </p:txBody>
      </p:sp>
      <p:sp>
        <p:nvSpPr>
          <p:cNvPr id="8" name="TextBox 7">
            <a:extLst>
              <a:ext uri="{FF2B5EF4-FFF2-40B4-BE49-F238E27FC236}">
                <a16:creationId xmlns:a16="http://schemas.microsoft.com/office/drawing/2014/main" id="{76524EF0-2876-4B3F-97DE-358B479332B2}"/>
              </a:ext>
            </a:extLst>
          </p:cNvPr>
          <p:cNvSpPr txBox="1"/>
          <p:nvPr/>
        </p:nvSpPr>
        <p:spPr>
          <a:xfrm>
            <a:off x="102345" y="4467813"/>
            <a:ext cx="4068509" cy="2215991"/>
          </a:xfrm>
          <a:prstGeom prst="rect">
            <a:avLst/>
          </a:prstGeom>
          <a:noFill/>
        </p:spPr>
        <p:txBody>
          <a:bodyPr wrap="square" rtlCol="0">
            <a:spAutoFit/>
          </a:bodyPr>
          <a:lstStyle/>
          <a:p>
            <a:r>
              <a:rPr lang="en-US" b="1" dirty="0"/>
              <a:t>Spiking SDM</a:t>
            </a:r>
          </a:p>
          <a:p>
            <a:r>
              <a:rPr lang="en-US" sz="1200" dirty="0"/>
              <a:t>We replace each of the two layers with all-to-all connected spiking neurons. The effect of the input spikes is modelled by considering the rise in current of the neurons.</a:t>
            </a:r>
          </a:p>
          <a:p>
            <a:r>
              <a:rPr lang="en-US" sz="1200" b="1" dirty="0"/>
              <a:t>Write phase</a:t>
            </a:r>
            <a:r>
              <a:rPr lang="en-US" sz="1200" dirty="0"/>
              <a:t> </a:t>
            </a:r>
            <a:r>
              <a:rPr lang="en-US" sz="1200" b="1" dirty="0"/>
              <a:t>(storing data)</a:t>
            </a:r>
            <a:r>
              <a:rPr lang="en-US" sz="1200" dirty="0"/>
              <a:t>: The weights of the data memory are initialized to 0</a:t>
            </a:r>
          </a:p>
          <a:p>
            <a:r>
              <a:rPr lang="en-US" sz="1200" dirty="0"/>
              <a:t>These weights are updated depending on the input and output spikes using the </a:t>
            </a:r>
            <a:r>
              <a:rPr lang="en-US" sz="1200" b="1" dirty="0"/>
              <a:t>BCM learning rule</a:t>
            </a:r>
            <a:r>
              <a:rPr lang="en-US" sz="1200" dirty="0"/>
              <a:t>.</a:t>
            </a:r>
          </a:p>
          <a:p>
            <a:r>
              <a:rPr lang="en-US" sz="1200" b="1" dirty="0"/>
              <a:t>Read phase (retrieving data)</a:t>
            </a:r>
            <a:r>
              <a:rPr lang="en-US" sz="1200" dirty="0"/>
              <a:t>: The weights written in the data memory are used to construct the output spikes, producing a d-of-D code. </a:t>
            </a:r>
          </a:p>
        </p:txBody>
      </p:sp>
      <p:sp>
        <p:nvSpPr>
          <p:cNvPr id="9" name="TextBox 8">
            <a:extLst>
              <a:ext uri="{FF2B5EF4-FFF2-40B4-BE49-F238E27FC236}">
                <a16:creationId xmlns:a16="http://schemas.microsoft.com/office/drawing/2014/main" id="{923317D2-6F04-427A-B146-D18A830006F7}"/>
              </a:ext>
            </a:extLst>
          </p:cNvPr>
          <p:cNvSpPr txBox="1"/>
          <p:nvPr/>
        </p:nvSpPr>
        <p:spPr>
          <a:xfrm>
            <a:off x="4142600" y="1059120"/>
            <a:ext cx="4068510" cy="1846659"/>
          </a:xfrm>
          <a:prstGeom prst="rect">
            <a:avLst/>
          </a:prstGeom>
          <a:noFill/>
        </p:spPr>
        <p:txBody>
          <a:bodyPr wrap="square" rtlCol="0">
            <a:spAutoFit/>
          </a:bodyPr>
          <a:lstStyle/>
          <a:p>
            <a:r>
              <a:rPr lang="en-US" b="1" dirty="0"/>
              <a:t>N-of-M code and spikes</a:t>
            </a:r>
          </a:p>
          <a:p>
            <a:r>
              <a:rPr lang="en-US" sz="1200" dirty="0"/>
              <a:t>The effect of the input spikes is modelled by considering the rise in current of the neurons. During the write phase, the inputs to the input and output layer are given as currents arising from the spikes. During the read phase, we provide a current only to the input layer, using the same vector as previously used in the write phase. For each layer, we select the n neurons that fire first, corresponding to an N-of-M code.</a:t>
            </a:r>
          </a:p>
          <a:p>
            <a:r>
              <a:rPr lang="en-US" sz="1200" b="1" dirty="0" err="1"/>
              <a:t>Nengo</a:t>
            </a:r>
            <a:r>
              <a:rPr lang="en-US" sz="1200" dirty="0"/>
              <a:t> simulator is used for our simulations. </a:t>
            </a:r>
          </a:p>
        </p:txBody>
      </p:sp>
      <p:pic>
        <p:nvPicPr>
          <p:cNvPr id="10" name="Picture 9" descr="Chart, line chart&#10;&#10;Description automatically generated">
            <a:extLst>
              <a:ext uri="{FF2B5EF4-FFF2-40B4-BE49-F238E27FC236}">
                <a16:creationId xmlns:a16="http://schemas.microsoft.com/office/drawing/2014/main" id="{DB5D6278-BED5-43AF-942C-20C49D75DB5C}"/>
              </a:ext>
            </a:extLst>
          </p:cNvPr>
          <p:cNvPicPr>
            <a:picLocks noChangeAspect="1"/>
          </p:cNvPicPr>
          <p:nvPr/>
        </p:nvPicPr>
        <p:blipFill rotWithShape="1">
          <a:blip r:embed="rId4"/>
          <a:srcRect l="734" t="1718" r="51661"/>
          <a:stretch/>
        </p:blipFill>
        <p:spPr>
          <a:xfrm>
            <a:off x="8492757" y="1326295"/>
            <a:ext cx="2886619" cy="1683615"/>
          </a:xfrm>
          <a:prstGeom prst="rect">
            <a:avLst/>
          </a:prstGeom>
        </p:spPr>
      </p:pic>
      <p:sp>
        <p:nvSpPr>
          <p:cNvPr id="11" name="TextBox 10">
            <a:extLst>
              <a:ext uri="{FF2B5EF4-FFF2-40B4-BE49-F238E27FC236}">
                <a16:creationId xmlns:a16="http://schemas.microsoft.com/office/drawing/2014/main" id="{A7347ADD-BA75-4082-B509-D1C2A712A2AD}"/>
              </a:ext>
            </a:extLst>
          </p:cNvPr>
          <p:cNvSpPr txBox="1"/>
          <p:nvPr/>
        </p:nvSpPr>
        <p:spPr>
          <a:xfrm>
            <a:off x="4139242" y="2886578"/>
            <a:ext cx="3898017" cy="2031325"/>
          </a:xfrm>
          <a:prstGeom prst="rect">
            <a:avLst/>
          </a:prstGeom>
          <a:noFill/>
        </p:spPr>
        <p:txBody>
          <a:bodyPr wrap="square" rtlCol="0">
            <a:spAutoFit/>
          </a:bodyPr>
          <a:lstStyle/>
          <a:p>
            <a:r>
              <a:rPr lang="en-US" b="1" dirty="0"/>
              <a:t>Measuring Memory Capacity</a:t>
            </a:r>
          </a:p>
          <a:p>
            <a:r>
              <a:rPr lang="en-US" sz="1200" dirty="0"/>
              <a:t>During the read phase, we compare the output d-of-D code with the desired code, which was provided during the write phase. If the output matches the desired code, we consider it as </a:t>
            </a:r>
            <a:r>
              <a:rPr lang="en-US" sz="1200" b="1" dirty="0"/>
              <a:t>correctly</a:t>
            </a:r>
            <a:r>
              <a:rPr lang="en-US" sz="1200" dirty="0"/>
              <a:t> recalled, otherwise, it is </a:t>
            </a:r>
            <a:r>
              <a:rPr lang="en-US" sz="1200" b="1" dirty="0"/>
              <a:t>incorrect</a:t>
            </a:r>
            <a:r>
              <a:rPr lang="en-US" sz="1200" dirty="0"/>
              <a:t>.</a:t>
            </a:r>
          </a:p>
          <a:p>
            <a:r>
              <a:rPr lang="en-US" sz="1200" dirty="0"/>
              <a:t>We do this for a large set of codes. After a certain point, the memory saturates, and the SDM starts producing larger number of incorrect codes during the read phase. We measure the memory capacity, computed as the point at which the memory starts making mistakes while recall.</a:t>
            </a:r>
            <a:endParaRPr lang="en-US" sz="1200" b="1" dirty="0"/>
          </a:p>
        </p:txBody>
      </p:sp>
      <p:pic>
        <p:nvPicPr>
          <p:cNvPr id="13" name="Picture 12" descr="Chart, line chart&#10;&#10;Description automatically generated">
            <a:extLst>
              <a:ext uri="{FF2B5EF4-FFF2-40B4-BE49-F238E27FC236}">
                <a16:creationId xmlns:a16="http://schemas.microsoft.com/office/drawing/2014/main" id="{F66F9681-E559-4866-942F-0CB0B191FD16}"/>
              </a:ext>
            </a:extLst>
          </p:cNvPr>
          <p:cNvPicPr>
            <a:picLocks noChangeAspect="1"/>
          </p:cNvPicPr>
          <p:nvPr/>
        </p:nvPicPr>
        <p:blipFill rotWithShape="1">
          <a:blip r:embed="rId4"/>
          <a:srcRect l="53000" t="2317" r="417"/>
          <a:stretch/>
        </p:blipFill>
        <p:spPr>
          <a:xfrm>
            <a:off x="8422615" y="3346483"/>
            <a:ext cx="2984828" cy="1846659"/>
          </a:xfrm>
          <a:prstGeom prst="rect">
            <a:avLst/>
          </a:prstGeom>
        </p:spPr>
      </p:pic>
      <p:sp>
        <p:nvSpPr>
          <p:cNvPr id="14" name="TextBox 13">
            <a:extLst>
              <a:ext uri="{FF2B5EF4-FFF2-40B4-BE49-F238E27FC236}">
                <a16:creationId xmlns:a16="http://schemas.microsoft.com/office/drawing/2014/main" id="{2BC676ED-C5CE-4FC8-AF7A-4F0AD16AF4A2}"/>
              </a:ext>
            </a:extLst>
          </p:cNvPr>
          <p:cNvSpPr txBox="1"/>
          <p:nvPr/>
        </p:nvSpPr>
        <p:spPr>
          <a:xfrm>
            <a:off x="4146991" y="4900356"/>
            <a:ext cx="3898017" cy="1661993"/>
          </a:xfrm>
          <a:prstGeom prst="rect">
            <a:avLst/>
          </a:prstGeom>
          <a:noFill/>
        </p:spPr>
        <p:txBody>
          <a:bodyPr wrap="square" rtlCol="0">
            <a:spAutoFit/>
          </a:bodyPr>
          <a:lstStyle/>
          <a:p>
            <a:r>
              <a:rPr lang="en-US" b="1" dirty="0"/>
              <a:t>Experiments and Results</a:t>
            </a:r>
          </a:p>
          <a:p>
            <a:r>
              <a:rPr lang="en-US" sz="1200" dirty="0"/>
              <a:t>1. We tested the memory capacity for spiking vs non-spiking implementation: found similar. </a:t>
            </a:r>
          </a:p>
          <a:p>
            <a:r>
              <a:rPr lang="en-US" sz="1200" dirty="0"/>
              <a:t>2. We measured the memory capacity using different spiking neurons: LIF, Adaptive-LIF, Spiking Rectified Linear Unit, and </a:t>
            </a:r>
            <a:r>
              <a:rPr lang="en-US" sz="1200" dirty="0" err="1"/>
              <a:t>Izhikevich</a:t>
            </a:r>
            <a:r>
              <a:rPr lang="en-US" sz="1200" dirty="0"/>
              <a:t> neurons and obtained similar results. </a:t>
            </a:r>
          </a:p>
          <a:p>
            <a:r>
              <a:rPr lang="en-US" sz="1200" dirty="0"/>
              <a:t>3. We varied the memory size. Memory capacity was found to be scalable. </a:t>
            </a:r>
          </a:p>
        </p:txBody>
      </p:sp>
      <p:sp>
        <p:nvSpPr>
          <p:cNvPr id="15" name="TextBox 14">
            <a:extLst>
              <a:ext uri="{FF2B5EF4-FFF2-40B4-BE49-F238E27FC236}">
                <a16:creationId xmlns:a16="http://schemas.microsoft.com/office/drawing/2014/main" id="{5924A8FA-63BC-489E-B5E1-A9568F82262E}"/>
              </a:ext>
            </a:extLst>
          </p:cNvPr>
          <p:cNvSpPr txBox="1"/>
          <p:nvPr/>
        </p:nvSpPr>
        <p:spPr>
          <a:xfrm>
            <a:off x="8211110" y="1026544"/>
            <a:ext cx="3576337" cy="307777"/>
          </a:xfrm>
          <a:prstGeom prst="rect">
            <a:avLst/>
          </a:prstGeom>
          <a:noFill/>
        </p:spPr>
        <p:txBody>
          <a:bodyPr wrap="square" rtlCol="0">
            <a:spAutoFit/>
          </a:bodyPr>
          <a:lstStyle/>
          <a:p>
            <a:r>
              <a:rPr lang="en-US" sz="1400" b="1" dirty="0"/>
              <a:t>Memory capacity on varying spiking model</a:t>
            </a:r>
            <a:endParaRPr lang="en-US" sz="1400" dirty="0"/>
          </a:p>
        </p:txBody>
      </p:sp>
      <p:sp>
        <p:nvSpPr>
          <p:cNvPr id="16" name="TextBox 15">
            <a:extLst>
              <a:ext uri="{FF2B5EF4-FFF2-40B4-BE49-F238E27FC236}">
                <a16:creationId xmlns:a16="http://schemas.microsoft.com/office/drawing/2014/main" id="{65296F5B-F8D2-47E7-8030-4FFC420CB979}"/>
              </a:ext>
            </a:extLst>
          </p:cNvPr>
          <p:cNvSpPr txBox="1"/>
          <p:nvPr/>
        </p:nvSpPr>
        <p:spPr>
          <a:xfrm>
            <a:off x="8221740" y="3072800"/>
            <a:ext cx="3576337" cy="307777"/>
          </a:xfrm>
          <a:prstGeom prst="rect">
            <a:avLst/>
          </a:prstGeom>
          <a:noFill/>
        </p:spPr>
        <p:txBody>
          <a:bodyPr wrap="square" rtlCol="0">
            <a:spAutoFit/>
          </a:bodyPr>
          <a:lstStyle/>
          <a:p>
            <a:r>
              <a:rPr lang="en-US" sz="1400" b="1" dirty="0"/>
              <a:t>Memory capacity on varying memory size</a:t>
            </a:r>
            <a:endParaRPr lang="en-US" sz="1400" dirty="0"/>
          </a:p>
        </p:txBody>
      </p:sp>
      <p:sp>
        <p:nvSpPr>
          <p:cNvPr id="17" name="TextBox 16">
            <a:extLst>
              <a:ext uri="{FF2B5EF4-FFF2-40B4-BE49-F238E27FC236}">
                <a16:creationId xmlns:a16="http://schemas.microsoft.com/office/drawing/2014/main" id="{2B306D06-8DB6-40E4-91DF-FB626DE0FC9C}"/>
              </a:ext>
            </a:extLst>
          </p:cNvPr>
          <p:cNvSpPr txBox="1"/>
          <p:nvPr/>
        </p:nvSpPr>
        <p:spPr>
          <a:xfrm>
            <a:off x="8293983" y="5290126"/>
            <a:ext cx="3795671" cy="1477328"/>
          </a:xfrm>
          <a:prstGeom prst="rect">
            <a:avLst/>
          </a:prstGeom>
          <a:noFill/>
        </p:spPr>
        <p:txBody>
          <a:bodyPr wrap="square" rtlCol="0">
            <a:spAutoFit/>
          </a:bodyPr>
          <a:lstStyle/>
          <a:p>
            <a:r>
              <a:rPr lang="en-US" b="1" dirty="0"/>
              <a:t>Conclusion</a:t>
            </a:r>
          </a:p>
          <a:p>
            <a:r>
              <a:rPr lang="en-US" sz="1200" dirty="0"/>
              <a:t>We conclude that it is feasible to develop associative memories using spiking neurons whose memory capacity and other features are similar to the performance without SNNs. Finally, we implemented an application where N-of-M encoded MNIST images were associated with their labels and stored in the SNN-based SDM.</a:t>
            </a:r>
          </a:p>
        </p:txBody>
      </p:sp>
      <p:pic>
        <p:nvPicPr>
          <p:cNvPr id="19" name="Picture 18">
            <a:extLst>
              <a:ext uri="{FF2B5EF4-FFF2-40B4-BE49-F238E27FC236}">
                <a16:creationId xmlns:a16="http://schemas.microsoft.com/office/drawing/2014/main" id="{C31C3DFA-BD1D-41B8-875A-9925F89270AE}"/>
              </a:ext>
            </a:extLst>
          </p:cNvPr>
          <p:cNvPicPr>
            <a:picLocks noChangeAspect="1"/>
          </p:cNvPicPr>
          <p:nvPr/>
        </p:nvPicPr>
        <p:blipFill>
          <a:blip r:embed="rId5"/>
          <a:stretch>
            <a:fillRect/>
          </a:stretch>
        </p:blipFill>
        <p:spPr>
          <a:xfrm>
            <a:off x="102345" y="278792"/>
            <a:ext cx="1585139" cy="546838"/>
          </a:xfrm>
          <a:prstGeom prst="rect">
            <a:avLst/>
          </a:prstGeom>
        </p:spPr>
      </p:pic>
      <p:pic>
        <p:nvPicPr>
          <p:cNvPr id="21" name="Picture 20">
            <a:extLst>
              <a:ext uri="{FF2B5EF4-FFF2-40B4-BE49-F238E27FC236}">
                <a16:creationId xmlns:a16="http://schemas.microsoft.com/office/drawing/2014/main" id="{63BD0544-475D-419A-871E-1E0FA2FED2D5}"/>
              </a:ext>
            </a:extLst>
          </p:cNvPr>
          <p:cNvPicPr>
            <a:picLocks noChangeAspect="1"/>
          </p:cNvPicPr>
          <p:nvPr/>
        </p:nvPicPr>
        <p:blipFill>
          <a:blip r:embed="rId6"/>
          <a:stretch>
            <a:fillRect/>
          </a:stretch>
        </p:blipFill>
        <p:spPr>
          <a:xfrm>
            <a:off x="10504516" y="115609"/>
            <a:ext cx="1471613" cy="833438"/>
          </a:xfrm>
          <a:prstGeom prst="rect">
            <a:avLst/>
          </a:prstGeom>
        </p:spPr>
      </p:pic>
      <p:pic>
        <p:nvPicPr>
          <p:cNvPr id="3" name="VoiceRecording_Bernstein (1)">
            <a:hlinkClick r:id="" action="ppaction://media"/>
            <a:extLst>
              <a:ext uri="{FF2B5EF4-FFF2-40B4-BE49-F238E27FC236}">
                <a16:creationId xmlns:a16="http://schemas.microsoft.com/office/drawing/2014/main" id="{540595CD-D0B0-40C7-8FC6-B7104B3661D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264854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31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545</Words>
  <Application>Microsoft Office PowerPoint</Application>
  <PresentationFormat>Widescreen</PresentationFormat>
  <Paragraphs>30</Paragraphs>
  <Slides>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inherit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Bose</dc:creator>
  <cp:lastModifiedBy>Joy Bose</cp:lastModifiedBy>
  <cp:revision>36</cp:revision>
  <dcterms:created xsi:type="dcterms:W3CDTF">2021-09-15T16:56:57Z</dcterms:created>
  <dcterms:modified xsi:type="dcterms:W3CDTF">2021-09-15T19:27:48Z</dcterms:modified>
</cp:coreProperties>
</file>