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70" r:id="rId6"/>
    <p:sldId id="272" r:id="rId7"/>
    <p:sldId id="271" r:id="rId8"/>
    <p:sldId id="277" r:id="rId9"/>
    <p:sldId id="278" r:id="rId10"/>
    <p:sldId id="275" r:id="rId11"/>
    <p:sldId id="279" r:id="rId12"/>
    <p:sldId id="280" r:id="rId13"/>
    <p:sldId id="274" r:id="rId14"/>
    <p:sldId id="282" r:id="rId15"/>
    <p:sldId id="27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defaul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9FAE-1887-4FDF-BF65-078EE3F2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4DCC-C0BD-4AFF-B4D9-BE22A3C2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Computer </a:t>
            </a:r>
            <a:r>
              <a:rPr lang="en-US" dirty="0">
                <a:solidFill>
                  <a:srgbClr val="FFFFFF"/>
                </a:solidFill>
              </a:rPr>
              <a:t>Class</a:t>
            </a:r>
          </a:p>
          <a:p>
            <a:r>
              <a:rPr lang="en-US" dirty="0">
                <a:solidFill>
                  <a:srgbClr val="FFFFFF"/>
                </a:solidFill>
              </a:rPr>
              <a:t>20 April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15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7A9E-38B9-4DEB-A0F0-5CEFF730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AA09-75B1-4FEF-8564-D663D430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&lt;SCRIPT&gt;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function add(</a:t>
            </a:r>
            <a:r>
              <a:rPr lang="en-GB" altLang="en-US" sz="1400" b="1" dirty="0" err="1">
                <a:latin typeface="Courier New" panose="02070309020205020404" pitchFamily="49" charset="0"/>
              </a:rPr>
              <a:t>x,y</a:t>
            </a:r>
            <a:r>
              <a:rPr lang="en-GB" altLang="en-US" sz="1400" b="1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 return(</a:t>
            </a:r>
            <a:r>
              <a:rPr lang="en-GB" altLang="en-US" sz="1400" b="1" dirty="0" err="1">
                <a:latin typeface="Courier New" panose="02070309020205020404" pitchFamily="49" charset="0"/>
              </a:rPr>
              <a:t>x+y</a:t>
            </a:r>
            <a:r>
              <a:rPr lang="en-GB" altLang="en-US" sz="14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sz="1400" b="1" dirty="0">
                <a:latin typeface="Courier New" panose="02070309020205020404" pitchFamily="49" charset="0"/>
              </a:rPr>
              <a:t>("add(3,4) is " + add(3,4) + "&lt;BR&gt;"); 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4268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873-5E36-4210-84EE-7BB4166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0734-F093-457A-9106-D010297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b="1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  like a print statement – the output goes into the HTML document.</a:t>
            </a:r>
          </a:p>
          <a:p>
            <a:pPr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document.writeln</a:t>
            </a:r>
            <a:r>
              <a:rPr lang="en-GB" altLang="en-US" b="1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  adds a new line after printing.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sz="1800" b="1" dirty="0">
                <a:latin typeface="Courier New" panose="02070309020205020404" pitchFamily="49" charset="0"/>
              </a:rPr>
              <a:t>("My title is" +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document.title</a:t>
            </a:r>
            <a:r>
              <a:rPr lang="en-GB" altLang="en-US" sz="1800" b="1" dirty="0"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4DF-3692-4B9A-99D6-22BC098A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58A-7E55-4465-8C72-7C5A3A33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&lt;TITLE&gt;JavaScript lesson&lt;/TITLE&gt;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&lt;BODY&gt;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&lt;H3&gt;I am a web page and here is my name:&lt;/H3&gt;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&lt;SCRIPT&gt;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b="1" dirty="0">
                <a:latin typeface="Courier New" panose="02070309020205020404" pitchFamily="49" charset="0"/>
              </a:rPr>
              <a:t>(</a:t>
            </a:r>
            <a:r>
              <a:rPr lang="en-GB" altLang="en-US" b="1" dirty="0" err="1">
                <a:latin typeface="Courier New" panose="02070309020205020404" pitchFamily="49" charset="0"/>
              </a:rPr>
              <a:t>document.title</a:t>
            </a:r>
            <a:r>
              <a:rPr lang="en-GB" altLang="en-US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&lt;/SCRIPT&gt;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22B0-7F66-4C1D-A6A1-1A2E54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and confirm 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0A99-C28C-4B67-A22A-9106868D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tr-TR" altLang="en-US" dirty="0"/>
              <a:t>&lt;script&gt;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confirm</a:t>
            </a:r>
            <a:r>
              <a:rPr lang="tr-TR" altLang="en-US" dirty="0"/>
              <a:t>("Hello </a:t>
            </a:r>
            <a:r>
              <a:rPr lang="en-US" altLang="en-US" dirty="0"/>
              <a:t>FGS, are you sure?</a:t>
            </a:r>
            <a:r>
              <a:rPr lang="tr-TR" altLang="en-US" dirty="0"/>
              <a:t>")</a:t>
            </a:r>
            <a:r>
              <a:rPr lang="en-US" altLang="en-US" dirty="0"/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myname</a:t>
            </a:r>
            <a:r>
              <a:rPr lang="en-US" altLang="en-US" dirty="0"/>
              <a:t> = prompt(“enter your name”);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alert(</a:t>
            </a:r>
            <a:r>
              <a:rPr lang="en-US" altLang="en-US" dirty="0" err="1"/>
              <a:t>myname</a:t>
            </a:r>
            <a:r>
              <a:rPr lang="en-US" altLang="en-US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x=5;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y=6;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alert(“Sum of x and y is = “, x + y)</a:t>
            </a:r>
            <a:endParaRPr lang="tr-TR" altLang="en-US" dirty="0"/>
          </a:p>
          <a:p>
            <a:pPr>
              <a:buFont typeface="Arial" panose="020B0604020202020204" pitchFamily="34" charset="0"/>
              <a:buNone/>
            </a:pPr>
            <a:r>
              <a:rPr lang="tr-TR" altLang="en-US" dirty="0"/>
              <a:t>&lt;/script&gt;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08B4-A7E8-4D4F-979B-19CFDAEC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E2FF-27CA-4823-8FAB-7F4A058D1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42843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C38-7617-48A0-BE1D-A0F78114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DA8F-273A-461C-A645-CA26926A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&lt;SCRIPT TYPE = 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input1 = prompt( "Enter first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input2 = prompt( "Enter second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input3 = prompt( "Enter third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value1 = </a:t>
            </a:r>
            <a:r>
              <a:rPr lang="en-US" altLang="en-US" sz="1400" dirty="0" err="1"/>
              <a:t>parseFloat</a:t>
            </a:r>
            <a:r>
              <a:rPr lang="en-US" altLang="en-US" sz="1400" dirty="0"/>
              <a:t>( input1 );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value2 = </a:t>
            </a:r>
            <a:r>
              <a:rPr lang="en-US" altLang="en-US" sz="1400" dirty="0" err="1"/>
              <a:t>parseFloat</a:t>
            </a:r>
            <a:r>
              <a:rPr lang="en-US" altLang="en-US" sz="1400" dirty="0"/>
              <a:t>( input2 );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</a:t>
            </a:r>
            <a:r>
              <a:rPr lang="en-US" altLang="en-US" sz="1400" dirty="0" err="1"/>
              <a:t>maxValue</a:t>
            </a:r>
            <a:r>
              <a:rPr lang="en-US" altLang="en-US" sz="1400" dirty="0"/>
              <a:t> = maximum( value1, value2 );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alert( "Maximum is: " + </a:t>
            </a:r>
            <a:r>
              <a:rPr lang="en-US" altLang="en-US" sz="1400" dirty="0" err="1"/>
              <a:t>maxValue</a:t>
            </a:r>
            <a:r>
              <a:rPr lang="en-US" altLang="en-US" sz="14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function maximum( x, y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if(x&gt;y)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         return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          return 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619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4A9E-1F6C-4504-B350-4445C05D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Events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DF82BF9-80DF-4BA2-BE1C-2EFDD70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13169" y="1427895"/>
            <a:ext cx="533400" cy="244475"/>
          </a:xfrm>
        </p:spPr>
        <p:txBody>
          <a:bodyPr>
            <a:normAutofit lnSpcReduction="1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5AFFEA-E379-44FE-BED8-8DC6F385B262}"/>
              </a:ext>
            </a:extLst>
          </p:cNvPr>
          <p:cNvSpPr txBox="1">
            <a:spLocks/>
          </p:cNvSpPr>
          <p:nvPr/>
        </p:nvSpPr>
        <p:spPr bwMode="auto">
          <a:xfrm>
            <a:off x="2346569" y="350910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E24B58-CD4D-45FF-BBB6-3A9C8AFE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69" y="1808973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E3478-8DB5-4BE0-8BBD-68AA08398656}"/>
              </a:ext>
            </a:extLst>
          </p:cNvPr>
          <p:cNvSpPr txBox="1"/>
          <p:nvPr/>
        </p:nvSpPr>
        <p:spPr>
          <a:xfrm>
            <a:off x="211016" y="3747869"/>
            <a:ext cx="2016370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myEvent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();"&gt;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Click me!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&lt;/button&gt;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					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4105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A490B-4702-490E-AA1E-5DF2BC2E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Recap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(Revision)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D0FC-965D-4C26-9E11-92C1834C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modern websites work</a:t>
            </a:r>
          </a:p>
          <a:p>
            <a:r>
              <a:rPr lang="en-US" dirty="0"/>
              <a:t>Three components on client side</a:t>
            </a:r>
          </a:p>
          <a:p>
            <a:pPr lvl="1"/>
            <a:r>
              <a:rPr lang="en-US" dirty="0"/>
              <a:t>Webpages: HTML</a:t>
            </a:r>
          </a:p>
          <a:p>
            <a:pPr lvl="1"/>
            <a:r>
              <a:rPr lang="en-US" dirty="0"/>
              <a:t>Styling (font size and color </a:t>
            </a:r>
            <a:r>
              <a:rPr lang="en-US" dirty="0" err="1"/>
              <a:t>etc</a:t>
            </a:r>
            <a:r>
              <a:rPr lang="en-US" dirty="0"/>
              <a:t>): CSS </a:t>
            </a:r>
          </a:p>
          <a:p>
            <a:pPr lvl="1"/>
            <a:r>
              <a:rPr lang="en-US" dirty="0"/>
              <a:t>Scripting: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html css javascript">
            <a:extLst>
              <a:ext uri="{FF2B5EF4-FFF2-40B4-BE49-F238E27FC236}">
                <a16:creationId xmlns:a16="http://schemas.microsoft.com/office/drawing/2014/main" id="{98723BDA-ADDD-4011-9F3A-0E771953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23" y="4475552"/>
            <a:ext cx="3796014" cy="22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1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5D5A7-F828-48A1-8703-B3DF65C0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EAD4-AB60-4F55-AF04-C2DA6FCD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&lt;title&gt;HTML Example&lt;/title&gt;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&lt;p&gt;This is a paragraph.&lt;/p&gt;</a:t>
            </a:r>
          </a:p>
          <a:p>
            <a:pPr marL="0" indent="0">
              <a:buNone/>
            </a:pP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="https://www.fgs.org"&gt;Fo </a:t>
            </a:r>
            <a:r>
              <a:rPr lang="en-US" dirty="0" err="1"/>
              <a:t>Guang</a:t>
            </a:r>
            <a:r>
              <a:rPr lang="en-US" dirty="0"/>
              <a:t> Shan&lt;/a&gt;&lt;/p&gt;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D60F-4E77-4FF8-955D-54C8A650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9B8A-6F8B-4B41-A5A0-EABAD445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Cascading style sheets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white;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font-size: 20px;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69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D60F-4E77-4FF8-955D-54C8A650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Javascript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9B8A-6F8B-4B41-A5A0-EABAD445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var a = 5;</a:t>
            </a:r>
          </a:p>
          <a:p>
            <a:r>
              <a:rPr lang="en-US" dirty="0"/>
              <a:t>if (a === 6) {</a:t>
            </a:r>
          </a:p>
          <a:p>
            <a:r>
              <a:rPr lang="en-US" dirty="0"/>
              <a:t>  alert(‘a is 6’) 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alert(‘a is 5’);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9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5DA7-9C25-4E97-B4C1-E4040EC1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48BA-1F64-4DA5-92FA-5F816D81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03520" cy="4023360"/>
          </a:xfrm>
        </p:spPr>
        <p:txBody>
          <a:bodyPr/>
          <a:lstStyle/>
          <a:p>
            <a:r>
              <a:rPr lang="en-US" dirty="0"/>
              <a:t>It is a lightweight programming language</a:t>
            </a:r>
          </a:p>
          <a:p>
            <a:r>
              <a:rPr lang="en-US" dirty="0"/>
              <a:t>Used to make webpages interactive</a:t>
            </a:r>
          </a:p>
          <a:p>
            <a:r>
              <a:rPr lang="en-US" dirty="0"/>
              <a:t>Interpreted, not compiled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It is safe (cannot access memory, data in other tabs, cannot control your webcam)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A46B2-1F57-419D-95C1-DCB2CA03DA43}"/>
              </a:ext>
            </a:extLst>
          </p:cNvPr>
          <p:cNvSpPr/>
          <p:nvPr/>
        </p:nvSpPr>
        <p:spPr>
          <a:xfrm>
            <a:off x="6841588" y="2518586"/>
            <a:ext cx="4631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&lt;script type="text/javascript"&gt;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document.write("Hello World!")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1862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8B9C-1CCB-4670-8339-9435A28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1977-F9B4-4E1D-9B97-9D8D18C5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F12 on your web browser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https://www.w3schools.com/html/tryit.asp?filename=tryhtml_default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2763-4B02-4A18-A02D-A31D2235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3423-F289-4035-8704-B577043C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>
                <a:latin typeface="Courier New" panose="02070309020205020404" pitchFamily="49" charset="0"/>
              </a:rPr>
              <a:t>var foo;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foo=1;    blah="Hi Dave";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alert(foo)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let b0 = 4;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let b1 = 5;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var c = b0 + b1;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prompt(c);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var b2 = “hello”;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Prompt(b1 + b2); </a:t>
            </a:r>
          </a:p>
          <a:p>
            <a:endParaRPr lang="en-GB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9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A82-E3BF-43C4-B315-CD77600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D687-5BD8-4029-A4AB-B0ACE94B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function add(</a:t>
            </a:r>
            <a:r>
              <a:rPr lang="en-GB" altLang="en-US" b="1" dirty="0" err="1">
                <a:latin typeface="Courier New" panose="02070309020205020404" pitchFamily="49" charset="0"/>
              </a:rPr>
              <a:t>x,y</a:t>
            </a:r>
            <a:r>
              <a:rPr lang="en-GB" altLang="en-US" b="1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>
                <a:latin typeface="Courier New" panose="02070309020205020404" pitchFamily="49" charset="0"/>
              </a:rPr>
              <a:t>return(</a:t>
            </a:r>
            <a:r>
              <a:rPr lang="en-GB" altLang="en-US" sz="2000" b="1" dirty="0" err="1">
                <a:latin typeface="Courier New" panose="02070309020205020404" pitchFamily="49" charset="0"/>
              </a:rPr>
              <a:t>x+y</a:t>
            </a:r>
            <a:r>
              <a:rPr lang="en-GB" altLang="en-US" sz="2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add(3,4)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function f() {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var a = prompt(“Enter a”);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var b = prompt(“Enter b”);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c = a + b;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alert(“c is = “ + c);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f() </a:t>
            </a:r>
          </a:p>
          <a:p>
            <a:pPr marL="0" indent="0">
              <a:buNone/>
            </a:pPr>
            <a:endParaRPr lang="en-GB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834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Wingdings 2</vt:lpstr>
      <vt:lpstr>Retrospect</vt:lpstr>
      <vt:lpstr>Introduction to Javascript</vt:lpstr>
      <vt:lpstr>Recap  (Revision)</vt:lpstr>
      <vt:lpstr>HTML</vt:lpstr>
      <vt:lpstr>CSS</vt:lpstr>
      <vt:lpstr>Javascript</vt:lpstr>
      <vt:lpstr>About JavaScript</vt:lpstr>
      <vt:lpstr>How to run JavaScript code</vt:lpstr>
      <vt:lpstr>Variables</vt:lpstr>
      <vt:lpstr>Functions</vt:lpstr>
      <vt:lpstr>Adding two numbers</vt:lpstr>
      <vt:lpstr>Document.write</vt:lpstr>
      <vt:lpstr>Document.write</vt:lpstr>
      <vt:lpstr>Alert and confirm and prompt</vt:lpstr>
      <vt:lpstr>If … else condition</vt:lpstr>
      <vt:lpstr>Maximum of numbers</vt:lpstr>
      <vt:lpstr>Events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and Javascript</dc:title>
  <dc:creator>Joy Bose</dc:creator>
  <cp:lastModifiedBy>Joy Bose</cp:lastModifiedBy>
  <cp:revision>21</cp:revision>
  <dcterms:created xsi:type="dcterms:W3CDTF">2019-03-03T05:02:44Z</dcterms:created>
  <dcterms:modified xsi:type="dcterms:W3CDTF">2019-12-05T03:04:09Z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2019-03-03T05:02:56.5173715Z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2882099e-ccc9-4ac7-a985-46bd3034430c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