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378" r:id="rId5"/>
    <p:sldId id="379" r:id="rId6"/>
    <p:sldId id="383" r:id="rId7"/>
    <p:sldId id="262" r:id="rId8"/>
    <p:sldId id="280" r:id="rId9"/>
    <p:sldId id="277" r:id="rId10"/>
    <p:sldId id="266" r:id="rId11"/>
    <p:sldId id="259" r:id="rId12"/>
    <p:sldId id="286" r:id="rId13"/>
    <p:sldId id="281" r:id="rId14"/>
    <p:sldId id="279" r:id="rId15"/>
    <p:sldId id="284" r:id="rId16"/>
    <p:sldId id="306" r:id="rId17"/>
    <p:sldId id="303" r:id="rId18"/>
    <p:sldId id="288" r:id="rId19"/>
    <p:sldId id="309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EA455-C2CE-4AFD-BE27-5B43ACBE968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00129E-B525-49B4-9349-9FC87992DBAF}">
      <dgm:prSet/>
      <dgm:spPr/>
      <dgm:t>
        <a:bodyPr/>
        <a:lstStyle/>
        <a:p>
          <a:r>
            <a:rPr lang="en-US" dirty="0"/>
            <a:t>Hide the identity of the individual user, yet conduct analytics studies on aggregate user behavior (or provide personalized services)</a:t>
          </a:r>
        </a:p>
      </dgm:t>
    </dgm:pt>
    <dgm:pt modelId="{085891C3-797A-4EF5-8D4D-66AD8B0363E9}" type="parTrans" cxnId="{40AB480B-096F-41D5-A272-CC434DDBDB02}">
      <dgm:prSet/>
      <dgm:spPr/>
      <dgm:t>
        <a:bodyPr/>
        <a:lstStyle/>
        <a:p>
          <a:endParaRPr lang="en-US"/>
        </a:p>
      </dgm:t>
    </dgm:pt>
    <dgm:pt modelId="{F1DA63B5-8FD4-4796-8239-D922CF3295F0}" type="sibTrans" cxnId="{40AB480B-096F-41D5-A272-CC434DDBDB02}">
      <dgm:prSet/>
      <dgm:spPr/>
      <dgm:t>
        <a:bodyPr/>
        <a:lstStyle/>
        <a:p>
          <a:endParaRPr lang="en-US"/>
        </a:p>
      </dgm:t>
    </dgm:pt>
    <dgm:pt modelId="{711E4E12-D753-48AE-BFEC-130C3DF18886}">
      <dgm:prSet/>
      <dgm:spPr/>
      <dgm:t>
        <a:bodyPr/>
        <a:lstStyle/>
        <a:p>
          <a:r>
            <a:rPr lang="en-US" dirty="0"/>
            <a:t>Just applying anonymization of names </a:t>
          </a:r>
          <a:r>
            <a:rPr lang="en-US" dirty="0" err="1"/>
            <a:t>etc</a:t>
          </a:r>
          <a:r>
            <a:rPr lang="en-US" dirty="0"/>
            <a:t> may not be enough, since one can infer the identity of the user by remaining data</a:t>
          </a:r>
        </a:p>
      </dgm:t>
    </dgm:pt>
    <dgm:pt modelId="{30E18B75-AE41-419D-A091-140FC7A0CBCA}" type="parTrans" cxnId="{C06DBED8-FC73-414B-A6B9-34F777E8B7E8}">
      <dgm:prSet/>
      <dgm:spPr/>
      <dgm:t>
        <a:bodyPr/>
        <a:lstStyle/>
        <a:p>
          <a:endParaRPr lang="en-US"/>
        </a:p>
      </dgm:t>
    </dgm:pt>
    <dgm:pt modelId="{FE9B57A2-2BCC-4AC3-B11D-A7E1088519FB}" type="sibTrans" cxnId="{C06DBED8-FC73-414B-A6B9-34F777E8B7E8}">
      <dgm:prSet/>
      <dgm:spPr/>
      <dgm:t>
        <a:bodyPr/>
        <a:lstStyle/>
        <a:p>
          <a:endParaRPr lang="en-US"/>
        </a:p>
      </dgm:t>
    </dgm:pt>
    <dgm:pt modelId="{BCEC4BA0-1E5D-42FD-81F9-BF012AD9D2F9}">
      <dgm:prSet/>
      <dgm:spPr/>
      <dgm:t>
        <a:bodyPr/>
        <a:lstStyle/>
        <a:p>
          <a:r>
            <a:rPr lang="en-US" dirty="0"/>
            <a:t>Telemetry data we collect should </a:t>
          </a:r>
          <a:r>
            <a:rPr lang="en-US" b="1" dirty="0"/>
            <a:t>not</a:t>
          </a:r>
          <a:r>
            <a:rPr lang="en-US" dirty="0"/>
            <a:t> be traceable back to the original users. Yet they should be OK to do analysis using that data. </a:t>
          </a:r>
        </a:p>
      </dgm:t>
    </dgm:pt>
    <dgm:pt modelId="{85BEB2AE-028C-4A2B-A8A5-19372BD45855}" type="parTrans" cxnId="{7D327274-5A13-48D1-B645-0A329386DB03}">
      <dgm:prSet/>
      <dgm:spPr/>
      <dgm:t>
        <a:bodyPr/>
        <a:lstStyle/>
        <a:p>
          <a:endParaRPr lang="en-US"/>
        </a:p>
      </dgm:t>
    </dgm:pt>
    <dgm:pt modelId="{EC309E25-D94A-4817-9471-963DCD90C967}" type="sibTrans" cxnId="{7D327274-5A13-48D1-B645-0A329386DB03}">
      <dgm:prSet/>
      <dgm:spPr/>
      <dgm:t>
        <a:bodyPr/>
        <a:lstStyle/>
        <a:p>
          <a:endParaRPr lang="en-US"/>
        </a:p>
      </dgm:t>
    </dgm:pt>
    <dgm:pt modelId="{E0863B45-841A-4AF7-929C-7CEEECB33B79}" type="pres">
      <dgm:prSet presAssocID="{648EA455-C2CE-4AFD-BE27-5B43ACBE9681}" presName="vert0" presStyleCnt="0">
        <dgm:presLayoutVars>
          <dgm:dir/>
          <dgm:animOne val="branch"/>
          <dgm:animLvl val="lvl"/>
        </dgm:presLayoutVars>
      </dgm:prSet>
      <dgm:spPr/>
    </dgm:pt>
    <dgm:pt modelId="{F3529284-EC46-47F1-882D-887F5C17BC59}" type="pres">
      <dgm:prSet presAssocID="{D600129E-B525-49B4-9349-9FC87992DBAF}" presName="thickLine" presStyleLbl="alignNode1" presStyleIdx="0" presStyleCnt="3"/>
      <dgm:spPr/>
    </dgm:pt>
    <dgm:pt modelId="{81763B8C-1A56-4EFD-B161-99DEE825AEA1}" type="pres">
      <dgm:prSet presAssocID="{D600129E-B525-49B4-9349-9FC87992DBAF}" presName="horz1" presStyleCnt="0"/>
      <dgm:spPr/>
    </dgm:pt>
    <dgm:pt modelId="{9EA17F91-108E-4F24-9BF8-7B2C6CF2D10F}" type="pres">
      <dgm:prSet presAssocID="{D600129E-B525-49B4-9349-9FC87992DBAF}" presName="tx1" presStyleLbl="revTx" presStyleIdx="0" presStyleCnt="3"/>
      <dgm:spPr/>
    </dgm:pt>
    <dgm:pt modelId="{1B3BFE85-1C59-447F-8EC3-49613DF60A23}" type="pres">
      <dgm:prSet presAssocID="{D600129E-B525-49B4-9349-9FC87992DBAF}" presName="vert1" presStyleCnt="0"/>
      <dgm:spPr/>
    </dgm:pt>
    <dgm:pt modelId="{492A27DA-F39C-4DE9-A549-BA2FCC1F0CBA}" type="pres">
      <dgm:prSet presAssocID="{711E4E12-D753-48AE-BFEC-130C3DF18886}" presName="thickLine" presStyleLbl="alignNode1" presStyleIdx="1" presStyleCnt="3"/>
      <dgm:spPr/>
    </dgm:pt>
    <dgm:pt modelId="{D42AD1DD-ADE4-4DB4-943E-6EF62255546E}" type="pres">
      <dgm:prSet presAssocID="{711E4E12-D753-48AE-BFEC-130C3DF18886}" presName="horz1" presStyleCnt="0"/>
      <dgm:spPr/>
    </dgm:pt>
    <dgm:pt modelId="{E5250AF0-1E83-4F96-861C-278B05B5FA75}" type="pres">
      <dgm:prSet presAssocID="{711E4E12-D753-48AE-BFEC-130C3DF18886}" presName="tx1" presStyleLbl="revTx" presStyleIdx="1" presStyleCnt="3"/>
      <dgm:spPr/>
    </dgm:pt>
    <dgm:pt modelId="{D4A6B45E-2D7A-4F05-B590-ED8A31500952}" type="pres">
      <dgm:prSet presAssocID="{711E4E12-D753-48AE-BFEC-130C3DF18886}" presName="vert1" presStyleCnt="0"/>
      <dgm:spPr/>
    </dgm:pt>
    <dgm:pt modelId="{8AB95425-51F1-45EC-88E2-ECD820ED4148}" type="pres">
      <dgm:prSet presAssocID="{BCEC4BA0-1E5D-42FD-81F9-BF012AD9D2F9}" presName="thickLine" presStyleLbl="alignNode1" presStyleIdx="2" presStyleCnt="3"/>
      <dgm:spPr/>
    </dgm:pt>
    <dgm:pt modelId="{E1013A47-A147-49A5-B52E-EA1D119AAAAA}" type="pres">
      <dgm:prSet presAssocID="{BCEC4BA0-1E5D-42FD-81F9-BF012AD9D2F9}" presName="horz1" presStyleCnt="0"/>
      <dgm:spPr/>
    </dgm:pt>
    <dgm:pt modelId="{C251F1D7-5BC0-4C6F-8D4A-F50D47FE257A}" type="pres">
      <dgm:prSet presAssocID="{BCEC4BA0-1E5D-42FD-81F9-BF012AD9D2F9}" presName="tx1" presStyleLbl="revTx" presStyleIdx="2" presStyleCnt="3"/>
      <dgm:spPr/>
    </dgm:pt>
    <dgm:pt modelId="{B43F3A4E-6576-40A5-8127-80701761F181}" type="pres">
      <dgm:prSet presAssocID="{BCEC4BA0-1E5D-42FD-81F9-BF012AD9D2F9}" presName="vert1" presStyleCnt="0"/>
      <dgm:spPr/>
    </dgm:pt>
  </dgm:ptLst>
  <dgm:cxnLst>
    <dgm:cxn modelId="{40AB480B-096F-41D5-A272-CC434DDBDB02}" srcId="{648EA455-C2CE-4AFD-BE27-5B43ACBE9681}" destId="{D600129E-B525-49B4-9349-9FC87992DBAF}" srcOrd="0" destOrd="0" parTransId="{085891C3-797A-4EF5-8D4D-66AD8B0363E9}" sibTransId="{F1DA63B5-8FD4-4796-8239-D922CF3295F0}"/>
    <dgm:cxn modelId="{BE320169-A76A-4D47-A5F6-35C0031137BC}" type="presOf" srcId="{711E4E12-D753-48AE-BFEC-130C3DF18886}" destId="{E5250AF0-1E83-4F96-861C-278B05B5FA75}" srcOrd="0" destOrd="0" presId="urn:microsoft.com/office/officeart/2008/layout/LinedList"/>
    <dgm:cxn modelId="{7D327274-5A13-48D1-B645-0A329386DB03}" srcId="{648EA455-C2CE-4AFD-BE27-5B43ACBE9681}" destId="{BCEC4BA0-1E5D-42FD-81F9-BF012AD9D2F9}" srcOrd="2" destOrd="0" parTransId="{85BEB2AE-028C-4A2B-A8A5-19372BD45855}" sibTransId="{EC309E25-D94A-4817-9471-963DCD90C967}"/>
    <dgm:cxn modelId="{81DF89B4-FF97-4B30-BB94-8B0CF9C82ED5}" type="presOf" srcId="{BCEC4BA0-1E5D-42FD-81F9-BF012AD9D2F9}" destId="{C251F1D7-5BC0-4C6F-8D4A-F50D47FE257A}" srcOrd="0" destOrd="0" presId="urn:microsoft.com/office/officeart/2008/layout/LinedList"/>
    <dgm:cxn modelId="{058ADFB4-1E4D-4EDF-8BEC-8E63F61A84D4}" type="presOf" srcId="{648EA455-C2CE-4AFD-BE27-5B43ACBE9681}" destId="{E0863B45-841A-4AF7-929C-7CEEECB33B79}" srcOrd="0" destOrd="0" presId="urn:microsoft.com/office/officeart/2008/layout/LinedList"/>
    <dgm:cxn modelId="{C06DBED8-FC73-414B-A6B9-34F777E8B7E8}" srcId="{648EA455-C2CE-4AFD-BE27-5B43ACBE9681}" destId="{711E4E12-D753-48AE-BFEC-130C3DF18886}" srcOrd="1" destOrd="0" parTransId="{30E18B75-AE41-419D-A091-140FC7A0CBCA}" sibTransId="{FE9B57A2-2BCC-4AC3-B11D-A7E1088519FB}"/>
    <dgm:cxn modelId="{82AE19F2-61A1-4D8D-A527-46FB8C6C79EF}" type="presOf" srcId="{D600129E-B525-49B4-9349-9FC87992DBAF}" destId="{9EA17F91-108E-4F24-9BF8-7B2C6CF2D10F}" srcOrd="0" destOrd="0" presId="urn:microsoft.com/office/officeart/2008/layout/LinedList"/>
    <dgm:cxn modelId="{631DB9C8-BED5-4EBC-8A8F-F8CE57919699}" type="presParOf" srcId="{E0863B45-841A-4AF7-929C-7CEEECB33B79}" destId="{F3529284-EC46-47F1-882D-887F5C17BC59}" srcOrd="0" destOrd="0" presId="urn:microsoft.com/office/officeart/2008/layout/LinedList"/>
    <dgm:cxn modelId="{D46B54AE-133E-4DC9-9E7D-C8CC36C4039B}" type="presParOf" srcId="{E0863B45-841A-4AF7-929C-7CEEECB33B79}" destId="{81763B8C-1A56-4EFD-B161-99DEE825AEA1}" srcOrd="1" destOrd="0" presId="urn:microsoft.com/office/officeart/2008/layout/LinedList"/>
    <dgm:cxn modelId="{B9226283-4FA1-4C74-BBAE-50F5F035C9C0}" type="presParOf" srcId="{81763B8C-1A56-4EFD-B161-99DEE825AEA1}" destId="{9EA17F91-108E-4F24-9BF8-7B2C6CF2D10F}" srcOrd="0" destOrd="0" presId="urn:microsoft.com/office/officeart/2008/layout/LinedList"/>
    <dgm:cxn modelId="{5C602502-AE25-44F8-B410-7D76320941C7}" type="presParOf" srcId="{81763B8C-1A56-4EFD-B161-99DEE825AEA1}" destId="{1B3BFE85-1C59-447F-8EC3-49613DF60A23}" srcOrd="1" destOrd="0" presId="urn:microsoft.com/office/officeart/2008/layout/LinedList"/>
    <dgm:cxn modelId="{F9F909C8-9141-4755-936C-D94D23F8B165}" type="presParOf" srcId="{E0863B45-841A-4AF7-929C-7CEEECB33B79}" destId="{492A27DA-F39C-4DE9-A549-BA2FCC1F0CBA}" srcOrd="2" destOrd="0" presId="urn:microsoft.com/office/officeart/2008/layout/LinedList"/>
    <dgm:cxn modelId="{AAAD2AAE-BA0F-4837-8B00-8FA47575AB48}" type="presParOf" srcId="{E0863B45-841A-4AF7-929C-7CEEECB33B79}" destId="{D42AD1DD-ADE4-4DB4-943E-6EF62255546E}" srcOrd="3" destOrd="0" presId="urn:microsoft.com/office/officeart/2008/layout/LinedList"/>
    <dgm:cxn modelId="{781D2E14-5B11-4FE2-98FE-7031105710E8}" type="presParOf" srcId="{D42AD1DD-ADE4-4DB4-943E-6EF62255546E}" destId="{E5250AF0-1E83-4F96-861C-278B05B5FA75}" srcOrd="0" destOrd="0" presId="urn:microsoft.com/office/officeart/2008/layout/LinedList"/>
    <dgm:cxn modelId="{2F30D048-D2B4-4509-A573-2E4C813C0070}" type="presParOf" srcId="{D42AD1DD-ADE4-4DB4-943E-6EF62255546E}" destId="{D4A6B45E-2D7A-4F05-B590-ED8A31500952}" srcOrd="1" destOrd="0" presId="urn:microsoft.com/office/officeart/2008/layout/LinedList"/>
    <dgm:cxn modelId="{489CCF15-E714-4291-8D38-57A3F3996E9E}" type="presParOf" srcId="{E0863B45-841A-4AF7-929C-7CEEECB33B79}" destId="{8AB95425-51F1-45EC-88E2-ECD820ED4148}" srcOrd="4" destOrd="0" presId="urn:microsoft.com/office/officeart/2008/layout/LinedList"/>
    <dgm:cxn modelId="{EBB43D95-D8F4-4602-B2BB-74AB6796849E}" type="presParOf" srcId="{E0863B45-841A-4AF7-929C-7CEEECB33B79}" destId="{E1013A47-A147-49A5-B52E-EA1D119AAAAA}" srcOrd="5" destOrd="0" presId="urn:microsoft.com/office/officeart/2008/layout/LinedList"/>
    <dgm:cxn modelId="{6468BB43-5F30-4CC6-8F0F-207D401F8F37}" type="presParOf" srcId="{E1013A47-A147-49A5-B52E-EA1D119AAAAA}" destId="{C251F1D7-5BC0-4C6F-8D4A-F50D47FE257A}" srcOrd="0" destOrd="0" presId="urn:microsoft.com/office/officeart/2008/layout/LinedList"/>
    <dgm:cxn modelId="{1C7301A7-6673-429E-9F56-CA5D92605D6C}" type="presParOf" srcId="{E1013A47-A147-49A5-B52E-EA1D119AAAAA}" destId="{B43F3A4E-6576-40A5-8127-80701761F1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3CB66-5D32-47EE-B4B9-4B0517E0C0B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7B357A-92A9-4587-8B08-1480B2DF80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Suppose we have a dataset of features about individuals</a:t>
          </a:r>
        </a:p>
      </dgm:t>
    </dgm:pt>
    <dgm:pt modelId="{49CF0D00-7581-4355-8B56-E18B18261163}" type="parTrans" cxnId="{C3C7AA4E-5539-4027-9A52-A0BFE706845B}">
      <dgm:prSet/>
      <dgm:spPr/>
      <dgm:t>
        <a:bodyPr/>
        <a:lstStyle/>
        <a:p>
          <a:endParaRPr lang="en-US"/>
        </a:p>
      </dgm:t>
    </dgm:pt>
    <dgm:pt modelId="{A15A6797-E06E-443C-A6DE-B751E8FFDC42}" type="sibTrans" cxnId="{C3C7AA4E-5539-4027-9A52-A0BFE706845B}">
      <dgm:prSet/>
      <dgm:spPr/>
      <dgm:t>
        <a:bodyPr/>
        <a:lstStyle/>
        <a:p>
          <a:endParaRPr lang="en-US"/>
        </a:p>
      </dgm:t>
    </dgm:pt>
    <dgm:pt modelId="{CEB1359B-EB8D-4400-9217-F45D6954F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noise to the dataset in such a way that the overall dataset characteristics remain unchanged, yet individual persons cannot be identified or inferred from the dataset</a:t>
          </a:r>
        </a:p>
      </dgm:t>
    </dgm:pt>
    <dgm:pt modelId="{E5D95DA7-2970-4EFF-9956-8D5025043C26}" type="parTrans" cxnId="{34041B8A-99C7-4BB2-BFBB-7784993DD62C}">
      <dgm:prSet/>
      <dgm:spPr/>
      <dgm:t>
        <a:bodyPr/>
        <a:lstStyle/>
        <a:p>
          <a:endParaRPr lang="en-US"/>
        </a:p>
      </dgm:t>
    </dgm:pt>
    <dgm:pt modelId="{5C75EF11-D974-430A-B6BD-B89B5F4F5F90}" type="sibTrans" cxnId="{34041B8A-99C7-4BB2-BFBB-7784993DD62C}">
      <dgm:prSet/>
      <dgm:spPr/>
      <dgm:t>
        <a:bodyPr/>
        <a:lstStyle/>
        <a:p>
          <a:endParaRPr lang="en-US"/>
        </a:p>
      </dgm:t>
    </dgm:pt>
    <dgm:pt modelId="{9B3ECDEC-BA1B-41A0-AC5E-06CD2C9CD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differential privacy, we add Laplacian noise to the dataset</a:t>
          </a:r>
        </a:p>
      </dgm:t>
    </dgm:pt>
    <dgm:pt modelId="{8D199909-F22F-421F-AB35-4752CC3ADE18}" type="parTrans" cxnId="{94E138CC-20BB-49B0-B187-220BAD4E3ECE}">
      <dgm:prSet/>
      <dgm:spPr/>
    </dgm:pt>
    <dgm:pt modelId="{1AFC23EA-1B45-417C-A310-E51313735A9E}" type="sibTrans" cxnId="{94E138CC-20BB-49B0-B187-220BAD4E3ECE}">
      <dgm:prSet/>
      <dgm:spPr/>
    </dgm:pt>
    <dgm:pt modelId="{1ADC5081-2032-46B3-9A29-DC6D6835F243}" type="pres">
      <dgm:prSet presAssocID="{EFD3CB66-5D32-47EE-B4B9-4B0517E0C0B1}" presName="vert0" presStyleCnt="0">
        <dgm:presLayoutVars>
          <dgm:dir/>
          <dgm:animOne val="branch"/>
          <dgm:animLvl val="lvl"/>
        </dgm:presLayoutVars>
      </dgm:prSet>
      <dgm:spPr/>
    </dgm:pt>
    <dgm:pt modelId="{4B5AEF15-17FF-435C-AF07-8CEB958D36BD}" type="pres">
      <dgm:prSet presAssocID="{737B357A-92A9-4587-8B08-1480B2DF8066}" presName="thickLine" presStyleLbl="alignNode1" presStyleIdx="0" presStyleCnt="3"/>
      <dgm:spPr/>
    </dgm:pt>
    <dgm:pt modelId="{B2F8D43D-253D-4F12-8A0C-39FC38B92531}" type="pres">
      <dgm:prSet presAssocID="{737B357A-92A9-4587-8B08-1480B2DF8066}" presName="horz1" presStyleCnt="0"/>
      <dgm:spPr/>
    </dgm:pt>
    <dgm:pt modelId="{E0124F5E-F207-47B6-8F92-CFDCEC3D4F45}" type="pres">
      <dgm:prSet presAssocID="{737B357A-92A9-4587-8B08-1480B2DF8066}" presName="tx1" presStyleLbl="revTx" presStyleIdx="0" presStyleCnt="3"/>
      <dgm:spPr/>
    </dgm:pt>
    <dgm:pt modelId="{42B0E335-E9D0-416F-9F67-D997A94E2A8B}" type="pres">
      <dgm:prSet presAssocID="{737B357A-92A9-4587-8B08-1480B2DF8066}" presName="vert1" presStyleCnt="0"/>
      <dgm:spPr/>
    </dgm:pt>
    <dgm:pt modelId="{E41E40D0-A3FD-43FD-9C84-453E50E01263}" type="pres">
      <dgm:prSet presAssocID="{CEB1359B-EB8D-4400-9217-F45D6954FAD3}" presName="thickLine" presStyleLbl="alignNode1" presStyleIdx="1" presStyleCnt="3"/>
      <dgm:spPr/>
    </dgm:pt>
    <dgm:pt modelId="{9A0E8A7E-9C57-4B8E-8453-5FB7F2E65443}" type="pres">
      <dgm:prSet presAssocID="{CEB1359B-EB8D-4400-9217-F45D6954FAD3}" presName="horz1" presStyleCnt="0"/>
      <dgm:spPr/>
    </dgm:pt>
    <dgm:pt modelId="{D3AF7AB1-C73C-4F43-AE50-9B0FA911780C}" type="pres">
      <dgm:prSet presAssocID="{CEB1359B-EB8D-4400-9217-F45D6954FAD3}" presName="tx1" presStyleLbl="revTx" presStyleIdx="1" presStyleCnt="3"/>
      <dgm:spPr/>
    </dgm:pt>
    <dgm:pt modelId="{1D1E038C-DD43-413E-B236-ADD4F8278891}" type="pres">
      <dgm:prSet presAssocID="{CEB1359B-EB8D-4400-9217-F45D6954FAD3}" presName="vert1" presStyleCnt="0"/>
      <dgm:spPr/>
    </dgm:pt>
    <dgm:pt modelId="{8F59A50E-C36C-4DDB-BF1A-9D5EC7CAD1A1}" type="pres">
      <dgm:prSet presAssocID="{9B3ECDEC-BA1B-41A0-AC5E-06CD2C9CD406}" presName="thickLine" presStyleLbl="alignNode1" presStyleIdx="2" presStyleCnt="3"/>
      <dgm:spPr/>
    </dgm:pt>
    <dgm:pt modelId="{8F1B4140-1A1B-445B-A0EA-B9FC1A8418EC}" type="pres">
      <dgm:prSet presAssocID="{9B3ECDEC-BA1B-41A0-AC5E-06CD2C9CD406}" presName="horz1" presStyleCnt="0"/>
      <dgm:spPr/>
    </dgm:pt>
    <dgm:pt modelId="{A6D7A73E-DA7E-4B0E-B808-D98AAED47941}" type="pres">
      <dgm:prSet presAssocID="{9B3ECDEC-BA1B-41A0-AC5E-06CD2C9CD406}" presName="tx1" presStyleLbl="revTx" presStyleIdx="2" presStyleCnt="3"/>
      <dgm:spPr/>
    </dgm:pt>
    <dgm:pt modelId="{EDDB14C2-826F-4086-AA0D-810458383CAB}" type="pres">
      <dgm:prSet presAssocID="{9B3ECDEC-BA1B-41A0-AC5E-06CD2C9CD406}" presName="vert1" presStyleCnt="0"/>
      <dgm:spPr/>
    </dgm:pt>
  </dgm:ptLst>
  <dgm:cxnLst>
    <dgm:cxn modelId="{631BF63A-EE35-446D-AE77-21032EF8ACDD}" type="presOf" srcId="{EFD3CB66-5D32-47EE-B4B9-4B0517E0C0B1}" destId="{1ADC5081-2032-46B3-9A29-DC6D6835F243}" srcOrd="0" destOrd="0" presId="urn:microsoft.com/office/officeart/2008/layout/LinedList"/>
    <dgm:cxn modelId="{0ABC7D5B-83DE-449D-9B20-A28F58E2B625}" type="presOf" srcId="{9B3ECDEC-BA1B-41A0-AC5E-06CD2C9CD406}" destId="{A6D7A73E-DA7E-4B0E-B808-D98AAED47941}" srcOrd="0" destOrd="0" presId="urn:microsoft.com/office/officeart/2008/layout/LinedList"/>
    <dgm:cxn modelId="{C3C7AA4E-5539-4027-9A52-A0BFE706845B}" srcId="{EFD3CB66-5D32-47EE-B4B9-4B0517E0C0B1}" destId="{737B357A-92A9-4587-8B08-1480B2DF8066}" srcOrd="0" destOrd="0" parTransId="{49CF0D00-7581-4355-8B56-E18B18261163}" sibTransId="{A15A6797-E06E-443C-A6DE-B751E8FFDC42}"/>
    <dgm:cxn modelId="{56427D55-40CD-4655-AF37-DCD5DD5364BE}" type="presOf" srcId="{737B357A-92A9-4587-8B08-1480B2DF8066}" destId="{E0124F5E-F207-47B6-8F92-CFDCEC3D4F45}" srcOrd="0" destOrd="0" presId="urn:microsoft.com/office/officeart/2008/layout/LinedList"/>
    <dgm:cxn modelId="{34041B8A-99C7-4BB2-BFBB-7784993DD62C}" srcId="{EFD3CB66-5D32-47EE-B4B9-4B0517E0C0B1}" destId="{CEB1359B-EB8D-4400-9217-F45D6954FAD3}" srcOrd="1" destOrd="0" parTransId="{E5D95DA7-2970-4EFF-9956-8D5025043C26}" sibTransId="{5C75EF11-D974-430A-B6BD-B89B5F4F5F90}"/>
    <dgm:cxn modelId="{DDC315C0-7A9E-46FF-8162-7242B2ACE05C}" type="presOf" srcId="{CEB1359B-EB8D-4400-9217-F45D6954FAD3}" destId="{D3AF7AB1-C73C-4F43-AE50-9B0FA911780C}" srcOrd="0" destOrd="0" presId="urn:microsoft.com/office/officeart/2008/layout/LinedList"/>
    <dgm:cxn modelId="{94E138CC-20BB-49B0-B187-220BAD4E3ECE}" srcId="{EFD3CB66-5D32-47EE-B4B9-4B0517E0C0B1}" destId="{9B3ECDEC-BA1B-41A0-AC5E-06CD2C9CD406}" srcOrd="2" destOrd="0" parTransId="{8D199909-F22F-421F-AB35-4752CC3ADE18}" sibTransId="{1AFC23EA-1B45-417C-A310-E51313735A9E}"/>
    <dgm:cxn modelId="{6E28D2D0-D7E7-4736-BC6A-C8439CCBDF67}" type="presParOf" srcId="{1ADC5081-2032-46B3-9A29-DC6D6835F243}" destId="{4B5AEF15-17FF-435C-AF07-8CEB958D36BD}" srcOrd="0" destOrd="0" presId="urn:microsoft.com/office/officeart/2008/layout/LinedList"/>
    <dgm:cxn modelId="{C4E8348F-41F1-497B-9BE1-E4D9BD877E41}" type="presParOf" srcId="{1ADC5081-2032-46B3-9A29-DC6D6835F243}" destId="{B2F8D43D-253D-4F12-8A0C-39FC38B92531}" srcOrd="1" destOrd="0" presId="urn:microsoft.com/office/officeart/2008/layout/LinedList"/>
    <dgm:cxn modelId="{F3F40596-FA54-4863-AB8C-D45DDBF1DBA0}" type="presParOf" srcId="{B2F8D43D-253D-4F12-8A0C-39FC38B92531}" destId="{E0124F5E-F207-47B6-8F92-CFDCEC3D4F45}" srcOrd="0" destOrd="0" presId="urn:microsoft.com/office/officeart/2008/layout/LinedList"/>
    <dgm:cxn modelId="{F1878866-E291-4C09-91D8-163CE71916A5}" type="presParOf" srcId="{B2F8D43D-253D-4F12-8A0C-39FC38B92531}" destId="{42B0E335-E9D0-416F-9F67-D997A94E2A8B}" srcOrd="1" destOrd="0" presId="urn:microsoft.com/office/officeart/2008/layout/LinedList"/>
    <dgm:cxn modelId="{97AC4A43-73F7-4354-8556-818A657F27E9}" type="presParOf" srcId="{1ADC5081-2032-46B3-9A29-DC6D6835F243}" destId="{E41E40D0-A3FD-43FD-9C84-453E50E01263}" srcOrd="2" destOrd="0" presId="urn:microsoft.com/office/officeart/2008/layout/LinedList"/>
    <dgm:cxn modelId="{03FD756C-F9B5-4F4B-AEE1-2394B24099D0}" type="presParOf" srcId="{1ADC5081-2032-46B3-9A29-DC6D6835F243}" destId="{9A0E8A7E-9C57-4B8E-8453-5FB7F2E65443}" srcOrd="3" destOrd="0" presId="urn:microsoft.com/office/officeart/2008/layout/LinedList"/>
    <dgm:cxn modelId="{BDBAB02E-F0E7-46F1-849E-BD07B4CC8753}" type="presParOf" srcId="{9A0E8A7E-9C57-4B8E-8453-5FB7F2E65443}" destId="{D3AF7AB1-C73C-4F43-AE50-9B0FA911780C}" srcOrd="0" destOrd="0" presId="urn:microsoft.com/office/officeart/2008/layout/LinedList"/>
    <dgm:cxn modelId="{FF1399EC-9D7C-4ED8-873F-F82DBCA5B594}" type="presParOf" srcId="{9A0E8A7E-9C57-4B8E-8453-5FB7F2E65443}" destId="{1D1E038C-DD43-413E-B236-ADD4F8278891}" srcOrd="1" destOrd="0" presId="urn:microsoft.com/office/officeart/2008/layout/LinedList"/>
    <dgm:cxn modelId="{8E2467AD-5F09-404D-AC8B-245053DBE36A}" type="presParOf" srcId="{1ADC5081-2032-46B3-9A29-DC6D6835F243}" destId="{8F59A50E-C36C-4DDB-BF1A-9D5EC7CAD1A1}" srcOrd="4" destOrd="0" presId="urn:microsoft.com/office/officeart/2008/layout/LinedList"/>
    <dgm:cxn modelId="{36C824BE-8EFA-49D6-905A-752E3F69BAB7}" type="presParOf" srcId="{1ADC5081-2032-46B3-9A29-DC6D6835F243}" destId="{8F1B4140-1A1B-445B-A0EA-B9FC1A8418EC}" srcOrd="5" destOrd="0" presId="urn:microsoft.com/office/officeart/2008/layout/LinedList"/>
    <dgm:cxn modelId="{83CE5016-FD55-4294-8959-78E6AC6EACF1}" type="presParOf" srcId="{8F1B4140-1A1B-445B-A0EA-B9FC1A8418EC}" destId="{A6D7A73E-DA7E-4B0E-B808-D98AAED47941}" srcOrd="0" destOrd="0" presId="urn:microsoft.com/office/officeart/2008/layout/LinedList"/>
    <dgm:cxn modelId="{6EF76568-FC44-47EA-89FD-73434544D8CD}" type="presParOf" srcId="{8F1B4140-1A1B-445B-A0EA-B9FC1A8418EC}" destId="{EDDB14C2-826F-4086-AA0D-810458383C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5876F-9972-4078-8442-2B9B2BA8504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F8CB34-07DC-4C73-BC73-90ACB538EE91}">
      <dgm:prSet/>
      <dgm:spPr/>
      <dgm:t>
        <a:bodyPr/>
        <a:lstStyle/>
        <a:p>
          <a:r>
            <a:rPr lang="en-US"/>
            <a:t>Input perturbation</a:t>
          </a:r>
        </a:p>
      </dgm:t>
    </dgm:pt>
    <dgm:pt modelId="{12583A24-9F98-4D04-A4F4-6652DC782914}" type="parTrans" cxnId="{9177E5B0-C8B0-415C-ADC2-3A8D5FA02321}">
      <dgm:prSet/>
      <dgm:spPr/>
      <dgm:t>
        <a:bodyPr/>
        <a:lstStyle/>
        <a:p>
          <a:endParaRPr lang="en-US"/>
        </a:p>
      </dgm:t>
    </dgm:pt>
    <dgm:pt modelId="{035BC8D5-7CCB-4B82-9E64-0AFB534D58E9}" type="sibTrans" cxnId="{9177E5B0-C8B0-415C-ADC2-3A8D5FA02321}">
      <dgm:prSet/>
      <dgm:spPr/>
      <dgm:t>
        <a:bodyPr/>
        <a:lstStyle/>
        <a:p>
          <a:endParaRPr lang="en-US"/>
        </a:p>
      </dgm:t>
    </dgm:pt>
    <dgm:pt modelId="{9AB1504A-FDC9-43E1-AF16-3E4DD7D9F026}">
      <dgm:prSet/>
      <dgm:spPr/>
      <dgm:t>
        <a:bodyPr/>
        <a:lstStyle/>
        <a:p>
          <a:r>
            <a:rPr lang="en-US"/>
            <a:t>Add noise to data</a:t>
          </a:r>
        </a:p>
      </dgm:t>
    </dgm:pt>
    <dgm:pt modelId="{F169A419-531A-4BA2-BEB3-F5C964462E42}" type="parTrans" cxnId="{83F19337-CD17-4A9D-8AE6-4C5E36302E89}">
      <dgm:prSet/>
      <dgm:spPr/>
      <dgm:t>
        <a:bodyPr/>
        <a:lstStyle/>
        <a:p>
          <a:endParaRPr lang="en-US"/>
        </a:p>
      </dgm:t>
    </dgm:pt>
    <dgm:pt modelId="{8F23C089-F851-4FD3-854F-53E71BEA7327}" type="sibTrans" cxnId="{83F19337-CD17-4A9D-8AE6-4C5E36302E89}">
      <dgm:prSet/>
      <dgm:spPr/>
      <dgm:t>
        <a:bodyPr/>
        <a:lstStyle/>
        <a:p>
          <a:endParaRPr lang="en-US"/>
        </a:p>
      </dgm:t>
    </dgm:pt>
    <dgm:pt modelId="{F7DB7F7F-BEAF-4065-A34C-F4B5EE918077}">
      <dgm:prSet/>
      <dgm:spPr/>
      <dgm:t>
        <a:bodyPr/>
        <a:lstStyle/>
        <a:p>
          <a:r>
            <a:rPr lang="en-US"/>
            <a:t>Generalize data</a:t>
          </a:r>
        </a:p>
      </dgm:t>
    </dgm:pt>
    <dgm:pt modelId="{61BC6A9D-8375-4FCE-B078-562DEBD79AFC}" type="parTrans" cxnId="{48C5E0BC-8F51-478F-9475-6388C0ECFD4E}">
      <dgm:prSet/>
      <dgm:spPr/>
      <dgm:t>
        <a:bodyPr/>
        <a:lstStyle/>
        <a:p>
          <a:endParaRPr lang="en-US"/>
        </a:p>
      </dgm:t>
    </dgm:pt>
    <dgm:pt modelId="{92AE030D-371E-41D7-9413-0A97CAD27822}" type="sibTrans" cxnId="{48C5E0BC-8F51-478F-9475-6388C0ECFD4E}">
      <dgm:prSet/>
      <dgm:spPr/>
      <dgm:t>
        <a:bodyPr/>
        <a:lstStyle/>
        <a:p>
          <a:endParaRPr lang="en-US"/>
        </a:p>
      </dgm:t>
    </dgm:pt>
    <dgm:pt modelId="{63D12B5F-DFAE-4ACD-AEBE-4CF77DFDD58F}">
      <dgm:prSet/>
      <dgm:spPr/>
      <dgm:t>
        <a:bodyPr/>
        <a:lstStyle/>
        <a:p>
          <a:r>
            <a:rPr lang="en-US"/>
            <a:t>Output perturbation</a:t>
          </a:r>
        </a:p>
      </dgm:t>
    </dgm:pt>
    <dgm:pt modelId="{46E45D63-79F5-4F4C-92BD-AF1D9A492283}" type="parTrans" cxnId="{45180F46-F387-40A5-B026-2C9887CBA4D3}">
      <dgm:prSet/>
      <dgm:spPr/>
      <dgm:t>
        <a:bodyPr/>
        <a:lstStyle/>
        <a:p>
          <a:endParaRPr lang="en-US"/>
        </a:p>
      </dgm:t>
    </dgm:pt>
    <dgm:pt modelId="{74500D24-2EBF-49FE-900F-805C62D60960}" type="sibTrans" cxnId="{45180F46-F387-40A5-B026-2C9887CBA4D3}">
      <dgm:prSet/>
      <dgm:spPr/>
      <dgm:t>
        <a:bodyPr/>
        <a:lstStyle/>
        <a:p>
          <a:endParaRPr lang="en-US"/>
        </a:p>
      </dgm:t>
    </dgm:pt>
    <dgm:pt modelId="{CCF53736-C927-49EB-91EB-F29617471ABE}">
      <dgm:prSet/>
      <dgm:spPr/>
      <dgm:t>
        <a:bodyPr/>
        <a:lstStyle/>
        <a:p>
          <a:r>
            <a:rPr lang="en-US"/>
            <a:t>Add noise to summary statistics </a:t>
          </a:r>
        </a:p>
      </dgm:t>
    </dgm:pt>
    <dgm:pt modelId="{EDBC90C6-67BD-4A3F-81C4-25959CF94D02}" type="parTrans" cxnId="{6D7B1FAC-B099-4FE7-B7BB-0D33C1CA5308}">
      <dgm:prSet/>
      <dgm:spPr/>
      <dgm:t>
        <a:bodyPr/>
        <a:lstStyle/>
        <a:p>
          <a:endParaRPr lang="en-US"/>
        </a:p>
      </dgm:t>
    </dgm:pt>
    <dgm:pt modelId="{2B8CA9CC-A07D-44F5-BCA1-402EE1A91B46}" type="sibTrans" cxnId="{6D7B1FAC-B099-4FE7-B7BB-0D33C1CA5308}">
      <dgm:prSet/>
      <dgm:spPr/>
      <dgm:t>
        <a:bodyPr/>
        <a:lstStyle/>
        <a:p>
          <a:endParaRPr lang="en-US"/>
        </a:p>
      </dgm:t>
    </dgm:pt>
    <dgm:pt modelId="{27B7B5DE-EA5B-4811-955E-4BCC366DDFF7}">
      <dgm:prSet/>
      <dgm:spPr/>
      <dgm:t>
        <a:bodyPr/>
        <a:lstStyle/>
        <a:p>
          <a:r>
            <a:rPr lang="en-US"/>
            <a:t>Count, sum, max, min</a:t>
          </a:r>
        </a:p>
      </dgm:t>
    </dgm:pt>
    <dgm:pt modelId="{DB559CBE-6004-45EA-A111-0609B57EB507}" type="parTrans" cxnId="{6285B0BE-7254-463F-9D8B-E08E26E5D687}">
      <dgm:prSet/>
      <dgm:spPr/>
      <dgm:t>
        <a:bodyPr/>
        <a:lstStyle/>
        <a:p>
          <a:endParaRPr lang="en-US"/>
        </a:p>
      </dgm:t>
    </dgm:pt>
    <dgm:pt modelId="{52D1791C-8D07-4D3F-B5CB-5670FF62BCDD}" type="sibTrans" cxnId="{6285B0BE-7254-463F-9D8B-E08E26E5D687}">
      <dgm:prSet/>
      <dgm:spPr/>
      <dgm:t>
        <a:bodyPr/>
        <a:lstStyle/>
        <a:p>
          <a:endParaRPr lang="en-US"/>
        </a:p>
      </dgm:t>
    </dgm:pt>
    <dgm:pt modelId="{924F2CAE-9DC3-49E5-A2E3-8CCF230F525B}">
      <dgm:prSet/>
      <dgm:spPr/>
      <dgm:t>
        <a:bodyPr/>
        <a:lstStyle/>
        <a:p>
          <a:r>
            <a:rPr lang="en-US"/>
            <a:t>Means, variances</a:t>
          </a:r>
        </a:p>
      </dgm:t>
    </dgm:pt>
    <dgm:pt modelId="{6011243B-A329-4C94-A32B-6DDF7160C2E7}" type="parTrans" cxnId="{D6A71109-29E6-470F-99B5-C8895E9CB4D6}">
      <dgm:prSet/>
      <dgm:spPr/>
      <dgm:t>
        <a:bodyPr/>
        <a:lstStyle/>
        <a:p>
          <a:endParaRPr lang="en-US"/>
        </a:p>
      </dgm:t>
    </dgm:pt>
    <dgm:pt modelId="{EF8501BE-68FC-4EF6-BB0A-CDD29C979F82}" type="sibTrans" cxnId="{D6A71109-29E6-470F-99B5-C8895E9CB4D6}">
      <dgm:prSet/>
      <dgm:spPr/>
      <dgm:t>
        <a:bodyPr/>
        <a:lstStyle/>
        <a:p>
          <a:endParaRPr lang="en-US"/>
        </a:p>
      </dgm:t>
    </dgm:pt>
    <dgm:pt modelId="{8BC2EEC1-24D0-4800-A286-B4944A77ED7C}">
      <dgm:prSet/>
      <dgm:spPr/>
      <dgm:t>
        <a:bodyPr/>
        <a:lstStyle/>
        <a:p>
          <a:r>
            <a:rPr lang="en-US"/>
            <a:t>Marginal totals</a:t>
          </a:r>
        </a:p>
      </dgm:t>
    </dgm:pt>
    <dgm:pt modelId="{C2714437-FF1A-4247-BD80-10F8C01794A5}" type="parTrans" cxnId="{6722CD93-095F-4737-AE59-B62B97C1FC16}">
      <dgm:prSet/>
      <dgm:spPr/>
      <dgm:t>
        <a:bodyPr/>
        <a:lstStyle/>
        <a:p>
          <a:endParaRPr lang="en-US"/>
        </a:p>
      </dgm:t>
    </dgm:pt>
    <dgm:pt modelId="{5E7A5821-45B8-4CD9-96D2-B9BE48E8E4CC}" type="sibTrans" cxnId="{6722CD93-095F-4737-AE59-B62B97C1FC16}">
      <dgm:prSet/>
      <dgm:spPr/>
      <dgm:t>
        <a:bodyPr/>
        <a:lstStyle/>
        <a:p>
          <a:endParaRPr lang="en-US"/>
        </a:p>
      </dgm:t>
    </dgm:pt>
    <dgm:pt modelId="{3447CC0E-1D0B-46DE-ACA5-CF24E19FBC3D}">
      <dgm:prSet/>
      <dgm:spPr/>
      <dgm:t>
        <a:bodyPr/>
        <a:lstStyle/>
        <a:p>
          <a:r>
            <a:rPr lang="en-US"/>
            <a:t>Model parameters</a:t>
          </a:r>
        </a:p>
      </dgm:t>
    </dgm:pt>
    <dgm:pt modelId="{7B856038-D40C-4476-8C22-865F47D9E97E}" type="parTrans" cxnId="{B513A94B-38D1-4E4A-AFC3-7BB949342314}">
      <dgm:prSet/>
      <dgm:spPr/>
      <dgm:t>
        <a:bodyPr/>
        <a:lstStyle/>
        <a:p>
          <a:endParaRPr lang="en-US"/>
        </a:p>
      </dgm:t>
    </dgm:pt>
    <dgm:pt modelId="{91F7D074-35EE-4530-85A0-9843783B005A}" type="sibTrans" cxnId="{B513A94B-38D1-4E4A-AFC3-7BB949342314}">
      <dgm:prSet/>
      <dgm:spPr/>
      <dgm:t>
        <a:bodyPr/>
        <a:lstStyle/>
        <a:p>
          <a:endParaRPr lang="en-US"/>
        </a:p>
      </dgm:t>
    </dgm:pt>
    <dgm:pt modelId="{7E8BD1DD-0190-44AB-A5A7-C25BC69C6281}" type="pres">
      <dgm:prSet presAssocID="{8C05876F-9972-4078-8442-2B9B2BA85043}" presName="linear" presStyleCnt="0">
        <dgm:presLayoutVars>
          <dgm:dir/>
          <dgm:animLvl val="lvl"/>
          <dgm:resizeHandles val="exact"/>
        </dgm:presLayoutVars>
      </dgm:prSet>
      <dgm:spPr/>
    </dgm:pt>
    <dgm:pt modelId="{71AEB626-16E0-4762-8DEC-A7B3FC0C664D}" type="pres">
      <dgm:prSet presAssocID="{0EF8CB34-07DC-4C73-BC73-90ACB538EE91}" presName="parentLin" presStyleCnt="0"/>
      <dgm:spPr/>
    </dgm:pt>
    <dgm:pt modelId="{234BAAEE-445F-47AB-A7E5-804A21F4FB38}" type="pres">
      <dgm:prSet presAssocID="{0EF8CB34-07DC-4C73-BC73-90ACB538EE91}" presName="parentLeftMargin" presStyleLbl="node1" presStyleIdx="0" presStyleCnt="2"/>
      <dgm:spPr/>
    </dgm:pt>
    <dgm:pt modelId="{2EE4636C-127A-44B2-A9E7-521AD3124A63}" type="pres">
      <dgm:prSet presAssocID="{0EF8CB34-07DC-4C73-BC73-90ACB538EE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DF0E86-0EFF-445D-ABBD-F2504E96D59A}" type="pres">
      <dgm:prSet presAssocID="{0EF8CB34-07DC-4C73-BC73-90ACB538EE91}" presName="negativeSpace" presStyleCnt="0"/>
      <dgm:spPr/>
    </dgm:pt>
    <dgm:pt modelId="{93BCDBB8-6EDC-44CE-8E94-521466F33DE2}" type="pres">
      <dgm:prSet presAssocID="{0EF8CB34-07DC-4C73-BC73-90ACB538EE91}" presName="childText" presStyleLbl="conFgAcc1" presStyleIdx="0" presStyleCnt="2">
        <dgm:presLayoutVars>
          <dgm:bulletEnabled val="1"/>
        </dgm:presLayoutVars>
      </dgm:prSet>
      <dgm:spPr/>
    </dgm:pt>
    <dgm:pt modelId="{FAB2E030-07AD-4853-B384-CE3338C82B78}" type="pres">
      <dgm:prSet presAssocID="{035BC8D5-7CCB-4B82-9E64-0AFB534D58E9}" presName="spaceBetweenRectangles" presStyleCnt="0"/>
      <dgm:spPr/>
    </dgm:pt>
    <dgm:pt modelId="{642A4268-28B0-4425-AC84-A0F770831040}" type="pres">
      <dgm:prSet presAssocID="{63D12B5F-DFAE-4ACD-AEBE-4CF77DFDD58F}" presName="parentLin" presStyleCnt="0"/>
      <dgm:spPr/>
    </dgm:pt>
    <dgm:pt modelId="{92983406-F34A-4AE6-8576-D43E04021851}" type="pres">
      <dgm:prSet presAssocID="{63D12B5F-DFAE-4ACD-AEBE-4CF77DFDD58F}" presName="parentLeftMargin" presStyleLbl="node1" presStyleIdx="0" presStyleCnt="2"/>
      <dgm:spPr/>
    </dgm:pt>
    <dgm:pt modelId="{BC603C43-21EC-4C03-B813-E392C62425C8}" type="pres">
      <dgm:prSet presAssocID="{63D12B5F-DFAE-4ACD-AEBE-4CF77DFDD5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512A7F-BE5C-4BAD-B633-A978CE69C648}" type="pres">
      <dgm:prSet presAssocID="{63D12B5F-DFAE-4ACD-AEBE-4CF77DFDD58F}" presName="negativeSpace" presStyleCnt="0"/>
      <dgm:spPr/>
    </dgm:pt>
    <dgm:pt modelId="{FFB7798C-55AE-475C-8F36-BEC7C8FB7CE3}" type="pres">
      <dgm:prSet presAssocID="{63D12B5F-DFAE-4ACD-AEBE-4CF77DFDD58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A71109-29E6-470F-99B5-C8895E9CB4D6}" srcId="{CCF53736-C927-49EB-91EB-F29617471ABE}" destId="{924F2CAE-9DC3-49E5-A2E3-8CCF230F525B}" srcOrd="1" destOrd="0" parTransId="{6011243B-A329-4C94-A32B-6DDF7160C2E7}" sibTransId="{EF8501BE-68FC-4EF6-BB0A-CDD29C979F82}"/>
    <dgm:cxn modelId="{CDC39712-B3CE-491B-9210-BD1A5022B3D1}" type="presOf" srcId="{63D12B5F-DFAE-4ACD-AEBE-4CF77DFDD58F}" destId="{BC603C43-21EC-4C03-B813-E392C62425C8}" srcOrd="1" destOrd="0" presId="urn:microsoft.com/office/officeart/2005/8/layout/list1"/>
    <dgm:cxn modelId="{83F19337-CD17-4A9D-8AE6-4C5E36302E89}" srcId="{0EF8CB34-07DC-4C73-BC73-90ACB538EE91}" destId="{9AB1504A-FDC9-43E1-AF16-3E4DD7D9F026}" srcOrd="0" destOrd="0" parTransId="{F169A419-531A-4BA2-BEB3-F5C964462E42}" sibTransId="{8F23C089-F851-4FD3-854F-53E71BEA7327}"/>
    <dgm:cxn modelId="{45180F46-F387-40A5-B026-2C9887CBA4D3}" srcId="{8C05876F-9972-4078-8442-2B9B2BA85043}" destId="{63D12B5F-DFAE-4ACD-AEBE-4CF77DFDD58F}" srcOrd="1" destOrd="0" parTransId="{46E45D63-79F5-4F4C-92BD-AF1D9A492283}" sibTransId="{74500D24-2EBF-49FE-900F-805C62D60960}"/>
    <dgm:cxn modelId="{BCD86068-3073-475B-854A-469510B48D14}" type="presOf" srcId="{0EF8CB34-07DC-4C73-BC73-90ACB538EE91}" destId="{234BAAEE-445F-47AB-A7E5-804A21F4FB38}" srcOrd="0" destOrd="0" presId="urn:microsoft.com/office/officeart/2005/8/layout/list1"/>
    <dgm:cxn modelId="{B513A94B-38D1-4E4A-AFC3-7BB949342314}" srcId="{CCF53736-C927-49EB-91EB-F29617471ABE}" destId="{3447CC0E-1D0B-46DE-ACA5-CF24E19FBC3D}" srcOrd="3" destOrd="0" parTransId="{7B856038-D40C-4476-8C22-865F47D9E97E}" sibTransId="{91F7D074-35EE-4530-85A0-9843783B005A}"/>
    <dgm:cxn modelId="{1EE10553-D1E4-4785-9896-91DE0A6CCDBE}" type="presOf" srcId="{8C05876F-9972-4078-8442-2B9B2BA85043}" destId="{7E8BD1DD-0190-44AB-A5A7-C25BC69C6281}" srcOrd="0" destOrd="0" presId="urn:microsoft.com/office/officeart/2005/8/layout/list1"/>
    <dgm:cxn modelId="{B16BA77B-593A-4E33-850A-B3DF0DE0146B}" type="presOf" srcId="{924F2CAE-9DC3-49E5-A2E3-8CCF230F525B}" destId="{FFB7798C-55AE-475C-8F36-BEC7C8FB7CE3}" srcOrd="0" destOrd="2" presId="urn:microsoft.com/office/officeart/2005/8/layout/list1"/>
    <dgm:cxn modelId="{6722CD93-095F-4737-AE59-B62B97C1FC16}" srcId="{CCF53736-C927-49EB-91EB-F29617471ABE}" destId="{8BC2EEC1-24D0-4800-A286-B4944A77ED7C}" srcOrd="2" destOrd="0" parTransId="{C2714437-FF1A-4247-BD80-10F8C01794A5}" sibTransId="{5E7A5821-45B8-4CD9-96D2-B9BE48E8E4CC}"/>
    <dgm:cxn modelId="{41E8F698-D628-45B0-A220-870363335F0A}" type="presOf" srcId="{8BC2EEC1-24D0-4800-A286-B4944A77ED7C}" destId="{FFB7798C-55AE-475C-8F36-BEC7C8FB7CE3}" srcOrd="0" destOrd="3" presId="urn:microsoft.com/office/officeart/2005/8/layout/list1"/>
    <dgm:cxn modelId="{81D2ADAB-CCE6-4B0F-8E50-B07635791796}" type="presOf" srcId="{27B7B5DE-EA5B-4811-955E-4BCC366DDFF7}" destId="{FFB7798C-55AE-475C-8F36-BEC7C8FB7CE3}" srcOrd="0" destOrd="1" presId="urn:microsoft.com/office/officeart/2005/8/layout/list1"/>
    <dgm:cxn modelId="{6D7B1FAC-B099-4FE7-B7BB-0D33C1CA5308}" srcId="{63D12B5F-DFAE-4ACD-AEBE-4CF77DFDD58F}" destId="{CCF53736-C927-49EB-91EB-F29617471ABE}" srcOrd="0" destOrd="0" parTransId="{EDBC90C6-67BD-4A3F-81C4-25959CF94D02}" sibTransId="{2B8CA9CC-A07D-44F5-BCA1-402EE1A91B46}"/>
    <dgm:cxn modelId="{9177E5B0-C8B0-415C-ADC2-3A8D5FA02321}" srcId="{8C05876F-9972-4078-8442-2B9B2BA85043}" destId="{0EF8CB34-07DC-4C73-BC73-90ACB538EE91}" srcOrd="0" destOrd="0" parTransId="{12583A24-9F98-4D04-A4F4-6652DC782914}" sibTransId="{035BC8D5-7CCB-4B82-9E64-0AFB534D58E9}"/>
    <dgm:cxn modelId="{90DFFBB6-C165-4CE7-AF3A-04DB47D0AB7C}" type="presOf" srcId="{9AB1504A-FDC9-43E1-AF16-3E4DD7D9F026}" destId="{93BCDBB8-6EDC-44CE-8E94-521466F33DE2}" srcOrd="0" destOrd="0" presId="urn:microsoft.com/office/officeart/2005/8/layout/list1"/>
    <dgm:cxn modelId="{F70EF1B7-7A75-4430-A6FB-45A8831F84E2}" type="presOf" srcId="{3447CC0E-1D0B-46DE-ACA5-CF24E19FBC3D}" destId="{FFB7798C-55AE-475C-8F36-BEC7C8FB7CE3}" srcOrd="0" destOrd="4" presId="urn:microsoft.com/office/officeart/2005/8/layout/list1"/>
    <dgm:cxn modelId="{48C5E0BC-8F51-478F-9475-6388C0ECFD4E}" srcId="{0EF8CB34-07DC-4C73-BC73-90ACB538EE91}" destId="{F7DB7F7F-BEAF-4065-A34C-F4B5EE918077}" srcOrd="1" destOrd="0" parTransId="{61BC6A9D-8375-4FCE-B078-562DEBD79AFC}" sibTransId="{92AE030D-371E-41D7-9413-0A97CAD27822}"/>
    <dgm:cxn modelId="{6285B0BE-7254-463F-9D8B-E08E26E5D687}" srcId="{CCF53736-C927-49EB-91EB-F29617471ABE}" destId="{27B7B5DE-EA5B-4811-955E-4BCC366DDFF7}" srcOrd="0" destOrd="0" parTransId="{DB559CBE-6004-45EA-A111-0609B57EB507}" sibTransId="{52D1791C-8D07-4D3F-B5CB-5670FF62BCDD}"/>
    <dgm:cxn modelId="{AF6607C0-21CA-48D2-9BB6-E6681AA3DD1D}" type="presOf" srcId="{63D12B5F-DFAE-4ACD-AEBE-4CF77DFDD58F}" destId="{92983406-F34A-4AE6-8576-D43E04021851}" srcOrd="0" destOrd="0" presId="urn:microsoft.com/office/officeart/2005/8/layout/list1"/>
    <dgm:cxn modelId="{83B701ED-9B1B-4955-A30D-FD51710C6E33}" type="presOf" srcId="{0EF8CB34-07DC-4C73-BC73-90ACB538EE91}" destId="{2EE4636C-127A-44B2-A9E7-521AD3124A63}" srcOrd="1" destOrd="0" presId="urn:microsoft.com/office/officeart/2005/8/layout/list1"/>
    <dgm:cxn modelId="{359261F1-81BF-4207-9083-472178FF720B}" type="presOf" srcId="{F7DB7F7F-BEAF-4065-A34C-F4B5EE918077}" destId="{93BCDBB8-6EDC-44CE-8E94-521466F33DE2}" srcOrd="0" destOrd="1" presId="urn:microsoft.com/office/officeart/2005/8/layout/list1"/>
    <dgm:cxn modelId="{6BA0FFFF-1305-4B5E-A9D3-20AC0792BA82}" type="presOf" srcId="{CCF53736-C927-49EB-91EB-F29617471ABE}" destId="{FFB7798C-55AE-475C-8F36-BEC7C8FB7CE3}" srcOrd="0" destOrd="0" presId="urn:microsoft.com/office/officeart/2005/8/layout/list1"/>
    <dgm:cxn modelId="{984E1ADB-6942-47B3-A4C0-D8319E40EAAE}" type="presParOf" srcId="{7E8BD1DD-0190-44AB-A5A7-C25BC69C6281}" destId="{71AEB626-16E0-4762-8DEC-A7B3FC0C664D}" srcOrd="0" destOrd="0" presId="urn:microsoft.com/office/officeart/2005/8/layout/list1"/>
    <dgm:cxn modelId="{E3706677-0BFA-4AA8-8969-54CE1ACCD77D}" type="presParOf" srcId="{71AEB626-16E0-4762-8DEC-A7B3FC0C664D}" destId="{234BAAEE-445F-47AB-A7E5-804A21F4FB38}" srcOrd="0" destOrd="0" presId="urn:microsoft.com/office/officeart/2005/8/layout/list1"/>
    <dgm:cxn modelId="{3AF14FB3-6EDD-4D84-BD39-B383C16E387A}" type="presParOf" srcId="{71AEB626-16E0-4762-8DEC-A7B3FC0C664D}" destId="{2EE4636C-127A-44B2-A9E7-521AD3124A63}" srcOrd="1" destOrd="0" presId="urn:microsoft.com/office/officeart/2005/8/layout/list1"/>
    <dgm:cxn modelId="{E5ECE569-8F05-4656-B565-98523CA73165}" type="presParOf" srcId="{7E8BD1DD-0190-44AB-A5A7-C25BC69C6281}" destId="{E0DF0E86-0EFF-445D-ABBD-F2504E96D59A}" srcOrd="1" destOrd="0" presId="urn:microsoft.com/office/officeart/2005/8/layout/list1"/>
    <dgm:cxn modelId="{4F8A396B-0D4A-4732-845F-B8CFB964BC6E}" type="presParOf" srcId="{7E8BD1DD-0190-44AB-A5A7-C25BC69C6281}" destId="{93BCDBB8-6EDC-44CE-8E94-521466F33DE2}" srcOrd="2" destOrd="0" presId="urn:microsoft.com/office/officeart/2005/8/layout/list1"/>
    <dgm:cxn modelId="{4AF6195D-0751-4026-AE16-DFF33BC2D250}" type="presParOf" srcId="{7E8BD1DD-0190-44AB-A5A7-C25BC69C6281}" destId="{FAB2E030-07AD-4853-B384-CE3338C82B78}" srcOrd="3" destOrd="0" presId="urn:microsoft.com/office/officeart/2005/8/layout/list1"/>
    <dgm:cxn modelId="{F492C721-B263-43DD-9AC6-0A821528589A}" type="presParOf" srcId="{7E8BD1DD-0190-44AB-A5A7-C25BC69C6281}" destId="{642A4268-28B0-4425-AC84-A0F770831040}" srcOrd="4" destOrd="0" presId="urn:microsoft.com/office/officeart/2005/8/layout/list1"/>
    <dgm:cxn modelId="{ECFF8970-E426-44ED-BFE0-904327FAC061}" type="presParOf" srcId="{642A4268-28B0-4425-AC84-A0F770831040}" destId="{92983406-F34A-4AE6-8576-D43E04021851}" srcOrd="0" destOrd="0" presId="urn:microsoft.com/office/officeart/2005/8/layout/list1"/>
    <dgm:cxn modelId="{4CE5D07F-5977-4643-AD8E-01F83E5C9E0F}" type="presParOf" srcId="{642A4268-28B0-4425-AC84-A0F770831040}" destId="{BC603C43-21EC-4C03-B813-E392C62425C8}" srcOrd="1" destOrd="0" presId="urn:microsoft.com/office/officeart/2005/8/layout/list1"/>
    <dgm:cxn modelId="{BF916AC6-62B0-470A-9C33-70CC046E7069}" type="presParOf" srcId="{7E8BD1DD-0190-44AB-A5A7-C25BC69C6281}" destId="{E2512A7F-BE5C-4BAD-B633-A978CE69C648}" srcOrd="5" destOrd="0" presId="urn:microsoft.com/office/officeart/2005/8/layout/list1"/>
    <dgm:cxn modelId="{0648F99B-A383-4EF6-B2D6-4607D9388526}" type="presParOf" srcId="{7E8BD1DD-0190-44AB-A5A7-C25BC69C6281}" destId="{FFB7798C-55AE-475C-8F36-BEC7C8FB7C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9284-EC46-47F1-882D-887F5C17BC59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17F91-108E-4F24-9BF8-7B2C6CF2D10F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Hide the identity of the individual user, yet conduct analytics studies on aggregate user behavior (or provide personalized services)</a:t>
          </a:r>
        </a:p>
      </dsp:txBody>
      <dsp:txXfrm>
        <a:off x="0" y="2124"/>
        <a:ext cx="10515600" cy="1449029"/>
      </dsp:txXfrm>
    </dsp:sp>
    <dsp:sp modelId="{492A27DA-F39C-4DE9-A549-BA2FCC1F0CBA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50AF0-1E83-4F96-861C-278B05B5FA75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Just applying anonymization of names </a:t>
          </a:r>
          <a:r>
            <a:rPr lang="en-US" sz="2900" kern="1200" dirty="0" err="1"/>
            <a:t>etc</a:t>
          </a:r>
          <a:r>
            <a:rPr lang="en-US" sz="2900" kern="1200" dirty="0"/>
            <a:t> may not be enough, since one can infer the identity of the user by remaining data</a:t>
          </a:r>
        </a:p>
      </dsp:txBody>
      <dsp:txXfrm>
        <a:off x="0" y="1451154"/>
        <a:ext cx="10515600" cy="1449029"/>
      </dsp:txXfrm>
    </dsp:sp>
    <dsp:sp modelId="{8AB95425-51F1-45EC-88E2-ECD820ED414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1F1D7-5BC0-4C6F-8D4A-F50D47FE257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Telemetry data we collect should </a:t>
          </a:r>
          <a:r>
            <a:rPr lang="en-US" sz="2900" b="1" kern="1200" dirty="0"/>
            <a:t>not</a:t>
          </a:r>
          <a:r>
            <a:rPr lang="en-US" sz="2900" kern="1200" dirty="0"/>
            <a:t> be traceable back to the original users. Yet they should be OK to do analysis using that data. </a:t>
          </a:r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AEF15-17FF-435C-AF07-8CEB958D36B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24F5E-F207-47B6-8F92-CFDCEC3D4F45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Suppose we have a dataset of features about individuals</a:t>
          </a:r>
        </a:p>
      </dsp:txBody>
      <dsp:txXfrm>
        <a:off x="0" y="2124"/>
        <a:ext cx="10515600" cy="1449029"/>
      </dsp:txXfrm>
    </dsp:sp>
    <dsp:sp modelId="{E41E40D0-A3FD-43FD-9C84-453E50E0126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F7AB1-C73C-4F43-AE50-9B0FA911780C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 noise to the dataset in such a way that the overall dataset characteristics remain unchanged, yet individual persons cannot be identified or inferred from the dataset</a:t>
          </a:r>
        </a:p>
      </dsp:txBody>
      <dsp:txXfrm>
        <a:off x="0" y="1451154"/>
        <a:ext cx="10515600" cy="1449029"/>
      </dsp:txXfrm>
    </dsp:sp>
    <dsp:sp modelId="{8F59A50E-C36C-4DDB-BF1A-9D5EC7CAD1A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7A73E-DA7E-4B0E-B808-D98AAED4794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 differential privacy, we add Laplacian noise to the dataset</a:t>
          </a:r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CDBB8-6EDC-44CE-8E94-521466F33DE2}">
      <dsp:nvSpPr>
        <dsp:cNvPr id="0" name=""/>
        <dsp:cNvSpPr/>
      </dsp:nvSpPr>
      <dsp:spPr>
        <a:xfrm>
          <a:off x="0" y="382531"/>
          <a:ext cx="105156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 noise to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Generalize data</a:t>
          </a:r>
        </a:p>
      </dsp:txBody>
      <dsp:txXfrm>
        <a:off x="0" y="382531"/>
        <a:ext cx="10515600" cy="1223775"/>
      </dsp:txXfrm>
    </dsp:sp>
    <dsp:sp modelId="{2EE4636C-127A-44B2-A9E7-521AD3124A63}">
      <dsp:nvSpPr>
        <dsp:cNvPr id="0" name=""/>
        <dsp:cNvSpPr/>
      </dsp:nvSpPr>
      <dsp:spPr>
        <a:xfrm>
          <a:off x="525780" y="72571"/>
          <a:ext cx="736092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Input perturbation</a:t>
          </a:r>
        </a:p>
      </dsp:txBody>
      <dsp:txXfrm>
        <a:off x="556042" y="102833"/>
        <a:ext cx="7300396" cy="559396"/>
      </dsp:txXfrm>
    </dsp:sp>
    <dsp:sp modelId="{FFB7798C-55AE-475C-8F36-BEC7C8FB7CE3}">
      <dsp:nvSpPr>
        <dsp:cNvPr id="0" name=""/>
        <dsp:cNvSpPr/>
      </dsp:nvSpPr>
      <dsp:spPr>
        <a:xfrm>
          <a:off x="0" y="2029666"/>
          <a:ext cx="1051560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 noise to summary statistics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Count, sum, max, min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Means, variances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Marginal totals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Model parameters</a:t>
          </a:r>
        </a:p>
      </dsp:txBody>
      <dsp:txXfrm>
        <a:off x="0" y="2029666"/>
        <a:ext cx="10515600" cy="2249100"/>
      </dsp:txXfrm>
    </dsp:sp>
    <dsp:sp modelId="{BC603C43-21EC-4C03-B813-E392C62425C8}">
      <dsp:nvSpPr>
        <dsp:cNvPr id="0" name=""/>
        <dsp:cNvSpPr/>
      </dsp:nvSpPr>
      <dsp:spPr>
        <a:xfrm>
          <a:off x="525780" y="1719706"/>
          <a:ext cx="7360920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Output perturbation</a:t>
          </a:r>
        </a:p>
      </dsp:txBody>
      <dsp:txXfrm>
        <a:off x="556042" y="174996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00C44-367B-4717-93AF-9D62F3F40E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6DD5-44F8-46BC-AFDD-074AC2AFF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76C2040D-7F7A-4627-A3DA-F885772021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8625A43C-A6EF-4D94-8366-1B6ACBE9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0C1C2E5A-4FBD-4D33-A9E2-1DEEF3979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CD34B5-EB98-4F04-B6E6-DB0FEDF0C1CE}" type="slidenum">
              <a:rPr kumimoji="0" lang="en-US" altLang="en-US" sz="1300"/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同樣是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2006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年，美國最大的影視公司之一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，舉辦了一個預測演算法的比賽（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Prize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），比賽要求在公開資料上推測使用者的電影評分 。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把資料中唯一識別使用者的資訊抹去，認為這樣就能保證使用者的隱私。但是在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年來自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University of Texas at Austin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的兩位研究人員表示通過關聯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公開的資料和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IMDb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（網際網路電影資料庫）網站上公開的紀錄就能夠識別出匿名後用戶的身份。三年後，在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最後因為隱私原因宣佈停止這項比賽，並因此受到高額罰款，賠償金額總計九百萬美元。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4CB8-CD0C-42AB-AD52-FB04B71E4D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8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 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 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上做任意查詢操作，對查詢後的結果加入一定的隨機性，也就是給資料加噪音，兩個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加上同一隨機噪音之後查詢結果為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的概率比小於一個特定的數 。這樣就能保證使用者隱私洩露的概率有一個數學的上界。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4CB8-CD0C-42AB-AD52-FB04B71E4D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5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上圖中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是兩個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neighboring datasets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，他們只有一條記錄不一致，在攻擊者查詢「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20-30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歲之間有多少人偏好購買電子產品」的時候，對於這兩個資料庫得到的查詢結果是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的概率分別是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98%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，他們的比值小於某個數。如果對於任意的查詢，都能滿足這樣的條件，我們就可以說這種隨機方法是滿足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ε-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差分隱私的。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54CB8-CD0C-42AB-AD52-FB04B71E4D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12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D9CE-8768-46F2-A171-7B54C84E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A452B-7776-4762-BD27-D3DF030AD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0D50-9354-4428-A015-6325A5AE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AEF2-CD51-4675-ADBE-20238856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F0EF-229C-492D-9FD2-24F1C41D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C10F-6D66-4FE3-BD61-67D3C770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3774C-A9D9-4727-8A62-799675AF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27843-BA08-4AFA-98B7-7BD8F1DE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F65C-2F64-46D4-B5C6-4627FCCD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A430-F8C2-4C9E-A24D-B959D099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84A3D-026D-4D62-A9DC-0D267BCC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E78B2-89FA-4498-ABD7-3CF60E9F5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739C-5B4D-4952-9D7E-375151C1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B6FD-48F7-4F58-99BB-46FC5352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F4859-D8B5-4794-A905-0ADD34A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9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7C6A-2988-468E-8D22-13C021E9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831B-2D13-475C-A98C-7C817B93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FCB6-A330-43FC-AA3F-6353D194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74B3-6BC9-47C4-970D-D9D22C57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CFCD-46D4-4A61-ABE7-82230AC4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FD20-0011-43AD-A5FA-53E5AA5D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4B67C-DA07-44FA-9B2E-BCDDFC00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A4ED-FB32-4B88-8E85-C236F4B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1147-54A8-4AFD-BD1E-3FDBC998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0B88-7341-4715-8F4E-633685FD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9D58-3A18-477D-BC63-91C0BF4E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D6D1-8460-4FEE-8FF6-80A51119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65B7B-FFA6-4B1C-BDBF-C738A864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C180F-AEEE-4D75-8159-9A83953B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1502B-A93F-462C-B895-96E96ECD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2F02B-4DD3-4FB8-B21E-13C19E45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6D47-BB6B-41BB-A3B9-E6C74A30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5949-601E-4D53-9F63-8A3B44E86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758F-9865-4681-AC37-1072FB1D6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CA32B-A5E1-430E-B7F4-24664ADF5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26306-0450-4F19-8C83-1430D75A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CCBB8-5A91-4D0B-BA44-B42F3FB1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838E4-091B-410C-9116-B1EB55F5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8897-C271-4B85-BB74-848BABD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BA1B-18C4-4F35-83BC-25B65C33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E7F04-B30A-4CF4-9B13-BE097A78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1C749-18CA-440F-BE9B-CFFF525C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54247-59C4-4EA7-9604-867104E3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C4C71-B32D-4FF9-BFE7-1CB1342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1CF6F-53BC-4DCD-8C96-1D0E1CF3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050D2-ECB9-490B-8FD8-1C3CA5AD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7D39-9AC5-41A2-BA97-BF264DDB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43C2-8EB3-47EF-9648-060AFA73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1287B-316F-44C8-A34B-DFCFD0BED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16AEF-1A69-4CAD-8D37-0E8249B2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809-5887-4892-B23B-7962307C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4FC4-27B4-4DE3-AB72-EB6DEA6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DC65-C7AB-4ABB-8FEF-7067514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50A4D-F497-4BA9-B2EB-36871644A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632F0-A2B9-4CF9-9274-972E4FB92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C7FC-162E-4B92-BF17-208B767B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4069F-19BC-4679-A5EA-20060FAD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DDC1-F26A-431E-B032-304526A2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8B5B2-8A6A-4105-8512-7F43E0F2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0AFB9-DCC7-4C79-85BD-344F5490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CF90-AA4C-48F4-8233-8961CF8F0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62001-3C0A-4305-8CAE-4BF48AEBF9F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9F63-7B64-4EA6-BDE8-9EAEFD593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BE2F-5C9B-4A58-AD08-62ACBB61D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A5B0-BADD-4326-8289-17374C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229-0F0B-4727-BDB9-1BACD5067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Differential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1047F-C94B-4CA2-BCE8-E7E779B0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And RAPPOR for privacy in crowdsourced data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9C8DCC5-777B-40E3-9F2F-60719AEBA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Differential Privacy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422A9E62-6641-440E-BA03-708133DD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1524001"/>
            <a:ext cx="745172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The risk to my privacy should not substantially increase as a result of </a:t>
            </a:r>
            <a:r>
              <a:rPr lang="en-US" altLang="zh-CN" sz="2800" b="1" i="1">
                <a:ea typeface="宋体" panose="02010600030101010101" pitchFamily="2" charset="-122"/>
              </a:rPr>
              <a:t>participating in </a:t>
            </a:r>
            <a:r>
              <a:rPr lang="en-US" altLang="zh-CN" sz="2800">
                <a:ea typeface="宋体" panose="02010600030101010101" pitchFamily="2" charset="-122"/>
              </a:rPr>
              <a:t>a statistical database.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With or without including me in the database, my privacy risk should not change much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(In contrast, the </a:t>
            </a:r>
            <a:r>
              <a:rPr lang="en-US" altLang="en-US" sz="2400">
                <a:ea typeface="宋体" panose="02010600030101010101" pitchFamily="2" charset="-122"/>
              </a:rPr>
              <a:t>Dalenius definition requires that using the database will not increase my privacy risk, including the case that the database does not even include my record).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Differential Privacy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Definition:</a:t>
                </a:r>
              </a:p>
              <a:p>
                <a:pPr marL="36900" indent="0">
                  <a:buNone/>
                </a:pPr>
                <a:r>
                  <a:rPr lang="en-US" altLang="zh-TW" dirty="0"/>
                  <a:t>	</a:t>
                </a:r>
              </a:p>
              <a:p>
                <a:pPr marL="450000" lvl="1" indent="0">
                  <a:buNone/>
                </a:pPr>
                <a:r>
                  <a:rPr lang="en-US" altLang="zh-TW" dirty="0"/>
                  <a:t>		</a:t>
                </a:r>
                <a:r>
                  <a:rPr lang="en-US" altLang="zh-TW" sz="3600" dirty="0"/>
                  <a:t>	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l-GR" altLang="zh-TW" sz="3600" b="1">
                            <a:effectLst/>
                          </a:rPr>
                          <m:t>ε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0000" lvl="1" indent="0">
                  <a:buNone/>
                </a:pPr>
                <a:endParaRPr lang="en-US" altLang="zh-TW" dirty="0"/>
              </a:p>
              <a:p>
                <a:pPr marL="450000" lvl="1" indent="0">
                  <a:buNone/>
                </a:pPr>
                <a:r>
                  <a:rPr lang="en-US" altLang="zh-TW" dirty="0"/>
                  <a:t>M: a randomized algorithm</a:t>
                </a:r>
              </a:p>
              <a:p>
                <a:pPr marL="450000" lvl="1" indent="0">
                  <a:buNone/>
                </a:pPr>
                <a:r>
                  <a:rPr lang="en-US" altLang="zh-TW" dirty="0"/>
                  <a:t>D1 and D2 be two datasets that differ in at most one entry</a:t>
                </a:r>
              </a:p>
              <a:p>
                <a:pPr marL="450000" lvl="1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33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14400" y="1484504"/>
          <a:ext cx="412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24">
                  <a:extLst>
                    <a:ext uri="{9D8B030D-6E8A-4147-A177-3AD203B41FA5}">
                      <a16:colId xmlns:a16="http://schemas.microsoft.com/office/drawing/2014/main" val="882303023"/>
                    </a:ext>
                  </a:extLst>
                </a:gridCol>
                <a:gridCol w="924449">
                  <a:extLst>
                    <a:ext uri="{9D8B030D-6E8A-4147-A177-3AD203B41FA5}">
                      <a16:colId xmlns:a16="http://schemas.microsoft.com/office/drawing/2014/main" val="1511001919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6061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Preference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1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Laptop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Laptop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2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Books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0838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914400" y="4019638"/>
          <a:ext cx="412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24">
                  <a:extLst>
                    <a:ext uri="{9D8B030D-6E8A-4147-A177-3AD203B41FA5}">
                      <a16:colId xmlns:a16="http://schemas.microsoft.com/office/drawing/2014/main" val="882303023"/>
                    </a:ext>
                  </a:extLst>
                </a:gridCol>
                <a:gridCol w="924449">
                  <a:extLst>
                    <a:ext uri="{9D8B030D-6E8A-4147-A177-3AD203B41FA5}">
                      <a16:colId xmlns:a16="http://schemas.microsoft.com/office/drawing/2014/main" val="1511001919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6061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Preference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1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Laptop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Laptop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2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Books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0838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63674" y="2217654"/>
            <a:ext cx="4431323" cy="39188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63674" y="4750795"/>
            <a:ext cx="4431323" cy="39188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536642" y="2291024"/>
            <a:ext cx="1195754" cy="70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536642" y="4595044"/>
            <a:ext cx="1195754" cy="70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36642" y="2042272"/>
            <a:ext cx="14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M(D1)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36642" y="4381463"/>
            <a:ext cx="14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M(D2)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42928" y="2471039"/>
                <a:ext cx="2352439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99%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928" y="2471039"/>
                <a:ext cx="2352439" cy="300660"/>
              </a:xfrm>
              <a:prstGeom prst="rect">
                <a:avLst/>
              </a:prstGeom>
              <a:blipFill>
                <a:blip r:embed="rId3"/>
                <a:stretch>
                  <a:fillRect l="-3896" t="-20000" r="-5455" b="-4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842928" y="4796406"/>
                <a:ext cx="2435923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98%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928" y="4796406"/>
                <a:ext cx="2435923" cy="300660"/>
              </a:xfrm>
              <a:prstGeom prst="rect">
                <a:avLst/>
              </a:prstGeom>
              <a:blipFill>
                <a:blip r:embed="rId4"/>
                <a:stretch>
                  <a:fillRect l="-3759" t="-20408" r="-2005" b="-448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 rot="2228391">
            <a:off x="9270448" y="2570445"/>
            <a:ext cx="956351" cy="70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9226257">
            <a:off x="9311243" y="4399103"/>
            <a:ext cx="944040" cy="703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9121135" y="3646473"/>
                <a:ext cx="1189428" cy="407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99%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98%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1.01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135" y="3646473"/>
                <a:ext cx="1189428" cy="407997"/>
              </a:xfrm>
              <a:prstGeom prst="rect">
                <a:avLst/>
              </a:prstGeom>
              <a:blipFill>
                <a:blip r:embed="rId5"/>
                <a:stretch>
                  <a:fillRect l="-5128" t="-5970" r="-11282" b="-16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342147" y="3634404"/>
                <a:ext cx="506356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altLang="zh-TW" b="1"/>
                            <m:t>ε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147" y="3634404"/>
                <a:ext cx="506356" cy="385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0097203" y="3665805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203" y="3665805"/>
                <a:ext cx="4267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7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FDD1-1CC7-4E41-87F9-F1D48337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Differential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43FC-DC50-4361-BCF2-AB0C68AD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It is a mechanism in which the output is unchanged by the presence or absence of a person in the dataset</a:t>
            </a:r>
          </a:p>
          <a:p>
            <a:r>
              <a:rPr lang="en-US"/>
              <a:t>In constructing a formal approach, we concentrate on pairs of databases (</a:t>
            </a:r>
            <a:r>
              <a:rPr lang="en-US" i="1"/>
              <a:t>D, D’</a:t>
            </a:r>
            <a:r>
              <a:rPr lang="en-US"/>
              <a:t>) differing on only one row, with one a subset of the other and the larger database containing a single additional row.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220A3-F12C-4846-ABBD-D6A71051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4017470"/>
            <a:ext cx="8103255" cy="22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55575"/>
            <a:ext cx="8229600" cy="1252538"/>
          </a:xfrm>
          <a:ln/>
        </p:spPr>
        <p:txBody>
          <a:bodyPr/>
          <a:lstStyle/>
          <a:p>
            <a:r>
              <a:rPr lang="zh-CN" altLang="zh-CN" dirty="0"/>
              <a:t>Differential Privacy</a:t>
            </a:r>
          </a:p>
        </p:txBody>
      </p:sp>
      <p:sp>
        <p:nvSpPr>
          <p:cNvPr id="18435" name="Content Placeholder 2" descr="Large confetti"/>
          <p:cNvSpPr>
            <a:spLocks noGrp="1" noChangeArrowheads="1"/>
          </p:cNvSpPr>
          <p:nvPr>
            <p:ph idx="1"/>
          </p:nvPr>
        </p:nvSpPr>
        <p:spPr>
          <a:xfrm>
            <a:off x="1752600" y="4800600"/>
            <a:ext cx="8686800" cy="1752600"/>
          </a:xfrm>
          <a:gradFill rotWithShape="1">
            <a:gsLst>
              <a:gs pos="0">
                <a:srgbClr val="FFDBB3"/>
              </a:gs>
              <a:gs pos="34999">
                <a:srgbClr val="FFE5CA"/>
              </a:gs>
              <a:gs pos="100000">
                <a:srgbClr val="FFF5EB"/>
              </a:gs>
            </a:gsLst>
            <a:lin ang="5400000" scaled="1"/>
          </a:gradFill>
          <a:ln w="6350" cap="rnd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lnSpc>
                <a:spcPct val="68000"/>
              </a:lnSpc>
            </a:pPr>
            <a:r>
              <a:rPr lang="zh-CN" altLang="zh-CN"/>
              <a:t>For all neighboring databases x and x’</a:t>
            </a:r>
          </a:p>
          <a:p>
            <a:pPr marL="285750" indent="-285750" algn="l">
              <a:lnSpc>
                <a:spcPct val="68000"/>
              </a:lnSpc>
            </a:pPr>
            <a:r>
              <a:rPr lang="zh-CN" altLang="zh-CN"/>
              <a:t>For all subsets of transcripts:</a:t>
            </a:r>
          </a:p>
          <a:p>
            <a:pPr marL="285750" indent="-285750" algn="l">
              <a:lnSpc>
                <a:spcPct val="68000"/>
              </a:lnSpc>
            </a:pPr>
            <a:endParaRPr lang="zh-CN" altLang="zh-CN"/>
          </a:p>
          <a:p>
            <a:pPr marL="285750" indent="-285750">
              <a:lnSpc>
                <a:spcPct val="68000"/>
              </a:lnSpc>
            </a:pPr>
            <a:r>
              <a:rPr lang="zh-CN" altLang="zh-CN" sz="3700"/>
              <a:t>Pr[A(x) </a:t>
            </a:r>
            <a:r>
              <a:rPr lang="zh-CN" altLang="zh-CN" sz="3700">
                <a:latin typeface="Corbel" panose="020B0503020204020204" pitchFamily="34" charset="0"/>
                <a:sym typeface="Corbel" panose="020B0503020204020204" pitchFamily="34" charset="0"/>
              </a:rPr>
              <a:t>є S] ≤ e</a:t>
            </a:r>
            <a:r>
              <a:rPr lang="zh-CN" altLang="zh-CN" sz="3700" baseline="30000"/>
              <a:t>ε</a:t>
            </a:r>
            <a:r>
              <a:rPr lang="zh-CN" altLang="zh-CN" sz="3700"/>
              <a:t> Pr[A(x’) є S]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91440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An equivalent expression of this idea is given as a ratio bounded by </a:t>
            </a:r>
            <a:r>
              <a:rPr lang="en-US" i="1" dirty="0"/>
              <a:t>R</a:t>
            </a:r>
            <a:r>
              <a:rPr lang="en-US" dirty="0"/>
              <a:t>: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The closer </a:t>
            </a:r>
            <a:r>
              <a:rPr lang="en-US" i="1" dirty="0"/>
              <a:t>R</a:t>
            </a:r>
            <a:r>
              <a:rPr lang="en-US" dirty="0"/>
              <a:t> is to 1, or ε to 0, the more difficult it will be for an attacker to determine an individual’s data.</a:t>
            </a:r>
          </a:p>
          <a:p>
            <a:pPr>
              <a:buFont typeface="Arial"/>
              <a:buChar char="•"/>
            </a:pPr>
            <a:r>
              <a:rPr lang="en-US" dirty="0"/>
              <a:t>ε is a publicly known characteristic of the database. It defines the level of privacy maintained and it informs users of the amount of error to expect in the responses it yields.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0" y="2300835"/>
            <a:ext cx="3517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55575"/>
            <a:ext cx="8229600" cy="1252538"/>
          </a:xfrm>
          <a:ln/>
        </p:spPr>
        <p:txBody>
          <a:bodyPr/>
          <a:lstStyle/>
          <a:p>
            <a:r>
              <a:rPr lang="en-US" dirty="0"/>
              <a:t>Method: </a:t>
            </a:r>
            <a:r>
              <a:rPr lang="zh-CN" altLang="en-US" dirty="0"/>
              <a:t>Output Perturbation</a:t>
            </a:r>
          </a:p>
        </p:txBody>
      </p:sp>
      <p:sp>
        <p:nvSpPr>
          <p:cNvPr id="24580" name="Content Placeholder 2" descr="Large confetti"/>
          <p:cNvSpPr>
            <a:spLocks noGrp="1" noRot="1" noChangeAspect="1" noEditPoints="1" noChangeArrowheads="1" noTextEdit="1"/>
          </p:cNvSpPr>
          <p:nvPr>
            <p:ph idx="1"/>
          </p:nvPr>
        </p:nvSpPr>
        <p:spPr>
          <a:xfrm>
            <a:off x="1712595" y="1645921"/>
            <a:ext cx="8229600" cy="4625975"/>
          </a:xfrm>
          <a:blipFill dpi="0" rotWithShape="1">
            <a:blip r:embed="rId2"/>
            <a:srcRect/>
            <a:stretch>
              <a:fillRect/>
            </a:stretch>
          </a:blipFill>
          <a:ln/>
        </p:spPr>
        <p:txBody>
          <a:bodyPr/>
          <a:lstStyle/>
          <a:p>
            <a:pPr marL="285750" indent="-285750" algn="l">
              <a:buFontTx/>
              <a:buChar char="•"/>
            </a:pPr>
            <a:r>
              <a:rPr lang="zh-CN" altLang="zh-CN" dirty="0"/>
              <a:t> 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6" y="1576389"/>
            <a:ext cx="6162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3"/>
          <p:cNvSpPr>
            <a:spLocks noChangeArrowheads="1"/>
          </p:cNvSpPr>
          <p:nvPr/>
        </p:nvSpPr>
        <p:spPr bwMode="auto">
          <a:xfrm>
            <a:off x="4554479" y="4840605"/>
            <a:ext cx="150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x,x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’ neighbors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We generate noise using the Laplace distribution.</a:t>
            </a:r>
          </a:p>
          <a:p>
            <a:pPr>
              <a:buFont typeface="Arial"/>
              <a:buChar char="•"/>
            </a:pPr>
            <a:r>
              <a:rPr lang="en-US" dirty="0"/>
              <a:t>The Laplace distribution, denoted Lap(</a:t>
            </a:r>
            <a:r>
              <a:rPr lang="en-US" i="1" dirty="0"/>
              <a:t>b</a:t>
            </a:r>
            <a:r>
              <a:rPr lang="en-US" dirty="0"/>
              <a:t>), is defined with parameter </a:t>
            </a:r>
            <a:r>
              <a:rPr lang="en-US" i="1" dirty="0"/>
              <a:t>b</a:t>
            </a:r>
            <a:r>
              <a:rPr lang="en-US" dirty="0"/>
              <a:t> and has density function: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Taking </a:t>
            </a:r>
            <a:r>
              <a:rPr lang="en-US" i="1" dirty="0"/>
              <a:t>b </a:t>
            </a:r>
            <a:r>
              <a:rPr lang="en-US" dirty="0"/>
              <a:t>= 1/</a:t>
            </a:r>
            <a:r>
              <a:rPr lang="en-US" dirty="0" err="1"/>
              <a:t>ε</a:t>
            </a:r>
            <a:r>
              <a:rPr lang="en-US" dirty="0"/>
              <a:t> we have immediately that the density is proportional to </a:t>
            </a:r>
            <a:r>
              <a:rPr lang="en-US" i="1" dirty="0" err="1"/>
              <a:t>e</a:t>
            </a:r>
            <a:r>
              <a:rPr lang="en-US" baseline="30000" dirty="0" err="1"/>
              <a:t>-ε|</a:t>
            </a:r>
            <a:r>
              <a:rPr lang="en-US" i="1" baseline="30000" dirty="0" err="1"/>
              <a:t>z</a:t>
            </a:r>
            <a:r>
              <a:rPr lang="en-US" baseline="30000" dirty="0"/>
              <a:t>|</a:t>
            </a:r>
            <a:r>
              <a:rPr lang="en-US" dirty="0"/>
              <a:t>. </a:t>
            </a:r>
          </a:p>
          <a:p>
            <a:pPr>
              <a:buFont typeface="Arial"/>
              <a:buChar char="•"/>
            </a:pPr>
            <a:r>
              <a:rPr lang="en-US" dirty="0"/>
              <a:t>This distribution has its highest density at 0.</a:t>
            </a:r>
          </a:p>
          <a:p>
            <a:pPr>
              <a:buFont typeface="Arial"/>
              <a:buChar char="•"/>
            </a:pPr>
            <a:r>
              <a:rPr lang="en-US" b="1" dirty="0"/>
              <a:t>For any </a:t>
            </a:r>
            <a:r>
              <a:rPr lang="en-US" b="1" i="1" dirty="0"/>
              <a:t>z</a:t>
            </a:r>
            <a:r>
              <a:rPr lang="en-US" b="1" dirty="0"/>
              <a:t>, </a:t>
            </a:r>
            <a:r>
              <a:rPr lang="en-US" b="1" i="1" dirty="0"/>
              <a:t>z’</a:t>
            </a:r>
            <a:r>
              <a:rPr lang="en-US" b="1" dirty="0"/>
              <a:t> such that |</a:t>
            </a:r>
            <a:r>
              <a:rPr lang="en-US" b="1" i="1" dirty="0"/>
              <a:t>z - z’</a:t>
            </a:r>
            <a:r>
              <a:rPr lang="en-US" b="1" dirty="0"/>
              <a:t>|≤ 1, the density at </a:t>
            </a:r>
            <a:r>
              <a:rPr lang="en-US" b="1" i="1" dirty="0"/>
              <a:t>z</a:t>
            </a:r>
            <a:r>
              <a:rPr lang="en-US" b="1" dirty="0"/>
              <a:t> is at most </a:t>
            </a:r>
            <a:r>
              <a:rPr lang="en-US" b="1" i="1" dirty="0" err="1"/>
              <a:t>e</a:t>
            </a:r>
            <a:r>
              <a:rPr lang="en-US" b="1" i="1" baseline="30000" dirty="0" err="1"/>
              <a:t>ε</a:t>
            </a:r>
            <a:r>
              <a:rPr lang="en-US" b="1" dirty="0"/>
              <a:t> times the density at </a:t>
            </a:r>
            <a:r>
              <a:rPr lang="en-US" b="1" i="1" dirty="0"/>
              <a:t>z’</a:t>
            </a:r>
            <a:r>
              <a:rPr lang="en-US" b="1" dirty="0"/>
              <a:t>, satisfying the condition we outlined in the simple case.</a:t>
            </a:r>
          </a:p>
          <a:p>
            <a:pPr>
              <a:buFont typeface="Arial"/>
              <a:buChar char="•"/>
            </a:pPr>
            <a:r>
              <a:rPr lang="en-US" dirty="0"/>
              <a:t>The distribution is symmetric about 0.</a:t>
            </a:r>
          </a:p>
          <a:p>
            <a:pPr>
              <a:buFont typeface="Arial"/>
              <a:buChar char="•"/>
            </a:pPr>
            <a:r>
              <a:rPr lang="en-US" dirty="0"/>
              <a:t>The distribution flattens as ε decreases. More likely to deviate from the true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2661723"/>
            <a:ext cx="2235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7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 Mechanism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Add Laplace noise </a:t>
                </a:r>
                <a:r>
                  <a:rPr lang="el-GR" altLang="zh-TW" dirty="0">
                    <a:effectLst/>
                  </a:rPr>
                  <a:t>η</a:t>
                </a:r>
                <a:r>
                  <a:rPr lang="en-US" altLang="zh-TW" dirty="0">
                    <a:effectLst/>
                  </a:rPr>
                  <a:t> </a:t>
                </a:r>
                <a:r>
                  <a:rPr lang="en-US" altLang="zh-TW" dirty="0"/>
                  <a:t>to the true answer f(D)</a:t>
                </a:r>
              </a:p>
              <a:p>
                <a:r>
                  <a:rPr lang="el-GR" altLang="zh-TW" dirty="0">
                    <a:effectLst/>
                  </a:rPr>
                  <a:t>η</a:t>
                </a:r>
                <a:r>
                  <a:rPr lang="en-US" altLang="zh-TW" dirty="0">
                    <a:effectLst/>
                  </a:rPr>
                  <a:t> = Lap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altLang="zh-TW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l-GR" altLang="zh-TW" b="1">
                        <a:effectLst/>
                      </a:rPr>
                      <m:t>ε</m:t>
                    </m:r>
                    <m:r>
                      <a:rPr lang="en-US" altLang="zh-TW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>
                    <a:effectLst/>
                  </a:rPr>
                  <a:t>Global sensitivity : 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altLang="zh-TW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⁡||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b = </a:t>
                </a:r>
                <a14:m>
                  <m:oMath xmlns:m="http://schemas.openxmlformats.org/officeDocument/2006/math"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altLang="zh-TW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TW" i="1"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l-GR" altLang="zh-TW" b="1">
                        <a:effectLst/>
                      </a:rPr>
                      <m:t>ε</m:t>
                    </m:r>
                  </m:oMath>
                </a14:m>
                <a:endParaRPr lang="en-US" altLang="zh-TW" dirty="0"/>
              </a:p>
              <a:p>
                <a:pPr marL="3690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7" y="4065814"/>
            <a:ext cx="5748263" cy="18550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58295" y="3346101"/>
            <a:ext cx="3506874" cy="30390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5" y="3463299"/>
            <a:ext cx="3691098" cy="27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6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C687-3DB5-4895-9357-F9C07067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EC2B-94E7-477A-A505-5EFD062A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preserving scalable system</a:t>
            </a:r>
          </a:p>
          <a:p>
            <a:r>
              <a:rPr lang="en-US" dirty="0"/>
              <a:t>Used in Anaheim telemetry for crowdsourcing data</a:t>
            </a:r>
          </a:p>
          <a:p>
            <a:r>
              <a:rPr lang="en-US" altLang="zh-TW" dirty="0"/>
              <a:t>Crowdsourcing data to make better, more informed decisions is becoming increasingly commonplace.</a:t>
            </a:r>
          </a:p>
          <a:p>
            <a:r>
              <a:rPr lang="en-US" altLang="zh-TW" dirty="0"/>
              <a:t>For any such crowdsourcing, privacy-preservation mechanisms should be applied to reduce and control the privacy risks introduced by the data collection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6CCC-F248-45B8-ACF4-321C48FE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privacy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FC3D1A-626D-4B7B-AB7C-98B240F7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0072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05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Randomized Response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surveying technique developed in the 1960s for collecting statistics on sensitive topics where survey respondents wish to retain confidentiality</a:t>
            </a:r>
          </a:p>
          <a:p>
            <a:r>
              <a:rPr lang="en-US" altLang="zh-TW" dirty="0"/>
              <a:t>An example commonly used to describe this technique involves a question on a sensitive topic, such as “Are you a member of the Communist party?”</a:t>
            </a:r>
          </a:p>
          <a:p>
            <a:r>
              <a:rPr lang="en-US" altLang="zh-TW" dirty="0"/>
              <a:t>For this question, the survey respondent is</a:t>
            </a:r>
            <a:r>
              <a:rPr lang="zh-TW" altLang="en-US" dirty="0"/>
              <a:t> </a:t>
            </a:r>
            <a:r>
              <a:rPr lang="en-US" altLang="zh-TW" dirty="0"/>
              <a:t>asked to flip a coin, in secret, and tell the truth if it comes up heads, but lie otherwise (if the coin comes up tails).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65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Randomized response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coin has a probability p of showing head</a:t>
            </a:r>
          </a:p>
          <a:p>
            <a:r>
              <a:rPr lang="en-US" altLang="zh-TW" dirty="0"/>
              <a:t>Assume proportion of Communist is Pa</a:t>
            </a:r>
          </a:p>
          <a:p>
            <a:r>
              <a:rPr lang="en-US" altLang="zh-TW" dirty="0"/>
              <a:t>Then probability of saying “Yes”:</a:t>
            </a:r>
          </a:p>
          <a:p>
            <a:r>
              <a:rPr lang="en-US" altLang="zh-TW" dirty="0" err="1"/>
              <a:t>Py</a:t>
            </a:r>
            <a:r>
              <a:rPr lang="en-US" altLang="zh-TW" dirty="0"/>
              <a:t> = Pa * p + (1 - p) * (1 - Pa)</a:t>
            </a:r>
          </a:p>
          <a:p>
            <a:r>
              <a:rPr lang="en-US" altLang="zh-TW" dirty="0"/>
              <a:t>Then Pa = (</a:t>
            </a:r>
            <a:r>
              <a:rPr lang="en-US" altLang="zh-TW" dirty="0" err="1"/>
              <a:t>Py</a:t>
            </a:r>
            <a:r>
              <a:rPr lang="en-US" altLang="zh-TW" dirty="0"/>
              <a:t> + p – 1)/(2p - 1)</a:t>
            </a:r>
          </a:p>
          <a:p>
            <a:r>
              <a:rPr lang="en-US" altLang="zh-TW" dirty="0"/>
              <a:t>Can not get Pa if p equals 0.5 or 1</a:t>
            </a:r>
          </a:p>
        </p:txBody>
      </p:sp>
    </p:spTree>
    <p:extLst>
      <p:ext uri="{BB962C8B-B14F-4D97-AF65-F5344CB8AC3E}">
        <p14:creationId xmlns:p14="http://schemas.microsoft.com/office/powerpoint/2010/main" val="3128999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RAPPOR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Randomized </a:t>
            </a:r>
            <a:r>
              <a:rPr lang="en-US" altLang="zh-TW" dirty="0" err="1"/>
              <a:t>Aggregatable</a:t>
            </a:r>
            <a:r>
              <a:rPr lang="en-US" altLang="zh-TW" dirty="0"/>
              <a:t> Privacy-Preserving Ordinal Response, or RAPPOR, is a technology for crowdsourcing statistics from end-user client software, anonymously, with strong privacy guarantees.</a:t>
            </a:r>
          </a:p>
          <a:p>
            <a:r>
              <a:rPr lang="en-US" altLang="zh-TW" dirty="0"/>
              <a:t>RAPPORs allow the forest of client data to be studied, without permitting the possibility of looking at individual trees</a:t>
            </a:r>
          </a:p>
          <a:p>
            <a:r>
              <a:rPr lang="en-US" altLang="zh-TW" dirty="0"/>
              <a:t>By applying randomized response in a novel manner, RAPPOR provides the mechanisms for such collection as well as for efficient, high-utility analysis of the collected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77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19" y="1774826"/>
            <a:ext cx="55268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Dalenius’s</a:t>
            </a:r>
            <a:r>
              <a:rPr lang="en-US" dirty="0"/>
              <a:t> definition</a:t>
            </a:r>
          </a:p>
          <a:p>
            <a:pPr marL="0" indent="0">
              <a:buNone/>
            </a:pPr>
            <a:r>
              <a:rPr lang="en-US" dirty="0"/>
              <a:t>An attempt at a workable definition of privacy in this setting:</a:t>
            </a:r>
          </a:p>
          <a:p>
            <a:pPr marL="0" indent="0" algn="ctr">
              <a:buNone/>
            </a:pPr>
            <a:r>
              <a:rPr lang="en-US" b="1" dirty="0"/>
              <a:t>“Anything that can be learned about a respondent from the statistical database should be learnable without access to the database.”</a:t>
            </a:r>
          </a:p>
          <a:p>
            <a:pPr marL="0" indent="0">
              <a:buNone/>
            </a:pPr>
            <a:r>
              <a:rPr lang="en-US" dirty="0"/>
              <a:t>Naturally relates to </a:t>
            </a:r>
            <a:r>
              <a:rPr lang="en-US" b="1" dirty="0"/>
              <a:t>semantic security</a:t>
            </a:r>
            <a:r>
              <a:rPr lang="en-US" dirty="0"/>
              <a:t> in cryptosystems.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 descr="Large confetti">
            <a:extLst>
              <a:ext uri="{FF2B5EF4-FFF2-40B4-BE49-F238E27FC236}">
                <a16:creationId xmlns:a16="http://schemas.microsoft.com/office/drawing/2014/main" id="{41B3586E-B501-4D48-9C24-5B5BA202066C}"/>
              </a:ext>
            </a:extLst>
          </p:cNvPr>
          <p:cNvSpPr txBox="1">
            <a:spLocks noChangeArrowheads="1"/>
          </p:cNvSpPr>
          <p:nvPr/>
        </p:nvSpPr>
        <p:spPr>
          <a:xfrm>
            <a:off x="6786562" y="1774826"/>
            <a:ext cx="4879181" cy="462597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3600" dirty="0">
                <a:solidFill>
                  <a:srgbClr val="0070C0"/>
                </a:solidFill>
              </a:rPr>
              <a:t>“If the release of statistics </a:t>
            </a:r>
            <a:r>
              <a:rPr lang="zh-CN" altLang="zh-CN" sz="3600" i="1" dirty="0">
                <a:solidFill>
                  <a:srgbClr val="0070C0"/>
                </a:solidFill>
              </a:rPr>
              <a:t>S makes it possible to </a:t>
            </a:r>
            <a:r>
              <a:rPr lang="zh-CN" altLang="zh-CN" sz="3600" dirty="0">
                <a:solidFill>
                  <a:srgbClr val="0070C0"/>
                </a:solidFill>
              </a:rPr>
              <a:t>determine the value [of private information] more accurately than is possible without access to </a:t>
            </a:r>
            <a:r>
              <a:rPr lang="zh-CN" altLang="zh-CN" sz="3600" i="1" dirty="0">
                <a:solidFill>
                  <a:srgbClr val="0070C0"/>
                </a:solidFill>
              </a:rPr>
              <a:t>S, </a:t>
            </a:r>
            <a:r>
              <a:rPr lang="zh-CN" altLang="zh-CN" sz="3600" dirty="0">
                <a:solidFill>
                  <a:srgbClr val="0070C0"/>
                </a:solidFill>
              </a:rPr>
              <a:t>a</a:t>
            </a:r>
            <a:r>
              <a:rPr lang="zh-CN" altLang="zh-CN" sz="3600" i="1" dirty="0">
                <a:solidFill>
                  <a:srgbClr val="0070C0"/>
                </a:solidFill>
              </a:rPr>
              <a:t> </a:t>
            </a:r>
            <a:r>
              <a:rPr lang="zh-CN" altLang="zh-CN" sz="3600" dirty="0">
                <a:solidFill>
                  <a:srgbClr val="0070C0"/>
                </a:solidFill>
              </a:rPr>
              <a:t>disclosure has taken place.” </a:t>
            </a:r>
            <a:r>
              <a:rPr lang="zh-CN" altLang="zh-CN" sz="3600" dirty="0"/>
              <a:t>[Dalenius]</a:t>
            </a:r>
          </a:p>
        </p:txBody>
      </p:sp>
    </p:spTree>
    <p:extLst>
      <p:ext uri="{BB962C8B-B14F-4D97-AF65-F5344CB8AC3E}">
        <p14:creationId xmlns:p14="http://schemas.microsoft.com/office/powerpoint/2010/main" val="259476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3E815D0-C695-4144-89B6-D47C64CC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AOL Data Release [NYTimes 2006]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2DB5E3F-05B8-47C3-AA7D-3A8662E5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0"/>
            <a:ext cx="8686800" cy="5181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In August 2006, AOL Released search keywords of 650,000 </a:t>
            </a:r>
            <a:r>
              <a:rPr lang="en-US" altLang="en-US" sz="2400"/>
              <a:t>users over a 3-month period.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User IDs are replaced by random numbers.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3 days later, pulled the data from public access.</a:t>
            </a:r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id="{7110FA29-F0D0-4C82-B8CC-257AB5AC2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3276600"/>
            <a:ext cx="21193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0">
            <a:extLst>
              <a:ext uri="{FF2B5EF4-FFF2-40B4-BE49-F238E27FC236}">
                <a16:creationId xmlns:a16="http://schemas.microsoft.com/office/drawing/2014/main" id="{E2B8CEC8-5718-4D14-BB3B-9EF93164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86199"/>
            <a:ext cx="3886200" cy="2281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4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“landscapers in Lilburn, GA”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queries on last name “Arnold”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“homes sold in shadow lake subdivision Gwinnett County, GA”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“num fingers”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“60 single men”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“dog that urinates on everything”</a:t>
            </a:r>
          </a:p>
        </p:txBody>
      </p:sp>
      <p:sp>
        <p:nvSpPr>
          <p:cNvPr id="6151" name="Rectangle 11">
            <a:extLst>
              <a:ext uri="{FF2B5EF4-FFF2-40B4-BE49-F238E27FC236}">
                <a16:creationId xmlns:a16="http://schemas.microsoft.com/office/drawing/2014/main" id="{E03B0163-6164-49FB-ABEC-FF83FA80A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33764"/>
            <a:ext cx="1981200" cy="3170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4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Thelman Arnold, a 62 year old widow who lives in Liburn GA, has three dogs,  frequently searches her friends’ medical ailments.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430225-CA37-4C0B-8EDD-EBB2623B48B3}"/>
              </a:ext>
            </a:extLst>
          </p:cNvPr>
          <p:cNvSpPr/>
          <p:nvPr/>
        </p:nvSpPr>
        <p:spPr>
          <a:xfrm>
            <a:off x="5562600" y="4419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3" name="Rectangle 13">
            <a:extLst>
              <a:ext uri="{FF2B5EF4-FFF2-40B4-BE49-F238E27FC236}">
                <a16:creationId xmlns:a16="http://schemas.microsoft.com/office/drawing/2014/main" id="{345F5C10-24ED-445B-B79A-5D70E598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19770"/>
            <a:ext cx="358140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AOL searcher # 4417749</a:t>
            </a:r>
          </a:p>
        </p:txBody>
      </p:sp>
      <p:sp>
        <p:nvSpPr>
          <p:cNvPr id="6154" name="TextBox 14">
            <a:extLst>
              <a:ext uri="{FF2B5EF4-FFF2-40B4-BE49-F238E27FC236}">
                <a16:creationId xmlns:a16="http://schemas.microsoft.com/office/drawing/2014/main" id="{5D038714-3E84-4A78-AC04-20E6237D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004619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NYT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F2728-5DEC-4DF4-9CD2-374308A7E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6172200"/>
            <a:ext cx="502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Re-identification occurs!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  <p:bldP spid="13" grpId="0" animBg="1"/>
      <p:bldP spid="6153" grpId="0" animBg="1"/>
      <p:bldP spid="6154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AF41-2BFF-4CE8-991A-B87A3BE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Netflix Movie Rating Data [Narayanan and </a:t>
            </a:r>
            <a:r>
              <a:rPr lang="en-US" dirty="0" err="1"/>
              <a:t>Shmatikov</a:t>
            </a:r>
            <a:r>
              <a:rPr lang="en-US" dirty="0"/>
              <a:t> 2009]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D008-2E0A-407D-B702-59C2D91D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343400"/>
          </a:xfrm>
        </p:spPr>
        <p:txBody>
          <a:bodyPr/>
          <a:lstStyle/>
          <a:p>
            <a:r>
              <a:rPr lang="en-US" altLang="en-US"/>
              <a:t>Netflix released anonymized movie rating data for its Netflix challenge</a:t>
            </a:r>
          </a:p>
          <a:p>
            <a:pPr lvl="1"/>
            <a:r>
              <a:rPr lang="en-US" altLang="en-US"/>
              <a:t>With date and value of movie ratings</a:t>
            </a:r>
          </a:p>
          <a:p>
            <a:r>
              <a:rPr lang="en-US" altLang="en-US"/>
              <a:t>Knowing 6-8 approximate movie ratings and dates is able to uniquely identify a record with over 90% probability</a:t>
            </a:r>
          </a:p>
          <a:p>
            <a:pPr lvl="1"/>
            <a:r>
              <a:rPr lang="en-US" altLang="en-US"/>
              <a:t>Correlating with a set of 50 users from imdb.com yields two records</a:t>
            </a:r>
          </a:p>
          <a:p>
            <a:r>
              <a:rPr lang="en-US" altLang="en-US"/>
              <a:t>Netflix cancels second phase of the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9802A-3C46-4644-9D8F-3ACCD219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72201"/>
            <a:ext cx="502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Re-identification occurs!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51" y="347908"/>
            <a:ext cx="6400799" cy="6223000"/>
          </a:xfrm>
        </p:spPr>
      </p:pic>
    </p:spTree>
    <p:extLst>
      <p:ext uri="{BB962C8B-B14F-4D97-AF65-F5344CB8AC3E}">
        <p14:creationId xmlns:p14="http://schemas.microsoft.com/office/powerpoint/2010/main" val="78628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“Anonymous” datasets have been connected to specific individuals. </a:t>
            </a:r>
          </a:p>
          <a:p>
            <a:pPr lvl="1">
              <a:buFont typeface="Arial"/>
              <a:buChar char="•"/>
            </a:pPr>
            <a:r>
              <a:rPr lang="en-US" dirty="0"/>
              <a:t>AOL search histories.</a:t>
            </a:r>
          </a:p>
          <a:p>
            <a:pPr lvl="1">
              <a:buFont typeface="Arial"/>
              <a:buChar char="•"/>
            </a:pPr>
            <a:r>
              <a:rPr lang="en-US" dirty="0"/>
              <a:t>Massachusetts state employee medical records.</a:t>
            </a:r>
          </a:p>
          <a:p>
            <a:pPr lvl="1">
              <a:buFont typeface="Arial"/>
              <a:buChar char="•"/>
            </a:pPr>
            <a:r>
              <a:rPr lang="en-US" dirty="0"/>
              <a:t>Human genetic datasets.</a:t>
            </a:r>
          </a:p>
          <a:p>
            <a:pPr>
              <a:buFont typeface="Arial"/>
              <a:buChar char="•"/>
            </a:pPr>
            <a:r>
              <a:rPr lang="en-US" dirty="0"/>
              <a:t>All of these cases involved </a:t>
            </a:r>
            <a:r>
              <a:rPr lang="en-US" i="1" dirty="0"/>
              <a:t>auxiliary information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</a:pPr>
            <a:r>
              <a:rPr lang="en-US" dirty="0"/>
              <a:t>A technology is required to give incentives (or at least to remove disincentives) to contribute to these datasets.</a:t>
            </a:r>
          </a:p>
          <a:p>
            <a:pPr lvl="1">
              <a:buFont typeface="Arial"/>
              <a:buChar char="•"/>
            </a:pPr>
            <a:r>
              <a:rPr lang="en-US" dirty="0"/>
              <a:t>“First, do no harm.”</a:t>
            </a:r>
          </a:p>
          <a:p>
            <a:pPr>
              <a:buFont typeface="Arial"/>
              <a:buChar char="•"/>
            </a:pPr>
            <a:r>
              <a:rPr lang="en-US" dirty="0"/>
              <a:t>If users are not assured their privacy would be respected, they would hesitate to send telemetry data to improve Microsoft services.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7DD5-EBD7-4511-AA37-C64CD97B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privacy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86B3B0-E9B9-4DBA-AA03-791E7160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23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44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31263B0-0E68-458E-A251-EFA16767F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Sanitization approaches</a:t>
            </a:r>
          </a:p>
        </p:txBody>
      </p:sp>
      <p:graphicFrame>
        <p:nvGraphicFramePr>
          <p:cNvPr id="12293" name="Content Placeholder 2">
            <a:extLst>
              <a:ext uri="{FF2B5EF4-FFF2-40B4-BE49-F238E27FC236}">
                <a16:creationId xmlns:a16="http://schemas.microsoft.com/office/drawing/2014/main" id="{0B61DA23-BACF-4B9C-BB8C-01F999DCC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021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8851</TotalTime>
  <Words>1962</Words>
  <Application>Microsoft Office PowerPoint</Application>
  <PresentationFormat>Widescreen</PresentationFormat>
  <Paragraphs>169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Corbel</vt:lpstr>
      <vt:lpstr>Times New Roman</vt:lpstr>
      <vt:lpstr>Verdana</vt:lpstr>
      <vt:lpstr>Office Theme</vt:lpstr>
      <vt:lpstr>Differential Privacy</vt:lpstr>
      <vt:lpstr>What is privacy</vt:lpstr>
      <vt:lpstr>What is privacy</vt:lpstr>
      <vt:lpstr>AOL Data Release [NYTimes 2006]</vt:lpstr>
      <vt:lpstr>Netflix Movie Rating Data [Narayanan and Shmatikov 2009]</vt:lpstr>
      <vt:lpstr>PowerPoint Presentation</vt:lpstr>
      <vt:lpstr>Why privacy</vt:lpstr>
      <vt:lpstr>How privacy</vt:lpstr>
      <vt:lpstr>Sanitization approaches</vt:lpstr>
      <vt:lpstr>Differential Privacy</vt:lpstr>
      <vt:lpstr>Differential Privacy</vt:lpstr>
      <vt:lpstr>Example</vt:lpstr>
      <vt:lpstr>Differential privacy</vt:lpstr>
      <vt:lpstr>Differential Privacy</vt:lpstr>
      <vt:lpstr>Differential privacy</vt:lpstr>
      <vt:lpstr>Method: Output Perturbation</vt:lpstr>
      <vt:lpstr>Laplace distribution</vt:lpstr>
      <vt:lpstr>Laplace Mechanism</vt:lpstr>
      <vt:lpstr>RAPPOR </vt:lpstr>
      <vt:lpstr>Randomized Response</vt:lpstr>
      <vt:lpstr>Randomized response Example</vt:lpstr>
      <vt:lpstr>RAPPOR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Privacy</dc:title>
  <dc:creator>Joy Bose</dc:creator>
  <cp:lastModifiedBy>Joy Bose</cp:lastModifiedBy>
  <cp:revision>17</cp:revision>
  <dcterms:created xsi:type="dcterms:W3CDTF">2019-04-24T08:32:35Z</dcterms:created>
  <dcterms:modified xsi:type="dcterms:W3CDTF">2019-12-05T03:46:36Z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jobose@microsoft.com</vt:lpwstr>
  </property>
  <property fmtid="{D5CDD505-2E9C-101B-9397-08002B2CF9AE}" pid="5" name="MSIP_Label_f42aa342-8706-4288-bd11-ebb85995028c_SetDate">
    <vt:lpwstr>2019-04-24T08:33:30.4706553Z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84c1e055-6f3b-47d6-9769-1b9551cb3421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