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599DF-D8B4-43C6-94F5-7C1071CD8B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AEEDDA-3A4D-4E13-B8A6-219EC779F7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78B968-644A-4451-94C4-14C0FD0F9C88}"/>
              </a:ext>
            </a:extLst>
          </p:cNvPr>
          <p:cNvSpPr>
            <a:spLocks noGrp="1"/>
          </p:cNvSpPr>
          <p:nvPr>
            <p:ph type="dt" sz="half" idx="10"/>
          </p:nvPr>
        </p:nvSpPr>
        <p:spPr/>
        <p:txBody>
          <a:bodyPr/>
          <a:lstStyle/>
          <a:p>
            <a:fld id="{0D680C43-B8C9-4580-8455-72D1147C412E}" type="datetimeFigureOut">
              <a:rPr lang="en-US" smtClean="0"/>
              <a:t>12/5/2019</a:t>
            </a:fld>
            <a:endParaRPr lang="en-US"/>
          </a:p>
        </p:txBody>
      </p:sp>
      <p:sp>
        <p:nvSpPr>
          <p:cNvPr id="5" name="Footer Placeholder 4">
            <a:extLst>
              <a:ext uri="{FF2B5EF4-FFF2-40B4-BE49-F238E27FC236}">
                <a16:creationId xmlns:a16="http://schemas.microsoft.com/office/drawing/2014/main" id="{ABC4DDFF-247B-4724-9F26-D99ECCCFD2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06E1C5-185C-46BC-81DA-4125881DCEEF}"/>
              </a:ext>
            </a:extLst>
          </p:cNvPr>
          <p:cNvSpPr>
            <a:spLocks noGrp="1"/>
          </p:cNvSpPr>
          <p:nvPr>
            <p:ph type="sldNum" sz="quarter" idx="12"/>
          </p:nvPr>
        </p:nvSpPr>
        <p:spPr/>
        <p:txBody>
          <a:bodyPr/>
          <a:lstStyle/>
          <a:p>
            <a:fld id="{7F52F62C-0FB9-4EDE-AC37-4D087FFC95B0}" type="slidenum">
              <a:rPr lang="en-US" smtClean="0"/>
              <a:t>‹#›</a:t>
            </a:fld>
            <a:endParaRPr lang="en-US"/>
          </a:p>
        </p:txBody>
      </p:sp>
    </p:spTree>
    <p:extLst>
      <p:ext uri="{BB962C8B-B14F-4D97-AF65-F5344CB8AC3E}">
        <p14:creationId xmlns:p14="http://schemas.microsoft.com/office/powerpoint/2010/main" val="204824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DA52E-AB9D-465D-9464-3F9A85A528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397329-4EFA-4CE4-A6C3-C5497EB619D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7A2B7-7FFC-4863-B6B6-723DF5ABE520}"/>
              </a:ext>
            </a:extLst>
          </p:cNvPr>
          <p:cNvSpPr>
            <a:spLocks noGrp="1"/>
          </p:cNvSpPr>
          <p:nvPr>
            <p:ph type="dt" sz="half" idx="10"/>
          </p:nvPr>
        </p:nvSpPr>
        <p:spPr/>
        <p:txBody>
          <a:bodyPr/>
          <a:lstStyle/>
          <a:p>
            <a:fld id="{0D680C43-B8C9-4580-8455-72D1147C412E}" type="datetimeFigureOut">
              <a:rPr lang="en-US" smtClean="0"/>
              <a:t>12/5/2019</a:t>
            </a:fld>
            <a:endParaRPr lang="en-US"/>
          </a:p>
        </p:txBody>
      </p:sp>
      <p:sp>
        <p:nvSpPr>
          <p:cNvPr id="5" name="Footer Placeholder 4">
            <a:extLst>
              <a:ext uri="{FF2B5EF4-FFF2-40B4-BE49-F238E27FC236}">
                <a16:creationId xmlns:a16="http://schemas.microsoft.com/office/drawing/2014/main" id="{8CD53C72-A98B-4583-9A26-0ED3805F18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4F3DE3-CCAD-4845-92C6-9F85AE0BEB4A}"/>
              </a:ext>
            </a:extLst>
          </p:cNvPr>
          <p:cNvSpPr>
            <a:spLocks noGrp="1"/>
          </p:cNvSpPr>
          <p:nvPr>
            <p:ph type="sldNum" sz="quarter" idx="12"/>
          </p:nvPr>
        </p:nvSpPr>
        <p:spPr/>
        <p:txBody>
          <a:bodyPr/>
          <a:lstStyle/>
          <a:p>
            <a:fld id="{7F52F62C-0FB9-4EDE-AC37-4D087FFC95B0}" type="slidenum">
              <a:rPr lang="en-US" smtClean="0"/>
              <a:t>‹#›</a:t>
            </a:fld>
            <a:endParaRPr lang="en-US"/>
          </a:p>
        </p:txBody>
      </p:sp>
    </p:spTree>
    <p:extLst>
      <p:ext uri="{BB962C8B-B14F-4D97-AF65-F5344CB8AC3E}">
        <p14:creationId xmlns:p14="http://schemas.microsoft.com/office/powerpoint/2010/main" val="1240668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1D9817-A2BE-49B4-9D14-C7B99F3061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12EA62-1168-4181-AE14-7682FF141F0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21519D-4E4F-4A3A-ACA0-8EAF6EB2D835}"/>
              </a:ext>
            </a:extLst>
          </p:cNvPr>
          <p:cNvSpPr>
            <a:spLocks noGrp="1"/>
          </p:cNvSpPr>
          <p:nvPr>
            <p:ph type="dt" sz="half" idx="10"/>
          </p:nvPr>
        </p:nvSpPr>
        <p:spPr/>
        <p:txBody>
          <a:bodyPr/>
          <a:lstStyle/>
          <a:p>
            <a:fld id="{0D680C43-B8C9-4580-8455-72D1147C412E}" type="datetimeFigureOut">
              <a:rPr lang="en-US" smtClean="0"/>
              <a:t>12/5/2019</a:t>
            </a:fld>
            <a:endParaRPr lang="en-US"/>
          </a:p>
        </p:txBody>
      </p:sp>
      <p:sp>
        <p:nvSpPr>
          <p:cNvPr id="5" name="Footer Placeholder 4">
            <a:extLst>
              <a:ext uri="{FF2B5EF4-FFF2-40B4-BE49-F238E27FC236}">
                <a16:creationId xmlns:a16="http://schemas.microsoft.com/office/drawing/2014/main" id="{A3B00435-6C93-4629-AF56-8FFD7E80D3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1E6760-61EF-4497-A802-15586FB41D6F}"/>
              </a:ext>
            </a:extLst>
          </p:cNvPr>
          <p:cNvSpPr>
            <a:spLocks noGrp="1"/>
          </p:cNvSpPr>
          <p:nvPr>
            <p:ph type="sldNum" sz="quarter" idx="12"/>
          </p:nvPr>
        </p:nvSpPr>
        <p:spPr/>
        <p:txBody>
          <a:bodyPr/>
          <a:lstStyle/>
          <a:p>
            <a:fld id="{7F52F62C-0FB9-4EDE-AC37-4D087FFC95B0}" type="slidenum">
              <a:rPr lang="en-US" smtClean="0"/>
              <a:t>‹#›</a:t>
            </a:fld>
            <a:endParaRPr lang="en-US"/>
          </a:p>
        </p:txBody>
      </p:sp>
    </p:spTree>
    <p:extLst>
      <p:ext uri="{BB962C8B-B14F-4D97-AF65-F5344CB8AC3E}">
        <p14:creationId xmlns:p14="http://schemas.microsoft.com/office/powerpoint/2010/main" val="2490076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34E07-6214-4330-ADA9-F6EF0F50DD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2B84F9-5B53-408A-B75C-8690474E114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594651-EF8E-49A9-8240-5D74191C1F7E}"/>
              </a:ext>
            </a:extLst>
          </p:cNvPr>
          <p:cNvSpPr>
            <a:spLocks noGrp="1"/>
          </p:cNvSpPr>
          <p:nvPr>
            <p:ph type="dt" sz="half" idx="10"/>
          </p:nvPr>
        </p:nvSpPr>
        <p:spPr/>
        <p:txBody>
          <a:bodyPr/>
          <a:lstStyle/>
          <a:p>
            <a:fld id="{0D680C43-B8C9-4580-8455-72D1147C412E}" type="datetimeFigureOut">
              <a:rPr lang="en-US" smtClean="0"/>
              <a:t>12/5/2019</a:t>
            </a:fld>
            <a:endParaRPr lang="en-US"/>
          </a:p>
        </p:txBody>
      </p:sp>
      <p:sp>
        <p:nvSpPr>
          <p:cNvPr id="5" name="Footer Placeholder 4">
            <a:extLst>
              <a:ext uri="{FF2B5EF4-FFF2-40B4-BE49-F238E27FC236}">
                <a16:creationId xmlns:a16="http://schemas.microsoft.com/office/drawing/2014/main" id="{0A820272-4B19-4439-9F3A-7B89AB2AFB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205352-4404-46F1-9A5D-D592D92C4CA3}"/>
              </a:ext>
            </a:extLst>
          </p:cNvPr>
          <p:cNvSpPr>
            <a:spLocks noGrp="1"/>
          </p:cNvSpPr>
          <p:nvPr>
            <p:ph type="sldNum" sz="quarter" idx="12"/>
          </p:nvPr>
        </p:nvSpPr>
        <p:spPr/>
        <p:txBody>
          <a:bodyPr/>
          <a:lstStyle/>
          <a:p>
            <a:fld id="{7F52F62C-0FB9-4EDE-AC37-4D087FFC95B0}" type="slidenum">
              <a:rPr lang="en-US" smtClean="0"/>
              <a:t>‹#›</a:t>
            </a:fld>
            <a:endParaRPr lang="en-US"/>
          </a:p>
        </p:txBody>
      </p:sp>
    </p:spTree>
    <p:extLst>
      <p:ext uri="{BB962C8B-B14F-4D97-AF65-F5344CB8AC3E}">
        <p14:creationId xmlns:p14="http://schemas.microsoft.com/office/powerpoint/2010/main" val="400528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83E51-5AF9-4BD2-A714-6F5FFE9927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AB4F27-9203-4488-9F4A-395D2185B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A7B2647-AF13-424B-A6F7-3327A87B9070}"/>
              </a:ext>
            </a:extLst>
          </p:cNvPr>
          <p:cNvSpPr>
            <a:spLocks noGrp="1"/>
          </p:cNvSpPr>
          <p:nvPr>
            <p:ph type="dt" sz="half" idx="10"/>
          </p:nvPr>
        </p:nvSpPr>
        <p:spPr/>
        <p:txBody>
          <a:bodyPr/>
          <a:lstStyle/>
          <a:p>
            <a:fld id="{0D680C43-B8C9-4580-8455-72D1147C412E}" type="datetimeFigureOut">
              <a:rPr lang="en-US" smtClean="0"/>
              <a:t>12/5/2019</a:t>
            </a:fld>
            <a:endParaRPr lang="en-US"/>
          </a:p>
        </p:txBody>
      </p:sp>
      <p:sp>
        <p:nvSpPr>
          <p:cNvPr id="5" name="Footer Placeholder 4">
            <a:extLst>
              <a:ext uri="{FF2B5EF4-FFF2-40B4-BE49-F238E27FC236}">
                <a16:creationId xmlns:a16="http://schemas.microsoft.com/office/drawing/2014/main" id="{3E64EB1A-6D2F-4E04-9405-B68AE1BD5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D61AB2-C4AC-41CC-B063-D7C0D689CC5A}"/>
              </a:ext>
            </a:extLst>
          </p:cNvPr>
          <p:cNvSpPr>
            <a:spLocks noGrp="1"/>
          </p:cNvSpPr>
          <p:nvPr>
            <p:ph type="sldNum" sz="quarter" idx="12"/>
          </p:nvPr>
        </p:nvSpPr>
        <p:spPr/>
        <p:txBody>
          <a:bodyPr/>
          <a:lstStyle/>
          <a:p>
            <a:fld id="{7F52F62C-0FB9-4EDE-AC37-4D087FFC95B0}" type="slidenum">
              <a:rPr lang="en-US" smtClean="0"/>
              <a:t>‹#›</a:t>
            </a:fld>
            <a:endParaRPr lang="en-US"/>
          </a:p>
        </p:txBody>
      </p:sp>
    </p:spTree>
    <p:extLst>
      <p:ext uri="{BB962C8B-B14F-4D97-AF65-F5344CB8AC3E}">
        <p14:creationId xmlns:p14="http://schemas.microsoft.com/office/powerpoint/2010/main" val="631764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D0D85-3C8D-401A-A2A6-20A8B8B96B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51243B-1928-4E02-A76F-594CAE5572F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9E3781-AE08-449C-AE9F-0799B90BD00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2A3751-9ED9-4577-A8FF-2889CB61E060}"/>
              </a:ext>
            </a:extLst>
          </p:cNvPr>
          <p:cNvSpPr>
            <a:spLocks noGrp="1"/>
          </p:cNvSpPr>
          <p:nvPr>
            <p:ph type="dt" sz="half" idx="10"/>
          </p:nvPr>
        </p:nvSpPr>
        <p:spPr/>
        <p:txBody>
          <a:bodyPr/>
          <a:lstStyle/>
          <a:p>
            <a:fld id="{0D680C43-B8C9-4580-8455-72D1147C412E}" type="datetimeFigureOut">
              <a:rPr lang="en-US" smtClean="0"/>
              <a:t>12/5/2019</a:t>
            </a:fld>
            <a:endParaRPr lang="en-US"/>
          </a:p>
        </p:txBody>
      </p:sp>
      <p:sp>
        <p:nvSpPr>
          <p:cNvPr id="6" name="Footer Placeholder 5">
            <a:extLst>
              <a:ext uri="{FF2B5EF4-FFF2-40B4-BE49-F238E27FC236}">
                <a16:creationId xmlns:a16="http://schemas.microsoft.com/office/drawing/2014/main" id="{F2737056-EF33-4F42-886B-FF96F9A505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F8ECEF-F63C-4F49-9096-7ACEDD7EBF63}"/>
              </a:ext>
            </a:extLst>
          </p:cNvPr>
          <p:cNvSpPr>
            <a:spLocks noGrp="1"/>
          </p:cNvSpPr>
          <p:nvPr>
            <p:ph type="sldNum" sz="quarter" idx="12"/>
          </p:nvPr>
        </p:nvSpPr>
        <p:spPr/>
        <p:txBody>
          <a:bodyPr/>
          <a:lstStyle/>
          <a:p>
            <a:fld id="{7F52F62C-0FB9-4EDE-AC37-4D087FFC95B0}" type="slidenum">
              <a:rPr lang="en-US" smtClean="0"/>
              <a:t>‹#›</a:t>
            </a:fld>
            <a:endParaRPr lang="en-US"/>
          </a:p>
        </p:txBody>
      </p:sp>
    </p:spTree>
    <p:extLst>
      <p:ext uri="{BB962C8B-B14F-4D97-AF65-F5344CB8AC3E}">
        <p14:creationId xmlns:p14="http://schemas.microsoft.com/office/powerpoint/2010/main" val="911423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26CA2-06C6-40E7-9EF3-420601CE1F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ED7221-7301-4D90-BC05-D2C0BDCB4B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77ECD32-012C-493D-A4F3-659207B7A5E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08D50D-A049-4BDC-9047-3B6CB77DB4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083A175-5AAE-4A44-88E9-8F257AC4FFF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F0A6B2-FBAD-451E-8DDC-A8DEAC4A38BA}"/>
              </a:ext>
            </a:extLst>
          </p:cNvPr>
          <p:cNvSpPr>
            <a:spLocks noGrp="1"/>
          </p:cNvSpPr>
          <p:nvPr>
            <p:ph type="dt" sz="half" idx="10"/>
          </p:nvPr>
        </p:nvSpPr>
        <p:spPr/>
        <p:txBody>
          <a:bodyPr/>
          <a:lstStyle/>
          <a:p>
            <a:fld id="{0D680C43-B8C9-4580-8455-72D1147C412E}" type="datetimeFigureOut">
              <a:rPr lang="en-US" smtClean="0"/>
              <a:t>12/5/2019</a:t>
            </a:fld>
            <a:endParaRPr lang="en-US"/>
          </a:p>
        </p:txBody>
      </p:sp>
      <p:sp>
        <p:nvSpPr>
          <p:cNvPr id="8" name="Footer Placeholder 7">
            <a:extLst>
              <a:ext uri="{FF2B5EF4-FFF2-40B4-BE49-F238E27FC236}">
                <a16:creationId xmlns:a16="http://schemas.microsoft.com/office/drawing/2014/main" id="{10216576-9B03-466F-B37A-CC550223ED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98E8B6-C5A0-48EC-9174-E8B83CD88070}"/>
              </a:ext>
            </a:extLst>
          </p:cNvPr>
          <p:cNvSpPr>
            <a:spLocks noGrp="1"/>
          </p:cNvSpPr>
          <p:nvPr>
            <p:ph type="sldNum" sz="quarter" idx="12"/>
          </p:nvPr>
        </p:nvSpPr>
        <p:spPr/>
        <p:txBody>
          <a:bodyPr/>
          <a:lstStyle/>
          <a:p>
            <a:fld id="{7F52F62C-0FB9-4EDE-AC37-4D087FFC95B0}" type="slidenum">
              <a:rPr lang="en-US" smtClean="0"/>
              <a:t>‹#›</a:t>
            </a:fld>
            <a:endParaRPr lang="en-US"/>
          </a:p>
        </p:txBody>
      </p:sp>
    </p:spTree>
    <p:extLst>
      <p:ext uri="{BB962C8B-B14F-4D97-AF65-F5344CB8AC3E}">
        <p14:creationId xmlns:p14="http://schemas.microsoft.com/office/powerpoint/2010/main" val="2674405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978EA-8911-48E3-A8D0-37343D8382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6D3958-BE24-4907-A249-38572C43A35C}"/>
              </a:ext>
            </a:extLst>
          </p:cNvPr>
          <p:cNvSpPr>
            <a:spLocks noGrp="1"/>
          </p:cNvSpPr>
          <p:nvPr>
            <p:ph type="dt" sz="half" idx="10"/>
          </p:nvPr>
        </p:nvSpPr>
        <p:spPr/>
        <p:txBody>
          <a:bodyPr/>
          <a:lstStyle/>
          <a:p>
            <a:fld id="{0D680C43-B8C9-4580-8455-72D1147C412E}" type="datetimeFigureOut">
              <a:rPr lang="en-US" smtClean="0"/>
              <a:t>12/5/2019</a:t>
            </a:fld>
            <a:endParaRPr lang="en-US"/>
          </a:p>
        </p:txBody>
      </p:sp>
      <p:sp>
        <p:nvSpPr>
          <p:cNvPr id="4" name="Footer Placeholder 3">
            <a:extLst>
              <a:ext uri="{FF2B5EF4-FFF2-40B4-BE49-F238E27FC236}">
                <a16:creationId xmlns:a16="http://schemas.microsoft.com/office/drawing/2014/main" id="{42557E5D-F07B-48B9-B650-EAAED3726A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F8E959-756F-4D48-AB29-3BEB973DF613}"/>
              </a:ext>
            </a:extLst>
          </p:cNvPr>
          <p:cNvSpPr>
            <a:spLocks noGrp="1"/>
          </p:cNvSpPr>
          <p:nvPr>
            <p:ph type="sldNum" sz="quarter" idx="12"/>
          </p:nvPr>
        </p:nvSpPr>
        <p:spPr/>
        <p:txBody>
          <a:bodyPr/>
          <a:lstStyle/>
          <a:p>
            <a:fld id="{7F52F62C-0FB9-4EDE-AC37-4D087FFC95B0}" type="slidenum">
              <a:rPr lang="en-US" smtClean="0"/>
              <a:t>‹#›</a:t>
            </a:fld>
            <a:endParaRPr lang="en-US"/>
          </a:p>
        </p:txBody>
      </p:sp>
    </p:spTree>
    <p:extLst>
      <p:ext uri="{BB962C8B-B14F-4D97-AF65-F5344CB8AC3E}">
        <p14:creationId xmlns:p14="http://schemas.microsoft.com/office/powerpoint/2010/main" val="1640212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52995E-CE66-4226-B271-49C2F9F61185}"/>
              </a:ext>
            </a:extLst>
          </p:cNvPr>
          <p:cNvSpPr>
            <a:spLocks noGrp="1"/>
          </p:cNvSpPr>
          <p:nvPr>
            <p:ph type="dt" sz="half" idx="10"/>
          </p:nvPr>
        </p:nvSpPr>
        <p:spPr/>
        <p:txBody>
          <a:bodyPr/>
          <a:lstStyle/>
          <a:p>
            <a:fld id="{0D680C43-B8C9-4580-8455-72D1147C412E}" type="datetimeFigureOut">
              <a:rPr lang="en-US" smtClean="0"/>
              <a:t>12/5/2019</a:t>
            </a:fld>
            <a:endParaRPr lang="en-US"/>
          </a:p>
        </p:txBody>
      </p:sp>
      <p:sp>
        <p:nvSpPr>
          <p:cNvPr id="3" name="Footer Placeholder 2">
            <a:extLst>
              <a:ext uri="{FF2B5EF4-FFF2-40B4-BE49-F238E27FC236}">
                <a16:creationId xmlns:a16="http://schemas.microsoft.com/office/drawing/2014/main" id="{AF360591-AA26-4F8A-B38D-EBA2397544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C73603-59E6-420E-84EA-2FFE13BE1323}"/>
              </a:ext>
            </a:extLst>
          </p:cNvPr>
          <p:cNvSpPr>
            <a:spLocks noGrp="1"/>
          </p:cNvSpPr>
          <p:nvPr>
            <p:ph type="sldNum" sz="quarter" idx="12"/>
          </p:nvPr>
        </p:nvSpPr>
        <p:spPr/>
        <p:txBody>
          <a:bodyPr/>
          <a:lstStyle/>
          <a:p>
            <a:fld id="{7F52F62C-0FB9-4EDE-AC37-4D087FFC95B0}" type="slidenum">
              <a:rPr lang="en-US" smtClean="0"/>
              <a:t>‹#›</a:t>
            </a:fld>
            <a:endParaRPr lang="en-US"/>
          </a:p>
        </p:txBody>
      </p:sp>
    </p:spTree>
    <p:extLst>
      <p:ext uri="{BB962C8B-B14F-4D97-AF65-F5344CB8AC3E}">
        <p14:creationId xmlns:p14="http://schemas.microsoft.com/office/powerpoint/2010/main" val="3844270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44523-4877-4788-AD18-61E2D0A656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A0AD26-630A-4CC7-A4F2-6321CDA106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135AC1-18AB-4415-8706-7CB94D6FA6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C2C03E0-5A96-4E74-AD4F-49B8B685BFFA}"/>
              </a:ext>
            </a:extLst>
          </p:cNvPr>
          <p:cNvSpPr>
            <a:spLocks noGrp="1"/>
          </p:cNvSpPr>
          <p:nvPr>
            <p:ph type="dt" sz="half" idx="10"/>
          </p:nvPr>
        </p:nvSpPr>
        <p:spPr/>
        <p:txBody>
          <a:bodyPr/>
          <a:lstStyle/>
          <a:p>
            <a:fld id="{0D680C43-B8C9-4580-8455-72D1147C412E}" type="datetimeFigureOut">
              <a:rPr lang="en-US" smtClean="0"/>
              <a:t>12/5/2019</a:t>
            </a:fld>
            <a:endParaRPr lang="en-US"/>
          </a:p>
        </p:txBody>
      </p:sp>
      <p:sp>
        <p:nvSpPr>
          <p:cNvPr id="6" name="Footer Placeholder 5">
            <a:extLst>
              <a:ext uri="{FF2B5EF4-FFF2-40B4-BE49-F238E27FC236}">
                <a16:creationId xmlns:a16="http://schemas.microsoft.com/office/drawing/2014/main" id="{FCB562DA-9D03-43CA-BED0-4489F2CF2C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5E5DA3-46FB-4FFC-B652-D0C6BEAF3907}"/>
              </a:ext>
            </a:extLst>
          </p:cNvPr>
          <p:cNvSpPr>
            <a:spLocks noGrp="1"/>
          </p:cNvSpPr>
          <p:nvPr>
            <p:ph type="sldNum" sz="quarter" idx="12"/>
          </p:nvPr>
        </p:nvSpPr>
        <p:spPr/>
        <p:txBody>
          <a:bodyPr/>
          <a:lstStyle/>
          <a:p>
            <a:fld id="{7F52F62C-0FB9-4EDE-AC37-4D087FFC95B0}" type="slidenum">
              <a:rPr lang="en-US" smtClean="0"/>
              <a:t>‹#›</a:t>
            </a:fld>
            <a:endParaRPr lang="en-US"/>
          </a:p>
        </p:txBody>
      </p:sp>
    </p:spTree>
    <p:extLst>
      <p:ext uri="{BB962C8B-B14F-4D97-AF65-F5344CB8AC3E}">
        <p14:creationId xmlns:p14="http://schemas.microsoft.com/office/powerpoint/2010/main" val="667374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448CA-2264-46B9-B95D-FD6F76D768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8AACB8-3451-4E51-BEF7-158794D800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5462D7-6F77-4E2E-83E0-041F5726DD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807306E-5F5F-42B8-8258-2729E64A5B47}"/>
              </a:ext>
            </a:extLst>
          </p:cNvPr>
          <p:cNvSpPr>
            <a:spLocks noGrp="1"/>
          </p:cNvSpPr>
          <p:nvPr>
            <p:ph type="dt" sz="half" idx="10"/>
          </p:nvPr>
        </p:nvSpPr>
        <p:spPr/>
        <p:txBody>
          <a:bodyPr/>
          <a:lstStyle/>
          <a:p>
            <a:fld id="{0D680C43-B8C9-4580-8455-72D1147C412E}" type="datetimeFigureOut">
              <a:rPr lang="en-US" smtClean="0"/>
              <a:t>12/5/2019</a:t>
            </a:fld>
            <a:endParaRPr lang="en-US"/>
          </a:p>
        </p:txBody>
      </p:sp>
      <p:sp>
        <p:nvSpPr>
          <p:cNvPr id="6" name="Footer Placeholder 5">
            <a:extLst>
              <a:ext uri="{FF2B5EF4-FFF2-40B4-BE49-F238E27FC236}">
                <a16:creationId xmlns:a16="http://schemas.microsoft.com/office/drawing/2014/main" id="{20E380A7-137A-4ED5-A167-A1B7AFE9CA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E51C2D-1831-4BDA-8370-F94581332E77}"/>
              </a:ext>
            </a:extLst>
          </p:cNvPr>
          <p:cNvSpPr>
            <a:spLocks noGrp="1"/>
          </p:cNvSpPr>
          <p:nvPr>
            <p:ph type="sldNum" sz="quarter" idx="12"/>
          </p:nvPr>
        </p:nvSpPr>
        <p:spPr/>
        <p:txBody>
          <a:bodyPr/>
          <a:lstStyle/>
          <a:p>
            <a:fld id="{7F52F62C-0FB9-4EDE-AC37-4D087FFC95B0}" type="slidenum">
              <a:rPr lang="en-US" smtClean="0"/>
              <a:t>‹#›</a:t>
            </a:fld>
            <a:endParaRPr lang="en-US"/>
          </a:p>
        </p:txBody>
      </p:sp>
    </p:spTree>
    <p:extLst>
      <p:ext uri="{BB962C8B-B14F-4D97-AF65-F5344CB8AC3E}">
        <p14:creationId xmlns:p14="http://schemas.microsoft.com/office/powerpoint/2010/main" val="882836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755AE4-D42F-4E3E-B4F2-17279A1E60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E2B3DD-932B-49EA-816C-070B97BFF1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2A4D85-E3D3-41E5-AEB2-6E125EAA11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680C43-B8C9-4580-8455-72D1147C412E}" type="datetimeFigureOut">
              <a:rPr lang="en-US" smtClean="0"/>
              <a:t>12/5/2019</a:t>
            </a:fld>
            <a:endParaRPr lang="en-US"/>
          </a:p>
        </p:txBody>
      </p:sp>
      <p:sp>
        <p:nvSpPr>
          <p:cNvPr id="5" name="Footer Placeholder 4">
            <a:extLst>
              <a:ext uri="{FF2B5EF4-FFF2-40B4-BE49-F238E27FC236}">
                <a16:creationId xmlns:a16="http://schemas.microsoft.com/office/drawing/2014/main" id="{34CFC3A1-B88F-4BC0-B27A-99E574E77E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019570-C37F-4852-8237-416BD920FF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52F62C-0FB9-4EDE-AC37-4D087FFC95B0}" type="slidenum">
              <a:rPr lang="en-US" smtClean="0"/>
              <a:t>‹#›</a:t>
            </a:fld>
            <a:endParaRPr lang="en-US"/>
          </a:p>
        </p:txBody>
      </p:sp>
    </p:spTree>
    <p:extLst>
      <p:ext uri="{BB962C8B-B14F-4D97-AF65-F5344CB8AC3E}">
        <p14:creationId xmlns:p14="http://schemas.microsoft.com/office/powerpoint/2010/main" val="114080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ppke-nlpg/CleanPortalEval" TargetMode="External"/><Relationship Id="rId2" Type="http://schemas.openxmlformats.org/officeDocument/2006/relationships/hyperlink" Target="http://www.scielo.org.mx/pdf/poli/n48/n48a11.pdf" TargetMode="External"/><Relationship Id="rId1" Type="http://schemas.openxmlformats.org/officeDocument/2006/relationships/slideLayout" Target="../slideLayouts/slideLayout2.xml"/><Relationship Id="rId5" Type="http://schemas.openxmlformats.org/officeDocument/2006/relationships/hyperlink" Target="https://github.com/mozilla/readability" TargetMode="External"/><Relationship Id="rId4" Type="http://schemas.openxmlformats.org/officeDocument/2006/relationships/hyperlink" Target="https://cleaneval.sigwac.org.uk/devset.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dbs.ifi.lmu.de/~spyu/paper/VIPS-APWeb.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stackoverflow.com/questions/19984957/scikit-predict-default-threshol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taligarsiel.com/Projects/howbrowserswork1.htm"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taligarsiel.com/Projects/howbrowserswork1.htm#3_5" TargetMode="External"/><Relationship Id="rId2" Type="http://schemas.openxmlformats.org/officeDocument/2006/relationships/hyperlink" Target="http://taligarsiel.com/Projects/howbrowserswork1.htm#layout"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dbaron.org/talks/2008-11-12-faster-html-and-css/slide-6.xhtml" TargetMode="External"/><Relationship Id="rId2" Type="http://schemas.openxmlformats.org/officeDocument/2006/relationships/hyperlink" Target="http://taligarsiel.com/Projects/howbrowserswork1.htm#layout"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evelopers.google.com/web/fundamentals/performance/critical-rendering-path/render-tree-construction"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html5rocks.com/en/tutorials/internals/howbrowserswor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mozilla.org/en-US/docs/Web/API/Document_object_model/Using_the_W3C_DOM_Level_1_Core" TargetMode="External"/><Relationship Id="rId2" Type="http://schemas.openxmlformats.org/officeDocument/2006/relationships/hyperlink" Target="https://stackoverflow.com/questions/4134019/a-good-html-skeleton" TargetMode="Externa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hyperlink" Target="https://www.w3.org/TR/REC-DOM-Level-1/level-one-core.ht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w3schools.com/Html/html_blocks.asp" TargetMode="External"/><Relationship Id="rId2" Type="http://schemas.openxmlformats.org/officeDocument/2006/relationships/hyperlink" Target="http://www.htmldog.com/guides/html/intermediate/spandiv/"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03D3A-2016-4885-98BA-DD79CE63C4BC}"/>
              </a:ext>
            </a:extLst>
          </p:cNvPr>
          <p:cNvSpPr>
            <a:spLocks noGrp="1"/>
          </p:cNvSpPr>
          <p:nvPr>
            <p:ph type="ctrTitle"/>
          </p:nvPr>
        </p:nvSpPr>
        <p:spPr/>
        <p:txBody>
          <a:bodyPr/>
          <a:lstStyle/>
          <a:p>
            <a:r>
              <a:rPr lang="en-US" dirty="0"/>
              <a:t>HTML </a:t>
            </a:r>
            <a:r>
              <a:rPr lang="en-US" dirty="0" err="1"/>
              <a:t>Layouting</a:t>
            </a:r>
            <a:r>
              <a:rPr lang="en-US" dirty="0"/>
              <a:t> and Semantic Structure</a:t>
            </a:r>
          </a:p>
        </p:txBody>
      </p:sp>
      <p:sp>
        <p:nvSpPr>
          <p:cNvPr id="3" name="Subtitle 2">
            <a:extLst>
              <a:ext uri="{FF2B5EF4-FFF2-40B4-BE49-F238E27FC236}">
                <a16:creationId xmlns:a16="http://schemas.microsoft.com/office/drawing/2014/main" id="{C6278819-46EB-4D50-BB34-BC420490FEE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83155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2E3A-C9D9-4F37-A32A-FE377982CBF5}"/>
              </a:ext>
            </a:extLst>
          </p:cNvPr>
          <p:cNvSpPr>
            <a:spLocks noGrp="1"/>
          </p:cNvSpPr>
          <p:nvPr>
            <p:ph type="title"/>
          </p:nvPr>
        </p:nvSpPr>
        <p:spPr/>
        <p:txBody>
          <a:bodyPr/>
          <a:lstStyle/>
          <a:p>
            <a:r>
              <a:rPr lang="en-US" dirty="0"/>
              <a:t>Problem with using only structural HTML tags for Boilerplate removal</a:t>
            </a:r>
          </a:p>
        </p:txBody>
      </p:sp>
      <p:sp>
        <p:nvSpPr>
          <p:cNvPr id="3" name="Content Placeholder 2">
            <a:extLst>
              <a:ext uri="{FF2B5EF4-FFF2-40B4-BE49-F238E27FC236}">
                <a16:creationId xmlns:a16="http://schemas.microsoft.com/office/drawing/2014/main" id="{1A69E7A9-7864-4501-8C4F-A03684DB29C6}"/>
              </a:ext>
            </a:extLst>
          </p:cNvPr>
          <p:cNvSpPr>
            <a:spLocks noGrp="1"/>
          </p:cNvSpPr>
          <p:nvPr>
            <p:ph idx="1"/>
          </p:nvPr>
        </p:nvSpPr>
        <p:spPr/>
        <p:txBody>
          <a:bodyPr>
            <a:normAutofit fontScale="77500" lnSpcReduction="20000"/>
          </a:bodyPr>
          <a:lstStyle/>
          <a:p>
            <a:r>
              <a:rPr lang="en-US" dirty="0"/>
              <a:t>Paper </a:t>
            </a:r>
            <a:r>
              <a:rPr lang="en-US" b="1" dirty="0"/>
              <a:t>BOILERPLATE REMOVAL AND CONTENT EXTRACTION FROM DYNAMIC WEB PAGES</a:t>
            </a:r>
            <a:r>
              <a:rPr lang="en-US" dirty="0"/>
              <a:t> by Pan </a:t>
            </a:r>
            <a:r>
              <a:rPr lang="en-US" dirty="0" err="1"/>
              <a:t>Ei</a:t>
            </a:r>
            <a:r>
              <a:rPr lang="en-US" dirty="0"/>
              <a:t> San</a:t>
            </a:r>
          </a:p>
          <a:p>
            <a:r>
              <a:rPr lang="en-US" dirty="0"/>
              <a:t>Usually, apart from the main content blocks, web pages usually have such blocks as navigation bars, copyright and privacy notices, relevant hyperlinks, and advertisements, which are called noisy blocks. </a:t>
            </a:r>
          </a:p>
          <a:p>
            <a:r>
              <a:rPr lang="en-US" dirty="0"/>
              <a:t>Modern web pages have largely abandoned the use of structural tags within a web page and adopted an architecture which makes use of style sheets and &lt;div&gt; or &lt;span&gt; tags for structural information. </a:t>
            </a:r>
          </a:p>
          <a:p>
            <a:r>
              <a:rPr lang="en-US" dirty="0"/>
              <a:t>Most current content extraction techniques make use of particular HTML cues such as tables, fonts, size and line, etc., and since modern web pages no longer include these cues, many content extraction algorithms have begun to perform poorly.</a:t>
            </a:r>
          </a:p>
          <a:p>
            <a:r>
              <a:rPr lang="en-US" dirty="0"/>
              <a:t>Features: </a:t>
            </a:r>
          </a:p>
          <a:p>
            <a:pPr lvl="1"/>
            <a:r>
              <a:rPr lang="en-US" dirty="0"/>
              <a:t>Tag to Text ratio </a:t>
            </a:r>
          </a:p>
          <a:p>
            <a:pPr lvl="1"/>
            <a:r>
              <a:rPr lang="en-US" dirty="0" err="1"/>
              <a:t>AnchorText</a:t>
            </a:r>
            <a:r>
              <a:rPr lang="en-US" dirty="0"/>
              <a:t> to Text ratio</a:t>
            </a:r>
          </a:p>
          <a:p>
            <a:pPr lvl="1"/>
            <a:r>
              <a:rPr lang="en-US" dirty="0"/>
              <a:t>Title Keyword Density</a:t>
            </a:r>
          </a:p>
        </p:txBody>
      </p:sp>
      <p:pic>
        <p:nvPicPr>
          <p:cNvPr id="4" name="Picture 3">
            <a:extLst>
              <a:ext uri="{FF2B5EF4-FFF2-40B4-BE49-F238E27FC236}">
                <a16:creationId xmlns:a16="http://schemas.microsoft.com/office/drawing/2014/main" id="{A9CDD6C7-0181-4979-B943-CFB1D973DBA0}"/>
              </a:ext>
            </a:extLst>
          </p:cNvPr>
          <p:cNvPicPr>
            <a:picLocks noChangeAspect="1"/>
          </p:cNvPicPr>
          <p:nvPr/>
        </p:nvPicPr>
        <p:blipFill>
          <a:blip r:embed="rId2"/>
          <a:stretch>
            <a:fillRect/>
          </a:stretch>
        </p:blipFill>
        <p:spPr>
          <a:xfrm>
            <a:off x="6091515" y="5634977"/>
            <a:ext cx="3218895" cy="849020"/>
          </a:xfrm>
          <a:prstGeom prst="rect">
            <a:avLst/>
          </a:prstGeom>
        </p:spPr>
      </p:pic>
      <p:pic>
        <p:nvPicPr>
          <p:cNvPr id="5" name="Picture 4">
            <a:extLst>
              <a:ext uri="{FF2B5EF4-FFF2-40B4-BE49-F238E27FC236}">
                <a16:creationId xmlns:a16="http://schemas.microsoft.com/office/drawing/2014/main" id="{57917CB8-4C7F-4780-9DC6-60E05FC34944}"/>
              </a:ext>
            </a:extLst>
          </p:cNvPr>
          <p:cNvPicPr>
            <a:picLocks noChangeAspect="1"/>
          </p:cNvPicPr>
          <p:nvPr/>
        </p:nvPicPr>
        <p:blipFill>
          <a:blip r:embed="rId3"/>
          <a:stretch>
            <a:fillRect/>
          </a:stretch>
        </p:blipFill>
        <p:spPr>
          <a:xfrm>
            <a:off x="5162550" y="5147394"/>
            <a:ext cx="2228850" cy="582540"/>
          </a:xfrm>
          <a:prstGeom prst="rect">
            <a:avLst/>
          </a:prstGeom>
        </p:spPr>
      </p:pic>
      <p:pic>
        <p:nvPicPr>
          <p:cNvPr id="6" name="Picture 5">
            <a:extLst>
              <a:ext uri="{FF2B5EF4-FFF2-40B4-BE49-F238E27FC236}">
                <a16:creationId xmlns:a16="http://schemas.microsoft.com/office/drawing/2014/main" id="{F6A7ACC0-29F6-4DE3-B1D4-51615D1E6CBC}"/>
              </a:ext>
            </a:extLst>
          </p:cNvPr>
          <p:cNvPicPr>
            <a:picLocks noChangeAspect="1"/>
          </p:cNvPicPr>
          <p:nvPr/>
        </p:nvPicPr>
        <p:blipFill>
          <a:blip r:embed="rId4"/>
          <a:stretch>
            <a:fillRect/>
          </a:stretch>
        </p:blipFill>
        <p:spPr>
          <a:xfrm>
            <a:off x="8010525" y="5142833"/>
            <a:ext cx="2724150" cy="587101"/>
          </a:xfrm>
          <a:prstGeom prst="rect">
            <a:avLst/>
          </a:prstGeom>
        </p:spPr>
      </p:pic>
    </p:spTree>
    <p:extLst>
      <p:ext uri="{BB962C8B-B14F-4D97-AF65-F5344CB8AC3E}">
        <p14:creationId xmlns:p14="http://schemas.microsoft.com/office/powerpoint/2010/main" val="285980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B53E2-0026-476E-86DB-076A3689B555}"/>
              </a:ext>
            </a:extLst>
          </p:cNvPr>
          <p:cNvSpPr>
            <a:spLocks noGrp="1"/>
          </p:cNvSpPr>
          <p:nvPr>
            <p:ph type="title"/>
          </p:nvPr>
        </p:nvSpPr>
        <p:spPr/>
        <p:txBody>
          <a:bodyPr/>
          <a:lstStyle/>
          <a:p>
            <a:r>
              <a:rPr lang="en-US" dirty="0"/>
              <a:t>Paper on </a:t>
            </a:r>
            <a:r>
              <a:rPr lang="en-US" dirty="0" err="1"/>
              <a:t>GoldMiner</a:t>
            </a:r>
            <a:r>
              <a:rPr lang="en-US" dirty="0"/>
              <a:t> </a:t>
            </a:r>
            <a:r>
              <a:rPr lang="en-US" dirty="0" err="1"/>
              <a:t>Algo</a:t>
            </a:r>
            <a:r>
              <a:rPr lang="en-US" dirty="0"/>
              <a:t>: enhancement to </a:t>
            </a:r>
            <a:r>
              <a:rPr lang="en-US" dirty="0" err="1"/>
              <a:t>Boilerpipe</a:t>
            </a:r>
            <a:endParaRPr lang="en-US" dirty="0"/>
          </a:p>
        </p:txBody>
      </p:sp>
      <p:sp>
        <p:nvSpPr>
          <p:cNvPr id="3" name="Content Placeholder 2">
            <a:extLst>
              <a:ext uri="{FF2B5EF4-FFF2-40B4-BE49-F238E27FC236}">
                <a16:creationId xmlns:a16="http://schemas.microsoft.com/office/drawing/2014/main" id="{14DB3785-328F-42D9-ADE5-4D87798B8F63}"/>
              </a:ext>
            </a:extLst>
          </p:cNvPr>
          <p:cNvSpPr>
            <a:spLocks noGrp="1"/>
          </p:cNvSpPr>
          <p:nvPr>
            <p:ph idx="1"/>
          </p:nvPr>
        </p:nvSpPr>
        <p:spPr/>
        <p:txBody>
          <a:bodyPr>
            <a:normAutofit fontScale="85000" lnSpcReduction="20000"/>
          </a:bodyPr>
          <a:lstStyle/>
          <a:p>
            <a:r>
              <a:rPr lang="en-US" dirty="0">
                <a:hlinkClick r:id="rId2"/>
              </a:rPr>
              <a:t>http://www.scielo.org.mx/pdf/poli/n48/n48a11.pdf</a:t>
            </a:r>
            <a:endParaRPr lang="en-US" dirty="0"/>
          </a:p>
          <a:p>
            <a:r>
              <a:rPr lang="en-US" dirty="0"/>
              <a:t>Merit of the </a:t>
            </a:r>
            <a:r>
              <a:rPr lang="en-US" dirty="0" err="1"/>
              <a:t>boilerpipe</a:t>
            </a:r>
            <a:r>
              <a:rPr lang="en-US" dirty="0"/>
              <a:t> [2] algorithm</a:t>
            </a:r>
          </a:p>
          <a:p>
            <a:pPr lvl="1"/>
            <a:r>
              <a:rPr lang="en-US" dirty="0"/>
              <a:t>Boilerplate content can be identified effectively by using a good combination of simple text properties. </a:t>
            </a:r>
          </a:p>
          <a:p>
            <a:pPr lvl="1"/>
            <a:r>
              <a:rPr lang="en-US" dirty="0"/>
              <a:t>They used an annotated training corpus of 500 documents (mainly Google news) to find the most effective feature combination. </a:t>
            </a:r>
          </a:p>
          <a:p>
            <a:pPr lvl="1"/>
            <a:r>
              <a:rPr lang="en-US" dirty="0"/>
              <a:t>They tried to extract articles with the help of shallow text features, using 8-10 different feature combinations, and then they evaluated their results. In their experiments, a combination of word and link density features gave the best results (its F-measure was: 92%). </a:t>
            </a:r>
          </a:p>
          <a:p>
            <a:pPr lvl="1"/>
            <a:r>
              <a:rPr lang="en-US" dirty="0"/>
              <a:t>Furthermore, the method is very fast and it needs no preprocessing. Both the training set and the tool can be downloaded.</a:t>
            </a:r>
          </a:p>
          <a:p>
            <a:r>
              <a:rPr lang="en-US" dirty="0" err="1"/>
              <a:t>CleanEval</a:t>
            </a:r>
            <a:r>
              <a:rPr lang="en-US" dirty="0"/>
              <a:t> test set: </a:t>
            </a:r>
            <a:r>
              <a:rPr lang="en-US" dirty="0">
                <a:hlinkClick r:id="rId3"/>
              </a:rPr>
              <a:t>https://github.com/ppke-nlpg/CleanPortalEval</a:t>
            </a:r>
            <a:r>
              <a:rPr lang="en-US" dirty="0"/>
              <a:t> and </a:t>
            </a:r>
            <a:r>
              <a:rPr lang="en-US" dirty="0">
                <a:hlinkClick r:id="rId4"/>
              </a:rPr>
              <a:t>https://cleaneval.sigwac.org.uk/devset.html</a:t>
            </a:r>
            <a:r>
              <a:rPr lang="en-US" dirty="0"/>
              <a:t> </a:t>
            </a:r>
          </a:p>
          <a:p>
            <a:r>
              <a:rPr lang="en-US" dirty="0"/>
              <a:t>Mozilla Readability test dataset: </a:t>
            </a:r>
            <a:r>
              <a:rPr lang="en-US" dirty="0">
                <a:hlinkClick r:id="rId5"/>
              </a:rPr>
              <a:t>https://github.com/mozilla/readability</a:t>
            </a:r>
            <a:endParaRPr lang="en-US" dirty="0"/>
          </a:p>
        </p:txBody>
      </p:sp>
    </p:spTree>
    <p:extLst>
      <p:ext uri="{BB962C8B-B14F-4D97-AF65-F5344CB8AC3E}">
        <p14:creationId xmlns:p14="http://schemas.microsoft.com/office/powerpoint/2010/main" val="750878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285B5-513C-4D72-A573-DD2E06B0863F}"/>
              </a:ext>
            </a:extLst>
          </p:cNvPr>
          <p:cNvSpPr>
            <a:spLocks noGrp="1"/>
          </p:cNvSpPr>
          <p:nvPr>
            <p:ph type="title"/>
          </p:nvPr>
        </p:nvSpPr>
        <p:spPr/>
        <p:txBody>
          <a:bodyPr/>
          <a:lstStyle/>
          <a:p>
            <a:r>
              <a:rPr lang="en-US" dirty="0"/>
              <a:t>Paper on HTML layouts</a:t>
            </a:r>
          </a:p>
        </p:txBody>
      </p:sp>
      <p:sp>
        <p:nvSpPr>
          <p:cNvPr id="3" name="Content Placeholder 2">
            <a:extLst>
              <a:ext uri="{FF2B5EF4-FFF2-40B4-BE49-F238E27FC236}">
                <a16:creationId xmlns:a16="http://schemas.microsoft.com/office/drawing/2014/main" id="{4EAEB74E-AF0E-4ABF-A360-C6A83F8A3F59}"/>
              </a:ext>
            </a:extLst>
          </p:cNvPr>
          <p:cNvSpPr>
            <a:spLocks noGrp="1"/>
          </p:cNvSpPr>
          <p:nvPr>
            <p:ph idx="1"/>
          </p:nvPr>
        </p:nvSpPr>
        <p:spPr/>
        <p:txBody>
          <a:bodyPr/>
          <a:lstStyle/>
          <a:p>
            <a:r>
              <a:rPr lang="en-US" dirty="0">
                <a:hlinkClick r:id="rId2"/>
              </a:rPr>
              <a:t>http://www.dbs.ifi.lmu.de/~spyu/paper/VIPS-APWeb.pdf</a:t>
            </a:r>
            <a:endParaRPr lang="en-US" dirty="0"/>
          </a:p>
          <a:p>
            <a:endParaRPr lang="en-US" dirty="0"/>
          </a:p>
        </p:txBody>
      </p:sp>
      <p:pic>
        <p:nvPicPr>
          <p:cNvPr id="4" name="Picture 3">
            <a:extLst>
              <a:ext uri="{FF2B5EF4-FFF2-40B4-BE49-F238E27FC236}">
                <a16:creationId xmlns:a16="http://schemas.microsoft.com/office/drawing/2014/main" id="{0CCCB8C9-0A2F-4786-931D-DDD685AC93ED}"/>
              </a:ext>
            </a:extLst>
          </p:cNvPr>
          <p:cNvPicPr>
            <a:picLocks noChangeAspect="1"/>
          </p:cNvPicPr>
          <p:nvPr/>
        </p:nvPicPr>
        <p:blipFill>
          <a:blip r:embed="rId3"/>
          <a:stretch>
            <a:fillRect/>
          </a:stretch>
        </p:blipFill>
        <p:spPr>
          <a:xfrm>
            <a:off x="3009900" y="2485680"/>
            <a:ext cx="4914900" cy="3300757"/>
          </a:xfrm>
          <a:prstGeom prst="rect">
            <a:avLst/>
          </a:prstGeom>
        </p:spPr>
      </p:pic>
    </p:spTree>
    <p:extLst>
      <p:ext uri="{BB962C8B-B14F-4D97-AF65-F5344CB8AC3E}">
        <p14:creationId xmlns:p14="http://schemas.microsoft.com/office/powerpoint/2010/main" val="3156033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0AC0C-B21C-49BF-8E37-90C8AA8D73A7}"/>
              </a:ext>
            </a:extLst>
          </p:cNvPr>
          <p:cNvSpPr>
            <a:spLocks noGrp="1"/>
          </p:cNvSpPr>
          <p:nvPr>
            <p:ph type="title"/>
          </p:nvPr>
        </p:nvSpPr>
        <p:spPr/>
        <p:txBody>
          <a:bodyPr/>
          <a:lstStyle/>
          <a:p>
            <a:r>
              <a:rPr lang="en-US" dirty="0"/>
              <a:t>Lowering predict threshold in </a:t>
            </a:r>
            <a:r>
              <a:rPr lang="en-US" dirty="0" err="1"/>
              <a:t>scikit</a:t>
            </a:r>
            <a:r>
              <a:rPr lang="en-US" dirty="0"/>
              <a:t>-learn</a:t>
            </a:r>
          </a:p>
        </p:txBody>
      </p:sp>
      <p:sp>
        <p:nvSpPr>
          <p:cNvPr id="3" name="Content Placeholder 2">
            <a:extLst>
              <a:ext uri="{FF2B5EF4-FFF2-40B4-BE49-F238E27FC236}">
                <a16:creationId xmlns:a16="http://schemas.microsoft.com/office/drawing/2014/main" id="{819C624B-141D-4E95-986C-98864F69CD65}"/>
              </a:ext>
            </a:extLst>
          </p:cNvPr>
          <p:cNvSpPr>
            <a:spLocks noGrp="1"/>
          </p:cNvSpPr>
          <p:nvPr>
            <p:ph idx="1"/>
          </p:nvPr>
        </p:nvSpPr>
        <p:spPr/>
        <p:txBody>
          <a:bodyPr>
            <a:normAutofit fontScale="77500" lnSpcReduction="20000"/>
          </a:bodyPr>
          <a:lstStyle/>
          <a:p>
            <a:r>
              <a:rPr lang="en-US" dirty="0">
                <a:hlinkClick r:id="rId2"/>
              </a:rPr>
              <a:t>https://stackoverflow.com/questions/19984957/scikit-predict-default-threshold</a:t>
            </a:r>
            <a:endParaRPr lang="en-US" dirty="0"/>
          </a:p>
          <a:p>
            <a:r>
              <a:rPr lang="en-US" b="1" dirty="0"/>
              <a:t>Objective is to make sure no relevant text is left out, even if some ads </a:t>
            </a:r>
            <a:r>
              <a:rPr lang="en-US" b="1" dirty="0" err="1"/>
              <a:t>etc</a:t>
            </a:r>
            <a:r>
              <a:rPr lang="en-US" b="1" dirty="0"/>
              <a:t> noise creep in the reading view</a:t>
            </a:r>
          </a:p>
          <a:p>
            <a:r>
              <a:rPr lang="en-US" dirty="0"/>
              <a:t>The threshold in </a:t>
            </a:r>
            <a:r>
              <a:rPr lang="en-US" dirty="0" err="1"/>
              <a:t>scikit</a:t>
            </a:r>
            <a:r>
              <a:rPr lang="en-US" dirty="0"/>
              <a:t> learn is 0.5 for binary classification and whichever class has the greatest probability for multiclass classification. In many problems a much better result may be obtained by adjusting the threshold. However, this must be done with care and NOT on the holdout test data but by cross validation on the training data. If you do any adjustment of the threshold on your test data you are just overfitting the test data. </a:t>
            </a:r>
          </a:p>
          <a:p>
            <a:r>
              <a:rPr lang="en-US" dirty="0"/>
              <a:t>Most methods of adjusting the threshold is based on the receiver operating characteristics (ROC) and Youden's J statistic but it can also be done by other methods such as a search with a genetic algorithm.</a:t>
            </a:r>
          </a:p>
          <a:p>
            <a:r>
              <a:rPr lang="en-US" dirty="0" err="1"/>
              <a:t>Scikit</a:t>
            </a:r>
            <a:r>
              <a:rPr lang="en-US" dirty="0"/>
              <a:t>-learn uses </a:t>
            </a:r>
            <a:r>
              <a:rPr lang="en-US" dirty="0" err="1"/>
              <a:t>LibSVM</a:t>
            </a:r>
            <a:r>
              <a:rPr lang="en-US" dirty="0"/>
              <a:t> internally, and this in turn uses </a:t>
            </a:r>
            <a:r>
              <a:rPr lang="en-US" b="1" dirty="0"/>
              <a:t>Platt scaling</a:t>
            </a:r>
            <a:r>
              <a:rPr lang="en-US" dirty="0"/>
              <a:t>, as detailed in a note by the </a:t>
            </a:r>
            <a:r>
              <a:rPr lang="en-US" dirty="0" err="1"/>
              <a:t>LibSVM</a:t>
            </a:r>
            <a:r>
              <a:rPr lang="en-US" dirty="0"/>
              <a:t> authors, to calibrate the SVM to produce probabilities in addition to class predictions. Platt scaling requires first training the SVM as usual, then optimizing parameter vectors A and B such that P(</a:t>
            </a:r>
            <a:r>
              <a:rPr lang="en-US" dirty="0" err="1"/>
              <a:t>y|X</a:t>
            </a:r>
            <a:r>
              <a:rPr lang="en-US" dirty="0"/>
              <a:t>) = 1 / (1 + exp(A * f(X) + B))</a:t>
            </a:r>
          </a:p>
          <a:p>
            <a:endParaRPr lang="en-US" dirty="0"/>
          </a:p>
        </p:txBody>
      </p:sp>
      <p:sp>
        <p:nvSpPr>
          <p:cNvPr id="4" name="Rectangle 1">
            <a:extLst>
              <a:ext uri="{FF2B5EF4-FFF2-40B4-BE49-F238E27FC236}">
                <a16:creationId xmlns:a16="http://schemas.microsoft.com/office/drawing/2014/main" id="{B7640FFC-AAAE-435A-9F2C-23340DF6E51C}"/>
              </a:ext>
            </a:extLst>
          </p:cNvPr>
          <p:cNvSpPr>
            <a:spLocks noChangeArrowheads="1"/>
          </p:cNvSpPr>
          <p:nvPr/>
        </p:nvSpPr>
        <p:spPr bwMode="auto">
          <a:xfrm>
            <a:off x="949911" y="5992297"/>
            <a:ext cx="10403889" cy="369332"/>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01094"/>
                </a:solidFill>
                <a:effectLst/>
                <a:latin typeface="inherit"/>
              </a:rPr>
              <a:t>from</a:t>
            </a:r>
            <a:r>
              <a:rPr kumimoji="0" lang="en-US" altLang="en-US" sz="1200" b="0" i="0" u="none" strike="noStrike" cap="none" normalizeH="0" baseline="0" dirty="0">
                <a:ln>
                  <a:noFill/>
                </a:ln>
                <a:solidFill>
                  <a:srgbClr val="303336"/>
                </a:solidFill>
                <a:effectLst/>
                <a:latin typeface="inherit"/>
              </a:rPr>
              <a:t> </a:t>
            </a:r>
            <a:r>
              <a:rPr kumimoji="0" lang="en-US" altLang="en-US" sz="1200" b="0" i="0" u="none" strike="noStrike" cap="none" normalizeH="0" baseline="0" dirty="0" err="1">
                <a:ln>
                  <a:noFill/>
                </a:ln>
                <a:solidFill>
                  <a:srgbClr val="303336"/>
                </a:solidFill>
                <a:effectLst/>
                <a:latin typeface="inherit"/>
              </a:rPr>
              <a:t>sklearn.tree</a:t>
            </a:r>
            <a:r>
              <a:rPr kumimoji="0" lang="en-US" altLang="en-US" sz="1200" b="0" i="0" u="none" strike="noStrike" cap="none" normalizeH="0" baseline="0" dirty="0">
                <a:ln>
                  <a:noFill/>
                </a:ln>
                <a:solidFill>
                  <a:srgbClr val="303336"/>
                </a:solidFill>
                <a:effectLst/>
                <a:latin typeface="inherit"/>
              </a:rPr>
              <a:t> </a:t>
            </a:r>
            <a:r>
              <a:rPr kumimoji="0" lang="en-US" altLang="en-US" sz="1200" b="0" i="0" u="none" strike="noStrike" cap="none" normalizeH="0" baseline="0" dirty="0">
                <a:ln>
                  <a:noFill/>
                </a:ln>
                <a:solidFill>
                  <a:srgbClr val="101094"/>
                </a:solidFill>
                <a:effectLst/>
                <a:latin typeface="inherit"/>
              </a:rPr>
              <a:t>import</a:t>
            </a:r>
            <a:r>
              <a:rPr kumimoji="0" lang="en-US" altLang="en-US" sz="1200" b="0" i="0" u="none" strike="noStrike" cap="none" normalizeH="0" baseline="0" dirty="0">
                <a:ln>
                  <a:noFill/>
                </a:ln>
                <a:solidFill>
                  <a:srgbClr val="303336"/>
                </a:solidFill>
                <a:effectLst/>
                <a:latin typeface="inherit"/>
              </a:rPr>
              <a:t> </a:t>
            </a:r>
            <a:r>
              <a:rPr kumimoji="0" lang="en-US" altLang="en-US" sz="1200" b="0" i="0" u="none" strike="noStrike" cap="none" normalizeH="0" baseline="0" dirty="0" err="1">
                <a:ln>
                  <a:noFill/>
                </a:ln>
                <a:solidFill>
                  <a:srgbClr val="2B91AF"/>
                </a:solidFill>
                <a:effectLst/>
                <a:latin typeface="inherit"/>
              </a:rPr>
              <a:t>DecisionTreeClassifier</a:t>
            </a:r>
            <a:r>
              <a:rPr kumimoji="0" lang="en-US" altLang="en-US" sz="1200" b="0" i="0" u="none" strike="noStrike" cap="none" normalizeH="0" baseline="0" dirty="0">
                <a:ln>
                  <a:noFill/>
                </a:ln>
                <a:solidFill>
                  <a:srgbClr val="303336"/>
                </a:solidFill>
                <a:effectLst/>
                <a:latin typeface="inherit"/>
              </a:rPr>
              <a:t> </a:t>
            </a:r>
            <a:r>
              <a:rPr kumimoji="0" lang="en-US" altLang="en-US" sz="1200" b="0" i="0" u="none" strike="noStrike" cap="none" normalizeH="0" baseline="0" dirty="0" err="1">
                <a:ln>
                  <a:noFill/>
                </a:ln>
                <a:solidFill>
                  <a:srgbClr val="303336"/>
                </a:solidFill>
                <a:effectLst/>
                <a:latin typeface="inherit"/>
              </a:rPr>
              <a:t>clf</a:t>
            </a:r>
            <a:r>
              <a:rPr kumimoji="0" lang="en-US" altLang="en-US" sz="1200" b="0" i="0" u="none" strike="noStrike" cap="none" normalizeH="0" baseline="0" dirty="0">
                <a:ln>
                  <a:noFill/>
                </a:ln>
                <a:solidFill>
                  <a:srgbClr val="303336"/>
                </a:solidFill>
                <a:effectLst/>
                <a:latin typeface="inherit"/>
              </a:rPr>
              <a:t> = </a:t>
            </a:r>
            <a:r>
              <a:rPr kumimoji="0" lang="en-US" altLang="en-US" sz="1200" b="0" i="0" u="none" strike="noStrike" cap="none" normalizeH="0" baseline="0" dirty="0" err="1">
                <a:ln>
                  <a:noFill/>
                </a:ln>
                <a:solidFill>
                  <a:srgbClr val="2B91AF"/>
                </a:solidFill>
                <a:effectLst/>
                <a:latin typeface="inherit"/>
              </a:rPr>
              <a:t>DecisionTreeClassifier</a:t>
            </a:r>
            <a:r>
              <a:rPr kumimoji="0" lang="en-US" altLang="en-US" sz="1200" b="0" i="0" u="none" strike="noStrike" cap="none" normalizeH="0" baseline="0" dirty="0">
                <a:ln>
                  <a:noFill/>
                </a:ln>
                <a:solidFill>
                  <a:srgbClr val="303336"/>
                </a:solidFill>
                <a:effectLst/>
                <a:latin typeface="inherit"/>
              </a:rPr>
              <a:t>(</a:t>
            </a:r>
            <a:r>
              <a:rPr kumimoji="0" lang="en-US" altLang="en-US" sz="1200" b="0" i="0" u="none" strike="noStrike" cap="none" normalizeH="0" baseline="0" dirty="0" err="1">
                <a:ln>
                  <a:noFill/>
                </a:ln>
                <a:solidFill>
                  <a:srgbClr val="303336"/>
                </a:solidFill>
                <a:effectLst/>
                <a:latin typeface="inherit"/>
              </a:rPr>
              <a:t>random_state</a:t>
            </a:r>
            <a:r>
              <a:rPr kumimoji="0" lang="en-US" altLang="en-US" sz="1200" b="0" i="0" u="none" strike="noStrike" cap="none" normalizeH="0" baseline="0" dirty="0">
                <a:ln>
                  <a:noFill/>
                </a:ln>
                <a:solidFill>
                  <a:srgbClr val="303336"/>
                </a:solidFill>
                <a:effectLst/>
                <a:latin typeface="inherit"/>
              </a:rPr>
              <a:t> = </a:t>
            </a:r>
            <a:r>
              <a:rPr kumimoji="0" lang="en-US" altLang="en-US" sz="1200" b="0" i="0" u="none" strike="noStrike" cap="none" normalizeH="0" baseline="0" dirty="0">
                <a:ln>
                  <a:noFill/>
                </a:ln>
                <a:solidFill>
                  <a:srgbClr val="7D2727"/>
                </a:solidFill>
                <a:effectLst/>
                <a:latin typeface="inherit"/>
              </a:rPr>
              <a:t>2</a:t>
            </a:r>
            <a:r>
              <a:rPr kumimoji="0" lang="en-US" altLang="en-US" sz="1200" b="0" i="0" u="none" strike="noStrike" cap="none" normalizeH="0" baseline="0" dirty="0">
                <a:ln>
                  <a:noFill/>
                </a:ln>
                <a:solidFill>
                  <a:srgbClr val="303336"/>
                </a:solidFill>
                <a:effectLst/>
                <a:latin typeface="inherit"/>
              </a:rPr>
              <a:t>) </a:t>
            </a:r>
            <a:r>
              <a:rPr kumimoji="0" lang="en-US" altLang="en-US" sz="1200" b="0" i="0" u="none" strike="noStrike" cap="none" normalizeH="0" baseline="0" dirty="0" err="1">
                <a:ln>
                  <a:noFill/>
                </a:ln>
                <a:solidFill>
                  <a:srgbClr val="303336"/>
                </a:solidFill>
                <a:effectLst/>
                <a:latin typeface="inherit"/>
              </a:rPr>
              <a:t>clf.fit</a:t>
            </a:r>
            <a:r>
              <a:rPr kumimoji="0" lang="en-US" altLang="en-US" sz="1200" b="0" i="0" u="none" strike="noStrike" cap="none" normalizeH="0" baseline="0" dirty="0">
                <a:ln>
                  <a:noFill/>
                </a:ln>
                <a:solidFill>
                  <a:srgbClr val="303336"/>
                </a:solidFill>
                <a:effectLst/>
                <a:latin typeface="inherit"/>
              </a:rPr>
              <a:t>(</a:t>
            </a:r>
            <a:r>
              <a:rPr kumimoji="0" lang="en-US" altLang="en-US" sz="1200" b="0" i="0" u="none" strike="noStrike" cap="none" normalizeH="0" baseline="0" dirty="0" err="1">
                <a:ln>
                  <a:noFill/>
                </a:ln>
                <a:solidFill>
                  <a:srgbClr val="303336"/>
                </a:solidFill>
                <a:effectLst/>
                <a:latin typeface="inherit"/>
              </a:rPr>
              <a:t>X_train,y_train</a:t>
            </a:r>
            <a:r>
              <a:rPr kumimoji="0" lang="en-US" altLang="en-US" sz="1200" b="0" i="0" u="none" strike="noStrike" cap="none" normalizeH="0" baseline="0" dirty="0">
                <a:ln>
                  <a:noFill/>
                </a:ln>
                <a:solidFill>
                  <a:srgbClr val="303336"/>
                </a:solidFill>
                <a:effectLst/>
                <a:latin typeface="inherit"/>
              </a:rPr>
              <a:t>) </a:t>
            </a:r>
            <a:r>
              <a:rPr kumimoji="0" lang="en-US" altLang="en-US" sz="1200" b="0" i="0" u="none" strike="noStrike" cap="none" normalizeH="0" baseline="0" dirty="0">
                <a:ln>
                  <a:noFill/>
                </a:ln>
                <a:solidFill>
                  <a:srgbClr val="858C93"/>
                </a:solidFill>
                <a:effectLst/>
                <a:latin typeface="inherit"/>
              </a:rPr>
              <a:t># </a:t>
            </a:r>
            <a:r>
              <a:rPr kumimoji="0" lang="en-US" altLang="en-US" sz="1200" b="0" i="0" u="none" strike="noStrike" cap="none" normalizeH="0" baseline="0" dirty="0" err="1">
                <a:ln>
                  <a:noFill/>
                </a:ln>
                <a:solidFill>
                  <a:srgbClr val="858C93"/>
                </a:solidFill>
                <a:effectLst/>
                <a:latin typeface="inherit"/>
              </a:rPr>
              <a:t>y_pred</a:t>
            </a:r>
            <a:r>
              <a:rPr kumimoji="0" lang="en-US" altLang="en-US" sz="1200" b="0" i="0" u="none" strike="noStrike" cap="none" normalizeH="0" baseline="0" dirty="0">
                <a:ln>
                  <a:noFill/>
                </a:ln>
                <a:solidFill>
                  <a:srgbClr val="858C93"/>
                </a:solidFill>
                <a:effectLst/>
                <a:latin typeface="inherit"/>
              </a:rPr>
              <a:t> = </a:t>
            </a:r>
            <a:r>
              <a:rPr kumimoji="0" lang="en-US" altLang="en-US" sz="1200" b="0" i="0" u="none" strike="noStrike" cap="none" normalizeH="0" baseline="0" dirty="0" err="1">
                <a:ln>
                  <a:noFill/>
                </a:ln>
                <a:solidFill>
                  <a:srgbClr val="858C93"/>
                </a:solidFill>
                <a:effectLst/>
                <a:latin typeface="inherit"/>
              </a:rPr>
              <a:t>clf.predict</a:t>
            </a:r>
            <a:r>
              <a:rPr kumimoji="0" lang="en-US" altLang="en-US" sz="1200" b="0" i="0" u="none" strike="noStrike" cap="none" normalizeH="0" baseline="0" dirty="0">
                <a:ln>
                  <a:noFill/>
                </a:ln>
                <a:solidFill>
                  <a:srgbClr val="858C93"/>
                </a:solidFill>
                <a:effectLst/>
                <a:latin typeface="inherit"/>
              </a:rPr>
              <a:t>(</a:t>
            </a:r>
            <a:r>
              <a:rPr kumimoji="0" lang="en-US" altLang="en-US" sz="1200" b="0" i="0" u="none" strike="noStrike" cap="none" normalizeH="0" baseline="0" dirty="0" err="1">
                <a:ln>
                  <a:noFill/>
                </a:ln>
                <a:solidFill>
                  <a:srgbClr val="858C93"/>
                </a:solidFill>
                <a:effectLst/>
                <a:latin typeface="inherit"/>
              </a:rPr>
              <a:t>X_test</a:t>
            </a:r>
            <a:r>
              <a:rPr kumimoji="0" lang="en-US" altLang="en-US" sz="1200" b="0" i="0" u="none" strike="noStrike" cap="none" normalizeH="0" baseline="0" dirty="0">
                <a:ln>
                  <a:noFill/>
                </a:ln>
                <a:solidFill>
                  <a:srgbClr val="858C93"/>
                </a:solidFill>
                <a:effectLst/>
                <a:latin typeface="inherit"/>
              </a:rPr>
              <a:t>) # default threshold is 0.5</a:t>
            </a:r>
            <a:r>
              <a:rPr kumimoji="0" lang="en-US" altLang="en-US" sz="1200" b="0" i="0" u="none" strike="noStrike" cap="none" normalizeH="0" baseline="0" dirty="0">
                <a:ln>
                  <a:noFill/>
                </a:ln>
                <a:solidFill>
                  <a:srgbClr val="303336"/>
                </a:solidFill>
                <a:effectLst/>
                <a:latin typeface="inherit"/>
              </a:rPr>
              <a:t> </a:t>
            </a:r>
            <a:r>
              <a:rPr kumimoji="0" lang="en-US" altLang="en-US" sz="1200" b="0" i="0" u="none" strike="noStrike" cap="none" normalizeH="0" baseline="0" dirty="0" err="1">
                <a:ln>
                  <a:noFill/>
                </a:ln>
                <a:solidFill>
                  <a:srgbClr val="303336"/>
                </a:solidFill>
                <a:effectLst/>
                <a:latin typeface="inherit"/>
              </a:rPr>
              <a:t>y_pred</a:t>
            </a:r>
            <a:r>
              <a:rPr kumimoji="0" lang="en-US" altLang="en-US" sz="1200" b="0" i="0" u="none" strike="noStrike" cap="none" normalizeH="0" baseline="0" dirty="0">
                <a:ln>
                  <a:noFill/>
                </a:ln>
                <a:solidFill>
                  <a:srgbClr val="303336"/>
                </a:solidFill>
                <a:effectLst/>
                <a:latin typeface="inherit"/>
              </a:rPr>
              <a:t> = (</a:t>
            </a:r>
            <a:r>
              <a:rPr kumimoji="0" lang="en-US" altLang="en-US" sz="1200" b="0" i="0" u="none" strike="noStrike" cap="none" normalizeH="0" baseline="0" dirty="0" err="1">
                <a:ln>
                  <a:noFill/>
                </a:ln>
                <a:solidFill>
                  <a:srgbClr val="303336"/>
                </a:solidFill>
                <a:effectLst/>
                <a:latin typeface="inherit"/>
              </a:rPr>
              <a:t>clf.predict_proba</a:t>
            </a:r>
            <a:r>
              <a:rPr kumimoji="0" lang="en-US" altLang="en-US" sz="1200" b="0" i="0" u="none" strike="noStrike" cap="none" normalizeH="0" baseline="0" dirty="0">
                <a:ln>
                  <a:noFill/>
                </a:ln>
                <a:solidFill>
                  <a:srgbClr val="303336"/>
                </a:solidFill>
                <a:effectLst/>
                <a:latin typeface="inherit"/>
              </a:rPr>
              <a:t>(</a:t>
            </a:r>
            <a:r>
              <a:rPr kumimoji="0" lang="en-US" altLang="en-US" sz="1200" b="0" i="0" u="none" strike="noStrike" cap="none" normalizeH="0" baseline="0" dirty="0" err="1">
                <a:ln>
                  <a:noFill/>
                </a:ln>
                <a:solidFill>
                  <a:srgbClr val="303336"/>
                </a:solidFill>
                <a:effectLst/>
                <a:latin typeface="inherit"/>
              </a:rPr>
              <a:t>X_test</a:t>
            </a:r>
            <a:r>
              <a:rPr kumimoji="0" lang="en-US" altLang="en-US" sz="1200" b="0" i="0" u="none" strike="noStrike" cap="none" normalizeH="0" baseline="0" dirty="0">
                <a:ln>
                  <a:noFill/>
                </a:ln>
                <a:solidFill>
                  <a:srgbClr val="303336"/>
                </a:solidFill>
                <a:effectLst/>
                <a:latin typeface="inherit"/>
              </a:rPr>
              <a:t>)[:,</a:t>
            </a:r>
            <a:r>
              <a:rPr kumimoji="0" lang="en-US" altLang="en-US" sz="1200" b="0" i="0" u="none" strike="noStrike" cap="none" normalizeH="0" baseline="0" dirty="0">
                <a:ln>
                  <a:noFill/>
                </a:ln>
                <a:solidFill>
                  <a:srgbClr val="7D2727"/>
                </a:solidFill>
                <a:effectLst/>
                <a:latin typeface="inherit"/>
              </a:rPr>
              <a:t>1</a:t>
            </a:r>
            <a:r>
              <a:rPr kumimoji="0" lang="en-US" altLang="en-US" sz="1200" b="0" i="0" u="none" strike="noStrike" cap="none" normalizeH="0" baseline="0" dirty="0">
                <a:ln>
                  <a:noFill/>
                </a:ln>
                <a:solidFill>
                  <a:srgbClr val="303336"/>
                </a:solidFill>
                <a:effectLst/>
                <a:latin typeface="inherit"/>
              </a:rPr>
              <a:t>] &gt;= </a:t>
            </a:r>
            <a:r>
              <a:rPr kumimoji="0" lang="en-US" altLang="en-US" sz="1200" b="0" i="0" u="none" strike="noStrike" cap="none" normalizeH="0" baseline="0" dirty="0">
                <a:ln>
                  <a:noFill/>
                </a:ln>
                <a:solidFill>
                  <a:srgbClr val="7D2727"/>
                </a:solidFill>
                <a:effectLst/>
                <a:latin typeface="inherit"/>
              </a:rPr>
              <a:t>0.3</a:t>
            </a:r>
            <a:r>
              <a:rPr kumimoji="0" lang="en-US" altLang="en-US" sz="1200" b="0" i="0" u="none" strike="noStrike" cap="none" normalizeH="0" baseline="0" dirty="0">
                <a:ln>
                  <a:noFill/>
                </a:ln>
                <a:solidFill>
                  <a:srgbClr val="303336"/>
                </a:solidFill>
                <a:effectLst/>
                <a:latin typeface="inherit"/>
              </a:rPr>
              <a:t>).</a:t>
            </a:r>
            <a:r>
              <a:rPr kumimoji="0" lang="en-US" altLang="en-US" sz="1200" b="0" i="0" u="none" strike="noStrike" cap="none" normalizeH="0" baseline="0" dirty="0" err="1">
                <a:ln>
                  <a:noFill/>
                </a:ln>
                <a:solidFill>
                  <a:srgbClr val="303336"/>
                </a:solidFill>
                <a:effectLst/>
                <a:latin typeface="inherit"/>
              </a:rPr>
              <a:t>astype</a:t>
            </a:r>
            <a:r>
              <a:rPr kumimoji="0" lang="en-US" altLang="en-US" sz="1200" b="0" i="0" u="none" strike="noStrike" cap="none" normalizeH="0" baseline="0" dirty="0">
                <a:ln>
                  <a:noFill/>
                </a:ln>
                <a:solidFill>
                  <a:srgbClr val="303336"/>
                </a:solidFill>
                <a:effectLst/>
                <a:latin typeface="inherit"/>
              </a:rPr>
              <a:t>(bool) </a:t>
            </a:r>
            <a:r>
              <a:rPr kumimoji="0" lang="en-US" altLang="en-US" sz="1200" b="0" i="0" u="none" strike="noStrike" cap="none" normalizeH="0" baseline="0" dirty="0">
                <a:ln>
                  <a:noFill/>
                </a:ln>
                <a:solidFill>
                  <a:srgbClr val="858C93"/>
                </a:solidFill>
                <a:effectLst/>
                <a:latin typeface="inherit"/>
              </a:rPr>
              <a:t># set threshold as 0.3</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08172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29CE7-D0EE-44C0-BEBA-258A7FBF8768}"/>
              </a:ext>
            </a:extLst>
          </p:cNvPr>
          <p:cNvSpPr>
            <a:spLocks noGrp="1"/>
          </p:cNvSpPr>
          <p:nvPr>
            <p:ph type="title"/>
          </p:nvPr>
        </p:nvSpPr>
        <p:spPr/>
        <p:txBody>
          <a:bodyPr/>
          <a:lstStyle/>
          <a:p>
            <a:r>
              <a:rPr lang="en-US" dirty="0"/>
              <a:t>Objective: Why study HTML structure</a:t>
            </a:r>
          </a:p>
        </p:txBody>
      </p:sp>
      <p:sp>
        <p:nvSpPr>
          <p:cNvPr id="3" name="Content Placeholder 2">
            <a:extLst>
              <a:ext uri="{FF2B5EF4-FFF2-40B4-BE49-F238E27FC236}">
                <a16:creationId xmlns:a16="http://schemas.microsoft.com/office/drawing/2014/main" id="{C7DC20FA-0A12-4654-BDA5-32B3D5ED5110}"/>
              </a:ext>
            </a:extLst>
          </p:cNvPr>
          <p:cNvSpPr>
            <a:spLocks noGrp="1"/>
          </p:cNvSpPr>
          <p:nvPr>
            <p:ph idx="1"/>
          </p:nvPr>
        </p:nvSpPr>
        <p:spPr/>
        <p:txBody>
          <a:bodyPr/>
          <a:lstStyle/>
          <a:p>
            <a:r>
              <a:rPr lang="en-US" dirty="0"/>
              <a:t>HTML has a dual structure</a:t>
            </a:r>
          </a:p>
          <a:p>
            <a:pPr lvl="1"/>
            <a:r>
              <a:rPr lang="en-US" b="1" dirty="0"/>
              <a:t>Layout Elements</a:t>
            </a:r>
            <a:r>
              <a:rPr lang="en-US" dirty="0"/>
              <a:t>: Information about </a:t>
            </a:r>
            <a:r>
              <a:rPr lang="en-US" dirty="0" err="1"/>
              <a:t>layouting</a:t>
            </a:r>
            <a:r>
              <a:rPr lang="en-US" dirty="0"/>
              <a:t> such as DOM as % of width. Examples: &lt;div&gt; and &lt;span&gt; - Tells nothing about its content. </a:t>
            </a:r>
          </a:p>
          <a:p>
            <a:pPr lvl="1"/>
            <a:r>
              <a:rPr lang="en-US" b="1" dirty="0"/>
              <a:t>Semantic elements</a:t>
            </a:r>
            <a:r>
              <a:rPr lang="en-US" dirty="0"/>
              <a:t>: &lt;form&gt;, &lt;table&gt;, and &lt;article&gt; - Clearly defines its content.</a:t>
            </a:r>
          </a:p>
          <a:p>
            <a:r>
              <a:rPr lang="en-US" dirty="0"/>
              <a:t>Sometimes they contradict</a:t>
            </a:r>
          </a:p>
          <a:p>
            <a:r>
              <a:rPr lang="en-US" dirty="0"/>
              <a:t>Need to understand the </a:t>
            </a:r>
            <a:r>
              <a:rPr lang="en-US" dirty="0" err="1"/>
              <a:t>layouting</a:t>
            </a:r>
            <a:r>
              <a:rPr lang="en-US" dirty="0"/>
              <a:t> process to decide what is the model-independent unit of representation of webpage, to get features for reading view ML </a:t>
            </a:r>
            <a:r>
              <a:rPr lang="en-US" dirty="0" err="1"/>
              <a:t>algo</a:t>
            </a:r>
            <a:endParaRPr lang="en-US" dirty="0"/>
          </a:p>
          <a:p>
            <a:r>
              <a:rPr lang="en-US" dirty="0"/>
              <a:t>Second problem: How to change reading view when resized?</a:t>
            </a:r>
          </a:p>
        </p:txBody>
      </p:sp>
    </p:spTree>
    <p:extLst>
      <p:ext uri="{BB962C8B-B14F-4D97-AF65-F5344CB8AC3E}">
        <p14:creationId xmlns:p14="http://schemas.microsoft.com/office/powerpoint/2010/main" val="3880417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5A1-9ED0-47B2-AB1A-8C87136EFEBD}"/>
              </a:ext>
            </a:extLst>
          </p:cNvPr>
          <p:cNvSpPr>
            <a:spLocks noGrp="1"/>
          </p:cNvSpPr>
          <p:nvPr>
            <p:ph type="title"/>
          </p:nvPr>
        </p:nvSpPr>
        <p:spPr>
          <a:xfrm>
            <a:off x="614409" y="398154"/>
            <a:ext cx="10515600" cy="1325563"/>
          </a:xfrm>
        </p:spPr>
        <p:txBody>
          <a:bodyPr/>
          <a:lstStyle/>
          <a:p>
            <a:r>
              <a:rPr lang="en-US" dirty="0"/>
              <a:t>Browser main flow</a:t>
            </a:r>
          </a:p>
        </p:txBody>
      </p:sp>
      <p:sp>
        <p:nvSpPr>
          <p:cNvPr id="3" name="Content Placeholder 2">
            <a:extLst>
              <a:ext uri="{FF2B5EF4-FFF2-40B4-BE49-F238E27FC236}">
                <a16:creationId xmlns:a16="http://schemas.microsoft.com/office/drawing/2014/main" id="{92D02373-1D44-4136-92F3-08B8D33FFF87}"/>
              </a:ext>
            </a:extLst>
          </p:cNvPr>
          <p:cNvSpPr>
            <a:spLocks noGrp="1"/>
          </p:cNvSpPr>
          <p:nvPr>
            <p:ph idx="1"/>
          </p:nvPr>
        </p:nvSpPr>
        <p:spPr/>
        <p:txBody>
          <a:bodyPr/>
          <a:lstStyle/>
          <a:p>
            <a:r>
              <a:rPr lang="en-US" dirty="0">
                <a:hlinkClick r:id="rId2"/>
              </a:rPr>
              <a:t>http://taligarsiel.com/Projects/howbrowserswork1.htm</a:t>
            </a:r>
            <a:endParaRPr lang="en-US" dirty="0"/>
          </a:p>
          <a:p>
            <a:endParaRPr lang="en-US" dirty="0"/>
          </a:p>
        </p:txBody>
      </p:sp>
      <p:pic>
        <p:nvPicPr>
          <p:cNvPr id="1026" name="Picture 2" descr="http://taligarsiel.com/Projects/webkitflow.png">
            <a:extLst>
              <a:ext uri="{FF2B5EF4-FFF2-40B4-BE49-F238E27FC236}">
                <a16:creationId xmlns:a16="http://schemas.microsoft.com/office/drawing/2014/main" id="{627EC6A3-D3BF-4B05-905F-86FAD03662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3260602"/>
            <a:ext cx="5943600" cy="27527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taligarsiel.com/Projects/flow.png">
            <a:extLst>
              <a:ext uri="{FF2B5EF4-FFF2-40B4-BE49-F238E27FC236}">
                <a16:creationId xmlns:a16="http://schemas.microsoft.com/office/drawing/2014/main" id="{8651BF6A-0427-49C6-9BB6-A68FCCC180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4709" y="2468316"/>
            <a:ext cx="5715000" cy="62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85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BC0F1-618D-4A65-BC7B-56D7ACB278DC}"/>
              </a:ext>
            </a:extLst>
          </p:cNvPr>
          <p:cNvSpPr>
            <a:spLocks noGrp="1"/>
          </p:cNvSpPr>
          <p:nvPr>
            <p:ph type="title"/>
          </p:nvPr>
        </p:nvSpPr>
        <p:spPr/>
        <p:txBody>
          <a:bodyPr/>
          <a:lstStyle/>
          <a:p>
            <a:r>
              <a:rPr lang="en-US" dirty="0"/>
              <a:t>How layout works</a:t>
            </a:r>
          </a:p>
        </p:txBody>
      </p:sp>
      <p:sp>
        <p:nvSpPr>
          <p:cNvPr id="3" name="Content Placeholder 2">
            <a:extLst>
              <a:ext uri="{FF2B5EF4-FFF2-40B4-BE49-F238E27FC236}">
                <a16:creationId xmlns:a16="http://schemas.microsoft.com/office/drawing/2014/main" id="{5AA9738B-7E6F-4CAA-A4D7-9707E9770E8F}"/>
              </a:ext>
            </a:extLst>
          </p:cNvPr>
          <p:cNvSpPr>
            <a:spLocks noGrp="1"/>
          </p:cNvSpPr>
          <p:nvPr>
            <p:ph idx="1"/>
          </p:nvPr>
        </p:nvSpPr>
        <p:spPr>
          <a:xfrm>
            <a:off x="838200" y="1825625"/>
            <a:ext cx="7620277" cy="4351338"/>
          </a:xfrm>
        </p:spPr>
        <p:txBody>
          <a:bodyPr>
            <a:normAutofit fontScale="55000" lnSpcReduction="20000"/>
          </a:bodyPr>
          <a:lstStyle/>
          <a:p>
            <a:r>
              <a:rPr lang="en-US" dirty="0">
                <a:hlinkClick r:id="rId2"/>
              </a:rPr>
              <a:t>http://taligarsiel.com/Projects/howbrowserswork1.htm#layout</a:t>
            </a:r>
            <a:endParaRPr lang="en-US" dirty="0"/>
          </a:p>
          <a:p>
            <a:r>
              <a:rPr lang="en-US" dirty="0"/>
              <a:t>When the renderer is created and added to the tree, it does not have a position and size. Calculating these values is called layout or reflow.</a:t>
            </a:r>
          </a:p>
          <a:p>
            <a:r>
              <a:rPr lang="en-US" dirty="0"/>
              <a:t>HTML uses a flow based layout model, meaning that most of the time it is possible to compute the geometry in a single pass. Elements later ``in the flow'' typically do not affect the geometry of elements that are earlier ``in the flow'', so layout can proceed left-to-right, top-to-bottom through the document. There are exceptions - for example, HTML tables may require more than one pass (</a:t>
            </a:r>
            <a:r>
              <a:rPr lang="en-US" dirty="0">
                <a:hlinkClick r:id="rId3"/>
              </a:rPr>
              <a:t>3.5</a:t>
            </a:r>
            <a:r>
              <a:rPr lang="en-US" dirty="0"/>
              <a:t>).</a:t>
            </a:r>
          </a:p>
          <a:p>
            <a:r>
              <a:rPr lang="en-US" dirty="0"/>
              <a:t>The coordinate system is relative to the root frame. Top and left coordinates are used.</a:t>
            </a:r>
          </a:p>
          <a:p>
            <a:r>
              <a:rPr lang="en-US" dirty="0"/>
              <a:t>Layout is a recursive process. It begins at the root renderer, which corresponds to the element of the HTML document. Layout continues recursively through some or all of the frame hierarchy, computing geometric information for each renderer that requires it.</a:t>
            </a:r>
          </a:p>
          <a:p>
            <a:r>
              <a:rPr lang="en-US" dirty="0"/>
              <a:t>The position of the root renderer is 0,0 and its dimensions is the viewport - the visible part of the browser </a:t>
            </a:r>
            <a:r>
              <a:rPr lang="en-US" dirty="0" err="1"/>
              <a:t>window.All</a:t>
            </a:r>
            <a:r>
              <a:rPr lang="en-US" dirty="0"/>
              <a:t> renderers have a "layout" or "reflow" method, each renderer invokes the layout method of its children that need layout.</a:t>
            </a:r>
          </a:p>
        </p:txBody>
      </p:sp>
      <p:pic>
        <p:nvPicPr>
          <p:cNvPr id="2050" name="Picture 2" descr="http://taligarsiel.com/Projects/reflow.png">
            <a:extLst>
              <a:ext uri="{FF2B5EF4-FFF2-40B4-BE49-F238E27FC236}">
                <a16:creationId xmlns:a16="http://schemas.microsoft.com/office/drawing/2014/main" id="{B678FD3B-E1B3-405F-9D8E-E3F3F3B405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8477" y="2377281"/>
            <a:ext cx="3105150" cy="3248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193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BF0A-C13C-4C5B-A16E-6E6CC9C4D001}"/>
              </a:ext>
            </a:extLst>
          </p:cNvPr>
          <p:cNvSpPr>
            <a:spLocks noGrp="1"/>
          </p:cNvSpPr>
          <p:nvPr>
            <p:ph type="title"/>
          </p:nvPr>
        </p:nvSpPr>
        <p:spPr/>
        <p:txBody>
          <a:bodyPr/>
          <a:lstStyle/>
          <a:p>
            <a:r>
              <a:rPr lang="en-US" dirty="0"/>
              <a:t>Layout process</a:t>
            </a:r>
          </a:p>
        </p:txBody>
      </p:sp>
      <p:sp>
        <p:nvSpPr>
          <p:cNvPr id="3" name="Content Placeholder 2">
            <a:extLst>
              <a:ext uri="{FF2B5EF4-FFF2-40B4-BE49-F238E27FC236}">
                <a16:creationId xmlns:a16="http://schemas.microsoft.com/office/drawing/2014/main" id="{E28527C5-4BFF-49C3-AA00-077F1AEAED37}"/>
              </a:ext>
            </a:extLst>
          </p:cNvPr>
          <p:cNvSpPr>
            <a:spLocks noGrp="1"/>
          </p:cNvSpPr>
          <p:nvPr>
            <p:ph idx="1"/>
          </p:nvPr>
        </p:nvSpPr>
        <p:spPr>
          <a:xfrm>
            <a:off x="838200" y="1825625"/>
            <a:ext cx="7258050" cy="4351338"/>
          </a:xfrm>
        </p:spPr>
        <p:txBody>
          <a:bodyPr>
            <a:normAutofit fontScale="47500" lnSpcReduction="20000"/>
          </a:bodyPr>
          <a:lstStyle/>
          <a:p>
            <a:r>
              <a:rPr lang="en-US" dirty="0">
                <a:hlinkClick r:id="rId2"/>
              </a:rPr>
              <a:t>http://taligarsiel.com/Projects/howbrowserswork1.htm#layout</a:t>
            </a:r>
            <a:r>
              <a:rPr lang="en-US" dirty="0"/>
              <a:t> and </a:t>
            </a:r>
            <a:r>
              <a:rPr lang="en-US" dirty="0">
                <a:hlinkClick r:id="rId3"/>
              </a:rPr>
              <a:t>https://dbaron.org/talks/2008-11-12-faster-html-and-css/slide-6.xhtml</a:t>
            </a:r>
            <a:r>
              <a:rPr lang="en-US" dirty="0"/>
              <a:t> </a:t>
            </a:r>
          </a:p>
          <a:p>
            <a:r>
              <a:rPr lang="en-US" dirty="0"/>
              <a:t>The layout usually has the following pattern:</a:t>
            </a:r>
          </a:p>
          <a:p>
            <a:pPr lvl="1"/>
            <a:r>
              <a:rPr lang="en-US" dirty="0"/>
              <a:t>Parent renderer determines its own width.</a:t>
            </a:r>
          </a:p>
          <a:p>
            <a:pPr lvl="1"/>
            <a:r>
              <a:rPr lang="en-US" dirty="0"/>
              <a:t>Parent goes over children and:</a:t>
            </a:r>
          </a:p>
          <a:p>
            <a:pPr lvl="2"/>
            <a:r>
              <a:rPr lang="en-US" dirty="0"/>
              <a:t>Place the child renderer (sets its x and y).</a:t>
            </a:r>
          </a:p>
          <a:p>
            <a:pPr lvl="2"/>
            <a:r>
              <a:rPr lang="en-US" dirty="0"/>
              <a:t>Calls child layout if needed(they are dirty or we are in a global layout or some other reason) - this calculates the child's height.</a:t>
            </a:r>
          </a:p>
          <a:p>
            <a:pPr lvl="1"/>
            <a:r>
              <a:rPr lang="en-US" dirty="0"/>
              <a:t>Parent uses children accumulative heights and the heights of the margins and paddings to set it own height - this will be used by the parent renderer's parent.</a:t>
            </a:r>
          </a:p>
          <a:p>
            <a:pPr lvl="1"/>
            <a:r>
              <a:rPr lang="en-US" dirty="0"/>
              <a:t>Sets its dirty bit to false.</a:t>
            </a:r>
          </a:p>
          <a:p>
            <a:pPr lvl="1"/>
            <a:r>
              <a:rPr lang="en-US" dirty="0"/>
              <a:t>Firefox uses a "state" object(</a:t>
            </a:r>
            <a:r>
              <a:rPr lang="en-US" dirty="0" err="1"/>
              <a:t>nsHTMLReflowState</a:t>
            </a:r>
            <a:r>
              <a:rPr lang="en-US" dirty="0"/>
              <a:t>) as a parameter to layout (termed "reflow"). Among others the state includes the parents width. </a:t>
            </a:r>
            <a:br>
              <a:rPr lang="en-US" dirty="0"/>
            </a:br>
            <a:r>
              <a:rPr lang="en-US" dirty="0"/>
              <a:t>The output of Firefox layout is a "metrics" object(</a:t>
            </a:r>
            <a:r>
              <a:rPr lang="en-US" dirty="0" err="1"/>
              <a:t>nsHTMLReflowMetrics</a:t>
            </a:r>
            <a:r>
              <a:rPr lang="en-US" dirty="0"/>
              <a:t>). It will contain the renderer computed height.</a:t>
            </a:r>
          </a:p>
          <a:p>
            <a:r>
              <a:rPr lang="en-US" dirty="0"/>
              <a:t>The CSS box model describes the rectangular boxes that are generated for elements in the document tree and laid out according to the visual formatting model. Each box has a content area (e.g., text, an image, etc.) and optional surrounding padding, border, and margin areas. Each node generates 0..n such boxes. </a:t>
            </a:r>
          </a:p>
          <a:p>
            <a:r>
              <a:rPr lang="en-US" dirty="0"/>
              <a:t>Layered representation</a:t>
            </a:r>
          </a:p>
          <a:p>
            <a:pPr lvl="1"/>
            <a:r>
              <a:rPr lang="en-US" dirty="0"/>
              <a:t>It is specified by the z-index CSS property. It represents the 3rd dimension of the box, its position along the "z axis".</a:t>
            </a:r>
          </a:p>
          <a:p>
            <a:pPr lvl="1"/>
            <a:r>
              <a:rPr lang="en-US" dirty="0"/>
              <a:t>The boxes are divided to stacks (called stacking contexts). In each stack the back elements will be painted first and the forward elements on top, closer to the user. In case of overlap the will hide the former element. </a:t>
            </a:r>
            <a:br>
              <a:rPr lang="en-US" dirty="0"/>
            </a:br>
            <a:r>
              <a:rPr lang="en-US" dirty="0"/>
              <a:t>The stacks are ordered according to the z-index property. Boxes with "z-index" property form a local stack. The viewport has the outer stack. </a:t>
            </a:r>
          </a:p>
          <a:p>
            <a:endParaRPr lang="en-US" dirty="0"/>
          </a:p>
        </p:txBody>
      </p:sp>
      <p:pic>
        <p:nvPicPr>
          <p:cNvPr id="3074" name="Picture 2" descr="http://taligarsiel.com/Projects/image046.jpg">
            <a:extLst>
              <a:ext uri="{FF2B5EF4-FFF2-40B4-BE49-F238E27FC236}">
                <a16:creationId xmlns:a16="http://schemas.microsoft.com/office/drawing/2014/main" id="{300475B0-0A86-44FF-8588-8AD8B3EDB6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3407" y="930315"/>
            <a:ext cx="3654686" cy="249868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taligarsiel.com/Projects/image065.png">
            <a:extLst>
              <a:ext uri="{FF2B5EF4-FFF2-40B4-BE49-F238E27FC236}">
                <a16:creationId xmlns:a16="http://schemas.microsoft.com/office/drawing/2014/main" id="{8D89AE8D-30A5-430D-9F35-DB610DB597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3350" y="4276725"/>
            <a:ext cx="4028649" cy="2102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510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971EF-79E5-4DC6-B4D9-79966374C273}"/>
              </a:ext>
            </a:extLst>
          </p:cNvPr>
          <p:cNvSpPr>
            <a:spLocks noGrp="1"/>
          </p:cNvSpPr>
          <p:nvPr>
            <p:ph type="title"/>
          </p:nvPr>
        </p:nvSpPr>
        <p:spPr/>
        <p:txBody>
          <a:bodyPr/>
          <a:lstStyle/>
          <a:p>
            <a:r>
              <a:rPr lang="en-US" dirty="0"/>
              <a:t>Render tree construction</a:t>
            </a:r>
          </a:p>
        </p:txBody>
      </p:sp>
      <p:sp>
        <p:nvSpPr>
          <p:cNvPr id="3" name="Content Placeholder 2">
            <a:extLst>
              <a:ext uri="{FF2B5EF4-FFF2-40B4-BE49-F238E27FC236}">
                <a16:creationId xmlns:a16="http://schemas.microsoft.com/office/drawing/2014/main" id="{BB3DC9EB-DBFB-4887-8F39-93D48367FEBB}"/>
              </a:ext>
            </a:extLst>
          </p:cNvPr>
          <p:cNvSpPr>
            <a:spLocks noGrp="1"/>
          </p:cNvSpPr>
          <p:nvPr>
            <p:ph idx="1"/>
          </p:nvPr>
        </p:nvSpPr>
        <p:spPr>
          <a:xfrm>
            <a:off x="838200" y="1690688"/>
            <a:ext cx="7000783" cy="4557712"/>
          </a:xfrm>
        </p:spPr>
        <p:txBody>
          <a:bodyPr>
            <a:normAutofit fontScale="47500" lnSpcReduction="20000"/>
          </a:bodyPr>
          <a:lstStyle/>
          <a:p>
            <a:r>
              <a:rPr lang="en-US" dirty="0">
                <a:hlinkClick r:id="rId2"/>
              </a:rPr>
              <a:t>https://developers.google.com/web/fundamentals/performance/critical-rendering-path/render-tree-construction</a:t>
            </a:r>
            <a:r>
              <a:rPr lang="en-US" dirty="0"/>
              <a:t> </a:t>
            </a:r>
          </a:p>
          <a:p>
            <a:r>
              <a:rPr lang="en-US" dirty="0"/>
              <a:t>To construct the render tree, the browser roughly does the following:</a:t>
            </a:r>
          </a:p>
          <a:p>
            <a:pPr lvl="1"/>
            <a:r>
              <a:rPr lang="en-US" dirty="0"/>
              <a:t>Starting at the root of the DOM tree, traverse each visible node.</a:t>
            </a:r>
          </a:p>
          <a:p>
            <a:pPr lvl="2"/>
            <a:r>
              <a:rPr lang="en-US" dirty="0"/>
              <a:t>Some nodes are not visible (for example, script tags, meta tags, and so on), and are omitted since they are not reflected in the rendered output.</a:t>
            </a:r>
          </a:p>
          <a:p>
            <a:pPr lvl="2"/>
            <a:r>
              <a:rPr lang="en-US" dirty="0"/>
              <a:t>Some nodes are hidden via CSS and are also omitted from the render tree; for example, the span node---in the example above---is missing from the render tree because we have an explicit rule that sets the "display: none" property on it.</a:t>
            </a:r>
          </a:p>
          <a:p>
            <a:pPr lvl="1"/>
            <a:r>
              <a:rPr lang="en-US" dirty="0"/>
              <a:t>For each visible node, find the appropriate matching CSSOM rules and apply them.</a:t>
            </a:r>
          </a:p>
          <a:p>
            <a:pPr lvl="1"/>
            <a:r>
              <a:rPr lang="en-US" dirty="0"/>
              <a:t>Emit visible nodes with content and their computed styles.</a:t>
            </a:r>
          </a:p>
          <a:p>
            <a:r>
              <a:rPr lang="en-US" dirty="0"/>
              <a:t>Layout Process</a:t>
            </a:r>
          </a:p>
          <a:p>
            <a:pPr lvl="1"/>
            <a:r>
              <a:rPr lang="en-US" dirty="0"/>
              <a:t>The final output is a render that contains both the content and style information of all the visible content on the screen. With the render tree in place, we can proceed to the "layout" stage.</a:t>
            </a:r>
          </a:p>
          <a:p>
            <a:pPr lvl="1"/>
            <a:r>
              <a:rPr lang="en-US" dirty="0"/>
              <a:t>Up to this point we've calculated which nodes should be visible and their computed styles, but we have not calculated their exact position and size within the viewport of the device---that's the "layout" stage, also known as "reflow."</a:t>
            </a:r>
          </a:p>
          <a:p>
            <a:pPr lvl="1"/>
            <a:r>
              <a:rPr lang="en-US" dirty="0"/>
              <a:t>To figure out the exact size and position of each object on the page, the browser begins at the root of the render tree and traverses it. </a:t>
            </a:r>
          </a:p>
          <a:p>
            <a:r>
              <a:rPr lang="en-US" dirty="0"/>
              <a:t>Painting or rasterizing</a:t>
            </a:r>
          </a:p>
          <a:p>
            <a:pPr lvl="1"/>
            <a:r>
              <a:rPr lang="en-US" dirty="0"/>
              <a:t>The output of the layout process is a "box model," which precisely captures the exact position and size of each element within the viewport: all of the relative measurements are converted to absolute pixels on the screen.</a:t>
            </a:r>
          </a:p>
          <a:p>
            <a:pPr lvl="1"/>
            <a:r>
              <a:rPr lang="en-US" dirty="0"/>
              <a:t>Finally, now that we know which nodes are visible, and their computed styles and geometry, we can pass this information to the final stage, which converts each node in the render tree to actual pixels on the screen. This step is often referred to as "painting" or "rasterizing."</a:t>
            </a:r>
          </a:p>
          <a:p>
            <a:pPr marL="0" indent="0">
              <a:buNone/>
            </a:pPr>
            <a:endParaRPr lang="en-US" dirty="0"/>
          </a:p>
        </p:txBody>
      </p:sp>
      <p:pic>
        <p:nvPicPr>
          <p:cNvPr id="4098" name="Picture 2" descr="Calculating layout information">
            <a:extLst>
              <a:ext uri="{FF2B5EF4-FFF2-40B4-BE49-F238E27FC236}">
                <a16:creationId xmlns:a16="http://schemas.microsoft.com/office/drawing/2014/main" id="{83809706-433D-40FE-BB63-8E2F7F09D4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1271588"/>
            <a:ext cx="3867150" cy="176407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OM and CSSOM are combined to create the render tree">
            <a:extLst>
              <a:ext uri="{FF2B5EF4-FFF2-40B4-BE49-F238E27FC236}">
                <a16:creationId xmlns:a16="http://schemas.microsoft.com/office/drawing/2014/main" id="{70FDB6EE-1D59-4965-8CAC-E725FC0EA5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90567" y="3428999"/>
            <a:ext cx="4106183" cy="191740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Measuring layout in DevTools">
            <a:extLst>
              <a:ext uri="{FF2B5EF4-FFF2-40B4-BE49-F238E27FC236}">
                <a16:creationId xmlns:a16="http://schemas.microsoft.com/office/drawing/2014/main" id="{E5AF4FC5-F4AF-4067-969A-ADDF6427F4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8982" y="5654135"/>
            <a:ext cx="4257767" cy="100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386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B0BC7-4A5F-479C-B8B1-3FCB8B75033D}"/>
              </a:ext>
            </a:extLst>
          </p:cNvPr>
          <p:cNvSpPr>
            <a:spLocks noGrp="1"/>
          </p:cNvSpPr>
          <p:nvPr>
            <p:ph type="title"/>
          </p:nvPr>
        </p:nvSpPr>
        <p:spPr/>
        <p:txBody>
          <a:bodyPr/>
          <a:lstStyle/>
          <a:p>
            <a:r>
              <a:rPr lang="en-US" dirty="0"/>
              <a:t>Browser Internals</a:t>
            </a:r>
          </a:p>
        </p:txBody>
      </p:sp>
      <p:sp>
        <p:nvSpPr>
          <p:cNvPr id="3" name="Content Placeholder 2">
            <a:extLst>
              <a:ext uri="{FF2B5EF4-FFF2-40B4-BE49-F238E27FC236}">
                <a16:creationId xmlns:a16="http://schemas.microsoft.com/office/drawing/2014/main" id="{9765DF9D-BB01-4BB3-B984-06F9E1268CAE}"/>
              </a:ext>
            </a:extLst>
          </p:cNvPr>
          <p:cNvSpPr>
            <a:spLocks noGrp="1"/>
          </p:cNvSpPr>
          <p:nvPr>
            <p:ph idx="1"/>
          </p:nvPr>
        </p:nvSpPr>
        <p:spPr>
          <a:xfrm>
            <a:off x="838200" y="2019299"/>
            <a:ext cx="6562725" cy="4157663"/>
          </a:xfrm>
        </p:spPr>
        <p:txBody>
          <a:bodyPr>
            <a:normAutofit fontScale="70000" lnSpcReduction="20000"/>
          </a:bodyPr>
          <a:lstStyle/>
          <a:p>
            <a:r>
              <a:rPr lang="en-US" dirty="0">
                <a:hlinkClick r:id="rId2"/>
              </a:rPr>
              <a:t>https://www.html5rocks.com/en/tutorials/internals/howbrowserswork/</a:t>
            </a:r>
            <a:endParaRPr lang="en-US" dirty="0"/>
          </a:p>
          <a:p>
            <a:r>
              <a:rPr lang="en-US" b="1" dirty="0"/>
              <a:t>Render tree construction</a:t>
            </a:r>
          </a:p>
          <a:p>
            <a:pPr lvl="1"/>
            <a:r>
              <a:rPr lang="en-US" dirty="0"/>
              <a:t>While the DOM tree is being constructed, the browser constructs another tree, the render tree. This tree is of visual elements in the order in which they will be displayed. It is the visual representation of the document. The purpose of this tree is to enable painting the contents in their correct order.</a:t>
            </a:r>
          </a:p>
          <a:p>
            <a:pPr lvl="1"/>
            <a:r>
              <a:rPr lang="en-US" dirty="0"/>
              <a:t>Firefox calls the elements in the render tree "frames". </a:t>
            </a:r>
            <a:r>
              <a:rPr lang="en-US" dirty="0" err="1"/>
              <a:t>WebKit</a:t>
            </a:r>
            <a:r>
              <a:rPr lang="en-US" dirty="0"/>
              <a:t> uses the term renderer or render object. </a:t>
            </a:r>
            <a:br>
              <a:rPr lang="en-US" dirty="0"/>
            </a:br>
            <a:r>
              <a:rPr lang="en-US" dirty="0"/>
              <a:t>A renderer knows how to lay out and paint itself and its children. </a:t>
            </a:r>
          </a:p>
          <a:p>
            <a:r>
              <a:rPr lang="en-US" b="1" dirty="0"/>
              <a:t>The render tree relation to the DOM tree</a:t>
            </a:r>
          </a:p>
          <a:p>
            <a:pPr lvl="1"/>
            <a:r>
              <a:rPr lang="en-US" dirty="0"/>
              <a:t>The renderers correspond to DOM elements, but the relation is not one to one. Non-visual DOM elements will not be inserted in the render tree. An example is the "head" element. Also elements whose display value was assigned to "none" will not appear in the tree (whereas elements with "hidden" visibility will appear in the tree).</a:t>
            </a:r>
          </a:p>
          <a:p>
            <a:endParaRPr lang="en-US" dirty="0"/>
          </a:p>
          <a:p>
            <a:pPr marL="0" indent="0">
              <a:buNone/>
            </a:pPr>
            <a:endParaRPr lang="en-US" dirty="0"/>
          </a:p>
        </p:txBody>
      </p:sp>
      <p:pic>
        <p:nvPicPr>
          <p:cNvPr id="5122" name="Picture 2" descr="https://www.html5rocks.com/en/tutorials/internals/howbrowserswork/image025.png">
            <a:extLst>
              <a:ext uri="{FF2B5EF4-FFF2-40B4-BE49-F238E27FC236}">
                <a16:creationId xmlns:a16="http://schemas.microsoft.com/office/drawing/2014/main" id="{A12C3DD9-EFFA-4D95-9A84-F17FB408E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4713" y="2514522"/>
            <a:ext cx="4852987" cy="2628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324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65DD-BDBA-4259-BCEF-D924037F6926}"/>
              </a:ext>
            </a:extLst>
          </p:cNvPr>
          <p:cNvSpPr>
            <a:spLocks noGrp="1"/>
          </p:cNvSpPr>
          <p:nvPr>
            <p:ph type="title"/>
          </p:nvPr>
        </p:nvSpPr>
        <p:spPr/>
        <p:txBody>
          <a:bodyPr/>
          <a:lstStyle/>
          <a:p>
            <a:r>
              <a:rPr lang="en-US" dirty="0"/>
              <a:t>A good HTML skeleton</a:t>
            </a:r>
          </a:p>
        </p:txBody>
      </p:sp>
      <p:sp>
        <p:nvSpPr>
          <p:cNvPr id="3" name="Content Placeholder 2">
            <a:extLst>
              <a:ext uri="{FF2B5EF4-FFF2-40B4-BE49-F238E27FC236}">
                <a16:creationId xmlns:a16="http://schemas.microsoft.com/office/drawing/2014/main" id="{C13058B1-DC04-4BDA-8A11-7DF6D34A7A47}"/>
              </a:ext>
            </a:extLst>
          </p:cNvPr>
          <p:cNvSpPr>
            <a:spLocks noGrp="1"/>
          </p:cNvSpPr>
          <p:nvPr>
            <p:ph idx="1"/>
          </p:nvPr>
        </p:nvSpPr>
        <p:spPr>
          <a:xfrm>
            <a:off x="838200" y="1825625"/>
            <a:ext cx="6388223" cy="4351338"/>
          </a:xfrm>
        </p:spPr>
        <p:txBody>
          <a:bodyPr>
            <a:normAutofit fontScale="25000" lnSpcReduction="20000"/>
          </a:bodyPr>
          <a:lstStyle/>
          <a:p>
            <a:pPr marL="0" indent="0">
              <a:lnSpc>
                <a:spcPct val="120000"/>
              </a:lnSpc>
              <a:spcBef>
                <a:spcPts val="0"/>
              </a:spcBef>
              <a:buNone/>
            </a:pPr>
            <a:r>
              <a:rPr lang="en-US" sz="5600" dirty="0">
                <a:hlinkClick r:id="rId2"/>
              </a:rPr>
              <a:t>https://stackoverflow.com/questions/4134019/a-good-html-skeleton</a:t>
            </a:r>
            <a:r>
              <a:rPr lang="en-US" sz="5600" dirty="0"/>
              <a:t> and </a:t>
            </a:r>
            <a:r>
              <a:rPr lang="en-US" sz="5600" dirty="0">
                <a:hlinkClick r:id="rId3"/>
              </a:rPr>
              <a:t>https://developer.mozilla.org/en-US/docs/Web/API/Document_object_model/Using_the_W3C_DOM_Level_1_Core</a:t>
            </a:r>
            <a:r>
              <a:rPr lang="en-US" sz="5600" dirty="0"/>
              <a:t> and W3C DOM level 1 spec </a:t>
            </a:r>
            <a:r>
              <a:rPr lang="en-US" sz="5600" dirty="0">
                <a:hlinkClick r:id="rId4"/>
              </a:rPr>
              <a:t>https://www.w3.org/TR/REC-DOM-Level-1/level-one-core.html</a:t>
            </a:r>
            <a:r>
              <a:rPr lang="en-US" sz="5600" dirty="0"/>
              <a:t>  </a:t>
            </a:r>
          </a:p>
          <a:p>
            <a:pPr marL="0" indent="0">
              <a:lnSpc>
                <a:spcPct val="120000"/>
              </a:lnSpc>
              <a:spcBef>
                <a:spcPts val="0"/>
              </a:spcBef>
              <a:buNone/>
            </a:pPr>
            <a:endParaRPr lang="en-US" sz="5600" dirty="0"/>
          </a:p>
          <a:p>
            <a:pPr marL="0" indent="0">
              <a:lnSpc>
                <a:spcPct val="120000"/>
              </a:lnSpc>
              <a:spcBef>
                <a:spcPts val="0"/>
              </a:spcBef>
              <a:buNone/>
            </a:pPr>
            <a:r>
              <a:rPr lang="en-US" dirty="0"/>
              <a:t>&lt;!DOCTYPE html&gt;</a:t>
            </a:r>
          </a:p>
          <a:p>
            <a:pPr marL="0" indent="0">
              <a:lnSpc>
                <a:spcPct val="120000"/>
              </a:lnSpc>
              <a:spcBef>
                <a:spcPts val="0"/>
              </a:spcBef>
              <a:buNone/>
            </a:pPr>
            <a:r>
              <a:rPr lang="en-US" dirty="0"/>
              <a:t>&lt;html </a:t>
            </a:r>
            <a:r>
              <a:rPr lang="en-US" dirty="0" err="1"/>
              <a:t>dir</a:t>
            </a:r>
            <a:r>
              <a:rPr lang="en-US" dirty="0"/>
              <a:t>="</a:t>
            </a:r>
            <a:r>
              <a:rPr lang="en-US" dirty="0" err="1"/>
              <a:t>ltr</a:t>
            </a:r>
            <a:r>
              <a:rPr lang="en-US" dirty="0"/>
              <a:t>" </a:t>
            </a:r>
            <a:r>
              <a:rPr lang="en-US" dirty="0" err="1"/>
              <a:t>lang</a:t>
            </a:r>
            <a:r>
              <a:rPr lang="en-US" dirty="0"/>
              <a:t>="</a:t>
            </a:r>
            <a:r>
              <a:rPr lang="en-US" dirty="0" err="1"/>
              <a:t>en</a:t>
            </a:r>
            <a:r>
              <a:rPr lang="en-US" dirty="0"/>
              <a:t>"&gt;</a:t>
            </a:r>
          </a:p>
          <a:p>
            <a:pPr marL="0" indent="0">
              <a:lnSpc>
                <a:spcPct val="120000"/>
              </a:lnSpc>
              <a:spcBef>
                <a:spcPts val="0"/>
              </a:spcBef>
              <a:buNone/>
            </a:pPr>
            <a:r>
              <a:rPr lang="en-US" dirty="0"/>
              <a:t>&lt;head&gt;</a:t>
            </a:r>
          </a:p>
          <a:p>
            <a:pPr marL="0" indent="0">
              <a:lnSpc>
                <a:spcPct val="120000"/>
              </a:lnSpc>
              <a:spcBef>
                <a:spcPts val="0"/>
              </a:spcBef>
              <a:buNone/>
            </a:pPr>
            <a:r>
              <a:rPr lang="en-US" dirty="0"/>
              <a:t>  &lt;meta charset="utf-8"&gt;</a:t>
            </a:r>
          </a:p>
          <a:p>
            <a:pPr marL="0" indent="0">
              <a:lnSpc>
                <a:spcPct val="120000"/>
              </a:lnSpc>
              <a:spcBef>
                <a:spcPts val="0"/>
              </a:spcBef>
              <a:buNone/>
            </a:pPr>
            <a:r>
              <a:rPr lang="en-US" dirty="0"/>
              <a:t>  &lt;title&gt;Example&lt;/title&gt;</a:t>
            </a:r>
          </a:p>
          <a:p>
            <a:pPr marL="0" indent="0">
              <a:lnSpc>
                <a:spcPct val="120000"/>
              </a:lnSpc>
              <a:spcBef>
                <a:spcPts val="0"/>
              </a:spcBef>
              <a:buNone/>
            </a:pPr>
            <a:r>
              <a:rPr lang="en-US" dirty="0"/>
              <a:t>  &lt;link </a:t>
            </a:r>
            <a:r>
              <a:rPr lang="en-US" dirty="0" err="1"/>
              <a:t>rel</a:t>
            </a:r>
            <a:r>
              <a:rPr lang="en-US" dirty="0"/>
              <a:t>="stylesheet" </a:t>
            </a:r>
            <a:r>
              <a:rPr lang="en-US" dirty="0" err="1"/>
              <a:t>href</a:t>
            </a:r>
            <a:r>
              <a:rPr lang="en-US" dirty="0"/>
              <a:t>="/default.css"&gt;</a:t>
            </a:r>
          </a:p>
          <a:p>
            <a:pPr marL="0" indent="0">
              <a:lnSpc>
                <a:spcPct val="120000"/>
              </a:lnSpc>
              <a:spcBef>
                <a:spcPts val="0"/>
              </a:spcBef>
              <a:buNone/>
            </a:pPr>
            <a:r>
              <a:rPr lang="en-US" dirty="0"/>
              <a:t>  &lt;link </a:t>
            </a:r>
            <a:r>
              <a:rPr lang="en-US" dirty="0" err="1"/>
              <a:t>rel</a:t>
            </a:r>
            <a:r>
              <a:rPr lang="en-US" dirty="0"/>
              <a:t>="icon" </a:t>
            </a:r>
            <a:r>
              <a:rPr lang="en-US" dirty="0" err="1"/>
              <a:t>href</a:t>
            </a:r>
            <a:r>
              <a:rPr lang="en-US" dirty="0"/>
              <a:t>="/favicon.png" sizes="16x16" type="image/</a:t>
            </a:r>
            <a:r>
              <a:rPr lang="en-US" dirty="0" err="1"/>
              <a:t>png</a:t>
            </a:r>
            <a:r>
              <a:rPr lang="en-US" dirty="0"/>
              <a:t>"&gt;</a:t>
            </a:r>
          </a:p>
          <a:p>
            <a:pPr marL="0" indent="0">
              <a:lnSpc>
                <a:spcPct val="120000"/>
              </a:lnSpc>
              <a:spcBef>
                <a:spcPts val="0"/>
              </a:spcBef>
              <a:buNone/>
            </a:pPr>
            <a:r>
              <a:rPr lang="en-US" dirty="0"/>
              <a:t>  &lt;link </a:t>
            </a:r>
            <a:r>
              <a:rPr lang="en-US" dirty="0" err="1"/>
              <a:t>rel</a:t>
            </a:r>
            <a:r>
              <a:rPr lang="en-US" dirty="0"/>
              <a:t>="canonical" </a:t>
            </a:r>
            <a:r>
              <a:rPr lang="en-US" dirty="0" err="1"/>
              <a:t>href</a:t>
            </a:r>
            <a:r>
              <a:rPr lang="en-US" dirty="0"/>
              <a:t>="http://example.com/"&gt;</a:t>
            </a:r>
          </a:p>
          <a:p>
            <a:pPr marL="0" indent="0">
              <a:lnSpc>
                <a:spcPct val="120000"/>
              </a:lnSpc>
              <a:spcBef>
                <a:spcPts val="0"/>
              </a:spcBef>
              <a:buNone/>
            </a:pPr>
            <a:r>
              <a:rPr lang="en-US" dirty="0"/>
              <a:t>  &lt;meta name="description" content="…"&gt;</a:t>
            </a:r>
          </a:p>
          <a:p>
            <a:pPr marL="0" indent="0">
              <a:lnSpc>
                <a:spcPct val="120000"/>
              </a:lnSpc>
              <a:spcBef>
                <a:spcPts val="0"/>
              </a:spcBef>
              <a:buNone/>
            </a:pPr>
            <a:r>
              <a:rPr lang="en-US" dirty="0"/>
              <a:t>&lt;/head&gt;</a:t>
            </a:r>
          </a:p>
          <a:p>
            <a:pPr marL="0" indent="0">
              <a:lnSpc>
                <a:spcPct val="120000"/>
              </a:lnSpc>
              <a:spcBef>
                <a:spcPts val="0"/>
              </a:spcBef>
              <a:buNone/>
            </a:pPr>
            <a:r>
              <a:rPr lang="en-US" dirty="0"/>
              <a:t>&lt;body&gt;</a:t>
            </a:r>
          </a:p>
          <a:p>
            <a:pPr marL="0" indent="0">
              <a:lnSpc>
                <a:spcPct val="120000"/>
              </a:lnSpc>
              <a:spcBef>
                <a:spcPts val="0"/>
              </a:spcBef>
              <a:buNone/>
            </a:pPr>
            <a:endParaRPr lang="en-US" dirty="0"/>
          </a:p>
          <a:p>
            <a:pPr marL="0" indent="0">
              <a:lnSpc>
                <a:spcPct val="120000"/>
              </a:lnSpc>
              <a:spcBef>
                <a:spcPts val="0"/>
              </a:spcBef>
              <a:buNone/>
            </a:pPr>
            <a:r>
              <a:rPr lang="en-US" dirty="0"/>
              <a:t>  &lt;header&gt;</a:t>
            </a:r>
          </a:p>
          <a:p>
            <a:pPr marL="0" indent="0">
              <a:lnSpc>
                <a:spcPct val="120000"/>
              </a:lnSpc>
              <a:spcBef>
                <a:spcPts val="0"/>
              </a:spcBef>
              <a:buNone/>
            </a:pPr>
            <a:r>
              <a:rPr lang="en-US" dirty="0"/>
              <a:t>    &lt;!-- site-wide header --&gt;</a:t>
            </a:r>
          </a:p>
          <a:p>
            <a:pPr marL="0" indent="0">
              <a:lnSpc>
                <a:spcPct val="120000"/>
              </a:lnSpc>
              <a:spcBef>
                <a:spcPts val="0"/>
              </a:spcBef>
              <a:buNone/>
            </a:pPr>
            <a:r>
              <a:rPr lang="en-US" dirty="0"/>
              <a:t>    &lt;h1&gt;Example &lt;!-- site name --&gt;&lt;/h1&gt;</a:t>
            </a:r>
          </a:p>
          <a:p>
            <a:pPr marL="0" indent="0">
              <a:lnSpc>
                <a:spcPct val="120000"/>
              </a:lnSpc>
              <a:spcBef>
                <a:spcPts val="0"/>
              </a:spcBef>
              <a:buNone/>
            </a:pPr>
            <a:r>
              <a:rPr lang="en-US" dirty="0"/>
              <a:t>  &lt;/header&gt;</a:t>
            </a:r>
          </a:p>
          <a:p>
            <a:pPr marL="0" indent="0">
              <a:lnSpc>
                <a:spcPct val="120000"/>
              </a:lnSpc>
              <a:spcBef>
                <a:spcPts val="0"/>
              </a:spcBef>
              <a:buNone/>
            </a:pPr>
            <a:endParaRPr lang="en-US" dirty="0"/>
          </a:p>
          <a:p>
            <a:pPr marL="0" indent="0">
              <a:lnSpc>
                <a:spcPct val="120000"/>
              </a:lnSpc>
              <a:spcBef>
                <a:spcPts val="0"/>
              </a:spcBef>
              <a:buNone/>
            </a:pPr>
            <a:r>
              <a:rPr lang="en-US" dirty="0"/>
              <a:t>  &lt;main&gt;</a:t>
            </a:r>
          </a:p>
          <a:p>
            <a:pPr marL="0" indent="0">
              <a:lnSpc>
                <a:spcPct val="120000"/>
              </a:lnSpc>
              <a:spcBef>
                <a:spcPts val="0"/>
              </a:spcBef>
              <a:buNone/>
            </a:pPr>
            <a:r>
              <a:rPr lang="en-US" dirty="0"/>
              <a:t>    &lt;!-- this page’s main content --&gt;</a:t>
            </a:r>
          </a:p>
          <a:p>
            <a:pPr marL="0" indent="0">
              <a:lnSpc>
                <a:spcPct val="120000"/>
              </a:lnSpc>
              <a:spcBef>
                <a:spcPts val="0"/>
              </a:spcBef>
              <a:buNone/>
            </a:pPr>
            <a:r>
              <a:rPr lang="en-US" dirty="0"/>
              <a:t>  &lt;/main&gt;</a:t>
            </a:r>
          </a:p>
          <a:p>
            <a:pPr marL="0" indent="0">
              <a:lnSpc>
                <a:spcPct val="120000"/>
              </a:lnSpc>
              <a:spcBef>
                <a:spcPts val="0"/>
              </a:spcBef>
              <a:buNone/>
            </a:pPr>
            <a:endParaRPr lang="en-US" dirty="0"/>
          </a:p>
          <a:p>
            <a:pPr marL="0" indent="0">
              <a:lnSpc>
                <a:spcPct val="120000"/>
              </a:lnSpc>
              <a:spcBef>
                <a:spcPts val="0"/>
              </a:spcBef>
              <a:buNone/>
            </a:pPr>
            <a:r>
              <a:rPr lang="en-US" dirty="0"/>
              <a:t>  &lt;nav&gt;</a:t>
            </a:r>
          </a:p>
          <a:p>
            <a:pPr marL="0" indent="0">
              <a:lnSpc>
                <a:spcPct val="120000"/>
              </a:lnSpc>
              <a:spcBef>
                <a:spcPts val="0"/>
              </a:spcBef>
              <a:buNone/>
            </a:pPr>
            <a:r>
              <a:rPr lang="en-US" dirty="0"/>
              <a:t>    &lt;!-- site-wide navigation --&gt;</a:t>
            </a:r>
          </a:p>
          <a:p>
            <a:pPr marL="0" indent="0">
              <a:lnSpc>
                <a:spcPct val="120000"/>
              </a:lnSpc>
              <a:spcBef>
                <a:spcPts val="0"/>
              </a:spcBef>
              <a:buNone/>
            </a:pPr>
            <a:r>
              <a:rPr lang="en-US" dirty="0"/>
              <a:t>  &lt;/nav&gt;</a:t>
            </a:r>
          </a:p>
          <a:p>
            <a:pPr marL="0" indent="0">
              <a:lnSpc>
                <a:spcPct val="120000"/>
              </a:lnSpc>
              <a:spcBef>
                <a:spcPts val="0"/>
              </a:spcBef>
              <a:buNone/>
            </a:pPr>
            <a:endParaRPr lang="en-US" dirty="0"/>
          </a:p>
          <a:p>
            <a:pPr marL="0" indent="0">
              <a:lnSpc>
                <a:spcPct val="120000"/>
              </a:lnSpc>
              <a:spcBef>
                <a:spcPts val="0"/>
              </a:spcBef>
              <a:buNone/>
            </a:pPr>
            <a:r>
              <a:rPr lang="en-US" dirty="0"/>
              <a:t>  &lt;footer&gt;</a:t>
            </a:r>
          </a:p>
          <a:p>
            <a:pPr marL="0" indent="0">
              <a:lnSpc>
                <a:spcPct val="120000"/>
              </a:lnSpc>
              <a:spcBef>
                <a:spcPts val="0"/>
              </a:spcBef>
              <a:buNone/>
            </a:pPr>
            <a:r>
              <a:rPr lang="en-US" dirty="0"/>
              <a:t>    &lt;!-- site-wide footer --&gt;</a:t>
            </a:r>
          </a:p>
          <a:p>
            <a:pPr marL="0" indent="0">
              <a:lnSpc>
                <a:spcPct val="120000"/>
              </a:lnSpc>
              <a:spcBef>
                <a:spcPts val="0"/>
              </a:spcBef>
              <a:buNone/>
            </a:pPr>
            <a:r>
              <a:rPr lang="en-US" dirty="0"/>
              <a:t>  &lt;/footer&gt;</a:t>
            </a:r>
          </a:p>
          <a:p>
            <a:pPr marL="0" indent="0">
              <a:lnSpc>
                <a:spcPct val="120000"/>
              </a:lnSpc>
              <a:spcBef>
                <a:spcPts val="0"/>
              </a:spcBef>
              <a:buNone/>
            </a:pPr>
            <a:endParaRPr lang="en-US" dirty="0"/>
          </a:p>
          <a:p>
            <a:pPr marL="0" indent="0">
              <a:lnSpc>
                <a:spcPct val="120000"/>
              </a:lnSpc>
              <a:spcBef>
                <a:spcPts val="0"/>
              </a:spcBef>
              <a:buNone/>
            </a:pPr>
            <a:r>
              <a:rPr lang="en-US" dirty="0"/>
              <a:t>&lt;/body&gt;</a:t>
            </a:r>
          </a:p>
          <a:p>
            <a:pPr marL="0" indent="0">
              <a:lnSpc>
                <a:spcPct val="120000"/>
              </a:lnSpc>
              <a:spcBef>
                <a:spcPts val="0"/>
              </a:spcBef>
              <a:buNone/>
            </a:pPr>
            <a:r>
              <a:rPr lang="en-US" dirty="0"/>
              <a:t>&lt;/html&gt;</a:t>
            </a:r>
          </a:p>
        </p:txBody>
      </p:sp>
      <p:pic>
        <p:nvPicPr>
          <p:cNvPr id="6148" name="Picture 4" descr="image:Using_the_W3C_DOM_Level_1_Core-doctree.jpg">
            <a:extLst>
              <a:ext uri="{FF2B5EF4-FFF2-40B4-BE49-F238E27FC236}">
                <a16:creationId xmlns:a16="http://schemas.microsoft.com/office/drawing/2014/main" id="{34CB327B-5F6D-4519-8720-1F0F4335AE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92072" y="785813"/>
            <a:ext cx="2762250"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690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0DD81-E9DD-471E-8055-932ED40EF4E7}"/>
              </a:ext>
            </a:extLst>
          </p:cNvPr>
          <p:cNvSpPr>
            <a:spLocks noGrp="1"/>
          </p:cNvSpPr>
          <p:nvPr>
            <p:ph type="title"/>
          </p:nvPr>
        </p:nvSpPr>
        <p:spPr/>
        <p:txBody>
          <a:bodyPr/>
          <a:lstStyle/>
          <a:p>
            <a:r>
              <a:rPr lang="en-US" dirty="0"/>
              <a:t>DIV and SPAN</a:t>
            </a:r>
          </a:p>
        </p:txBody>
      </p:sp>
      <p:sp>
        <p:nvSpPr>
          <p:cNvPr id="3" name="Content Placeholder 2">
            <a:extLst>
              <a:ext uri="{FF2B5EF4-FFF2-40B4-BE49-F238E27FC236}">
                <a16:creationId xmlns:a16="http://schemas.microsoft.com/office/drawing/2014/main" id="{BAA23F0D-0E52-4AE2-A46C-76680CD88C41}"/>
              </a:ext>
            </a:extLst>
          </p:cNvPr>
          <p:cNvSpPr>
            <a:spLocks noGrp="1"/>
          </p:cNvSpPr>
          <p:nvPr>
            <p:ph idx="1"/>
          </p:nvPr>
        </p:nvSpPr>
        <p:spPr>
          <a:xfrm>
            <a:off x="838200" y="1825625"/>
            <a:ext cx="10515600" cy="4351338"/>
          </a:xfrm>
        </p:spPr>
        <p:txBody>
          <a:bodyPr>
            <a:normAutofit fontScale="62500" lnSpcReduction="20000"/>
          </a:bodyPr>
          <a:lstStyle/>
          <a:p>
            <a:r>
              <a:rPr lang="en-US" dirty="0">
                <a:hlinkClick r:id="rId2"/>
              </a:rPr>
              <a:t>http://www.htmldog.com/guides/html/intermediate/spandiv/</a:t>
            </a:r>
            <a:r>
              <a:rPr lang="en-US" dirty="0"/>
              <a:t> and </a:t>
            </a:r>
            <a:r>
              <a:rPr lang="en-US" dirty="0">
                <a:hlinkClick r:id="rId3"/>
              </a:rPr>
              <a:t>https://www.w3schools.com/Html/html_blocks.asp</a:t>
            </a:r>
            <a:r>
              <a:rPr lang="en-US" dirty="0"/>
              <a:t> </a:t>
            </a:r>
          </a:p>
          <a:p>
            <a:r>
              <a:rPr lang="en-US" dirty="0"/>
              <a:t>HTML is all about applying meaning to content. Whereas most HTML tags apply meaning (p makes a paragraph, h1 makes a heading etc.), the span and div tags apply no meaning at all. This might sound about as useful as a foam hammer but they are actually used quite extensively in conjunction with CSS.</a:t>
            </a:r>
          </a:p>
          <a:p>
            <a:r>
              <a:rPr lang="en-US" dirty="0"/>
              <a:t>They are used to group together a chunk of HTML and hook some information onto that chunk, most commonly with the attributes class and id to associate the element with a class or id CSS selector.</a:t>
            </a:r>
          </a:p>
          <a:p>
            <a:r>
              <a:rPr lang="en-US" dirty="0"/>
              <a:t>The difference between span and div is that a span element is in-line and usually used for a small chunk of HTML inside a line (such as inside a paragraph) whereas a div (division) element is block-line (which is basically equivalent to having a line-break before and after it) and used to group larger chunks of code.</a:t>
            </a:r>
          </a:p>
          <a:p>
            <a:r>
              <a:rPr lang="en-US" b="1" dirty="0"/>
              <a:t>Block-level Elements</a:t>
            </a:r>
            <a:r>
              <a:rPr lang="en-US" dirty="0"/>
              <a:t>: A block-level element always starts on a new line and takes up the full width available (stretches out to the left and right as far as it can). The &lt;div&gt; element is a block-level element.</a:t>
            </a:r>
          </a:p>
          <a:p>
            <a:r>
              <a:rPr lang="en-US" b="1" dirty="0"/>
              <a:t>Inline Elements</a:t>
            </a:r>
            <a:r>
              <a:rPr lang="en-US" dirty="0"/>
              <a:t>: An inline element does not start on a new line and only takes up as much width as necessary. This is an inline &lt;span&gt; element inside a paragraph.</a:t>
            </a:r>
          </a:p>
          <a:p>
            <a:endParaRPr lang="en-US" dirty="0"/>
          </a:p>
        </p:txBody>
      </p:sp>
      <p:sp>
        <p:nvSpPr>
          <p:cNvPr id="4" name="Rectangle 1">
            <a:extLst>
              <a:ext uri="{FF2B5EF4-FFF2-40B4-BE49-F238E27FC236}">
                <a16:creationId xmlns:a16="http://schemas.microsoft.com/office/drawing/2014/main" id="{79568989-267E-48D4-97A3-3F62D877842E}"/>
              </a:ext>
            </a:extLst>
          </p:cNvPr>
          <p:cNvSpPr>
            <a:spLocks noChangeArrowheads="1"/>
          </p:cNvSpPr>
          <p:nvPr/>
        </p:nvSpPr>
        <p:spPr bwMode="auto">
          <a:xfrm>
            <a:off x="3499282" y="5569545"/>
            <a:ext cx="5335480" cy="923330"/>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999999"/>
                </a:solidFill>
                <a:effectLst/>
                <a:latin typeface="Source Code Pro"/>
              </a:rPr>
              <a:t>&lt;</a:t>
            </a:r>
            <a:r>
              <a:rPr kumimoji="0" lang="en-US" altLang="en-US" sz="1200" b="0" i="0" u="none" strike="noStrike" cap="none" normalizeH="0" baseline="0" dirty="0">
                <a:ln>
                  <a:noFill/>
                </a:ln>
                <a:solidFill>
                  <a:srgbClr val="BB3300"/>
                </a:solidFill>
                <a:effectLst/>
                <a:latin typeface="Source Code Pro"/>
              </a:rPr>
              <a:t>div </a:t>
            </a:r>
            <a:r>
              <a:rPr kumimoji="0" lang="en-US" altLang="en-US" sz="1200" b="0" i="0" u="none" strike="noStrike" cap="none" normalizeH="0" baseline="0" dirty="0">
                <a:ln>
                  <a:noFill/>
                </a:ln>
                <a:solidFill>
                  <a:srgbClr val="669900"/>
                </a:solidFill>
                <a:effectLst/>
                <a:latin typeface="Source Code Pro"/>
              </a:rPr>
              <a:t>id</a:t>
            </a:r>
            <a:r>
              <a:rPr kumimoji="0" lang="en-US" altLang="en-US" sz="1200" b="0" i="0" u="none" strike="noStrike" cap="none" normalizeH="0" baseline="0" dirty="0">
                <a:ln>
                  <a:noFill/>
                </a:ln>
                <a:solidFill>
                  <a:srgbClr val="999999"/>
                </a:solidFill>
                <a:effectLst/>
                <a:latin typeface="Source Code Pro"/>
              </a:rPr>
              <a:t>="</a:t>
            </a:r>
            <a:r>
              <a:rPr kumimoji="0" lang="en-US" altLang="en-US" sz="1200" b="0" i="0" u="none" strike="noStrike" cap="none" normalizeH="0" baseline="0" dirty="0">
                <a:ln>
                  <a:noFill/>
                </a:ln>
                <a:solidFill>
                  <a:srgbClr val="0077AA"/>
                </a:solidFill>
                <a:effectLst/>
                <a:latin typeface="Source Code Pro"/>
              </a:rPr>
              <a:t>scissors</a:t>
            </a:r>
            <a:r>
              <a:rPr kumimoji="0" lang="en-US" altLang="en-US" sz="1200" b="0" i="0" u="none" strike="noStrike" cap="none" normalizeH="0" baseline="0" dirty="0">
                <a:ln>
                  <a:noFill/>
                </a:ln>
                <a:solidFill>
                  <a:srgbClr val="999999"/>
                </a:solidFill>
                <a:effectLst/>
                <a:latin typeface="Source Code Pro"/>
              </a:rPr>
              <a:t>"&gt;</a:t>
            </a:r>
            <a:r>
              <a:rPr kumimoji="0" lang="en-US" altLang="en-US" sz="1200" b="0" i="0" u="none" strike="noStrike" cap="none" normalizeH="0" baseline="0" dirty="0">
                <a:ln>
                  <a:noFill/>
                </a:ln>
                <a:solidFill>
                  <a:srgbClr val="000000"/>
                </a:solidFill>
                <a:effectLst/>
                <a:latin typeface="Source Code 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999999"/>
                </a:solidFill>
                <a:effectLst/>
                <a:latin typeface="Source Code Pro"/>
              </a:rPr>
              <a:t>   &lt;</a:t>
            </a:r>
            <a:r>
              <a:rPr kumimoji="0" lang="en-US" altLang="en-US" sz="1200" b="0" i="0" u="none" strike="noStrike" cap="none" normalizeH="0" baseline="0" dirty="0">
                <a:ln>
                  <a:noFill/>
                </a:ln>
                <a:solidFill>
                  <a:srgbClr val="BB3300"/>
                </a:solidFill>
                <a:effectLst/>
                <a:latin typeface="Source Code Pro"/>
              </a:rPr>
              <a:t>p</a:t>
            </a:r>
            <a:r>
              <a:rPr kumimoji="0" lang="en-US" altLang="en-US" sz="1200" b="0" i="0" u="none" strike="noStrike" cap="none" normalizeH="0" baseline="0" dirty="0">
                <a:ln>
                  <a:noFill/>
                </a:ln>
                <a:solidFill>
                  <a:srgbClr val="999999"/>
                </a:solidFill>
                <a:effectLst/>
                <a:latin typeface="Source Code Pro"/>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Source Code Pro"/>
              </a:rPr>
              <a:t>      This is </a:t>
            </a:r>
            <a:r>
              <a:rPr kumimoji="0" lang="en-US" altLang="en-US" sz="1200" b="0" i="0" u="none" strike="noStrike" cap="none" normalizeH="0" baseline="0" dirty="0">
                <a:ln>
                  <a:noFill/>
                </a:ln>
                <a:solidFill>
                  <a:srgbClr val="999999"/>
                </a:solidFill>
                <a:effectLst/>
                <a:latin typeface="Source Code Pro"/>
              </a:rPr>
              <a:t>&lt;</a:t>
            </a:r>
            <a:r>
              <a:rPr kumimoji="0" lang="en-US" altLang="en-US" sz="1200" b="0" i="0" u="none" strike="noStrike" cap="none" normalizeH="0" baseline="0" dirty="0">
                <a:ln>
                  <a:noFill/>
                </a:ln>
                <a:solidFill>
                  <a:srgbClr val="BB3300"/>
                </a:solidFill>
                <a:effectLst/>
                <a:latin typeface="Source Code Pro"/>
              </a:rPr>
              <a:t>span </a:t>
            </a:r>
            <a:r>
              <a:rPr kumimoji="0" lang="en-US" altLang="en-US" sz="1200" b="0" i="0" u="none" strike="noStrike" cap="none" normalizeH="0" baseline="0" dirty="0">
                <a:ln>
                  <a:noFill/>
                </a:ln>
                <a:solidFill>
                  <a:srgbClr val="669900"/>
                </a:solidFill>
                <a:effectLst/>
                <a:latin typeface="Source Code Pro"/>
              </a:rPr>
              <a:t>class</a:t>
            </a:r>
            <a:r>
              <a:rPr kumimoji="0" lang="en-US" altLang="en-US" sz="1200" b="0" i="0" u="none" strike="noStrike" cap="none" normalizeH="0" baseline="0" dirty="0">
                <a:ln>
                  <a:noFill/>
                </a:ln>
                <a:solidFill>
                  <a:srgbClr val="999999"/>
                </a:solidFill>
                <a:effectLst/>
                <a:latin typeface="Source Code Pro"/>
              </a:rPr>
              <a:t>="</a:t>
            </a:r>
            <a:r>
              <a:rPr kumimoji="0" lang="en-US" altLang="en-US" sz="1200" b="0" i="0" u="none" strike="noStrike" cap="none" normalizeH="0" baseline="0" dirty="0">
                <a:ln>
                  <a:noFill/>
                </a:ln>
                <a:solidFill>
                  <a:srgbClr val="0077AA"/>
                </a:solidFill>
                <a:effectLst/>
                <a:latin typeface="Source Code Pro"/>
              </a:rPr>
              <a:t>paper</a:t>
            </a:r>
            <a:r>
              <a:rPr kumimoji="0" lang="en-US" altLang="en-US" sz="1200" b="0" i="0" u="none" strike="noStrike" cap="none" normalizeH="0" baseline="0" dirty="0">
                <a:ln>
                  <a:noFill/>
                </a:ln>
                <a:solidFill>
                  <a:srgbClr val="999999"/>
                </a:solidFill>
                <a:effectLst/>
                <a:latin typeface="Source Code Pro"/>
              </a:rPr>
              <a:t>"&gt;</a:t>
            </a:r>
            <a:r>
              <a:rPr kumimoji="0" lang="en-US" altLang="en-US" sz="1200" b="0" i="0" u="none" strike="noStrike" cap="none" normalizeH="0" baseline="0" dirty="0">
                <a:ln>
                  <a:noFill/>
                </a:ln>
                <a:solidFill>
                  <a:srgbClr val="000000"/>
                </a:solidFill>
                <a:effectLst/>
                <a:latin typeface="Source Code Pro"/>
              </a:rPr>
              <a:t>crazy</a:t>
            </a:r>
            <a:r>
              <a:rPr kumimoji="0" lang="en-US" altLang="en-US" sz="1200" b="0" i="0" u="none" strike="noStrike" cap="none" normalizeH="0" baseline="0" dirty="0">
                <a:ln>
                  <a:noFill/>
                </a:ln>
                <a:solidFill>
                  <a:srgbClr val="999999"/>
                </a:solidFill>
                <a:effectLst/>
                <a:latin typeface="Source Code Pro"/>
              </a:rPr>
              <a:t>&lt;/</a:t>
            </a:r>
            <a:r>
              <a:rPr kumimoji="0" lang="en-US" altLang="en-US" sz="1200" b="0" i="0" u="none" strike="noStrike" cap="none" normalizeH="0" baseline="0" dirty="0">
                <a:ln>
                  <a:noFill/>
                </a:ln>
                <a:solidFill>
                  <a:srgbClr val="BB3300"/>
                </a:solidFill>
                <a:effectLst/>
                <a:latin typeface="Source Code Pro"/>
              </a:rPr>
              <a:t>span</a:t>
            </a:r>
            <a:r>
              <a:rPr kumimoji="0" lang="en-US" altLang="en-US" sz="1200" b="0" i="0" u="none" strike="noStrike" cap="none" normalizeH="0" baseline="0" dirty="0">
                <a:ln>
                  <a:noFill/>
                </a:ln>
                <a:solidFill>
                  <a:srgbClr val="999999"/>
                </a:solidFill>
                <a:effectLst/>
                <a:latin typeface="Source Code Pro"/>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999999"/>
                </a:solidFill>
                <a:effectLst/>
                <a:latin typeface="Source Code Pro"/>
              </a:rPr>
              <a:t>   &lt;/</a:t>
            </a:r>
            <a:r>
              <a:rPr kumimoji="0" lang="en-US" altLang="en-US" sz="1200" b="0" i="0" u="none" strike="noStrike" cap="none" normalizeH="0" baseline="0" dirty="0">
                <a:ln>
                  <a:noFill/>
                </a:ln>
                <a:solidFill>
                  <a:srgbClr val="BB3300"/>
                </a:solidFill>
                <a:effectLst/>
                <a:latin typeface="Source Code Pro"/>
              </a:rPr>
              <a:t>p</a:t>
            </a:r>
            <a:r>
              <a:rPr kumimoji="0" lang="en-US" altLang="en-US" sz="1200" b="0" i="0" u="none" strike="noStrike" cap="none" normalizeH="0" baseline="0" dirty="0">
                <a:ln>
                  <a:noFill/>
                </a:ln>
                <a:solidFill>
                  <a:srgbClr val="999999"/>
                </a:solidFill>
                <a:effectLst/>
                <a:latin typeface="Source Code Pro"/>
              </a:rPr>
              <a:t>&gt;</a:t>
            </a:r>
            <a:r>
              <a:rPr kumimoji="0" lang="en-US" altLang="en-US" sz="1200" b="0" i="0" u="none" strike="noStrike" cap="none" normalizeH="0" baseline="0" dirty="0">
                <a:ln>
                  <a:noFill/>
                </a:ln>
                <a:solidFill>
                  <a:srgbClr val="000000"/>
                </a:solidFill>
                <a:effectLst/>
                <a:latin typeface="Source Code 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999999"/>
                </a:solidFill>
                <a:effectLst/>
                <a:latin typeface="Source Code Pro"/>
              </a:rPr>
              <a:t>&lt;/</a:t>
            </a:r>
            <a:r>
              <a:rPr kumimoji="0" lang="en-US" altLang="en-US" sz="1200" b="0" i="0" u="none" strike="noStrike" cap="none" normalizeH="0" baseline="0" dirty="0">
                <a:ln>
                  <a:noFill/>
                </a:ln>
                <a:solidFill>
                  <a:srgbClr val="BB3300"/>
                </a:solidFill>
                <a:effectLst/>
                <a:latin typeface="Source Code Pro"/>
              </a:rPr>
              <a:t>div</a:t>
            </a:r>
            <a:r>
              <a:rPr kumimoji="0" lang="en-US" altLang="en-US" sz="1200" b="0" i="0" u="none" strike="noStrike" cap="none" normalizeH="0" baseline="0" dirty="0">
                <a:ln>
                  <a:noFill/>
                </a:ln>
                <a:solidFill>
                  <a:srgbClr val="999999"/>
                </a:solidFill>
                <a:effectLst/>
                <a:latin typeface="Source Code Pro"/>
              </a:rPr>
              <a:t>&gt;</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4737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2481</Words>
  <Application>Microsoft Office PowerPoint</Application>
  <PresentationFormat>Widescreen</PresentationFormat>
  <Paragraphs>126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inherit</vt:lpstr>
      <vt:lpstr>Source Code Pro</vt:lpstr>
      <vt:lpstr>Office Theme</vt:lpstr>
      <vt:lpstr>HTML Layouting and Semantic Structure</vt:lpstr>
      <vt:lpstr>Objective: Why study HTML structure</vt:lpstr>
      <vt:lpstr>Browser main flow</vt:lpstr>
      <vt:lpstr>How layout works</vt:lpstr>
      <vt:lpstr>Layout process</vt:lpstr>
      <vt:lpstr>Render tree construction</vt:lpstr>
      <vt:lpstr>Browser Internals</vt:lpstr>
      <vt:lpstr>A good HTML skeleton</vt:lpstr>
      <vt:lpstr>DIV and SPAN</vt:lpstr>
      <vt:lpstr>Problem with using only structural HTML tags for Boilerplate removal</vt:lpstr>
      <vt:lpstr>Paper on GoldMiner Algo: enhancement to Boilerpipe</vt:lpstr>
      <vt:lpstr>Paper on HTML layouts</vt:lpstr>
      <vt:lpstr>Lowering predict threshold in scikit-learn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Layouting and Semantic Structure</dc:title>
  <dc:creator>Joy Bose</dc:creator>
  <cp:lastModifiedBy>Joy Bose</cp:lastModifiedBy>
  <cp:revision>42</cp:revision>
  <dcterms:created xsi:type="dcterms:W3CDTF">2018-10-01T05:34:32Z</dcterms:created>
  <dcterms:modified xsi:type="dcterms:W3CDTF">2019-12-05T03:48:09Z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jobose@microsoft.com</vt:lpwstr>
  </property>
  <property fmtid="{D5CDD505-2E9C-101B-9397-08002B2CF9AE}" pid="5" name="MSIP_Label_f42aa342-8706-4288-bd11-ebb85995028c_SetDate">
    <vt:lpwstr>2018-10-01T05:34:52.6363434Z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