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PALMPAY SALES DASHBOARD ANALYSIS: INSIGHT</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RECOMMENDATION AND CONCLUSION</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REVENUE BY YEAR AND COUNTRY</a:t>
            </a:r>
            <a:endParaRPr dirty="0"/>
          </a:p>
          <a:p>
            <a:r>
              <a:rPr b="0" dirty="0"/>
              <a:t>No alt text provided</a:t>
            </a:r>
            <a:endParaRPr dirty="0"/>
          </a:p>
          <a:p>
            <a:endParaRPr dirty="0"/>
          </a:p>
          <a:p>
            <a:r>
              <a:rPr b="1" dirty="0"/>
              <a:t>SALES BY YEAR AND COUNTRY</a:t>
            </a:r>
            <a:endParaRPr dirty="0"/>
          </a:p>
          <a:p>
            <a:r>
              <a:rPr b="0" dirty="0"/>
              <a:t>No alt text provided</a:t>
            </a:r>
            <a:endParaRPr dirty="0"/>
          </a:p>
          <a:p>
            <a:endParaRPr dirty="0"/>
          </a:p>
          <a:p>
            <a:r>
              <a:rPr b="1" dirty="0"/>
              <a:t>Revenue Trends: Germany vs USA</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REVENUE YOY %AND SALES USD BY MONTH AND YEAR</a:t>
            </a:r>
            <a:endParaRPr dirty="0"/>
          </a:p>
          <a:p>
            <a:r>
              <a:rPr b="0" dirty="0"/>
              <a:t>No alt text provided</a:t>
            </a:r>
            <a:endParaRPr dirty="0"/>
          </a:p>
          <a:p>
            <a:endParaRPr dirty="0"/>
          </a:p>
          <a:p>
            <a:r>
              <a:rPr b="1" dirty="0"/>
              <a:t>keyDriversVisual</a:t>
            </a:r>
            <a:endParaRPr dirty="0"/>
          </a:p>
          <a:p>
            <a:r>
              <a:rPr b="0" dirty="0"/>
              <a:t>No alt text provided</a:t>
            </a:r>
            <a:endParaRPr dirty="0"/>
          </a:p>
          <a:p>
            <a:endParaRPr dirty="0"/>
          </a:p>
          <a:p>
            <a:r>
              <a:rPr b="1" dirty="0"/>
              <a:t>PRICING AND DISCOUNT TRENDBY COUNTRY AND YEAR</a:t>
            </a:r>
            <a:endParaRPr dirty="0"/>
          </a:p>
          <a:p>
            <a:r>
              <a:rPr b="0" dirty="0"/>
              <a:t>No alt text provided</a:t>
            </a:r>
            <a:endParaRPr dirty="0"/>
          </a:p>
          <a:p>
            <a:endParaRPr dirty="0"/>
          </a:p>
          <a:p>
            <a:r>
              <a:rPr b="1" dirty="0"/>
              <a:t>SALESQUANTITY BY COUNTRY</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REVENUE DRIVER ANALYSIS</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pivotTable</a:t>
            </a:r>
            <a:endParaRPr dirty="0"/>
          </a:p>
          <a:p>
            <a:r>
              <a:rPr b="0" dirty="0"/>
              <a:t>No alt text provided</a:t>
            </a:r>
            <a:endParaRPr dirty="0"/>
          </a:p>
          <a:p>
            <a:endParaRPr dirty="0"/>
          </a:p>
          <a:p>
            <a:r>
              <a:rPr b="1" dirty="0"/>
              <a:t>REVENUE BY YEAR AND  PRODUCT CATEGORY</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REVENUE (Excl Silicon Valley Bikes) BY MONTH AND YEAR</a:t>
            </a:r>
            <a:endParaRPr dirty="0"/>
          </a:p>
          <a:p>
            <a:r>
              <a:rPr b="0" dirty="0"/>
              <a:t>No alt text provided</a:t>
            </a:r>
            <a:endParaRPr dirty="0"/>
          </a:p>
          <a:p>
            <a:endParaRPr dirty="0"/>
          </a:p>
          <a:p>
            <a:r>
              <a:rPr b="1" dirty="0"/>
              <a:t>Lehman Crisis (Sept 2008)</a:t>
            </a:r>
            <a:endParaRPr dirty="0"/>
          </a:p>
          <a:p>
            <a:r>
              <a:rPr b="0" dirty="0"/>
              <a:t>No alt text provided</a:t>
            </a:r>
            <a:endParaRPr dirty="0"/>
          </a:p>
          <a:p>
            <a:endParaRPr dirty="0"/>
          </a:p>
          <a:p>
            <a:r>
              <a:rPr b="1" dirty="0"/>
              <a:t>REVENUE DIFFERENCE BY  MONTH</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THE  2008 LEHMAN CRISIS IMPACT</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SALESQUANTITY BY MONTH AND PRODUCT CATEGORY</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SEASONAL BEHAVIOUR CASE STUDY SUMMARY</a:t>
            </a:r>
            <a:endParaRPr dirty="0"/>
          </a:p>
          <a:p>
            <a:r>
              <a:rPr b="0" dirty="0"/>
              <a:t>No alt text provided</a:t>
            </a:r>
            <a:endParaRPr dirty="0"/>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27ED9C8-F09A-4D9E-BEC0-4725162E21F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27ED9C8-F09A-4D9E-BEC0-4725162E21F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8.xml"/><Relationship Id="rId2" Type="http://schemas.openxmlformats.org/officeDocument/2006/relationships/image" Target="../media/image1.png"/><Relationship Id="rId1" Type="http://schemas.openxmlformats.org/officeDocument/2006/relationships/hyperlink" Target="https://app.powerbi.com/groups/me/reports/f701eebe-b59a-4793-93cd-f0001788c15e/?pbi_source=PowerPoint" TargetMode="Externa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image" Target="../media/image2.png"/><Relationship Id="rId1" Type="http://schemas.openxmlformats.org/officeDocument/2006/relationships/hyperlink" Target="https://app.powerbi.com/groups/me/reports/f701eebe-b59a-4793-93cd-f0001788c15e/?pbi_source=PowerPoint" TargetMode="Externa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8.xml"/><Relationship Id="rId2" Type="http://schemas.openxmlformats.org/officeDocument/2006/relationships/image" Target="../media/image3.png"/><Relationship Id="rId1" Type="http://schemas.openxmlformats.org/officeDocument/2006/relationships/hyperlink" Target="https://app.powerbi.com/groups/me/reports/f701eebe-b59a-4793-93cd-f0001788c15e/?pbi_source=PowerPoint" TargetMode="Externa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8.xml"/><Relationship Id="rId2" Type="http://schemas.openxmlformats.org/officeDocument/2006/relationships/image" Target="../media/image4.png"/><Relationship Id="rId1" Type="http://schemas.openxmlformats.org/officeDocument/2006/relationships/hyperlink" Target="https://app.powerbi.com/groups/me/reports/f701eebe-b59a-4793-93cd-f0001788c15e/?pbi_source=PowerPoint" TargetMode="Externa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hyperlink" Target="https://app.powerbi.com/groups/me/reports/f701eebe-b59a-4793-93cd-f0001788c15e/?pbi_source=PowerPoint" TargetMode="Externa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hyperlink" Target="https://app.powerbi.com/groups/me/reports/f701eebe-b59a-4793-93cd-f0001788c15e/?pbi_source=PowerPoint" TargetMode="Externa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hyperlink" Target="https://app.powerbi.com/groups/me/reports/f701eebe-b59a-4793-93cd-f0001788c15e/?pbi_source=PowerPoint" TargetMode="Externa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8.xml"/><Relationship Id="rId2" Type="http://schemas.openxmlformats.org/officeDocument/2006/relationships/image" Target="../media/image8.png"/><Relationship Id="rId1" Type="http://schemas.openxmlformats.org/officeDocument/2006/relationships/hyperlink" Target="https://app.powerbi.com/groups/me/reports/f701eebe-b59a-4793-93cd-f0001788c15e/?pbi_source=PowerPoi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PALMPAY SALES DASHBOARD ANALYSIS: INSIGHT. Please refer to the notes on this slide for details">
            <a:hlinkClick r:id="rId1"/>
          </p:cNvPr>
          <p:cNvPicPr>
            <a:picLocks noChangeAspect="1"/>
          </p:cNvPicPr>
          <p:nvPr/>
        </p:nvPicPr>
        <p:blipFill>
          <a:blip r:embed="rId2"/>
          <a:stretch>
            <a:fillRect/>
          </a:stretch>
        </p:blipFill>
        <p:spPr>
          <a:xfrm>
            <a:off x="0" y="223520"/>
            <a:ext cx="12020550" cy="6858000"/>
          </a:xfrm>
          <a:prstGeom prst="rect">
            <a:avLst/>
          </a:prstGeom>
          <a:noFill/>
        </p:spPr>
      </p:pic>
      <p:sp>
        <p:nvSpPr>
          <p:cNvPr id="4" name="Title" hidden="1"/>
          <p:cNvSpPr>
            <a:spLocks noGrp="1"/>
          </p:cNvSpPr>
          <p:nvPr>
            <p:ph type="title"/>
          </p:nvPr>
        </p:nvSpPr>
        <p:spPr/>
        <p:txBody>
          <a:bodyPr/>
          <a:lstStyle/>
          <a:p>
            <a:r>
              <a:t>INSIGHT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RECOMMENDATION AND CONCLUSION. Please refer to the notes on this slide for details">
            <a:hlinkClick r:id="rId1"/>
          </p:cNvPr>
          <p:cNvPicPr>
            <a:picLocks noChangeAspect="1"/>
          </p:cNvPicPr>
          <p:nvPr/>
        </p:nvPicPr>
        <p:blipFill>
          <a:blip r:embed="rId2"/>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RECOMMENDATION AND 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slicer ,textbox ,card ,card ,REVENUE BY YEAR AND COUNTRY ,SALES BY YEAR AND COUNTRY ,Revenue Trends: Germany vs USA. Please refer to the notes on this slide for details">
            <a:hlinkClick r:id="rId1"/>
          </p:cNvPr>
          <p:cNvPicPr>
            <a:picLocks noChangeAspect="1"/>
          </p:cNvPicPr>
          <p:nvPr/>
        </p:nvPicPr>
        <p:blipFill>
          <a:blip r:embed="rId2"/>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SECTION A1 COUNTRY SALES TREND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actionButton ,REVENUE YOY %AND SALES USD BY MONTH AND YEAR ,keyDriversVisual ,PRICING AND DISCOUNT TRENDBY COUNTRY AND YEAR ,SALESQUANTITY BY COUNTRY ,textbox ,REVENUE DRIVER ANALYSIS. Please refer to the notes on this slide for details">
            <a:hlinkClick r:id="rId1"/>
          </p:cNvPr>
          <p:cNvPicPr>
            <a:picLocks noChangeAspect="1"/>
          </p:cNvPicPr>
          <p:nvPr/>
        </p:nvPicPr>
        <p:blipFill>
          <a:blip r:embed="rId2"/>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SECTION A2 SALES DRIVERS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pivotTable ,REVENUE BY YEAR AND  PRODUCT CATEGORY ,pivotTable ,pivotTable ,textbox. Please refer to the notes on this slide for details">
            <a:hlinkClick r:id="rId1"/>
          </p:cNvPr>
          <p:cNvPicPr>
            <a:picLocks noChangeAspect="1"/>
          </p:cNvPicPr>
          <p:nvPr/>
        </p:nvPicPr>
        <p:blipFill>
          <a:blip r:embed="rId2"/>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SECTION B SALES BY PRODUCT CATEGORY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kpi ,textbox ,REVENUE (Excl Silicon Valley Bikes) BY MONTH AND YEAR ,Lehman Crisis (Sept 2008) ,REVENUE DIFFERENCE BY  MONTH ,card ,card ,card ,card ,THE  2008 LEHMAN CRISIS IMPACT ,textbox. Please refer to the notes on this slide for details">
            <a:hlinkClick r:id="rId1"/>
          </p:cNvPr>
          <p:cNvPicPr>
            <a:picLocks noChangeAspect="1"/>
          </p:cNvPicPr>
          <p:nvPr/>
        </p:nvPicPr>
        <p:blipFill>
          <a:blip r:embed="rId2"/>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SECTION A3 THE LEHMAN CRISIS IMPACT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SALESQUANTITY BY MONTH AND PRODUCT CATEGORY ,textbox ,SEASONAL BEHAVIOUR CASE STUDY SUMMARY. Please refer to the notes on this slide for details">
            <a:hlinkClick r:id="rId1"/>
          </p:cNvPr>
          <p:cNvPicPr>
            <a:picLocks noChangeAspect="1"/>
          </p:cNvPicPr>
          <p:nvPr/>
        </p:nvPicPr>
        <p:blipFill>
          <a:blip r:embed="rId2"/>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SECTION B SEASONAL BEHAVIOUR CASE STUDY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textbox. Please refer to the notes on this slide for details">
            <a:hlinkClick r:id="rId1"/>
          </p:cNvPr>
          <p:cNvPicPr>
            <a:picLocks noChangeAspect="1"/>
          </p:cNvPicPr>
          <p:nvPr/>
        </p:nvPicPr>
        <p:blipFill>
          <a:blip r:embed="rId2"/>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ATTENDANCE</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Words>
  <Application>WPS Presentation</Application>
  <PresentationFormat>Widescreen</PresentationFormat>
  <Paragraphs>16</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SimSun</vt:lpstr>
      <vt:lpstr>Wingdings</vt:lpstr>
      <vt:lpstr>Segoe UI Light</vt:lpstr>
      <vt:lpstr>Arial</vt:lpstr>
      <vt:lpstr>Segoe UI</vt:lpstr>
      <vt:lpstr>Segoe UI Semibold</vt:lpstr>
      <vt:lpstr>Microsoft YaHei</vt:lpstr>
      <vt:lpstr>Arial Unicode MS</vt:lpstr>
      <vt:lpstr>Calibri Light</vt:lpstr>
      <vt:lpstr>Calibri</vt:lpstr>
      <vt:lpstr>Custom Design</vt:lpstr>
      <vt:lpstr>INSIGHT</vt:lpstr>
      <vt:lpstr>RECOMMENDATION AND CONCLUSION</vt:lpstr>
      <vt:lpstr>SECTION A1 COUNTRY SALES TREND</vt:lpstr>
      <vt:lpstr>SECTION A2 SALES DRIVERS</vt:lpstr>
      <vt:lpstr>SECTION B SALES BY PRODUCT CATEGORY</vt:lpstr>
      <vt:lpstr>SECTION A3 THE LEHMAN CRISIS IMPACT</vt:lpstr>
      <vt:lpstr>SECTION B SEASONAL BEHAVIOUR CASE STUDY SUMMARY</vt:lpstr>
      <vt:lpstr>ATTENDANCE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Joyce Ebruphiyo Etata</cp:lastModifiedBy>
  <cp:revision>5</cp:revision>
  <dcterms:created xsi:type="dcterms:W3CDTF">2016-09-04T11:54:00Z</dcterms:created>
  <dcterms:modified xsi:type="dcterms:W3CDTF">2025-10-26T23:19:12Z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5B6B09AC92D84C1E92849FC73C09ADF6_12</vt:lpwstr>
  </property>
  <property fmtid="{D5CDD505-2E9C-101B-9397-08002B2CF9AE}" pid="3" name="KSOProductBuildVer">
    <vt:lpwstr>1033-12.2.0.23131</vt:lpwstr>
  </property>
</Properties>
</file>