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3" r:id="rId7"/>
    <p:sldId id="265" r:id="rId8"/>
    <p:sldId id="262" r:id="rId9"/>
    <p:sldId id="264" r:id="rId10"/>
    <p:sldId id="267" r:id="rId11"/>
    <p:sldId id="269" r:id="rId12"/>
    <p:sldId id="268" r:id="rId13"/>
    <p:sldId id="270" r:id="rId14"/>
    <p:sldId id="25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37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F17D0-8376-4AF2-A023-E361839050A0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4755C-20D2-4B95-856B-A05E467F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Sfm_lasso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4755C-20D2-4B95-856B-A05E467F6F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generalassemb.ly/jasprout/projects/blob/master/project_3/ipynb/_Helper_Batch_Ru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Project 3 </a:t>
            </a:r>
            <a:br>
              <a:rPr lang="en-US" altLang="zh-TW" dirty="0"/>
            </a:br>
            <a:r>
              <a:rPr lang="en-US" altLang="zh-TW" sz="5600" dirty="0"/>
              <a:t>feature selection</a:t>
            </a:r>
            <a:br>
              <a:rPr lang="en-US" altLang="zh-TW" sz="5600" dirty="0"/>
            </a:br>
            <a:r>
              <a:rPr lang="en-US" altLang="zh-TW" sz="5600" dirty="0"/>
              <a:t>&amp;</a:t>
            </a:r>
            <a:br>
              <a:rPr lang="en-US" altLang="zh-TW" sz="5600" dirty="0"/>
            </a:br>
            <a:r>
              <a:rPr lang="en-US" altLang="zh-TW" sz="5600" dirty="0"/>
              <a:t>Classification</a:t>
            </a:r>
            <a:endParaRPr lang="en-US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Lin, General assembly,  data science immersive </a:t>
            </a:r>
          </a:p>
        </p:txBody>
      </p:sp>
    </p:spTree>
    <p:extLst>
      <p:ext uri="{BB962C8B-B14F-4D97-AF65-F5344CB8AC3E}">
        <p14:creationId xmlns:p14="http://schemas.microsoft.com/office/powerpoint/2010/main" val="135947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4349" y="1769000"/>
            <a:ext cx="782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model has the highest test score among 5% data subset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576"/>
            <a:ext cx="12192000" cy="2125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61851" y="3467356"/>
            <a:ext cx="1669241" cy="65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92854" y="3485766"/>
            <a:ext cx="571757" cy="60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42583" y="3737380"/>
            <a:ext cx="1878920" cy="300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fit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1514906"/>
            <a:ext cx="11300059" cy="5082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616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</a:t>
            </a:r>
            <a:br>
              <a:rPr lang="en-US" dirty="0"/>
            </a:br>
            <a:r>
              <a:rPr lang="en-US" dirty="0"/>
              <a:t>model tuning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0" y="1264836"/>
            <a:ext cx="10645498" cy="3742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69" y="3461220"/>
            <a:ext cx="5413866" cy="26568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236866" y="5239639"/>
            <a:ext cx="279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5%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072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Final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8" y="2398240"/>
            <a:ext cx="7572952" cy="42749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80842" y="1080743"/>
            <a:ext cx="1178287" cy="1031001"/>
          </a:xfrm>
          <a:prstGeom prst="ellipse">
            <a:avLst/>
          </a:prstGeom>
          <a:solidFill>
            <a:schemeClr val="tx2">
              <a:lumMod val="9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926768" y="996823"/>
            <a:ext cx="1472189" cy="1163369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SKM (ANOVA)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 top 1000 </a:t>
            </a:r>
            <a:r>
              <a:rPr lang="en-US" sz="1300" b="1" dirty="0" err="1">
                <a:solidFill>
                  <a:schemeClr val="bg1"/>
                </a:solidFill>
              </a:rPr>
              <a:t>Features</a:t>
            </a:r>
            <a:r>
              <a:rPr lang="en-US" dirty="0" err="1"/>
              <a:t>t</a:t>
            </a:r>
            <a:endParaRPr lang="en-US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3657154" y="996824"/>
            <a:ext cx="1336731" cy="116336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SKM (ANOVA)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Select top 250 </a:t>
            </a:r>
            <a:r>
              <a:rPr lang="en-US" sz="1300" b="1" dirty="0" err="1">
                <a:solidFill>
                  <a:schemeClr val="bg1"/>
                </a:solidFill>
              </a:rPr>
              <a:t>Features</a:t>
            </a:r>
            <a:r>
              <a:rPr lang="en-US" sz="1300" dirty="0" err="1"/>
              <a:t>t</a:t>
            </a:r>
            <a:endParaRPr lang="en-US" sz="1300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5270881" y="960648"/>
            <a:ext cx="1405353" cy="1199543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PCA 50 Components</a:t>
            </a:r>
            <a:endParaRPr lang="en-US" sz="14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7076315" y="1002314"/>
            <a:ext cx="1361213" cy="115787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SFM Logistic Regression</a:t>
            </a:r>
            <a:endParaRPr lang="en-US" sz="14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8850610" y="960649"/>
            <a:ext cx="1404171" cy="12353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 Neighbor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Classifier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04901" y="5185925"/>
            <a:ext cx="3639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Score: 0.7717 </a:t>
            </a:r>
          </a:p>
          <a:p>
            <a:r>
              <a:rPr lang="en-US" dirty="0"/>
              <a:t>			(w/o train test split)</a:t>
            </a:r>
          </a:p>
          <a:p>
            <a:r>
              <a:rPr lang="en-US" dirty="0"/>
              <a:t>Data subset: 10767 rows</a:t>
            </a:r>
          </a:p>
        </p:txBody>
      </p:sp>
    </p:spTree>
    <p:extLst>
      <p:ext uri="{BB962C8B-B14F-4D97-AF65-F5344CB8AC3E}">
        <p14:creationId xmlns:p14="http://schemas.microsoft.com/office/powerpoint/2010/main" val="232521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Final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2" y="1835352"/>
            <a:ext cx="10096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Project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849" y="1969699"/>
            <a:ext cx="9291215" cy="3450613"/>
          </a:xfrm>
        </p:spPr>
        <p:txBody>
          <a:bodyPr/>
          <a:lstStyle/>
          <a:p>
            <a:r>
              <a:rPr lang="en-US" dirty="0"/>
              <a:t>Usage of “Execute Preprocessor” to automate </a:t>
            </a:r>
            <a:r>
              <a:rPr lang="en-US" dirty="0" err="1"/>
              <a:t>jupyter</a:t>
            </a:r>
            <a:r>
              <a:rPr lang="en-US" dirty="0"/>
              <a:t> notebook run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stored in: </a:t>
            </a:r>
            <a:r>
              <a:rPr lang="en-US" dirty="0">
                <a:hlinkClick r:id="rId2"/>
              </a:rPr>
              <a:t>_</a:t>
            </a:r>
            <a:r>
              <a:rPr lang="en-US" dirty="0" err="1">
                <a:hlinkClick r:id="rId2"/>
              </a:rPr>
              <a:t>Helper_Batch_Run.ipynb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processing is repeatable and reliable</a:t>
            </a:r>
          </a:p>
          <a:p>
            <a:r>
              <a:rPr lang="en-US" dirty="0"/>
              <a:t>Pickle each Data subset, transformers and model results </a:t>
            </a:r>
          </a:p>
        </p:txBody>
      </p:sp>
    </p:spTree>
    <p:extLst>
      <p:ext uri="{BB962C8B-B14F-4D97-AF65-F5344CB8AC3E}">
        <p14:creationId xmlns:p14="http://schemas.microsoft.com/office/powerpoint/2010/main" val="217165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58" y="145991"/>
            <a:ext cx="9291215" cy="1049235"/>
          </a:xfrm>
        </p:spPr>
        <p:txBody>
          <a:bodyPr/>
          <a:lstStyle/>
          <a:p>
            <a:pPr algn="l"/>
            <a:r>
              <a:rPr lang="en-US" dirty="0"/>
              <a:t>Further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Re-run the process on the</a:t>
            </a:r>
            <a:r>
              <a:rPr lang="en-US" sz="2000" dirty="0"/>
              <a:t> 673 / 113 features which with  </a:t>
            </a:r>
            <a:r>
              <a:rPr lang="en-US" sz="2000" dirty="0" err="1"/>
              <a:t>p_value</a:t>
            </a:r>
            <a:r>
              <a:rPr lang="en-US" sz="2000" dirty="0"/>
              <a:t> </a:t>
            </a:r>
            <a:r>
              <a:rPr lang="en-US" dirty="0"/>
              <a:t>1 / 2</a:t>
            </a:r>
            <a:r>
              <a:rPr lang="en-US" sz="2000" dirty="0"/>
              <a:t> standard deviation below the mean from the first ANOVA transformer</a:t>
            </a:r>
          </a:p>
          <a:p>
            <a:r>
              <a:rPr lang="en-US" sz="2000" dirty="0"/>
              <a:t>Pull at least 10</a:t>
            </a:r>
            <a:r>
              <a:rPr lang="en-US" dirty="0"/>
              <a:t>% data to run through each pipeline and discard </a:t>
            </a:r>
            <a:r>
              <a:rPr lang="en-US" sz="2000" dirty="0"/>
              <a:t> all the smaller </a:t>
            </a:r>
            <a:r>
              <a:rPr lang="en-US" dirty="0"/>
              <a:t>sub</a:t>
            </a:r>
            <a:r>
              <a:rPr lang="en-US" sz="2000" dirty="0"/>
              <a:t>sets</a:t>
            </a:r>
          </a:p>
          <a:p>
            <a:r>
              <a:rPr lang="en-US" dirty="0"/>
              <a:t>Apply 100% data Grid Search on the final model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5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/>
          <a:lstStyle/>
          <a:p>
            <a:pPr algn="l"/>
            <a:r>
              <a:rPr lang="en-US" dirty="0"/>
              <a:t>Procedure 1 </a:t>
            </a:r>
            <a:br>
              <a:rPr lang="en-US" dirty="0"/>
            </a:br>
            <a:r>
              <a:rPr lang="en-US" dirty="0"/>
              <a:t>Drop columns with </a:t>
            </a:r>
            <a:r>
              <a:rPr lang="en-US" dirty="0" err="1"/>
              <a:t>anova</a:t>
            </a:r>
            <a:r>
              <a:rPr lang="en-US" dirty="0"/>
              <a:t> (select K best)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358"/>
            <a:ext cx="929121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006" y="1463224"/>
            <a:ext cx="52489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Create random selection on 1% of the data and feed to </a:t>
            </a:r>
            <a:r>
              <a:rPr lang="en-US" sz="2200" dirty="0" err="1"/>
              <a:t>anova</a:t>
            </a:r>
            <a:r>
              <a:rPr lang="en-US" sz="2200" dirty="0"/>
              <a:t> (</a:t>
            </a:r>
            <a:r>
              <a:rPr lang="en-US" sz="2200" dirty="0" err="1"/>
              <a:t>f_classif</a:t>
            </a:r>
            <a:r>
              <a:rPr lang="en-US" sz="2200" dirty="0"/>
              <a:t>) model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Iterate 100 times to get the average mean, min, max, standard deviation of </a:t>
            </a:r>
            <a:r>
              <a:rPr lang="en-US" sz="2200" dirty="0" err="1"/>
              <a:t>p_value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4699450"/>
            <a:ext cx="757237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64" y="1250571"/>
            <a:ext cx="6412600" cy="43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60" y="201336"/>
            <a:ext cx="11953204" cy="1049235"/>
          </a:xfrm>
        </p:spPr>
        <p:txBody>
          <a:bodyPr/>
          <a:lstStyle/>
          <a:p>
            <a:pPr algn="l"/>
            <a:r>
              <a:rPr lang="en-US" dirty="0"/>
              <a:t>Procedure 1 </a:t>
            </a:r>
            <a:br>
              <a:rPr lang="en-US" dirty="0"/>
            </a:br>
            <a:r>
              <a:rPr lang="en-US" dirty="0"/>
              <a:t>Drop columns with </a:t>
            </a:r>
            <a:r>
              <a:rPr lang="en-US" dirty="0" err="1"/>
              <a:t>anova</a:t>
            </a:r>
            <a:r>
              <a:rPr lang="en-US" dirty="0"/>
              <a:t> (select K best)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25358"/>
            <a:ext cx="9291215" cy="34506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006" y="1463224"/>
            <a:ext cx="52489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 simply dropped the 4000 top </a:t>
            </a:r>
            <a:r>
              <a:rPr lang="en-US" sz="2000" dirty="0" err="1"/>
              <a:t>p_value</a:t>
            </a:r>
            <a:r>
              <a:rPr lang="en-US" sz="2000" dirty="0"/>
              <a:t> features and kept the remaining 1000.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 intended to keep only 673 features which with  </a:t>
            </a:r>
            <a:r>
              <a:rPr lang="en-US" sz="2000" dirty="0" err="1"/>
              <a:t>p_value</a:t>
            </a:r>
            <a:r>
              <a:rPr lang="en-US" sz="2000" dirty="0"/>
              <a:t> 1 standard deviation below the mean for further trial.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Then I picked the feature and target </a:t>
            </a:r>
            <a:r>
              <a:rPr lang="en-US" sz="2000" dirty="0" err="1"/>
              <a:t>dataframe</a:t>
            </a:r>
            <a:r>
              <a:rPr lang="en-US" sz="2000" dirty="0"/>
              <a:t> with ~5% of rows for later analysis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693" r="11702" b="13599"/>
          <a:stretch/>
        </p:blipFill>
        <p:spPr>
          <a:xfrm>
            <a:off x="3906852" y="5915432"/>
            <a:ext cx="8195312" cy="862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09" y="1445678"/>
            <a:ext cx="6412600" cy="43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1 </a:t>
            </a:r>
            <a:br>
              <a:rPr lang="en-US" dirty="0"/>
            </a:br>
            <a:r>
              <a:rPr lang="en-US" dirty="0"/>
              <a:t>Create Bench marking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5" y="1447121"/>
            <a:ext cx="10023896" cy="5220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20" y="1441359"/>
            <a:ext cx="6850572" cy="8132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843" y="1129316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K Neighbor Classifier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5516" y="1129316"/>
            <a:ext cx="24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Logistic Regression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93669" y="4779570"/>
            <a:ext cx="2417054" cy="20313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5% of the data</a:t>
            </a:r>
          </a:p>
          <a:p>
            <a:r>
              <a:rPr lang="en-US" dirty="0"/>
              <a:t>Pickled </a:t>
            </a:r>
            <a:r>
              <a:rPr lang="en-US" dirty="0" err="1"/>
              <a:t>cv_results</a:t>
            </a:r>
            <a:r>
              <a:rPr lang="en-US" dirty="0"/>
              <a:t> for each model</a:t>
            </a:r>
          </a:p>
        </p:txBody>
      </p:sp>
    </p:spTree>
    <p:extLst>
      <p:ext uri="{BB962C8B-B14F-4D97-AF65-F5344CB8AC3E}">
        <p14:creationId xmlns:p14="http://schemas.microsoft.com/office/powerpoint/2010/main" val="13993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Logistic regression Pipelines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11" y="1119026"/>
            <a:ext cx="5573267" cy="3111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6" y="1231321"/>
            <a:ext cx="5515325" cy="2138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9" y="3275828"/>
            <a:ext cx="7791882" cy="3575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9042703" y="4408982"/>
            <a:ext cx="279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5% of the data</a:t>
            </a:r>
          </a:p>
          <a:p>
            <a:r>
              <a:rPr lang="en-US" dirty="0"/>
              <a:t>Pickled </a:t>
            </a:r>
            <a:r>
              <a:rPr lang="en-US" dirty="0" err="1"/>
              <a:t>cv_results</a:t>
            </a:r>
            <a:r>
              <a:rPr lang="en-US" dirty="0"/>
              <a:t> for each pipeline</a:t>
            </a:r>
          </a:p>
        </p:txBody>
      </p:sp>
    </p:spTree>
    <p:extLst>
      <p:ext uri="{BB962C8B-B14F-4D97-AF65-F5344CB8AC3E}">
        <p14:creationId xmlns:p14="http://schemas.microsoft.com/office/powerpoint/2010/main" val="253837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K Neighbor classifier Pipelines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771" y="4511652"/>
            <a:ext cx="279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subset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.5%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1%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5% of the data</a:t>
            </a:r>
          </a:p>
          <a:p>
            <a:r>
              <a:rPr lang="en-US" dirty="0"/>
              <a:t>Pickled </a:t>
            </a:r>
            <a:r>
              <a:rPr lang="en-US" dirty="0" err="1"/>
              <a:t>cv_results</a:t>
            </a:r>
            <a:r>
              <a:rPr lang="en-US" dirty="0"/>
              <a:t> for each pipeline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8" y="1054681"/>
            <a:ext cx="4429274" cy="273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0481"/>
          <a:stretch/>
        </p:blipFill>
        <p:spPr>
          <a:xfrm>
            <a:off x="-56379" y="3354758"/>
            <a:ext cx="7868884" cy="3596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37" y="1054681"/>
            <a:ext cx="5933700" cy="3276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62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8496" y="1499492"/>
            <a:ext cx="852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model has the highest average test score from all subset runs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85" y="2040743"/>
            <a:ext cx="7496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95" y="2400500"/>
            <a:ext cx="7858125" cy="3314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51447" y="1730706"/>
            <a:ext cx="769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on .1% </a:t>
            </a:r>
            <a:r>
              <a:rPr lang="en-US" dirty="0" err="1"/>
              <a:t>datasubset</a:t>
            </a:r>
            <a:r>
              <a:rPr lang="en-US" dirty="0"/>
              <a:t> has the highest test score among all</a:t>
            </a:r>
          </a:p>
        </p:txBody>
      </p:sp>
    </p:spTree>
    <p:extLst>
      <p:ext uri="{BB962C8B-B14F-4D97-AF65-F5344CB8AC3E}">
        <p14:creationId xmlns:p14="http://schemas.microsoft.com/office/powerpoint/2010/main" val="338538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40" y="182086"/>
            <a:ext cx="11661238" cy="1049235"/>
          </a:xfrm>
        </p:spPr>
        <p:txBody>
          <a:bodyPr/>
          <a:lstStyle/>
          <a:p>
            <a:pPr algn="l"/>
            <a:r>
              <a:rPr lang="en-US" dirty="0"/>
              <a:t>Procedure 2</a:t>
            </a:r>
            <a:br>
              <a:rPr lang="en-US" dirty="0"/>
            </a:br>
            <a:r>
              <a:rPr lang="en-US" dirty="0"/>
              <a:t>evaluate each pipeline – test score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4349" y="1769000"/>
            <a:ext cx="782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pipeline 2 KNC model has the highest test score among 5% data subset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2" y="2385160"/>
            <a:ext cx="10182225" cy="4057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7259" y="4271291"/>
            <a:ext cx="8235737" cy="454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1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1151</TotalTime>
  <Words>440</Words>
  <Application>Microsoft Office PowerPoint</Application>
  <PresentationFormat>Widescreen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Rockwell</vt:lpstr>
      <vt:lpstr>Gallery</vt:lpstr>
      <vt:lpstr>Project 3  feature selection &amp; Classification</vt:lpstr>
      <vt:lpstr>Procedure 1  Drop columns with anova (select K best) method</vt:lpstr>
      <vt:lpstr>Procedure 1  Drop columns with anova (select K best) method</vt:lpstr>
      <vt:lpstr>Procedure 1  Create Bench marking models</vt:lpstr>
      <vt:lpstr>Procedure 2 Logistic regression Pipelines </vt:lpstr>
      <vt:lpstr>Procedure 2 K Neighbor classifier Pipelines </vt:lpstr>
      <vt:lpstr>Procedure 2 evaluate each pipeline – test score </vt:lpstr>
      <vt:lpstr>Procedure 2 evaluate each pipeline – test score </vt:lpstr>
      <vt:lpstr>Procedure 2 evaluate each pipeline – test score </vt:lpstr>
      <vt:lpstr>Procedure 2 evaluate each pipeline – test score </vt:lpstr>
      <vt:lpstr>Procedure 2 evaluate each pipeline – fit time</vt:lpstr>
      <vt:lpstr>Procedure  model tuning</vt:lpstr>
      <vt:lpstr>Final model</vt:lpstr>
      <vt:lpstr>Final columns</vt:lpstr>
      <vt:lpstr>Project learned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 feature selection &amp; Classification</dc:title>
  <dc:creator>Joyce Lin</dc:creator>
  <cp:lastModifiedBy>Joyce Lin</cp:lastModifiedBy>
  <cp:revision>35</cp:revision>
  <dcterms:created xsi:type="dcterms:W3CDTF">2017-05-09T05:04:26Z</dcterms:created>
  <dcterms:modified xsi:type="dcterms:W3CDTF">2017-07-25T06:14:00Z</dcterms:modified>
</cp:coreProperties>
</file>