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6"/>
  </p:notesMasterIdLst>
  <p:sldIdLst>
    <p:sldId id="256" r:id="rId2"/>
    <p:sldId id="270" r:id="rId3"/>
    <p:sldId id="257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8D5"/>
    <a:srgbClr val="642E4F"/>
    <a:srgbClr val="638339"/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F17D0-8376-4AF2-A023-E361839050A0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4755C-20D2-4B95-856B-A05E467F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z="1800" dirty="0"/>
              <a:t>r = redis.StrictRedis(redis_ip)</a:t>
            </a:r>
            <a:endParaRPr lang="en-US" sz="1800" dirty="0"/>
          </a:p>
          <a:p>
            <a:pPr lvl="1"/>
            <a:r>
              <a:rPr lang="en-US" sz="1800" dirty="0" err="1"/>
              <a:t>r.pipeline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755C-20D2-4B95-856B-A05E467F6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1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74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5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0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1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9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3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Project 4 </a:t>
            </a:r>
            <a:br>
              <a:rPr lang="en-US" altLang="zh-TW" dirty="0"/>
            </a:br>
            <a:r>
              <a:rPr lang="en-US" altLang="zh-TW" sz="5600" dirty="0"/>
              <a:t>Natural language processing using Wikipedia </a:t>
            </a:r>
            <a:r>
              <a:rPr lang="en-US" altLang="zh-TW" sz="5600" dirty="0" err="1"/>
              <a:t>api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Lin, General assembly,  data science immersive </a:t>
            </a:r>
          </a:p>
        </p:txBody>
      </p:sp>
    </p:spTree>
    <p:extLst>
      <p:ext uri="{BB962C8B-B14F-4D97-AF65-F5344CB8AC3E}">
        <p14:creationId xmlns:p14="http://schemas.microsoft.com/office/powerpoint/2010/main" val="135947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" y="284077"/>
            <a:ext cx="7160595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Prediction – unsupervised</a:t>
            </a:r>
            <a:br>
              <a:rPr lang="en-US" dirty="0"/>
            </a:br>
            <a:r>
              <a:rPr lang="en-US" dirty="0"/>
              <a:t>Cosine similarity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5" y="1666944"/>
            <a:ext cx="106837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Combine Wikipedia page content from a single category into one string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Vectorize</a:t>
            </a:r>
            <a:r>
              <a:rPr lang="en-US" sz="2200" dirty="0"/>
              <a:t> the “category string” as well as the “ page string”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" y="2048915"/>
            <a:ext cx="6650567" cy="263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" y="5204227"/>
            <a:ext cx="10115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44" y="231543"/>
            <a:ext cx="7160595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Prediction – unsupervised</a:t>
            </a:r>
            <a:br>
              <a:rPr lang="en-US" dirty="0"/>
            </a:br>
            <a:r>
              <a:rPr lang="en-US" dirty="0"/>
              <a:t>Cosine similarity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626" y="1280778"/>
            <a:ext cx="9768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Get COSINE SIMILARITY SCORE by “strings”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87" y="1758135"/>
            <a:ext cx="8279146" cy="47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04" y="209317"/>
            <a:ext cx="716059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– unsupervised</a:t>
            </a:r>
            <a:br>
              <a:rPr lang="en-US" dirty="0"/>
            </a:br>
            <a:r>
              <a:rPr lang="en-US" dirty="0"/>
              <a:t>Cosine similarity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3363" y="1497271"/>
            <a:ext cx="44068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Run Cosine Similarity score on Wikipedia page content again each category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 the category that gets the highest cosine similarity score as predicted category by each page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Cosine Similarity Accuracy = (right prediction)/ (total predicted)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" y="1316306"/>
            <a:ext cx="7266794" cy="2375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0810"/>
          <a:stretch/>
        </p:blipFill>
        <p:spPr>
          <a:xfrm>
            <a:off x="89554" y="4613394"/>
            <a:ext cx="7266794" cy="200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4" y="3854414"/>
            <a:ext cx="7266794" cy="643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363" y="6023621"/>
            <a:ext cx="4406836" cy="6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Project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849" y="1969699"/>
            <a:ext cx="9291215" cy="3450613"/>
          </a:xfrm>
        </p:spPr>
        <p:txBody>
          <a:bodyPr/>
          <a:lstStyle/>
          <a:p>
            <a:r>
              <a:rPr lang="en-US" dirty="0"/>
              <a:t>Be mindful on using recursive method</a:t>
            </a:r>
          </a:p>
          <a:p>
            <a:pPr lvl="1"/>
            <a:r>
              <a:rPr lang="en-US" dirty="0"/>
              <a:t>Better to pull one article and insert into database at a time</a:t>
            </a:r>
          </a:p>
          <a:p>
            <a:r>
              <a:rPr lang="en-US" dirty="0"/>
              <a:t>Memory issue</a:t>
            </a:r>
          </a:p>
          <a:p>
            <a:r>
              <a:rPr lang="en-US" dirty="0"/>
              <a:t>There is no true test/ train split on this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17165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Further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Build python script for data collection</a:t>
            </a:r>
          </a:p>
          <a:p>
            <a:r>
              <a:rPr lang="en-US" sz="2000" dirty="0"/>
              <a:t>Error handing on memory issue</a:t>
            </a:r>
          </a:p>
          <a:p>
            <a:r>
              <a:rPr lang="en-US" sz="2000" dirty="0"/>
              <a:t>Further tuning on LSA </a:t>
            </a:r>
            <a:r>
              <a:rPr lang="en-US" sz="2000" dirty="0" err="1"/>
              <a:t>n_component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5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hought Bubble: Cloud 106"/>
          <p:cNvSpPr/>
          <p:nvPr/>
        </p:nvSpPr>
        <p:spPr>
          <a:xfrm flipH="1">
            <a:off x="-94384" y="212412"/>
            <a:ext cx="2932306" cy="2157471"/>
          </a:xfrm>
          <a:prstGeom prst="cloudCallout">
            <a:avLst>
              <a:gd name="adj1" fmla="val -38606"/>
              <a:gd name="adj2" fmla="val 75965"/>
            </a:avLst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840" y="81750"/>
            <a:ext cx="4488027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pipeline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08974" y="5488142"/>
            <a:ext cx="1582547" cy="1199543"/>
          </a:xfrm>
          <a:prstGeom prst="roundRect">
            <a:avLst/>
          </a:prstGeom>
          <a:solidFill>
            <a:srgbClr val="638339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Unsupervised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Nearest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Neighbor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5108974" y="3967487"/>
            <a:ext cx="1582547" cy="1199543"/>
          </a:xfrm>
          <a:prstGeom prst="roundRect">
            <a:avLst/>
          </a:prstGeom>
          <a:solidFill>
            <a:srgbClr val="638339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Unsupervised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Cosine Similarity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761993" y="312619"/>
            <a:ext cx="1582547" cy="11995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 Process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SVD(LSA)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94209" y="1606083"/>
            <a:ext cx="1608789" cy="10326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 Process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Data Cleaning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3799780" y="318732"/>
            <a:ext cx="1582547" cy="11995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 Process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TFIDF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2458918" y="2316596"/>
            <a:ext cx="1274676" cy="1800313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Mongo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7463012" y="2504327"/>
            <a:ext cx="1082228" cy="121388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Redis</a:t>
            </a:r>
            <a:endParaRPr lang="en-US" dirty="0"/>
          </a:p>
        </p:txBody>
      </p:sp>
      <p:cxnSp>
        <p:nvCxnSpPr>
          <p:cNvPr id="5" name="Straight Arrow Connector 4"/>
          <p:cNvCxnSpPr>
            <a:cxnSpLocks/>
            <a:stCxn id="19" idx="2"/>
            <a:endCxn id="3" idx="2"/>
          </p:cNvCxnSpPr>
          <p:nvPr/>
        </p:nvCxnSpPr>
        <p:spPr>
          <a:xfrm rot="16200000" flipH="1">
            <a:off x="1539767" y="2297602"/>
            <a:ext cx="577988" cy="1260314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5804564" y="304765"/>
            <a:ext cx="986052" cy="3413072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21" idx="1"/>
            <a:endCxn id="18" idx="2"/>
          </p:cNvCxnSpPr>
          <p:nvPr/>
        </p:nvCxnSpPr>
        <p:spPr>
          <a:xfrm rot="16200000" flipV="1">
            <a:off x="6782614" y="1282814"/>
            <a:ext cx="992166" cy="1450859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1030305" y="5214747"/>
            <a:ext cx="1500667" cy="11995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 Process</a:t>
            </a:r>
          </a:p>
          <a:p>
            <a:pPr algn="ctr"/>
            <a:r>
              <a:rPr lang="en-US" sz="1400" b="1" dirty="0" err="1">
                <a:solidFill>
                  <a:schemeClr val="tx2">
                    <a:lumMod val="25000"/>
                  </a:schemeClr>
                </a:solidFill>
              </a:rPr>
              <a:t>Vectorizing</a:t>
            </a:r>
            <a:endParaRPr lang="en-US" sz="1400" b="1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spacy</a:t>
            </a:r>
          </a:p>
        </p:txBody>
      </p:sp>
      <p:cxnSp>
        <p:nvCxnSpPr>
          <p:cNvPr id="65" name="Straight Arrow Connector 64"/>
          <p:cNvCxnSpPr>
            <a:cxnSpLocks/>
            <a:stCxn id="57" idx="3"/>
            <a:endCxn id="11" idx="1"/>
          </p:cNvCxnSpPr>
          <p:nvPr/>
        </p:nvCxnSpPr>
        <p:spPr>
          <a:xfrm>
            <a:off x="2530972" y="5814519"/>
            <a:ext cx="2578002" cy="27339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3"/>
            <a:endCxn id="17" idx="3"/>
          </p:cNvCxnSpPr>
          <p:nvPr/>
        </p:nvCxnSpPr>
        <p:spPr>
          <a:xfrm rot="5400000">
            <a:off x="6923298" y="3486431"/>
            <a:ext cx="849052" cy="1312605"/>
          </a:xfrm>
          <a:prstGeom prst="bentConnector2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cxnSpLocks/>
            <a:stCxn id="3" idx="1"/>
            <a:endCxn id="20" idx="1"/>
          </p:cNvCxnSpPr>
          <p:nvPr/>
        </p:nvCxnSpPr>
        <p:spPr>
          <a:xfrm rot="5400000" flipH="1" flipV="1">
            <a:off x="2748972" y="1265788"/>
            <a:ext cx="1398092" cy="703524"/>
          </a:xfrm>
          <a:prstGeom prst="bentConnector2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/>
          <p:cNvSpPr/>
          <p:nvPr/>
        </p:nvSpPr>
        <p:spPr>
          <a:xfrm>
            <a:off x="10268611" y="922881"/>
            <a:ext cx="1582547" cy="11995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Supervised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Decision Tree</a:t>
            </a:r>
          </a:p>
        </p:txBody>
      </p:sp>
      <p:sp>
        <p:nvSpPr>
          <p:cNvPr id="87" name="Rectangle: Rounded Corners 86"/>
          <p:cNvSpPr/>
          <p:nvPr/>
        </p:nvSpPr>
        <p:spPr>
          <a:xfrm>
            <a:off x="10277755" y="2514092"/>
            <a:ext cx="1582547" cy="11995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Supervised</a:t>
            </a:r>
          </a:p>
          <a:p>
            <a:pPr algn="ctr"/>
            <a:r>
              <a:rPr lang="en-US" sz="1400" b="1" dirty="0">
                <a:solidFill>
                  <a:schemeClr val="tx2">
                    <a:lumMod val="25000"/>
                  </a:schemeClr>
                </a:solidFill>
              </a:rPr>
              <a:t>K Neighbor Classifier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9558" y="634148"/>
            <a:ext cx="2121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Data Collection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From 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6" name="Connector: Elbow 115"/>
          <p:cNvCxnSpPr>
            <a:cxnSpLocks/>
            <a:stCxn id="3" idx="3"/>
            <a:endCxn id="57" idx="0"/>
          </p:cNvCxnSpPr>
          <p:nvPr/>
        </p:nvCxnSpPr>
        <p:spPr>
          <a:xfrm rot="5400000">
            <a:off x="1889529" y="4008020"/>
            <a:ext cx="1097838" cy="131561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64"/>
          <p:cNvCxnSpPr>
            <a:cxnSpLocks/>
            <a:stCxn id="57" idx="3"/>
            <a:endCxn id="17" idx="1"/>
          </p:cNvCxnSpPr>
          <p:nvPr/>
        </p:nvCxnSpPr>
        <p:spPr>
          <a:xfrm flipV="1">
            <a:off x="2530972" y="4567259"/>
            <a:ext cx="2578002" cy="124726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45"/>
          <p:cNvCxnSpPr>
            <a:cxnSpLocks/>
            <a:stCxn id="21" idx="4"/>
            <a:endCxn id="85" idx="1"/>
          </p:cNvCxnSpPr>
          <p:nvPr/>
        </p:nvCxnSpPr>
        <p:spPr>
          <a:xfrm flipV="1">
            <a:off x="8545240" y="1522653"/>
            <a:ext cx="1723371" cy="1588614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45"/>
          <p:cNvCxnSpPr>
            <a:cxnSpLocks/>
            <a:stCxn id="21" idx="4"/>
            <a:endCxn id="87" idx="1"/>
          </p:cNvCxnSpPr>
          <p:nvPr/>
        </p:nvCxnSpPr>
        <p:spPr>
          <a:xfrm>
            <a:off x="8545240" y="3111267"/>
            <a:ext cx="1732515" cy="2597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68"/>
          <p:cNvCxnSpPr>
            <a:cxnSpLocks/>
            <a:stCxn id="21" idx="3"/>
            <a:endCxn id="11" idx="3"/>
          </p:cNvCxnSpPr>
          <p:nvPr/>
        </p:nvCxnSpPr>
        <p:spPr>
          <a:xfrm rot="5400000">
            <a:off x="6162971" y="4246758"/>
            <a:ext cx="2369707" cy="1312605"/>
          </a:xfrm>
          <a:prstGeom prst="bentConnector2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/>
          <a:lstStyle/>
          <a:p>
            <a:pPr algn="l"/>
            <a:r>
              <a:rPr lang="en-US" dirty="0"/>
              <a:t>Data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9949" y="1040411"/>
            <a:ext cx="6414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Used </a:t>
            </a:r>
            <a:r>
              <a:rPr lang="en-US" sz="2200" b="1" dirty="0"/>
              <a:t>Wikimedia API </a:t>
            </a:r>
            <a:r>
              <a:rPr lang="en-US" sz="2200" dirty="0"/>
              <a:t>search query to request page id and title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Collect page title from sub-categories using </a:t>
            </a:r>
            <a:r>
              <a:rPr lang="en-US" sz="2200" b="1" dirty="0"/>
              <a:t>recursive</a:t>
            </a:r>
            <a:r>
              <a:rPr lang="en-US" sz="2200" dirty="0"/>
              <a:t> method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0" y="1141227"/>
            <a:ext cx="5203368" cy="1848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54" y="2990089"/>
            <a:ext cx="7521989" cy="363011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821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332" y="2968603"/>
            <a:ext cx="3656042" cy="3520446"/>
          </a:xfrm>
          <a:prstGeom prst="snip2DiagRect">
            <a:avLst>
              <a:gd name="adj1" fmla="val 0"/>
              <a:gd name="adj2" fmla="val 1095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/>
          <a:lstStyle/>
          <a:p>
            <a:pPr algn="l"/>
            <a:r>
              <a:rPr lang="en-US" dirty="0"/>
              <a:t>Data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2456" y="962916"/>
            <a:ext cx="50810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Use </a:t>
            </a:r>
            <a:r>
              <a:rPr lang="en-US" sz="2200" b="1" dirty="0" err="1"/>
              <a:t>wikipedia</a:t>
            </a:r>
            <a:r>
              <a:rPr lang="en-US" sz="2200" b="1" dirty="0"/>
              <a:t> library </a:t>
            </a:r>
            <a:r>
              <a:rPr lang="en-US" sz="2200" dirty="0"/>
              <a:t>to pull page content based on page title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Insert each </a:t>
            </a:r>
            <a:r>
              <a:rPr lang="en-US" sz="2200" b="1" dirty="0"/>
              <a:t>document</a:t>
            </a:r>
            <a:r>
              <a:rPr lang="en-US" sz="2200" dirty="0"/>
              <a:t> into my </a:t>
            </a:r>
            <a:r>
              <a:rPr lang="en-US" sz="2200" b="1" dirty="0"/>
              <a:t>wiki</a:t>
            </a:r>
            <a:r>
              <a:rPr lang="en-US" sz="2200" dirty="0"/>
              <a:t> </a:t>
            </a:r>
            <a:r>
              <a:rPr lang="en-US" sz="2200" b="1" dirty="0"/>
              <a:t>Mongo Collection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87" y="2282803"/>
            <a:ext cx="6670566" cy="37250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87" y="1480980"/>
            <a:ext cx="2781692" cy="678222"/>
          </a:xfrm>
          <a:prstGeom prst="snip2DiagRect">
            <a:avLst>
              <a:gd name="adj1" fmla="val 38425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83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8995040" cy="1049235"/>
          </a:xfrm>
        </p:spPr>
        <p:txBody>
          <a:bodyPr/>
          <a:lstStyle/>
          <a:p>
            <a:pPr algn="l"/>
            <a:r>
              <a:rPr lang="en-US" dirty="0"/>
              <a:t>Preprocessing - Data cleaning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3453" y="1134935"/>
            <a:ext cx="5149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Clean article content with </a:t>
            </a:r>
            <a:r>
              <a:rPr lang="en-US" sz="2200" b="1" dirty="0"/>
              <a:t>regex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Tokenize content into text using </a:t>
            </a:r>
            <a:r>
              <a:rPr lang="en-US" sz="2200" b="1" dirty="0"/>
              <a:t>lemmatization</a:t>
            </a:r>
            <a:r>
              <a:rPr lang="en-US" sz="2200" dirty="0"/>
              <a:t> method for removing </a:t>
            </a:r>
            <a:r>
              <a:rPr lang="en-US" sz="2200" b="1" dirty="0"/>
              <a:t>stop words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Save cleaned content back to my </a:t>
            </a:r>
            <a:r>
              <a:rPr lang="en-US" sz="2200" b="1" dirty="0"/>
              <a:t>wiki mongo collection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3" y="1756383"/>
            <a:ext cx="2481919" cy="696285"/>
          </a:xfrm>
          <a:prstGeom prst="snip2DiagRect">
            <a:avLst>
              <a:gd name="adj1" fmla="val 27518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3" y="2638836"/>
            <a:ext cx="5655547" cy="1970283"/>
          </a:xfrm>
          <a:prstGeom prst="snip2DiagRect">
            <a:avLst>
              <a:gd name="adj1" fmla="val 0"/>
              <a:gd name="adj2" fmla="val 2848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43" y="4822446"/>
            <a:ext cx="6071617" cy="1568671"/>
          </a:xfrm>
          <a:prstGeom prst="snip2DiagRect">
            <a:avLst>
              <a:gd name="adj1" fmla="val 46431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130" y="3244718"/>
            <a:ext cx="5560804" cy="3155456"/>
          </a:xfrm>
          <a:prstGeom prst="snip2DiagRect">
            <a:avLst>
              <a:gd name="adj1" fmla="val 0"/>
              <a:gd name="adj2" fmla="val 2394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31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Preprocessing - TIFIDF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2425" y="2296223"/>
            <a:ext cx="49097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Get bag of words using TIFIDF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Dump table into </a:t>
            </a:r>
            <a:r>
              <a:rPr lang="en-US" sz="2200" dirty="0" err="1"/>
              <a:t>redis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2132602"/>
            <a:ext cx="6465807" cy="2740631"/>
          </a:xfrm>
          <a:prstGeom prst="snip2DiagRect">
            <a:avLst>
              <a:gd name="adj1" fmla="val 10844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28" y="5026411"/>
            <a:ext cx="5404184" cy="1302213"/>
          </a:xfrm>
          <a:prstGeom prst="snip2DiagRect">
            <a:avLst>
              <a:gd name="adj1" fmla="val 1298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" y="1185973"/>
            <a:ext cx="11297412" cy="7911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0" y="6481802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Frequency * Inverse Document Frequency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991" y="4696392"/>
            <a:ext cx="3378402" cy="981125"/>
          </a:xfrm>
          <a:prstGeom prst="snip2DiagRect">
            <a:avLst>
              <a:gd name="adj1" fmla="val 29358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559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04" y="0"/>
            <a:ext cx="6067467" cy="1049235"/>
          </a:xfrm>
        </p:spPr>
        <p:txBody>
          <a:bodyPr/>
          <a:lstStyle/>
          <a:p>
            <a:pPr algn="l"/>
            <a:r>
              <a:rPr lang="en-US" dirty="0"/>
              <a:t>Preprocessing - LSA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2186" b="44603"/>
          <a:stretch/>
        </p:blipFill>
        <p:spPr>
          <a:xfrm>
            <a:off x="589877" y="5103854"/>
            <a:ext cx="5204050" cy="1445608"/>
          </a:xfrm>
          <a:prstGeom prst="snip2DiagRect">
            <a:avLst>
              <a:gd name="adj1" fmla="val 0"/>
              <a:gd name="adj2" fmla="val 1427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3336"/>
          <a:stretch/>
        </p:blipFill>
        <p:spPr>
          <a:xfrm>
            <a:off x="683675" y="-1651013"/>
            <a:ext cx="4476987" cy="1454801"/>
          </a:xfrm>
          <a:prstGeom prst="snip2DiagRect">
            <a:avLst>
              <a:gd name="adj1" fmla="val 10844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" y="2415356"/>
            <a:ext cx="5366004" cy="2528598"/>
          </a:xfrm>
          <a:prstGeom prst="snip2DiagRect">
            <a:avLst>
              <a:gd name="adj1" fmla="val 0"/>
              <a:gd name="adj2" fmla="val 1467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825" y="1208817"/>
            <a:ext cx="5826956" cy="5377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2655" y="808906"/>
            <a:ext cx="4909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Fit and transform TIFIDF </a:t>
            </a:r>
            <a:r>
              <a:rPr lang="en-US" sz="2200" dirty="0" err="1"/>
              <a:t>dataframe</a:t>
            </a:r>
            <a:r>
              <a:rPr lang="en-US" sz="2200" dirty="0"/>
              <a:t> to  truncated SVD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N_components</a:t>
            </a:r>
            <a:r>
              <a:rPr lang="en-US" sz="2200" dirty="0"/>
              <a:t> = 800</a:t>
            </a:r>
          </a:p>
        </p:txBody>
      </p:sp>
    </p:spTree>
    <p:extLst>
      <p:ext uri="{BB962C8B-B14F-4D97-AF65-F5344CB8AC3E}">
        <p14:creationId xmlns:p14="http://schemas.microsoft.com/office/powerpoint/2010/main" val="283010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96" y="164760"/>
            <a:ext cx="6067467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Prediction - supervised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58" y="617060"/>
            <a:ext cx="4878403" cy="17233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3" y="1614893"/>
            <a:ext cx="5946256" cy="23726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0645" r="1411"/>
          <a:stretch/>
        </p:blipFill>
        <p:spPr>
          <a:xfrm>
            <a:off x="5481687" y="2920804"/>
            <a:ext cx="4383464" cy="1306863"/>
          </a:xfrm>
          <a:prstGeom prst="snip2DiagRect">
            <a:avLst>
              <a:gd name="adj1" fmla="val 23439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25" y="4463046"/>
            <a:ext cx="6257799" cy="2283184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4105" r="1784"/>
          <a:stretch/>
        </p:blipFill>
        <p:spPr>
          <a:xfrm>
            <a:off x="202676" y="4842034"/>
            <a:ext cx="4444737" cy="1405201"/>
          </a:xfrm>
          <a:prstGeom prst="snip2DiagRect">
            <a:avLst>
              <a:gd name="adj1" fmla="val 0"/>
              <a:gd name="adj2" fmla="val 3887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53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5" y="173565"/>
            <a:ext cx="10428728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Prediction – unsupervised </a:t>
            </a:r>
            <a:br>
              <a:rPr lang="en-US" dirty="0"/>
            </a:br>
            <a:r>
              <a:rPr lang="en-US" dirty="0"/>
              <a:t>(Nearest Neighbor)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597"/>
          <a:stretch/>
        </p:blipFill>
        <p:spPr>
          <a:xfrm>
            <a:off x="180005" y="3696327"/>
            <a:ext cx="7255358" cy="2911864"/>
          </a:xfrm>
          <a:prstGeom prst="snip2DiagRect">
            <a:avLst>
              <a:gd name="adj1" fmla="val 0"/>
              <a:gd name="adj2" fmla="val 2590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378" y="961435"/>
            <a:ext cx="5105382" cy="3365468"/>
          </a:xfrm>
          <a:prstGeom prst="snip2DiagRect">
            <a:avLst>
              <a:gd name="adj1" fmla="val 0"/>
              <a:gd name="adj2" fmla="val 2243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352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1859</TotalTime>
  <Words>312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Century Gothic</vt:lpstr>
      <vt:lpstr>Vapor Trail</vt:lpstr>
      <vt:lpstr>Project 4  Natural language processing using Wikipedia api</vt:lpstr>
      <vt:lpstr>Project pipeline</vt:lpstr>
      <vt:lpstr>Data Collection</vt:lpstr>
      <vt:lpstr>Data Collection</vt:lpstr>
      <vt:lpstr>Preprocessing - Data cleaning</vt:lpstr>
      <vt:lpstr>Preprocessing - TIFIDF</vt:lpstr>
      <vt:lpstr>Preprocessing - LSA</vt:lpstr>
      <vt:lpstr>Prediction - supervised</vt:lpstr>
      <vt:lpstr>Prediction – unsupervised  (Nearest Neighbor)</vt:lpstr>
      <vt:lpstr>Prediction – unsupervised Cosine similarity</vt:lpstr>
      <vt:lpstr>Prediction – unsupervised Cosine similarity</vt:lpstr>
      <vt:lpstr>Prediction – unsupervised Cosine similarity</vt:lpstr>
      <vt:lpstr>Project learned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feature selection &amp; Classification</dc:title>
  <dc:creator>Joyce Lin</dc:creator>
  <cp:lastModifiedBy>Joyce Lin</cp:lastModifiedBy>
  <cp:revision>79</cp:revision>
  <dcterms:created xsi:type="dcterms:W3CDTF">2017-05-09T05:04:26Z</dcterms:created>
  <dcterms:modified xsi:type="dcterms:W3CDTF">2017-05-22T04:39:11Z</dcterms:modified>
</cp:coreProperties>
</file>