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32918400" cy="21945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21" d="100"/>
          <a:sy n="21" d="100"/>
        </p:scale>
        <p:origin x="1008" y="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3591562"/>
            <a:ext cx="27980640" cy="7640320"/>
          </a:xfrm>
        </p:spPr>
        <p:txBody>
          <a:bodyPr anchor="b"/>
          <a:lstStyle>
            <a:lvl1pPr algn="ctr">
              <a:defRPr sz="19200"/>
            </a:lvl1pPr>
          </a:lstStyle>
          <a:p>
            <a:r>
              <a:rPr lang="en-US"/>
              <a:t>Click to edit Master title style</a:t>
            </a:r>
            <a:endParaRPr lang="en-US" dirty="0"/>
          </a:p>
        </p:txBody>
      </p:sp>
      <p:sp>
        <p:nvSpPr>
          <p:cNvPr id="3" name="Subtitle 2"/>
          <p:cNvSpPr>
            <a:spLocks noGrp="1"/>
          </p:cNvSpPr>
          <p:nvPr>
            <p:ph type="subTitle" idx="1"/>
          </p:nvPr>
        </p:nvSpPr>
        <p:spPr>
          <a:xfrm>
            <a:off x="4114800" y="11526522"/>
            <a:ext cx="24688800" cy="5298438"/>
          </a:xfrm>
        </p:spPr>
        <p:txBody>
          <a:bodyPr/>
          <a:lstStyle>
            <a:lvl1pPr marL="0" indent="0" algn="ctr">
              <a:buNone/>
              <a:defRPr sz="7680"/>
            </a:lvl1pPr>
            <a:lvl2pPr marL="1463040" indent="0" algn="ctr">
              <a:buNone/>
              <a:defRPr sz="6400"/>
            </a:lvl2pPr>
            <a:lvl3pPr marL="2926080" indent="0" algn="ctr">
              <a:buNone/>
              <a:defRPr sz="5760"/>
            </a:lvl3pPr>
            <a:lvl4pPr marL="4389120" indent="0" algn="ctr">
              <a:buNone/>
              <a:defRPr sz="5120"/>
            </a:lvl4pPr>
            <a:lvl5pPr marL="5852160" indent="0" algn="ctr">
              <a:buNone/>
              <a:defRPr sz="5120"/>
            </a:lvl5pPr>
            <a:lvl6pPr marL="7315200" indent="0" algn="ctr">
              <a:buNone/>
              <a:defRPr sz="5120"/>
            </a:lvl6pPr>
            <a:lvl7pPr marL="8778240" indent="0" algn="ctr">
              <a:buNone/>
              <a:defRPr sz="5120"/>
            </a:lvl7pPr>
            <a:lvl8pPr marL="10241280" indent="0" algn="ctr">
              <a:buNone/>
              <a:defRPr sz="5120"/>
            </a:lvl8pPr>
            <a:lvl9pPr marL="11704320" indent="0" algn="ctr">
              <a:buNone/>
              <a:defRPr sz="5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7C820F-1C92-496A-9FF1-E9CC1C9734FC}" type="datetimeFigureOut">
              <a:rPr lang="en-US" smtClean="0"/>
              <a:t>12-Dec-17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F8FD5-7764-4EF1-9693-5FE88A6342DA}" type="slidenum">
              <a:rPr lang="en-US" smtClean="0"/>
              <a:t>‹#›</a:t>
            </a:fld>
            <a:endParaRPr lang="en-US"/>
          </a:p>
        </p:txBody>
      </p:sp>
    </p:spTree>
    <p:extLst>
      <p:ext uri="{BB962C8B-B14F-4D97-AF65-F5344CB8AC3E}">
        <p14:creationId xmlns:p14="http://schemas.microsoft.com/office/powerpoint/2010/main" val="2368209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7C820F-1C92-496A-9FF1-E9CC1C9734FC}" type="datetimeFigureOut">
              <a:rPr lang="en-US" smtClean="0"/>
              <a:t>12-Dec-17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F8FD5-7764-4EF1-9693-5FE88A6342DA}" type="slidenum">
              <a:rPr lang="en-US" smtClean="0"/>
              <a:t>‹#›</a:t>
            </a:fld>
            <a:endParaRPr lang="en-US"/>
          </a:p>
        </p:txBody>
      </p:sp>
    </p:spTree>
    <p:extLst>
      <p:ext uri="{BB962C8B-B14F-4D97-AF65-F5344CB8AC3E}">
        <p14:creationId xmlns:p14="http://schemas.microsoft.com/office/powerpoint/2010/main" val="486560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557232" y="1168400"/>
            <a:ext cx="7098030" cy="1859788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63142" y="1168400"/>
            <a:ext cx="20882610" cy="1859788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7C820F-1C92-496A-9FF1-E9CC1C9734FC}" type="datetimeFigureOut">
              <a:rPr lang="en-US" smtClean="0"/>
              <a:t>12-Dec-17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F8FD5-7764-4EF1-9693-5FE88A6342DA}" type="slidenum">
              <a:rPr lang="en-US" smtClean="0"/>
              <a:t>‹#›</a:t>
            </a:fld>
            <a:endParaRPr lang="en-US"/>
          </a:p>
        </p:txBody>
      </p:sp>
    </p:spTree>
    <p:extLst>
      <p:ext uri="{BB962C8B-B14F-4D97-AF65-F5344CB8AC3E}">
        <p14:creationId xmlns:p14="http://schemas.microsoft.com/office/powerpoint/2010/main" val="2220662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7C820F-1C92-496A-9FF1-E9CC1C9734FC}" type="datetimeFigureOut">
              <a:rPr lang="en-US" smtClean="0"/>
              <a:t>12-Dec-17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F8FD5-7764-4EF1-9693-5FE88A6342DA}" type="slidenum">
              <a:rPr lang="en-US" smtClean="0"/>
              <a:t>‹#›</a:t>
            </a:fld>
            <a:endParaRPr lang="en-US"/>
          </a:p>
        </p:txBody>
      </p:sp>
    </p:spTree>
    <p:extLst>
      <p:ext uri="{BB962C8B-B14F-4D97-AF65-F5344CB8AC3E}">
        <p14:creationId xmlns:p14="http://schemas.microsoft.com/office/powerpoint/2010/main" val="3745725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245997" y="5471167"/>
            <a:ext cx="28392120" cy="9128758"/>
          </a:xfrm>
        </p:spPr>
        <p:txBody>
          <a:bodyPr anchor="b"/>
          <a:lstStyle>
            <a:lvl1pPr>
              <a:defRPr sz="19200"/>
            </a:lvl1pPr>
          </a:lstStyle>
          <a:p>
            <a:r>
              <a:rPr lang="en-US"/>
              <a:t>Click to edit Master title style</a:t>
            </a:r>
            <a:endParaRPr lang="en-US" dirty="0"/>
          </a:p>
        </p:txBody>
      </p:sp>
      <p:sp>
        <p:nvSpPr>
          <p:cNvPr id="3" name="Text Placeholder 2"/>
          <p:cNvSpPr>
            <a:spLocks noGrp="1"/>
          </p:cNvSpPr>
          <p:nvPr>
            <p:ph type="body" idx="1"/>
          </p:nvPr>
        </p:nvSpPr>
        <p:spPr>
          <a:xfrm>
            <a:off x="2245997" y="14686287"/>
            <a:ext cx="28392120" cy="4800598"/>
          </a:xfrm>
        </p:spPr>
        <p:txBody>
          <a:bodyPr/>
          <a:lstStyle>
            <a:lvl1pPr marL="0" indent="0">
              <a:buNone/>
              <a:defRPr sz="7680">
                <a:solidFill>
                  <a:schemeClr val="tx1"/>
                </a:solidFill>
              </a:defRPr>
            </a:lvl1pPr>
            <a:lvl2pPr marL="1463040" indent="0">
              <a:buNone/>
              <a:defRPr sz="6400">
                <a:solidFill>
                  <a:schemeClr val="tx1">
                    <a:tint val="75000"/>
                  </a:schemeClr>
                </a:solidFill>
              </a:defRPr>
            </a:lvl2pPr>
            <a:lvl3pPr marL="2926080" indent="0">
              <a:buNone/>
              <a:defRPr sz="5760">
                <a:solidFill>
                  <a:schemeClr val="tx1">
                    <a:tint val="75000"/>
                  </a:schemeClr>
                </a:solidFill>
              </a:defRPr>
            </a:lvl3pPr>
            <a:lvl4pPr marL="4389120" indent="0">
              <a:buNone/>
              <a:defRPr sz="5120">
                <a:solidFill>
                  <a:schemeClr val="tx1">
                    <a:tint val="75000"/>
                  </a:schemeClr>
                </a:solidFill>
              </a:defRPr>
            </a:lvl4pPr>
            <a:lvl5pPr marL="5852160" indent="0">
              <a:buNone/>
              <a:defRPr sz="5120">
                <a:solidFill>
                  <a:schemeClr val="tx1">
                    <a:tint val="75000"/>
                  </a:schemeClr>
                </a:solidFill>
              </a:defRPr>
            </a:lvl5pPr>
            <a:lvl6pPr marL="7315200" indent="0">
              <a:buNone/>
              <a:defRPr sz="5120">
                <a:solidFill>
                  <a:schemeClr val="tx1">
                    <a:tint val="75000"/>
                  </a:schemeClr>
                </a:solidFill>
              </a:defRPr>
            </a:lvl6pPr>
            <a:lvl7pPr marL="8778240" indent="0">
              <a:buNone/>
              <a:defRPr sz="5120">
                <a:solidFill>
                  <a:schemeClr val="tx1">
                    <a:tint val="75000"/>
                  </a:schemeClr>
                </a:solidFill>
              </a:defRPr>
            </a:lvl7pPr>
            <a:lvl8pPr marL="10241280" indent="0">
              <a:buNone/>
              <a:defRPr sz="5120">
                <a:solidFill>
                  <a:schemeClr val="tx1">
                    <a:tint val="75000"/>
                  </a:schemeClr>
                </a:solidFill>
              </a:defRPr>
            </a:lvl8pPr>
            <a:lvl9pPr marL="11704320" indent="0">
              <a:buNone/>
              <a:defRPr sz="512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7C820F-1C92-496A-9FF1-E9CC1C9734FC}" type="datetimeFigureOut">
              <a:rPr lang="en-US" smtClean="0"/>
              <a:t>12-Dec-17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0F8FD5-7764-4EF1-9693-5FE88A6342DA}" type="slidenum">
              <a:rPr lang="en-US" smtClean="0"/>
              <a:t>‹#›</a:t>
            </a:fld>
            <a:endParaRPr lang="en-US"/>
          </a:p>
        </p:txBody>
      </p:sp>
    </p:spTree>
    <p:extLst>
      <p:ext uri="{BB962C8B-B14F-4D97-AF65-F5344CB8AC3E}">
        <p14:creationId xmlns:p14="http://schemas.microsoft.com/office/powerpoint/2010/main" val="407755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2631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6664940" y="5842000"/>
            <a:ext cx="13990320" cy="139242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7C820F-1C92-496A-9FF1-E9CC1C9734FC}" type="datetimeFigureOut">
              <a:rPr lang="en-US" smtClean="0"/>
              <a:t>12-Dec-17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F8FD5-7764-4EF1-9693-5FE88A6342DA}" type="slidenum">
              <a:rPr lang="en-US" smtClean="0"/>
              <a:t>‹#›</a:t>
            </a:fld>
            <a:endParaRPr lang="en-US"/>
          </a:p>
        </p:txBody>
      </p:sp>
    </p:spTree>
    <p:extLst>
      <p:ext uri="{BB962C8B-B14F-4D97-AF65-F5344CB8AC3E}">
        <p14:creationId xmlns:p14="http://schemas.microsoft.com/office/powerpoint/2010/main" val="1253755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168405"/>
            <a:ext cx="28392120" cy="42418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267431" y="5379722"/>
            <a:ext cx="13926024"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4" name="Content Placeholder 3"/>
          <p:cNvSpPr>
            <a:spLocks noGrp="1"/>
          </p:cNvSpPr>
          <p:nvPr>
            <p:ph sz="half" idx="2"/>
          </p:nvPr>
        </p:nvSpPr>
        <p:spPr>
          <a:xfrm>
            <a:off x="2267431" y="8016240"/>
            <a:ext cx="13926024"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664942" y="5379722"/>
            <a:ext cx="13994608" cy="2636518"/>
          </a:xfrm>
        </p:spPr>
        <p:txBody>
          <a:bodyPr anchor="b"/>
          <a:lstStyle>
            <a:lvl1pPr marL="0" indent="0">
              <a:buNone/>
              <a:defRPr sz="7680" b="1"/>
            </a:lvl1pPr>
            <a:lvl2pPr marL="1463040" indent="0">
              <a:buNone/>
              <a:defRPr sz="6400" b="1"/>
            </a:lvl2pPr>
            <a:lvl3pPr marL="2926080" indent="0">
              <a:buNone/>
              <a:defRPr sz="5760" b="1"/>
            </a:lvl3pPr>
            <a:lvl4pPr marL="4389120" indent="0">
              <a:buNone/>
              <a:defRPr sz="5120" b="1"/>
            </a:lvl4pPr>
            <a:lvl5pPr marL="5852160" indent="0">
              <a:buNone/>
              <a:defRPr sz="5120" b="1"/>
            </a:lvl5pPr>
            <a:lvl6pPr marL="7315200" indent="0">
              <a:buNone/>
              <a:defRPr sz="5120" b="1"/>
            </a:lvl6pPr>
            <a:lvl7pPr marL="8778240" indent="0">
              <a:buNone/>
              <a:defRPr sz="5120" b="1"/>
            </a:lvl7pPr>
            <a:lvl8pPr marL="10241280" indent="0">
              <a:buNone/>
              <a:defRPr sz="5120" b="1"/>
            </a:lvl8pPr>
            <a:lvl9pPr marL="11704320" indent="0">
              <a:buNone/>
              <a:defRPr sz="5120" b="1"/>
            </a:lvl9pPr>
          </a:lstStyle>
          <a:p>
            <a:pPr lvl="0"/>
            <a:r>
              <a:rPr lang="en-US"/>
              <a:t>Edit Master text styles</a:t>
            </a:r>
          </a:p>
        </p:txBody>
      </p:sp>
      <p:sp>
        <p:nvSpPr>
          <p:cNvPr id="6" name="Content Placeholder 5"/>
          <p:cNvSpPr>
            <a:spLocks noGrp="1"/>
          </p:cNvSpPr>
          <p:nvPr>
            <p:ph sz="quarter" idx="4"/>
          </p:nvPr>
        </p:nvSpPr>
        <p:spPr>
          <a:xfrm>
            <a:off x="16664942" y="8016240"/>
            <a:ext cx="13994608" cy="117906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7C820F-1C92-496A-9FF1-E9CC1C9734FC}" type="datetimeFigureOut">
              <a:rPr lang="en-US" smtClean="0"/>
              <a:t>12-Dec-17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0F8FD5-7764-4EF1-9693-5FE88A6342DA}" type="slidenum">
              <a:rPr lang="en-US" smtClean="0"/>
              <a:t>‹#›</a:t>
            </a:fld>
            <a:endParaRPr lang="en-US"/>
          </a:p>
        </p:txBody>
      </p:sp>
    </p:spTree>
    <p:extLst>
      <p:ext uri="{BB962C8B-B14F-4D97-AF65-F5344CB8AC3E}">
        <p14:creationId xmlns:p14="http://schemas.microsoft.com/office/powerpoint/2010/main" val="3924289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7C820F-1C92-496A-9FF1-E9CC1C9734FC}" type="datetimeFigureOut">
              <a:rPr lang="en-US" smtClean="0"/>
              <a:t>12-Dec-17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0F8FD5-7764-4EF1-9693-5FE88A6342DA}" type="slidenum">
              <a:rPr lang="en-US" smtClean="0"/>
              <a:t>‹#›</a:t>
            </a:fld>
            <a:endParaRPr lang="en-US"/>
          </a:p>
        </p:txBody>
      </p:sp>
    </p:spTree>
    <p:extLst>
      <p:ext uri="{BB962C8B-B14F-4D97-AF65-F5344CB8AC3E}">
        <p14:creationId xmlns:p14="http://schemas.microsoft.com/office/powerpoint/2010/main" val="115230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7C820F-1C92-496A-9FF1-E9CC1C9734FC}" type="datetimeFigureOut">
              <a:rPr lang="en-US" smtClean="0"/>
              <a:t>12-Dec-17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0F8FD5-7764-4EF1-9693-5FE88A6342DA}" type="slidenum">
              <a:rPr lang="en-US" smtClean="0"/>
              <a:t>‹#›</a:t>
            </a:fld>
            <a:endParaRPr lang="en-US"/>
          </a:p>
        </p:txBody>
      </p:sp>
    </p:spTree>
    <p:extLst>
      <p:ext uri="{BB962C8B-B14F-4D97-AF65-F5344CB8AC3E}">
        <p14:creationId xmlns:p14="http://schemas.microsoft.com/office/powerpoint/2010/main" val="1414874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Content Placeholder 2"/>
          <p:cNvSpPr>
            <a:spLocks noGrp="1"/>
          </p:cNvSpPr>
          <p:nvPr>
            <p:ph idx="1"/>
          </p:nvPr>
        </p:nvSpPr>
        <p:spPr>
          <a:xfrm>
            <a:off x="13994608" y="3159765"/>
            <a:ext cx="16664940" cy="15595600"/>
          </a:xfrm>
        </p:spPr>
        <p:txBody>
          <a:bodyPr/>
          <a:lstStyle>
            <a:lvl1pPr>
              <a:defRPr sz="10240"/>
            </a:lvl1pPr>
            <a:lvl2pPr>
              <a:defRPr sz="8960"/>
            </a:lvl2pPr>
            <a:lvl3pPr>
              <a:defRPr sz="7680"/>
            </a:lvl3pPr>
            <a:lvl4pPr>
              <a:defRPr sz="6400"/>
            </a:lvl4pPr>
            <a:lvl5pPr>
              <a:defRPr sz="6400"/>
            </a:lvl5pPr>
            <a:lvl6pPr>
              <a:defRPr sz="6400"/>
            </a:lvl6pPr>
            <a:lvl7pPr>
              <a:defRPr sz="6400"/>
            </a:lvl7pPr>
            <a:lvl8pPr>
              <a:defRPr sz="6400"/>
            </a:lvl8pPr>
            <a:lvl9pPr>
              <a:defRPr sz="6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p:cNvSpPr>
            <a:spLocks noGrp="1"/>
          </p:cNvSpPr>
          <p:nvPr>
            <p:ph type="dt" sz="half" idx="10"/>
          </p:nvPr>
        </p:nvSpPr>
        <p:spPr/>
        <p:txBody>
          <a:bodyPr/>
          <a:lstStyle/>
          <a:p>
            <a:fld id="{7F7C820F-1C92-496A-9FF1-E9CC1C9734FC}" type="datetimeFigureOut">
              <a:rPr lang="en-US" smtClean="0"/>
              <a:t>12-Dec-17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F8FD5-7764-4EF1-9693-5FE88A6342DA}" type="slidenum">
              <a:rPr lang="en-US" smtClean="0"/>
              <a:t>‹#›</a:t>
            </a:fld>
            <a:endParaRPr lang="en-US"/>
          </a:p>
        </p:txBody>
      </p:sp>
    </p:spTree>
    <p:extLst>
      <p:ext uri="{BB962C8B-B14F-4D97-AF65-F5344CB8AC3E}">
        <p14:creationId xmlns:p14="http://schemas.microsoft.com/office/powerpoint/2010/main" val="1822042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67428" y="1463040"/>
            <a:ext cx="10617041" cy="5120640"/>
          </a:xfrm>
        </p:spPr>
        <p:txBody>
          <a:bodyPr anchor="b"/>
          <a:lstStyle>
            <a:lvl1pPr>
              <a:defRPr sz="10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994608" y="3159765"/>
            <a:ext cx="16664940" cy="15595600"/>
          </a:xfrm>
        </p:spPr>
        <p:txBody>
          <a:bodyPr anchor="t"/>
          <a:lstStyle>
            <a:lvl1pPr marL="0" indent="0">
              <a:buNone/>
              <a:defRPr sz="10240"/>
            </a:lvl1pPr>
            <a:lvl2pPr marL="1463040" indent="0">
              <a:buNone/>
              <a:defRPr sz="8960"/>
            </a:lvl2pPr>
            <a:lvl3pPr marL="2926080" indent="0">
              <a:buNone/>
              <a:defRPr sz="7680"/>
            </a:lvl3pPr>
            <a:lvl4pPr marL="4389120" indent="0">
              <a:buNone/>
              <a:defRPr sz="6400"/>
            </a:lvl4pPr>
            <a:lvl5pPr marL="5852160" indent="0">
              <a:buNone/>
              <a:defRPr sz="6400"/>
            </a:lvl5pPr>
            <a:lvl6pPr marL="7315200" indent="0">
              <a:buNone/>
              <a:defRPr sz="6400"/>
            </a:lvl6pPr>
            <a:lvl7pPr marL="8778240" indent="0">
              <a:buNone/>
              <a:defRPr sz="6400"/>
            </a:lvl7pPr>
            <a:lvl8pPr marL="10241280" indent="0">
              <a:buNone/>
              <a:defRPr sz="6400"/>
            </a:lvl8pPr>
            <a:lvl9pPr marL="11704320" indent="0">
              <a:buNone/>
              <a:defRPr sz="6400"/>
            </a:lvl9pPr>
          </a:lstStyle>
          <a:p>
            <a:r>
              <a:rPr lang="en-US"/>
              <a:t>Click icon to add picture</a:t>
            </a:r>
            <a:endParaRPr lang="en-US" dirty="0"/>
          </a:p>
        </p:txBody>
      </p:sp>
      <p:sp>
        <p:nvSpPr>
          <p:cNvPr id="4" name="Text Placeholder 3"/>
          <p:cNvSpPr>
            <a:spLocks noGrp="1"/>
          </p:cNvSpPr>
          <p:nvPr>
            <p:ph type="body" sz="half" idx="2"/>
          </p:nvPr>
        </p:nvSpPr>
        <p:spPr>
          <a:xfrm>
            <a:off x="2267428" y="6583680"/>
            <a:ext cx="10617041" cy="12197082"/>
          </a:xfrm>
        </p:spPr>
        <p:txBody>
          <a:bodyPr/>
          <a:lstStyle>
            <a:lvl1pPr marL="0" indent="0">
              <a:buNone/>
              <a:defRPr sz="5120"/>
            </a:lvl1pPr>
            <a:lvl2pPr marL="1463040" indent="0">
              <a:buNone/>
              <a:defRPr sz="4480"/>
            </a:lvl2pPr>
            <a:lvl3pPr marL="2926080" indent="0">
              <a:buNone/>
              <a:defRPr sz="3840"/>
            </a:lvl3pPr>
            <a:lvl4pPr marL="4389120" indent="0">
              <a:buNone/>
              <a:defRPr sz="3200"/>
            </a:lvl4pPr>
            <a:lvl5pPr marL="5852160" indent="0">
              <a:buNone/>
              <a:defRPr sz="3200"/>
            </a:lvl5pPr>
            <a:lvl6pPr marL="7315200" indent="0">
              <a:buNone/>
              <a:defRPr sz="3200"/>
            </a:lvl6pPr>
            <a:lvl7pPr marL="8778240" indent="0">
              <a:buNone/>
              <a:defRPr sz="3200"/>
            </a:lvl7pPr>
            <a:lvl8pPr marL="10241280" indent="0">
              <a:buNone/>
              <a:defRPr sz="3200"/>
            </a:lvl8pPr>
            <a:lvl9pPr marL="11704320" indent="0">
              <a:buNone/>
              <a:defRPr sz="3200"/>
            </a:lvl9pPr>
          </a:lstStyle>
          <a:p>
            <a:pPr lvl="0"/>
            <a:r>
              <a:rPr lang="en-US"/>
              <a:t>Edit Master text styles</a:t>
            </a:r>
          </a:p>
        </p:txBody>
      </p:sp>
      <p:sp>
        <p:nvSpPr>
          <p:cNvPr id="5" name="Date Placeholder 4"/>
          <p:cNvSpPr>
            <a:spLocks noGrp="1"/>
          </p:cNvSpPr>
          <p:nvPr>
            <p:ph type="dt" sz="half" idx="10"/>
          </p:nvPr>
        </p:nvSpPr>
        <p:spPr/>
        <p:txBody>
          <a:bodyPr/>
          <a:lstStyle/>
          <a:p>
            <a:fld id="{7F7C820F-1C92-496A-9FF1-E9CC1C9734FC}" type="datetimeFigureOut">
              <a:rPr lang="en-US" smtClean="0"/>
              <a:t>12-Dec-17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0F8FD5-7764-4EF1-9693-5FE88A6342DA}" type="slidenum">
              <a:rPr lang="en-US" smtClean="0"/>
              <a:t>‹#›</a:t>
            </a:fld>
            <a:endParaRPr lang="en-US"/>
          </a:p>
        </p:txBody>
      </p:sp>
    </p:spTree>
    <p:extLst>
      <p:ext uri="{BB962C8B-B14F-4D97-AF65-F5344CB8AC3E}">
        <p14:creationId xmlns:p14="http://schemas.microsoft.com/office/powerpoint/2010/main" val="1749241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63140" y="1168405"/>
            <a:ext cx="28392120" cy="42418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63140" y="5842000"/>
            <a:ext cx="28392120" cy="1392428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63140" y="20340325"/>
            <a:ext cx="7406640" cy="1168400"/>
          </a:xfrm>
          <a:prstGeom prst="rect">
            <a:avLst/>
          </a:prstGeom>
        </p:spPr>
        <p:txBody>
          <a:bodyPr vert="horz" lIns="91440" tIns="45720" rIns="91440" bIns="45720" rtlCol="0" anchor="ctr"/>
          <a:lstStyle>
            <a:lvl1pPr algn="l">
              <a:defRPr sz="3840">
                <a:solidFill>
                  <a:schemeClr val="tx1">
                    <a:tint val="75000"/>
                  </a:schemeClr>
                </a:solidFill>
              </a:defRPr>
            </a:lvl1pPr>
          </a:lstStyle>
          <a:p>
            <a:fld id="{7F7C820F-1C92-496A-9FF1-E9CC1C9734FC}" type="datetimeFigureOut">
              <a:rPr lang="en-US" smtClean="0"/>
              <a:t>12-Dec-17</a:t>
            </a:fld>
            <a:endParaRPr lang="en-US"/>
          </a:p>
        </p:txBody>
      </p:sp>
      <p:sp>
        <p:nvSpPr>
          <p:cNvPr id="5" name="Footer Placeholder 4"/>
          <p:cNvSpPr>
            <a:spLocks noGrp="1"/>
          </p:cNvSpPr>
          <p:nvPr>
            <p:ph type="ftr" sz="quarter" idx="3"/>
          </p:nvPr>
        </p:nvSpPr>
        <p:spPr>
          <a:xfrm>
            <a:off x="10904220" y="20340325"/>
            <a:ext cx="11109960" cy="1168400"/>
          </a:xfrm>
          <a:prstGeom prst="rect">
            <a:avLst/>
          </a:prstGeom>
        </p:spPr>
        <p:txBody>
          <a:bodyPr vert="horz" lIns="91440" tIns="45720" rIns="91440" bIns="45720" rtlCol="0" anchor="ctr"/>
          <a:lstStyle>
            <a:lvl1pPr algn="ctr">
              <a:defRPr sz="38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248620" y="20340325"/>
            <a:ext cx="7406640" cy="1168400"/>
          </a:xfrm>
          <a:prstGeom prst="rect">
            <a:avLst/>
          </a:prstGeom>
        </p:spPr>
        <p:txBody>
          <a:bodyPr vert="horz" lIns="91440" tIns="45720" rIns="91440" bIns="45720" rtlCol="0" anchor="ctr"/>
          <a:lstStyle>
            <a:lvl1pPr algn="r">
              <a:defRPr sz="3840">
                <a:solidFill>
                  <a:schemeClr val="tx1">
                    <a:tint val="75000"/>
                  </a:schemeClr>
                </a:solidFill>
              </a:defRPr>
            </a:lvl1pPr>
          </a:lstStyle>
          <a:p>
            <a:fld id="{1C0F8FD5-7764-4EF1-9693-5FE88A6342DA}" type="slidenum">
              <a:rPr lang="en-US" smtClean="0"/>
              <a:t>‹#›</a:t>
            </a:fld>
            <a:endParaRPr lang="en-US"/>
          </a:p>
        </p:txBody>
      </p:sp>
    </p:spTree>
    <p:extLst>
      <p:ext uri="{BB962C8B-B14F-4D97-AF65-F5344CB8AC3E}">
        <p14:creationId xmlns:p14="http://schemas.microsoft.com/office/powerpoint/2010/main" val="274544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926080" rtl="0" eaLnBrk="1" latinLnBrk="0" hangingPunct="1">
        <a:lnSpc>
          <a:spcPct val="90000"/>
        </a:lnSpc>
        <a:spcBef>
          <a:spcPct val="0"/>
        </a:spcBef>
        <a:buNone/>
        <a:defRPr sz="14080" kern="1200">
          <a:solidFill>
            <a:schemeClr val="tx1"/>
          </a:solidFill>
          <a:latin typeface="+mj-lt"/>
          <a:ea typeface="+mj-ea"/>
          <a:cs typeface="+mj-cs"/>
        </a:defRPr>
      </a:lvl1pPr>
    </p:titleStyle>
    <p:bodyStyle>
      <a:lvl1pPr marL="731520" indent="-731520" algn="l" defTabSz="2926080" rtl="0" eaLnBrk="1" latinLnBrk="0" hangingPunct="1">
        <a:lnSpc>
          <a:spcPct val="90000"/>
        </a:lnSpc>
        <a:spcBef>
          <a:spcPts val="3200"/>
        </a:spcBef>
        <a:buFont typeface="Arial" panose="020B0604020202020204" pitchFamily="34" charset="0"/>
        <a:buChar char="•"/>
        <a:defRPr sz="8960" kern="1200">
          <a:solidFill>
            <a:schemeClr val="tx1"/>
          </a:solidFill>
          <a:latin typeface="+mn-lt"/>
          <a:ea typeface="+mn-ea"/>
          <a:cs typeface="+mn-cs"/>
        </a:defRPr>
      </a:lvl1pPr>
      <a:lvl2pPr marL="2194560" indent="-731520" algn="l" defTabSz="2926080" rtl="0" eaLnBrk="1" latinLnBrk="0" hangingPunct="1">
        <a:lnSpc>
          <a:spcPct val="90000"/>
        </a:lnSpc>
        <a:spcBef>
          <a:spcPts val="1600"/>
        </a:spcBef>
        <a:buFont typeface="Arial" panose="020B0604020202020204" pitchFamily="34" charset="0"/>
        <a:buChar char="•"/>
        <a:defRPr sz="7680" kern="1200">
          <a:solidFill>
            <a:schemeClr val="tx1"/>
          </a:solidFill>
          <a:latin typeface="+mn-lt"/>
          <a:ea typeface="+mn-ea"/>
          <a:cs typeface="+mn-cs"/>
        </a:defRPr>
      </a:lvl2pPr>
      <a:lvl3pPr marL="3657600" indent="-731520" algn="l" defTabSz="2926080" rtl="0" eaLnBrk="1" latinLnBrk="0" hangingPunct="1">
        <a:lnSpc>
          <a:spcPct val="90000"/>
        </a:lnSpc>
        <a:spcBef>
          <a:spcPts val="1600"/>
        </a:spcBef>
        <a:buFont typeface="Arial" panose="020B0604020202020204" pitchFamily="34" charset="0"/>
        <a:buChar char="•"/>
        <a:defRPr sz="6400" kern="1200">
          <a:solidFill>
            <a:schemeClr val="tx1"/>
          </a:solidFill>
          <a:latin typeface="+mn-lt"/>
          <a:ea typeface="+mn-ea"/>
          <a:cs typeface="+mn-cs"/>
        </a:defRPr>
      </a:lvl3pPr>
      <a:lvl4pPr marL="51206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4pPr>
      <a:lvl5pPr marL="658368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5pPr>
      <a:lvl6pPr marL="804672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6pPr>
      <a:lvl7pPr marL="950976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7pPr>
      <a:lvl8pPr marL="1097280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8pPr>
      <a:lvl9pPr marL="12435840" indent="-731520" algn="l" defTabSz="2926080" rtl="0" eaLnBrk="1" latinLnBrk="0" hangingPunct="1">
        <a:lnSpc>
          <a:spcPct val="90000"/>
        </a:lnSpc>
        <a:spcBef>
          <a:spcPts val="1600"/>
        </a:spcBef>
        <a:buFont typeface="Arial" panose="020B0604020202020204" pitchFamily="34" charset="0"/>
        <a:buChar char="•"/>
        <a:defRPr sz="5760" kern="1200">
          <a:solidFill>
            <a:schemeClr val="tx1"/>
          </a:solidFill>
          <a:latin typeface="+mn-lt"/>
          <a:ea typeface="+mn-ea"/>
          <a:cs typeface="+mn-cs"/>
        </a:defRPr>
      </a:lvl9pPr>
    </p:bodyStyle>
    <p:otherStyle>
      <a:defPPr>
        <a:defRPr lang="en-US"/>
      </a:defPPr>
      <a:lvl1pPr marL="0" algn="l" defTabSz="2926080" rtl="0" eaLnBrk="1" latinLnBrk="0" hangingPunct="1">
        <a:defRPr sz="5760" kern="1200">
          <a:solidFill>
            <a:schemeClr val="tx1"/>
          </a:solidFill>
          <a:latin typeface="+mn-lt"/>
          <a:ea typeface="+mn-ea"/>
          <a:cs typeface="+mn-cs"/>
        </a:defRPr>
      </a:lvl1pPr>
      <a:lvl2pPr marL="1463040" algn="l" defTabSz="2926080" rtl="0" eaLnBrk="1" latinLnBrk="0" hangingPunct="1">
        <a:defRPr sz="5760" kern="1200">
          <a:solidFill>
            <a:schemeClr val="tx1"/>
          </a:solidFill>
          <a:latin typeface="+mn-lt"/>
          <a:ea typeface="+mn-ea"/>
          <a:cs typeface="+mn-cs"/>
        </a:defRPr>
      </a:lvl2pPr>
      <a:lvl3pPr marL="2926080" algn="l" defTabSz="2926080" rtl="0" eaLnBrk="1" latinLnBrk="0" hangingPunct="1">
        <a:defRPr sz="5760" kern="1200">
          <a:solidFill>
            <a:schemeClr val="tx1"/>
          </a:solidFill>
          <a:latin typeface="+mn-lt"/>
          <a:ea typeface="+mn-ea"/>
          <a:cs typeface="+mn-cs"/>
        </a:defRPr>
      </a:lvl3pPr>
      <a:lvl4pPr marL="4389120" algn="l" defTabSz="2926080" rtl="0" eaLnBrk="1" latinLnBrk="0" hangingPunct="1">
        <a:defRPr sz="5760" kern="1200">
          <a:solidFill>
            <a:schemeClr val="tx1"/>
          </a:solidFill>
          <a:latin typeface="+mn-lt"/>
          <a:ea typeface="+mn-ea"/>
          <a:cs typeface="+mn-cs"/>
        </a:defRPr>
      </a:lvl4pPr>
      <a:lvl5pPr marL="5852160" algn="l" defTabSz="2926080" rtl="0" eaLnBrk="1" latinLnBrk="0" hangingPunct="1">
        <a:defRPr sz="5760" kern="1200">
          <a:solidFill>
            <a:schemeClr val="tx1"/>
          </a:solidFill>
          <a:latin typeface="+mn-lt"/>
          <a:ea typeface="+mn-ea"/>
          <a:cs typeface="+mn-cs"/>
        </a:defRPr>
      </a:lvl5pPr>
      <a:lvl6pPr marL="7315200" algn="l" defTabSz="2926080" rtl="0" eaLnBrk="1" latinLnBrk="0" hangingPunct="1">
        <a:defRPr sz="5760" kern="1200">
          <a:solidFill>
            <a:schemeClr val="tx1"/>
          </a:solidFill>
          <a:latin typeface="+mn-lt"/>
          <a:ea typeface="+mn-ea"/>
          <a:cs typeface="+mn-cs"/>
        </a:defRPr>
      </a:lvl6pPr>
      <a:lvl7pPr marL="8778240" algn="l" defTabSz="2926080" rtl="0" eaLnBrk="1" latinLnBrk="0" hangingPunct="1">
        <a:defRPr sz="5760" kern="1200">
          <a:solidFill>
            <a:schemeClr val="tx1"/>
          </a:solidFill>
          <a:latin typeface="+mn-lt"/>
          <a:ea typeface="+mn-ea"/>
          <a:cs typeface="+mn-cs"/>
        </a:defRPr>
      </a:lvl7pPr>
      <a:lvl8pPr marL="10241280" algn="l" defTabSz="2926080" rtl="0" eaLnBrk="1" latinLnBrk="0" hangingPunct="1">
        <a:defRPr sz="5760" kern="1200">
          <a:solidFill>
            <a:schemeClr val="tx1"/>
          </a:solidFill>
          <a:latin typeface="+mn-lt"/>
          <a:ea typeface="+mn-ea"/>
          <a:cs typeface="+mn-cs"/>
        </a:defRPr>
      </a:lvl8pPr>
      <a:lvl9pPr marL="11704320" algn="l" defTabSz="2926080" rtl="0" eaLnBrk="1" latinLnBrk="0" hangingPunct="1">
        <a:defRPr sz="5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descr="A screenshot of a cell phone&#10;&#10;Description generated with very high confidence">
            <a:extLst>
              <a:ext uri="{FF2B5EF4-FFF2-40B4-BE49-F238E27FC236}">
                <a16:creationId xmlns:a16="http://schemas.microsoft.com/office/drawing/2014/main" id="{2B511C3C-97AC-45E0-888F-849DA597F50A}"/>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904645" y="16366724"/>
            <a:ext cx="10832084" cy="5636752"/>
          </a:xfrm>
          <a:prstGeom prst="rect">
            <a:avLst/>
          </a:prstGeom>
        </p:spPr>
      </p:pic>
      <p:sp>
        <p:nvSpPr>
          <p:cNvPr id="23" name="Rectangle 22">
            <a:extLst>
              <a:ext uri="{FF2B5EF4-FFF2-40B4-BE49-F238E27FC236}">
                <a16:creationId xmlns:a16="http://schemas.microsoft.com/office/drawing/2014/main" id="{8DDB2E40-4C0D-428B-90D4-214DBEA03A60}"/>
              </a:ext>
            </a:extLst>
          </p:cNvPr>
          <p:cNvSpPr/>
          <p:nvPr/>
        </p:nvSpPr>
        <p:spPr>
          <a:xfrm>
            <a:off x="11535914" y="5660750"/>
            <a:ext cx="9421792" cy="3586878"/>
          </a:xfrm>
          <a:prstGeom prst="rect">
            <a:avLst/>
          </a:prstGeom>
          <a:solidFill>
            <a:schemeClr val="accent6">
              <a:lumMod val="40000"/>
              <a:lumOff val="60000"/>
            </a:schemeClr>
          </a:solidFill>
        </p:spPr>
        <p:style>
          <a:lnRef idx="3">
            <a:schemeClr val="lt1"/>
          </a:lnRef>
          <a:fillRef idx="1">
            <a:schemeClr val="accent6"/>
          </a:fillRef>
          <a:effectRef idx="1">
            <a:schemeClr val="accent6"/>
          </a:effectRef>
          <a:fontRef idx="minor">
            <a:schemeClr val="lt1"/>
          </a:fontRef>
        </p:style>
        <p:txBody>
          <a:bodyPr rtlCol="0" anchor="ctr"/>
          <a:lstStyle/>
          <a:p>
            <a:pPr algn="ctr"/>
            <a:endParaRPr lang="en-US" sz="700"/>
          </a:p>
        </p:txBody>
      </p:sp>
      <p:sp>
        <p:nvSpPr>
          <p:cNvPr id="4" name="TextBox 3">
            <a:extLst>
              <a:ext uri="{FF2B5EF4-FFF2-40B4-BE49-F238E27FC236}">
                <a16:creationId xmlns:a16="http://schemas.microsoft.com/office/drawing/2014/main" id="{95AC3B06-825D-4E72-BCE5-39356FC5640B}"/>
              </a:ext>
            </a:extLst>
          </p:cNvPr>
          <p:cNvSpPr txBox="1"/>
          <p:nvPr/>
        </p:nvSpPr>
        <p:spPr>
          <a:xfrm>
            <a:off x="864524" y="1524000"/>
            <a:ext cx="30906720" cy="3908762"/>
          </a:xfrm>
          <a:prstGeom prst="rect">
            <a:avLst/>
          </a:prstGeom>
          <a:noFill/>
        </p:spPr>
        <p:txBody>
          <a:bodyPr wrap="square" rtlCol="0">
            <a:spAutoFit/>
          </a:bodyPr>
          <a:lstStyle/>
          <a:p>
            <a:pPr algn="ctr"/>
            <a:r>
              <a:rPr lang="en-US" sz="8000" dirty="0" err="1">
                <a:latin typeface="Roboto Medium" panose="02000000000000000000" pitchFamily="2" charset="0"/>
                <a:ea typeface="Roboto Medium" panose="02000000000000000000" pitchFamily="2" charset="0"/>
              </a:rPr>
              <a:t>Agromovil</a:t>
            </a:r>
            <a:r>
              <a:rPr lang="en-US" sz="8000" dirty="0">
                <a:latin typeface="Roboto Medium" panose="02000000000000000000" pitchFamily="2" charset="0"/>
                <a:ea typeface="Roboto Medium" panose="02000000000000000000" pitchFamily="2" charset="0"/>
              </a:rPr>
              <a:t>: an app platform to sustainably reduce </a:t>
            </a:r>
            <a:br>
              <a:rPr lang="en-US" sz="8000" dirty="0">
                <a:latin typeface="Roboto Medium" panose="02000000000000000000" pitchFamily="2" charset="0"/>
                <a:ea typeface="Roboto Medium" panose="02000000000000000000" pitchFamily="2" charset="0"/>
              </a:rPr>
            </a:br>
            <a:r>
              <a:rPr lang="en-US" sz="8000" dirty="0">
                <a:latin typeface="Roboto Medium" panose="02000000000000000000" pitchFamily="2" charset="0"/>
                <a:ea typeface="Roboto Medium" panose="02000000000000000000" pitchFamily="2" charset="0"/>
              </a:rPr>
              <a:t>post-harvest loss in the developing world</a:t>
            </a:r>
          </a:p>
          <a:p>
            <a:pPr algn="ctr"/>
            <a:endParaRPr lang="en-US" sz="1600" dirty="0">
              <a:latin typeface="Roboto Medium" panose="02000000000000000000" pitchFamily="2" charset="0"/>
              <a:ea typeface="Roboto Medium" panose="02000000000000000000" pitchFamily="2" charset="0"/>
            </a:endParaRPr>
          </a:p>
          <a:p>
            <a:pPr algn="ctr"/>
            <a:r>
              <a:rPr lang="en-US" sz="3600" dirty="0">
                <a:latin typeface="Roboto Light" panose="02000000000000000000" pitchFamily="2" charset="0"/>
                <a:ea typeface="Roboto Light" panose="02000000000000000000" pitchFamily="2" charset="0"/>
              </a:rPr>
              <a:t>Kristina Wagner, Kylee Santos, </a:t>
            </a:r>
            <a:r>
              <a:rPr lang="en-US" sz="3600" dirty="0" err="1">
                <a:latin typeface="Roboto Light" panose="02000000000000000000" pitchFamily="2" charset="0"/>
                <a:ea typeface="Roboto Light" panose="02000000000000000000" pitchFamily="2" charset="0"/>
              </a:rPr>
              <a:t>Arka</a:t>
            </a:r>
            <a:r>
              <a:rPr lang="en-US" sz="3600" dirty="0">
                <a:latin typeface="Roboto Light" panose="02000000000000000000" pitchFamily="2" charset="0"/>
                <a:ea typeface="Roboto Light" panose="02000000000000000000" pitchFamily="2" charset="0"/>
              </a:rPr>
              <a:t> Roy, Jeremy </a:t>
            </a:r>
            <a:r>
              <a:rPr lang="en-US" sz="3600" dirty="0" err="1">
                <a:latin typeface="Roboto Light" panose="02000000000000000000" pitchFamily="2" charset="0"/>
                <a:ea typeface="Roboto Light" panose="02000000000000000000" pitchFamily="2" charset="0"/>
              </a:rPr>
              <a:t>Xue</a:t>
            </a:r>
            <a:r>
              <a:rPr lang="en-US" sz="3600" dirty="0">
                <a:latin typeface="Roboto Light" panose="02000000000000000000" pitchFamily="2" charset="0"/>
                <a:ea typeface="Roboto Light" panose="02000000000000000000" pitchFamily="2" charset="0"/>
              </a:rPr>
              <a:t> and Joyce Moon</a:t>
            </a:r>
            <a:br>
              <a:rPr lang="en-US" sz="3600" dirty="0">
                <a:latin typeface="Roboto Light" panose="02000000000000000000" pitchFamily="2" charset="0"/>
                <a:ea typeface="Roboto Light" panose="02000000000000000000" pitchFamily="2" charset="0"/>
              </a:rPr>
            </a:br>
            <a:r>
              <a:rPr lang="en-US" sz="3600" dirty="0">
                <a:latin typeface="Roboto Light" panose="02000000000000000000" pitchFamily="2" charset="0"/>
                <a:ea typeface="Roboto Light" panose="02000000000000000000" pitchFamily="2" charset="0"/>
              </a:rPr>
              <a:t>Instructors: </a:t>
            </a:r>
            <a:r>
              <a:rPr lang="en-US" sz="3600" dirty="0" err="1">
                <a:latin typeface="Roboto Light" panose="02000000000000000000" pitchFamily="2" charset="0"/>
                <a:ea typeface="Roboto Light" panose="02000000000000000000" pitchFamily="2" charset="0"/>
              </a:rPr>
              <a:t>Anind</a:t>
            </a:r>
            <a:r>
              <a:rPr lang="en-US" sz="3600" dirty="0">
                <a:latin typeface="Roboto Light" panose="02000000000000000000" pitchFamily="2" charset="0"/>
                <a:ea typeface="Roboto Light" panose="02000000000000000000" pitchFamily="2" charset="0"/>
              </a:rPr>
              <a:t> </a:t>
            </a:r>
            <a:r>
              <a:rPr lang="en-US" sz="3600" dirty="0" err="1">
                <a:latin typeface="Roboto Light" panose="02000000000000000000" pitchFamily="2" charset="0"/>
                <a:ea typeface="Roboto Light" panose="02000000000000000000" pitchFamily="2" charset="0"/>
              </a:rPr>
              <a:t>Dey</a:t>
            </a:r>
            <a:r>
              <a:rPr lang="en-US" sz="3600" dirty="0">
                <a:latin typeface="Roboto Light" panose="02000000000000000000" pitchFamily="2" charset="0"/>
                <a:ea typeface="Roboto Light" panose="02000000000000000000" pitchFamily="2" charset="0"/>
              </a:rPr>
              <a:t> and </a:t>
            </a:r>
            <a:r>
              <a:rPr lang="en-US" sz="3600" dirty="0" err="1">
                <a:latin typeface="Roboto Light" panose="02000000000000000000" pitchFamily="2" charset="0"/>
                <a:ea typeface="Roboto Light" panose="02000000000000000000" pitchFamily="2" charset="0"/>
              </a:rPr>
              <a:t>Afsaneh</a:t>
            </a:r>
            <a:r>
              <a:rPr lang="en-US" sz="3600" dirty="0">
                <a:latin typeface="Roboto Light" panose="02000000000000000000" pitchFamily="2" charset="0"/>
                <a:ea typeface="Roboto Light" panose="02000000000000000000" pitchFamily="2" charset="0"/>
              </a:rPr>
              <a:t> </a:t>
            </a:r>
            <a:r>
              <a:rPr lang="en-US" sz="3600" dirty="0" err="1">
                <a:latin typeface="Roboto Light" panose="02000000000000000000" pitchFamily="2" charset="0"/>
                <a:ea typeface="Roboto Light" panose="02000000000000000000" pitchFamily="2" charset="0"/>
              </a:rPr>
              <a:t>Doryab</a:t>
            </a:r>
            <a:r>
              <a:rPr lang="en-US" sz="3600" dirty="0">
                <a:latin typeface="Roboto Light" panose="02000000000000000000" pitchFamily="2" charset="0"/>
                <a:ea typeface="Roboto Light" panose="02000000000000000000" pitchFamily="2" charset="0"/>
              </a:rPr>
              <a:t>, Mentors: John </a:t>
            </a:r>
            <a:r>
              <a:rPr lang="en-US" sz="3600" dirty="0" err="1">
                <a:latin typeface="Roboto Light" panose="02000000000000000000" pitchFamily="2" charset="0"/>
                <a:ea typeface="Roboto Light" panose="02000000000000000000" pitchFamily="2" charset="0"/>
              </a:rPr>
              <a:t>Peha</a:t>
            </a:r>
            <a:r>
              <a:rPr lang="en-US" sz="3600" dirty="0">
                <a:latin typeface="Roboto Light" panose="02000000000000000000" pitchFamily="2" charset="0"/>
                <a:ea typeface="Roboto Light" panose="02000000000000000000" pitchFamily="2" charset="0"/>
              </a:rPr>
              <a:t>, Andrew Mack and Raza Khan</a:t>
            </a:r>
          </a:p>
        </p:txBody>
      </p:sp>
      <p:sp>
        <p:nvSpPr>
          <p:cNvPr id="5" name="TextBox 4">
            <a:extLst>
              <a:ext uri="{FF2B5EF4-FFF2-40B4-BE49-F238E27FC236}">
                <a16:creationId xmlns:a16="http://schemas.microsoft.com/office/drawing/2014/main" id="{19D602C2-3F2D-4248-96FB-39DFC4CDE003}"/>
              </a:ext>
            </a:extLst>
          </p:cNvPr>
          <p:cNvSpPr txBox="1"/>
          <p:nvPr/>
        </p:nvSpPr>
        <p:spPr>
          <a:xfrm>
            <a:off x="0" y="292608"/>
            <a:ext cx="32918400" cy="830997"/>
          </a:xfrm>
          <a:prstGeom prst="rect">
            <a:avLst/>
          </a:prstGeom>
          <a:solidFill>
            <a:srgbClr val="C00000"/>
          </a:solidFill>
        </p:spPr>
        <p:txBody>
          <a:bodyPr wrap="square" rtlCol="0">
            <a:spAutoFit/>
          </a:bodyPr>
          <a:lstStyle/>
          <a:p>
            <a:endParaRPr lang="en-US" sz="800" dirty="0">
              <a:solidFill>
                <a:schemeClr val="bg1"/>
              </a:solidFill>
              <a:latin typeface="Roboto Light" panose="02000000000000000000" pitchFamily="2" charset="0"/>
              <a:ea typeface="Roboto Light" panose="02000000000000000000" pitchFamily="2" charset="0"/>
            </a:endParaRPr>
          </a:p>
          <a:p>
            <a:r>
              <a:rPr lang="en-US" sz="3200" dirty="0">
                <a:solidFill>
                  <a:schemeClr val="bg1"/>
                </a:solidFill>
                <a:latin typeface="Roboto Light" panose="02000000000000000000" pitchFamily="2" charset="0"/>
                <a:ea typeface="Roboto Light" panose="02000000000000000000" pitchFamily="2" charset="0"/>
              </a:rPr>
              <a:t>					Computing for Good @ Carnegie Mellon University</a:t>
            </a:r>
          </a:p>
          <a:p>
            <a:endParaRPr lang="en-US" sz="800" dirty="0">
              <a:solidFill>
                <a:schemeClr val="bg1"/>
              </a:solidFill>
              <a:latin typeface="Roboto Light" panose="02000000000000000000" pitchFamily="2" charset="0"/>
              <a:ea typeface="Roboto Light" panose="02000000000000000000" pitchFamily="2" charset="0"/>
            </a:endParaRPr>
          </a:p>
        </p:txBody>
      </p:sp>
      <p:pic>
        <p:nvPicPr>
          <p:cNvPr id="9" name="Picture 8">
            <a:extLst>
              <a:ext uri="{FF2B5EF4-FFF2-40B4-BE49-F238E27FC236}">
                <a16:creationId xmlns:a16="http://schemas.microsoft.com/office/drawing/2014/main" id="{595C637C-B9B2-4EC8-8913-3A457495B3E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460794" y="3252122"/>
            <a:ext cx="2189728" cy="4040135"/>
          </a:xfrm>
          <a:prstGeom prst="rect">
            <a:avLst/>
          </a:prstGeom>
        </p:spPr>
      </p:pic>
      <p:pic>
        <p:nvPicPr>
          <p:cNvPr id="10" name="Picture 9">
            <a:extLst>
              <a:ext uri="{FF2B5EF4-FFF2-40B4-BE49-F238E27FC236}">
                <a16:creationId xmlns:a16="http://schemas.microsoft.com/office/drawing/2014/main" id="{B49096C4-F037-4FA8-B73D-C121D2AC2796}"/>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4955034" y="3044940"/>
            <a:ext cx="2189728" cy="4247317"/>
          </a:xfrm>
          <a:prstGeom prst="rect">
            <a:avLst/>
          </a:prstGeom>
        </p:spPr>
      </p:pic>
      <p:sp>
        <p:nvSpPr>
          <p:cNvPr id="12" name="TextBox 11">
            <a:extLst>
              <a:ext uri="{FF2B5EF4-FFF2-40B4-BE49-F238E27FC236}">
                <a16:creationId xmlns:a16="http://schemas.microsoft.com/office/drawing/2014/main" id="{A95C2BE6-A764-4FBA-B75B-5874BAED87A8}"/>
              </a:ext>
            </a:extLst>
          </p:cNvPr>
          <p:cNvSpPr txBox="1"/>
          <p:nvPr/>
        </p:nvSpPr>
        <p:spPr>
          <a:xfrm>
            <a:off x="21706642" y="5850348"/>
            <a:ext cx="8577072" cy="2800767"/>
          </a:xfrm>
          <a:prstGeom prst="rect">
            <a:avLst/>
          </a:prstGeom>
          <a:noFill/>
        </p:spPr>
        <p:txBody>
          <a:bodyPr wrap="square" rtlCol="0">
            <a:spAutoFit/>
          </a:bodyPr>
          <a:lstStyle/>
          <a:p>
            <a:r>
              <a:rPr lang="en-US" sz="2800" dirty="0">
                <a:latin typeface="Roboto Medium" panose="02000000000000000000" pitchFamily="2" charset="0"/>
                <a:ea typeface="Roboto Medium" panose="02000000000000000000" pitchFamily="2" charset="0"/>
              </a:rPr>
              <a:t>Challenges </a:t>
            </a:r>
          </a:p>
          <a:p>
            <a:pPr marL="285750" indent="-285750">
              <a:buFont typeface="Arial" panose="020B0604020202020204" pitchFamily="34" charset="0"/>
              <a:buChar char="•"/>
            </a:pPr>
            <a:endParaRPr lang="en-US" dirty="0">
              <a:latin typeface="Roboto Medium" panose="02000000000000000000" pitchFamily="2" charset="0"/>
              <a:ea typeface="Roboto Medium" panose="02000000000000000000" pitchFamily="2" charset="0"/>
            </a:endParaRPr>
          </a:p>
          <a:p>
            <a:pPr marL="285750" indent="-285750" fontAlgn="base">
              <a:buFont typeface="Arial" panose="020B0604020202020204" pitchFamily="34" charset="0"/>
              <a:buChar char="•"/>
            </a:pPr>
            <a:r>
              <a:rPr lang="en-US" dirty="0"/>
              <a:t>The roads in rural Colombia are not mapped, making farms and routes challenging for transporters to find</a:t>
            </a:r>
          </a:p>
          <a:p>
            <a:pPr marL="285750" indent="-285750" fontAlgn="base">
              <a:buFont typeface="Arial" panose="020B0604020202020204" pitchFamily="34" charset="0"/>
              <a:buChar char="•"/>
            </a:pPr>
            <a:r>
              <a:rPr lang="en-US" dirty="0"/>
              <a:t>The roads in Colombia are so bad they damage produce on their way to market</a:t>
            </a:r>
          </a:p>
          <a:p>
            <a:pPr marL="285750" indent="-285750" fontAlgn="base">
              <a:buFont typeface="Arial" panose="020B0604020202020204" pitchFamily="34" charset="0"/>
              <a:buChar char="•"/>
            </a:pPr>
            <a:r>
              <a:rPr lang="en-US" dirty="0"/>
              <a:t>Phone networks are bad / low-bandwidth / unreliable</a:t>
            </a:r>
          </a:p>
          <a:p>
            <a:pPr marL="285750" indent="-285750" fontAlgn="base">
              <a:buFont typeface="Arial" panose="020B0604020202020204" pitchFamily="34" charset="0"/>
              <a:buChar char="•"/>
            </a:pPr>
            <a:r>
              <a:rPr lang="en-US" dirty="0"/>
              <a:t>Farmers are most comfortable with transporters they know personally</a:t>
            </a:r>
          </a:p>
          <a:p>
            <a:pPr marL="285750" indent="-285750" fontAlgn="base">
              <a:buFont typeface="Arial" panose="020B0604020202020204" pitchFamily="34" charset="0"/>
              <a:buChar char="•"/>
            </a:pPr>
            <a:r>
              <a:rPr lang="en-US" dirty="0"/>
              <a:t>Farmers who aren’t in a coop have greatly reduced access to transporters</a:t>
            </a:r>
          </a:p>
          <a:p>
            <a:pPr marL="742950" lvl="1" indent="-285750" fontAlgn="base">
              <a:buFont typeface="Arial" panose="020B0604020202020204" pitchFamily="34" charset="0"/>
              <a:buChar char="•"/>
            </a:pPr>
            <a:endParaRPr lang="en-US" dirty="0">
              <a:latin typeface="Roboto Medium" panose="02000000000000000000" pitchFamily="2" charset="0"/>
              <a:ea typeface="Roboto Medium" panose="02000000000000000000" pitchFamily="2" charset="0"/>
            </a:endParaRPr>
          </a:p>
        </p:txBody>
      </p:sp>
      <p:sp>
        <p:nvSpPr>
          <p:cNvPr id="13" name="TextBox 12">
            <a:extLst>
              <a:ext uri="{FF2B5EF4-FFF2-40B4-BE49-F238E27FC236}">
                <a16:creationId xmlns:a16="http://schemas.microsoft.com/office/drawing/2014/main" id="{1ADBCB26-CA35-4B54-908D-D742B1490E2B}"/>
              </a:ext>
            </a:extLst>
          </p:cNvPr>
          <p:cNvSpPr txBox="1"/>
          <p:nvPr/>
        </p:nvSpPr>
        <p:spPr>
          <a:xfrm>
            <a:off x="11958274" y="5845389"/>
            <a:ext cx="8577072" cy="14003834"/>
          </a:xfrm>
          <a:prstGeom prst="rect">
            <a:avLst/>
          </a:prstGeom>
          <a:noFill/>
        </p:spPr>
        <p:txBody>
          <a:bodyPr wrap="square" rtlCol="0">
            <a:spAutoFit/>
          </a:bodyPr>
          <a:lstStyle/>
          <a:p>
            <a:r>
              <a:rPr lang="en-US" sz="2800" dirty="0">
                <a:latin typeface="Roboto Medium" panose="02000000000000000000" pitchFamily="2" charset="0"/>
                <a:ea typeface="Roboto Medium" panose="02000000000000000000" pitchFamily="2" charset="0"/>
              </a:rPr>
              <a:t>Key Research Insights</a:t>
            </a:r>
            <a:br>
              <a:rPr lang="en-US" dirty="0">
                <a:latin typeface="Roboto Medium" panose="02000000000000000000" pitchFamily="2" charset="0"/>
                <a:ea typeface="Roboto Medium" panose="02000000000000000000" pitchFamily="2" charset="0"/>
              </a:rPr>
            </a:br>
            <a:endParaRPr lang="en-US" dirty="0">
              <a:latin typeface="Roboto Medium" panose="02000000000000000000" pitchFamily="2" charset="0"/>
              <a:ea typeface="Roboto Medium" panose="02000000000000000000" pitchFamily="2" charset="0"/>
            </a:endParaRPr>
          </a:p>
          <a:p>
            <a:pPr marL="342900" indent="-342900">
              <a:buAutoNum type="arabicPeriod"/>
            </a:pPr>
            <a:r>
              <a:rPr lang="en-US" b="1" dirty="0"/>
              <a:t>Old trucks are not permitted within city limits due to emissions regulations. </a:t>
            </a:r>
            <a:br>
              <a:rPr lang="en-US" b="1" dirty="0"/>
            </a:br>
            <a:r>
              <a:rPr lang="en-US" b="1" dirty="0"/>
              <a:t>Produce destined for cities must be transferred between vehicles, which causes more damage. </a:t>
            </a:r>
            <a:br>
              <a:rPr lang="en-US" b="1" dirty="0"/>
            </a:br>
            <a:endParaRPr lang="en-US" b="1" dirty="0"/>
          </a:p>
          <a:p>
            <a:pPr marL="342900" indent="-342900">
              <a:buAutoNum type="arabicPeriod"/>
            </a:pPr>
            <a:r>
              <a:rPr lang="en-US" b="1" dirty="0"/>
              <a:t>These old trucks have more suspension, which damages produce more than a new truck would. However, the bad roads wear down new trucks. </a:t>
            </a:r>
            <a:br>
              <a:rPr lang="en-US" b="1" dirty="0"/>
            </a:br>
            <a:endParaRPr lang="en-US" b="1" dirty="0"/>
          </a:p>
          <a:p>
            <a:pPr marL="342900" indent="-342900">
              <a:buAutoNum type="arabicPeriod"/>
            </a:pPr>
            <a:r>
              <a:rPr lang="en-US" b="1" dirty="0"/>
              <a:t>Farmers in coops have much better access to transporters than independent farmers. </a:t>
            </a:r>
          </a:p>
          <a:p>
            <a:endParaRPr lang="en-US" sz="2000" dirty="0">
              <a:latin typeface="Roboto Medium" panose="02000000000000000000" pitchFamily="2" charset="0"/>
              <a:ea typeface="Roboto Medium" panose="02000000000000000000" pitchFamily="2" charset="0"/>
            </a:endParaRPr>
          </a:p>
          <a:p>
            <a:endParaRPr lang="en-US" sz="2000" dirty="0">
              <a:latin typeface="Roboto Medium" panose="02000000000000000000" pitchFamily="2" charset="0"/>
              <a:ea typeface="Roboto Medium" panose="02000000000000000000" pitchFamily="2" charset="0"/>
            </a:endParaRPr>
          </a:p>
          <a:p>
            <a:endParaRPr lang="en-US" sz="2000" dirty="0">
              <a:latin typeface="Roboto Medium" panose="02000000000000000000" pitchFamily="2" charset="0"/>
              <a:ea typeface="Roboto Medium" panose="02000000000000000000" pitchFamily="2" charset="0"/>
            </a:endParaRPr>
          </a:p>
          <a:p>
            <a:r>
              <a:rPr lang="en-US" sz="2800" dirty="0">
                <a:latin typeface="Roboto Medium" panose="02000000000000000000" pitchFamily="2" charset="0"/>
                <a:ea typeface="Roboto Medium" panose="02000000000000000000" pitchFamily="2" charset="0"/>
              </a:rPr>
              <a:t>Solution: We help match farmers with transporters to get produce to market in a short amount of time, with minimal damage through a mobile app </a:t>
            </a:r>
          </a:p>
          <a:p>
            <a:endParaRPr lang="en-US" sz="2000" dirty="0">
              <a:latin typeface="Roboto Medium" panose="02000000000000000000" pitchFamily="2" charset="0"/>
              <a:ea typeface="Roboto Medium" panose="02000000000000000000" pitchFamily="2" charset="0"/>
            </a:endParaRPr>
          </a:p>
          <a:p>
            <a:pPr fontAlgn="base"/>
            <a:r>
              <a:rPr lang="en-US" sz="2000" dirty="0"/>
              <a:t>We opted to focus on the 3</a:t>
            </a:r>
            <a:r>
              <a:rPr lang="en-US" sz="2000" baseline="30000" dirty="0"/>
              <a:t>rd</a:t>
            </a:r>
            <a:r>
              <a:rPr lang="en-US" sz="2000" dirty="0"/>
              <a:t> point first, since it seems the least reliant on 3</a:t>
            </a:r>
            <a:r>
              <a:rPr lang="en-US" sz="2000" baseline="30000" dirty="0"/>
              <a:t>rd</a:t>
            </a:r>
            <a:r>
              <a:rPr lang="en-US" sz="2000" dirty="0"/>
              <a:t> parties or the intervention of a government. </a:t>
            </a:r>
            <a:r>
              <a:rPr lang="en-US" sz="2000" dirty="0" err="1"/>
              <a:t>Agromovil</a:t>
            </a:r>
            <a:r>
              <a:rPr lang="en-US" sz="2000" dirty="0"/>
              <a:t> is an app platform to sustainably reduce post-harvest loss in the developing world. </a:t>
            </a:r>
          </a:p>
          <a:p>
            <a:endParaRPr lang="en-US" dirty="0">
              <a:latin typeface="Roboto Medium" panose="02000000000000000000" pitchFamily="2" charset="0"/>
              <a:ea typeface="Roboto Medium" panose="02000000000000000000" pitchFamily="2" charset="0"/>
            </a:endParaRPr>
          </a:p>
          <a:p>
            <a:endParaRPr lang="en-US" dirty="0">
              <a:latin typeface="Roboto Medium" panose="02000000000000000000" pitchFamily="2" charset="0"/>
              <a:ea typeface="Roboto Medium" panose="02000000000000000000" pitchFamily="2" charset="0"/>
            </a:endParaRPr>
          </a:p>
          <a:p>
            <a:r>
              <a:rPr lang="en-US" sz="2800" dirty="0">
                <a:latin typeface="Roboto Medium" panose="02000000000000000000" pitchFamily="2" charset="0"/>
                <a:ea typeface="Roboto Medium" panose="02000000000000000000" pitchFamily="2" charset="0"/>
              </a:rPr>
              <a:t>Our app functionality</a:t>
            </a:r>
          </a:p>
          <a:p>
            <a:pPr marL="285750" indent="-285750" fontAlgn="base">
              <a:buFont typeface="Arial" panose="020B0604020202020204" pitchFamily="34" charset="0"/>
              <a:buChar char="•"/>
            </a:pPr>
            <a:r>
              <a:rPr lang="en-US" dirty="0"/>
              <a:t>Schedule planning for drivers, so they can optimize their trips</a:t>
            </a:r>
          </a:p>
          <a:p>
            <a:pPr marL="285750" indent="-285750" fontAlgn="base">
              <a:buFont typeface="Arial" panose="020B0604020202020204" pitchFamily="34" charset="0"/>
              <a:buChar char="•"/>
            </a:pPr>
            <a:r>
              <a:rPr lang="en-US" dirty="0"/>
              <a:t>Alert local farmers when a trucker is coming already scheduled to come through, to improve bundling of crops. This, in turn, reduces price of transit overall. </a:t>
            </a:r>
          </a:p>
          <a:p>
            <a:pPr marL="285750" indent="-285750" fontAlgn="base">
              <a:buFont typeface="Arial" panose="020B0604020202020204" pitchFamily="34" charset="0"/>
              <a:buChar char="•"/>
            </a:pPr>
            <a:r>
              <a:rPr lang="en-US" dirty="0"/>
              <a:t>Ability for transporters can track their income through the history feature</a:t>
            </a:r>
          </a:p>
          <a:p>
            <a:pPr marL="285750" indent="-285750" fontAlgn="base">
              <a:buFont typeface="Arial" panose="020B0604020202020204" pitchFamily="34" charset="0"/>
              <a:buChar char="•"/>
            </a:pPr>
            <a:r>
              <a:rPr lang="en-US" dirty="0"/>
              <a:t>Browsable list of nearby farmers/transporters to schedule crop pickups with. </a:t>
            </a:r>
          </a:p>
          <a:p>
            <a:endParaRPr lang="en-US" dirty="0">
              <a:latin typeface="Roboto Medium" panose="02000000000000000000" pitchFamily="2" charset="0"/>
              <a:ea typeface="Roboto Medium" panose="02000000000000000000" pitchFamily="2" charset="0"/>
            </a:endParaRPr>
          </a:p>
          <a:p>
            <a:endParaRPr lang="en-US" dirty="0">
              <a:latin typeface="Roboto Medium" panose="02000000000000000000" pitchFamily="2" charset="0"/>
              <a:ea typeface="Roboto Medium" panose="02000000000000000000" pitchFamily="2" charset="0"/>
            </a:endParaRPr>
          </a:p>
          <a:p>
            <a:r>
              <a:rPr lang="en-US" sz="2800" dirty="0">
                <a:latin typeface="Roboto Medium" panose="02000000000000000000" pitchFamily="2" charset="0"/>
                <a:ea typeface="Roboto Medium" panose="02000000000000000000" pitchFamily="2" charset="0"/>
              </a:rPr>
              <a:t>Next Steps: Our research identified more possible solutions and improvements.</a:t>
            </a:r>
          </a:p>
          <a:p>
            <a:pPr marL="285750" indent="-285750" fontAlgn="base">
              <a:buFont typeface="Arial" panose="020B0604020202020204" pitchFamily="34" charset="0"/>
              <a:buChar char="•"/>
            </a:pPr>
            <a:r>
              <a:rPr lang="en-US" b="1" dirty="0"/>
              <a:t>Road quality data </a:t>
            </a:r>
            <a:r>
              <a:rPr lang="en-US" dirty="0"/>
              <a:t>and the quality of a truck and driver. </a:t>
            </a:r>
            <a:br>
              <a:rPr lang="en-US" dirty="0"/>
            </a:br>
            <a:r>
              <a:rPr lang="en-US" dirty="0"/>
              <a:t>This data would be collected from the phone’s sensors, including the accelerometer, gyroscope and GPS. </a:t>
            </a:r>
          </a:p>
          <a:p>
            <a:pPr marL="285750" indent="-285750" fontAlgn="base">
              <a:buFont typeface="Arial" panose="020B0604020202020204" pitchFamily="34" charset="0"/>
              <a:buChar char="•"/>
            </a:pPr>
            <a:r>
              <a:rPr lang="en-US" b="1" dirty="0"/>
              <a:t>Unmapped Colombian roads </a:t>
            </a:r>
            <a:r>
              <a:rPr lang="en-US" dirty="0"/>
              <a:t>could be added to Google Maps, thanks to the same smartphone data. </a:t>
            </a:r>
          </a:p>
          <a:p>
            <a:pPr marL="285750" indent="-285750" fontAlgn="base">
              <a:buFont typeface="Arial" panose="020B0604020202020204" pitchFamily="34" charset="0"/>
              <a:buChar char="•"/>
            </a:pPr>
            <a:r>
              <a:rPr lang="en-US" b="1" dirty="0"/>
              <a:t>Bumpy roads be identified </a:t>
            </a:r>
            <a:r>
              <a:rPr lang="en-US" dirty="0"/>
              <a:t>and presented to the Colombian government as candidates for repair work and other infrastructure improvement programs</a:t>
            </a:r>
          </a:p>
          <a:p>
            <a:pPr marL="285750" indent="-285750" fontAlgn="base">
              <a:buFont typeface="Arial" panose="020B0604020202020204" pitchFamily="34" charset="0"/>
              <a:buChar char="•"/>
            </a:pPr>
            <a:r>
              <a:rPr lang="en-US" dirty="0"/>
              <a:t>Currently, farmers have no way of knowing how a transporter affects the quality of their produce. In the future, it would be ideal to have a means of evaluating the quality of the avocados at delivery to the processor, which could be used in turn as a measure of quality of the transporter. </a:t>
            </a:r>
          </a:p>
          <a:p>
            <a:pPr marL="285750" indent="-285750" fontAlgn="base">
              <a:buFont typeface="Arial" panose="020B0604020202020204" pitchFamily="34" charset="0"/>
              <a:buChar char="•"/>
            </a:pPr>
            <a:r>
              <a:rPr lang="en-US" dirty="0"/>
              <a:t>Attaching slightly higher price tags to transporters who deliver higher quality produce would incentivize drivers to invest in higher quality trucks wherever possible, or to start building up some extra capital. </a:t>
            </a:r>
          </a:p>
        </p:txBody>
      </p:sp>
      <p:pic>
        <p:nvPicPr>
          <p:cNvPr id="15" name="Picture 14">
            <a:extLst>
              <a:ext uri="{FF2B5EF4-FFF2-40B4-BE49-F238E27FC236}">
                <a16:creationId xmlns:a16="http://schemas.microsoft.com/office/drawing/2014/main" id="{DF50F5A0-428C-45D1-826F-895AEDCD8245}"/>
              </a:ext>
            </a:extLst>
          </p:cNvPr>
          <p:cNvPicPr>
            <a:picLocks noChangeAspect="1"/>
          </p:cNvPicPr>
          <p:nvPr/>
        </p:nvPicPr>
        <p:blipFill rotWithShape="1">
          <a:blip r:embed="rId5">
            <a:extLst>
              <a:ext uri="{28A0092B-C50C-407E-A947-70E740481C1C}">
                <a14:useLocalDpi xmlns:a14="http://schemas.microsoft.com/office/drawing/2010/main" val="0"/>
              </a:ext>
            </a:extLst>
          </a:blip>
          <a:srcRect t="-1085"/>
          <a:stretch/>
        </p:blipFill>
        <p:spPr>
          <a:xfrm>
            <a:off x="-14611925" y="3252122"/>
            <a:ext cx="6728771" cy="13396224"/>
          </a:xfrm>
          <a:prstGeom prst="rect">
            <a:avLst/>
          </a:prstGeom>
        </p:spPr>
      </p:pic>
      <p:sp>
        <p:nvSpPr>
          <p:cNvPr id="17" name="Rectangle 16">
            <a:extLst>
              <a:ext uri="{FF2B5EF4-FFF2-40B4-BE49-F238E27FC236}">
                <a16:creationId xmlns:a16="http://schemas.microsoft.com/office/drawing/2014/main" id="{5AD16AD9-2A35-47B2-985A-45BABEB71E77}"/>
              </a:ext>
            </a:extLst>
          </p:cNvPr>
          <p:cNvSpPr/>
          <p:nvPr/>
        </p:nvSpPr>
        <p:spPr>
          <a:xfrm>
            <a:off x="21706642" y="8480955"/>
            <a:ext cx="5852605" cy="3139321"/>
          </a:xfrm>
          <a:prstGeom prst="rect">
            <a:avLst/>
          </a:prstGeom>
        </p:spPr>
        <p:txBody>
          <a:bodyPr wrap="square">
            <a:spAutoFit/>
          </a:bodyPr>
          <a:lstStyle/>
          <a:p>
            <a:pPr fontAlgn="base"/>
            <a:r>
              <a:rPr lang="en-US" dirty="0"/>
              <a:t>How we’ve addressed some challenges: </a:t>
            </a:r>
          </a:p>
          <a:p>
            <a:pPr marL="285750" indent="-285750" fontAlgn="base">
              <a:buFont typeface="Arial" panose="020B0604020202020204" pitchFamily="34" charset="0"/>
              <a:buChar char="•"/>
            </a:pPr>
            <a:r>
              <a:rPr lang="en-US" dirty="0"/>
              <a:t>Farms are often difficult to find. In response, we have </a:t>
            </a:r>
          </a:p>
          <a:p>
            <a:pPr marL="742950" lvl="1" indent="-285750" fontAlgn="base">
              <a:buFont typeface="Arial" panose="020B0604020202020204" pitchFamily="34" charset="0"/>
              <a:buChar char="•"/>
            </a:pPr>
            <a:r>
              <a:rPr lang="en-US" dirty="0"/>
              <a:t>Made it possible to drop a pin anywhere on a map, even if there is no road nearby. </a:t>
            </a:r>
          </a:p>
          <a:p>
            <a:pPr marL="742950" lvl="1" indent="-285750" fontAlgn="base">
              <a:buFont typeface="Arial" panose="020B0604020202020204" pitchFamily="34" charset="0"/>
              <a:buChar char="•"/>
            </a:pPr>
            <a:r>
              <a:rPr lang="en-US" dirty="0"/>
              <a:t>Allowed farmers to schedule meeting points at a crossroad, town center, intersection or other noticeable landmark that might be more recognizable than their farm</a:t>
            </a:r>
          </a:p>
          <a:p>
            <a:pPr marL="742950" lvl="1" indent="-285750" fontAlgn="base">
              <a:buFont typeface="Arial" panose="020B0604020202020204" pitchFamily="34" charset="0"/>
              <a:buChar char="•"/>
            </a:pPr>
            <a:r>
              <a:rPr lang="en-US" dirty="0"/>
              <a:t>Allowed farmers to enter an address, and then immediately update the map so that farmers can correct for errors </a:t>
            </a:r>
          </a:p>
        </p:txBody>
      </p:sp>
      <p:pic>
        <p:nvPicPr>
          <p:cNvPr id="21" name="Picture 20">
            <a:extLst>
              <a:ext uri="{FF2B5EF4-FFF2-40B4-BE49-F238E27FC236}">
                <a16:creationId xmlns:a16="http://schemas.microsoft.com/office/drawing/2014/main" id="{F09ADB6E-14C1-4A1E-BC9A-B31339484701}"/>
              </a:ext>
            </a:extLst>
          </p:cNvPr>
          <p:cNvPicPr>
            <a:picLocks noChangeAspect="1"/>
          </p:cNvPicPr>
          <p:nvPr/>
        </p:nvPicPr>
        <p:blipFill rotWithShape="1">
          <a:blip r:embed="rId6">
            <a:extLst>
              <a:ext uri="{28A0092B-C50C-407E-A947-70E740481C1C}">
                <a14:useLocalDpi xmlns:a14="http://schemas.microsoft.com/office/drawing/2010/main" val="0"/>
              </a:ext>
            </a:extLst>
          </a:blip>
          <a:srcRect/>
          <a:stretch/>
        </p:blipFill>
        <p:spPr>
          <a:xfrm>
            <a:off x="1479325" y="12531356"/>
            <a:ext cx="9802058" cy="3229571"/>
          </a:xfrm>
          <a:prstGeom prst="rect">
            <a:avLst/>
          </a:prstGeom>
        </p:spPr>
      </p:pic>
      <p:pic>
        <p:nvPicPr>
          <p:cNvPr id="24" name="Picture 23">
            <a:extLst>
              <a:ext uri="{FF2B5EF4-FFF2-40B4-BE49-F238E27FC236}">
                <a16:creationId xmlns:a16="http://schemas.microsoft.com/office/drawing/2014/main" id="{DB91F476-1205-4BA0-B0C6-3CF04F52FDC3}"/>
              </a:ext>
            </a:extLst>
          </p:cNvPr>
          <p:cNvPicPr>
            <a:picLocks noChangeAspect="1"/>
          </p:cNvPicPr>
          <p:nvPr/>
        </p:nvPicPr>
        <p:blipFill rotWithShape="1">
          <a:blip r:embed="rId7">
            <a:extLst>
              <a:ext uri="{28A0092B-C50C-407E-A947-70E740481C1C}">
                <a14:useLocalDpi xmlns:a14="http://schemas.microsoft.com/office/drawing/2010/main" val="0"/>
              </a:ext>
            </a:extLst>
          </a:blip>
          <a:srcRect/>
          <a:stretch/>
        </p:blipFill>
        <p:spPr>
          <a:xfrm>
            <a:off x="28831920" y="14931718"/>
            <a:ext cx="2961559" cy="5425815"/>
          </a:xfrm>
          <a:prstGeom prst="rect">
            <a:avLst/>
          </a:prstGeom>
        </p:spPr>
      </p:pic>
      <p:pic>
        <p:nvPicPr>
          <p:cNvPr id="25" name="Picture 24">
            <a:extLst>
              <a:ext uri="{FF2B5EF4-FFF2-40B4-BE49-F238E27FC236}">
                <a16:creationId xmlns:a16="http://schemas.microsoft.com/office/drawing/2014/main" id="{4383FE86-B78E-4A9B-AFA5-47D5C75CB0E0}"/>
              </a:ext>
            </a:extLst>
          </p:cNvPr>
          <p:cNvPicPr>
            <a:picLocks noChangeAspect="1"/>
          </p:cNvPicPr>
          <p:nvPr/>
        </p:nvPicPr>
        <p:blipFill rotWithShape="1">
          <a:blip r:embed="rId8">
            <a:extLst>
              <a:ext uri="{28A0092B-C50C-407E-A947-70E740481C1C}">
                <a14:useLocalDpi xmlns:a14="http://schemas.microsoft.com/office/drawing/2010/main" val="0"/>
              </a:ext>
            </a:extLst>
          </a:blip>
          <a:srcRect/>
          <a:stretch/>
        </p:blipFill>
        <p:spPr>
          <a:xfrm>
            <a:off x="21633417" y="14933938"/>
            <a:ext cx="2961559" cy="5487662"/>
          </a:xfrm>
          <a:prstGeom prst="rect">
            <a:avLst/>
          </a:prstGeom>
        </p:spPr>
      </p:pic>
      <p:pic>
        <p:nvPicPr>
          <p:cNvPr id="26" name="Picture 25">
            <a:extLst>
              <a:ext uri="{FF2B5EF4-FFF2-40B4-BE49-F238E27FC236}">
                <a16:creationId xmlns:a16="http://schemas.microsoft.com/office/drawing/2014/main" id="{DF7D8D4A-89D5-40E5-9AF1-36E6CC107A44}"/>
              </a:ext>
            </a:extLst>
          </p:cNvPr>
          <p:cNvPicPr>
            <a:picLocks noChangeAspect="1"/>
          </p:cNvPicPr>
          <p:nvPr/>
        </p:nvPicPr>
        <p:blipFill rotWithShape="1">
          <a:blip r:embed="rId9">
            <a:extLst>
              <a:ext uri="{28A0092B-C50C-407E-A947-70E740481C1C}">
                <a14:useLocalDpi xmlns:a14="http://schemas.microsoft.com/office/drawing/2010/main" val="0"/>
              </a:ext>
            </a:extLst>
          </a:blip>
          <a:srcRect/>
          <a:stretch/>
        </p:blipFill>
        <p:spPr>
          <a:xfrm>
            <a:off x="25219129" y="14925558"/>
            <a:ext cx="2988638" cy="5496042"/>
          </a:xfrm>
          <a:prstGeom prst="rect">
            <a:avLst/>
          </a:prstGeom>
        </p:spPr>
      </p:pic>
      <p:sp>
        <p:nvSpPr>
          <p:cNvPr id="27" name="Rectangle 26">
            <a:extLst>
              <a:ext uri="{FF2B5EF4-FFF2-40B4-BE49-F238E27FC236}">
                <a16:creationId xmlns:a16="http://schemas.microsoft.com/office/drawing/2014/main" id="{C1CFB5B2-0A94-4C3F-A5BB-7A2EFACF609B}"/>
              </a:ext>
            </a:extLst>
          </p:cNvPr>
          <p:cNvSpPr/>
          <p:nvPr/>
        </p:nvSpPr>
        <p:spPr>
          <a:xfrm>
            <a:off x="21754667" y="11716976"/>
            <a:ext cx="5852606" cy="2862322"/>
          </a:xfrm>
          <a:prstGeom prst="rect">
            <a:avLst/>
          </a:prstGeom>
        </p:spPr>
        <p:txBody>
          <a:bodyPr wrap="square">
            <a:spAutoFit/>
          </a:bodyPr>
          <a:lstStyle/>
          <a:p>
            <a:pPr marL="285750" indent="-285750" fontAlgn="base">
              <a:buFont typeface="Arial" panose="020B0604020202020204" pitchFamily="34" charset="0"/>
              <a:buChar char="•"/>
            </a:pPr>
            <a:r>
              <a:rPr lang="en-US" sz="1600" dirty="0"/>
              <a:t>We requires a lot of information upon signup, especially from transporters. </a:t>
            </a:r>
          </a:p>
          <a:p>
            <a:pPr marL="742950" lvl="1" indent="-285750" fontAlgn="base">
              <a:buFont typeface="Arial" panose="020B0604020202020204" pitchFamily="34" charset="0"/>
              <a:buChar char="•"/>
            </a:pPr>
            <a:r>
              <a:rPr lang="en-US" sz="1600" dirty="0"/>
              <a:t>We allow transporters to skip some of the information screens, but ask them to set a reminder to upload (for example) images to their truck at a later time, specified by them.</a:t>
            </a:r>
          </a:p>
          <a:p>
            <a:pPr marL="285750" indent="-285750" fontAlgn="base">
              <a:buFont typeface="Arial" panose="020B0604020202020204" pitchFamily="34" charset="0"/>
              <a:buChar char="•"/>
            </a:pPr>
            <a:r>
              <a:rPr lang="en-US" sz="1600" dirty="0"/>
              <a:t>Users don’t like remembering information like usernames. </a:t>
            </a:r>
          </a:p>
          <a:p>
            <a:pPr marL="742950" lvl="1" indent="-285750" fontAlgn="base">
              <a:buFont typeface="Arial" panose="020B0604020202020204" pitchFamily="34" charset="0"/>
              <a:buChar char="•"/>
            </a:pPr>
            <a:r>
              <a:rPr lang="en-US" sz="1600" dirty="0"/>
              <a:t>Their ‘username’ or unique identifying string is their phone number. </a:t>
            </a:r>
          </a:p>
          <a:p>
            <a:pPr marL="742950" lvl="1" indent="-285750" fontAlgn="base">
              <a:buFont typeface="Arial" panose="020B0604020202020204" pitchFamily="34" charset="0"/>
              <a:buChar char="•"/>
            </a:pPr>
            <a:endParaRPr lang="en-US" dirty="0">
              <a:latin typeface="Roboto Medium" panose="02000000000000000000" pitchFamily="2" charset="0"/>
              <a:ea typeface="Roboto Medium" panose="02000000000000000000" pitchFamily="2" charset="0"/>
            </a:endParaRPr>
          </a:p>
          <a:p>
            <a:pPr fontAlgn="base"/>
            <a:r>
              <a:rPr lang="en-US" dirty="0">
                <a:latin typeface="Roboto Medium" panose="02000000000000000000" pitchFamily="2" charset="0"/>
                <a:ea typeface="Roboto Medium" panose="02000000000000000000" pitchFamily="2" charset="0"/>
              </a:rPr>
              <a:t>Screens corresponding to Challenge solutions</a:t>
            </a:r>
          </a:p>
        </p:txBody>
      </p:sp>
      <p:pic>
        <p:nvPicPr>
          <p:cNvPr id="1028" name="Picture 4" descr="Wireframes">
            <a:extLst>
              <a:ext uri="{FF2B5EF4-FFF2-40B4-BE49-F238E27FC236}">
                <a16:creationId xmlns:a16="http://schemas.microsoft.com/office/drawing/2014/main" id="{FEA3BA72-58AC-408E-A159-F7153BB42DE6}"/>
              </a:ext>
            </a:extLst>
          </p:cNvPr>
          <p:cNvPicPr>
            <a:picLocks noChangeAspect="1" noChangeArrowheads="1"/>
          </p:cNvPicPr>
          <p:nvPr/>
        </p:nvPicPr>
        <p:blipFill rotWithShape="1">
          <a:blip r:embed="rId10">
            <a:duotone>
              <a:prstClr val="black"/>
              <a:schemeClr val="accent2">
                <a:tint val="45000"/>
                <a:satMod val="400000"/>
              </a:schemeClr>
            </a:duotone>
            <a:extLst>
              <a:ext uri="{28A0092B-C50C-407E-A947-70E740481C1C}">
                <a14:useLocalDpi xmlns:a14="http://schemas.microsoft.com/office/drawing/2010/main" val="0"/>
              </a:ext>
            </a:extLst>
          </a:blip>
          <a:srcRect/>
          <a:stretch/>
        </p:blipFill>
        <p:spPr bwMode="auto">
          <a:xfrm>
            <a:off x="-25880152" y="8499946"/>
            <a:ext cx="8434924" cy="546034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4" descr="Wireframes">
            <a:extLst>
              <a:ext uri="{FF2B5EF4-FFF2-40B4-BE49-F238E27FC236}">
                <a16:creationId xmlns:a16="http://schemas.microsoft.com/office/drawing/2014/main" id="{C16CA459-8588-4309-B1DB-3E56AF129986}"/>
              </a:ext>
            </a:extLst>
          </p:cNvPr>
          <p:cNvPicPr>
            <a:picLocks noChangeAspect="1" noChangeArrowheads="1"/>
          </p:cNvPicPr>
          <p:nvPr/>
        </p:nvPicPr>
        <p:blipFill rotWithShape="1">
          <a:blip r:embed="rId11">
            <a:duotone>
              <a:prstClr val="black"/>
              <a:schemeClr val="accent2">
                <a:tint val="45000"/>
                <a:satMod val="400000"/>
              </a:schemeClr>
            </a:duotone>
            <a:extLst>
              <a:ext uri="{28A0092B-C50C-407E-A947-70E740481C1C}">
                <a14:useLocalDpi xmlns:a14="http://schemas.microsoft.com/office/drawing/2010/main" val="0"/>
              </a:ext>
            </a:extLst>
          </a:blip>
          <a:srcRect/>
          <a:stretch/>
        </p:blipFill>
        <p:spPr bwMode="auto">
          <a:xfrm>
            <a:off x="-22212553" y="11794774"/>
            <a:ext cx="3220101" cy="147316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163D62F-91B3-4DC4-B8E7-2BB6630103E3}"/>
              </a:ext>
            </a:extLst>
          </p:cNvPr>
          <p:cNvSpPr txBox="1"/>
          <p:nvPr/>
        </p:nvSpPr>
        <p:spPr>
          <a:xfrm>
            <a:off x="2468880" y="5845389"/>
            <a:ext cx="8211312" cy="10802957"/>
          </a:xfrm>
          <a:prstGeom prst="rect">
            <a:avLst/>
          </a:prstGeom>
          <a:noFill/>
        </p:spPr>
        <p:txBody>
          <a:bodyPr wrap="square" rtlCol="0">
            <a:spAutoFit/>
          </a:bodyPr>
          <a:lstStyle/>
          <a:p>
            <a:r>
              <a:rPr lang="en-US" sz="2800" dirty="0">
                <a:latin typeface="Roboto Medium" panose="02000000000000000000" pitchFamily="2" charset="0"/>
                <a:ea typeface="Roboto Medium" panose="02000000000000000000" pitchFamily="2" charset="0"/>
              </a:rPr>
              <a:t>Problem: 30-50% of harvested crops in the developing world never make it to consumers.</a:t>
            </a:r>
          </a:p>
          <a:p>
            <a:endParaRPr lang="en-US" sz="2000" dirty="0">
              <a:latin typeface="Roboto Medium" panose="02000000000000000000" pitchFamily="2" charset="0"/>
              <a:ea typeface="Roboto Medium" panose="02000000000000000000" pitchFamily="2" charset="0"/>
            </a:endParaRPr>
          </a:p>
          <a:p>
            <a:r>
              <a:rPr lang="en-US" dirty="0"/>
              <a:t>The world’s 500 million small farmers produce about $500 billion in crops every year, but more than a third – an estimated $150 Billion – is wasted.</a:t>
            </a:r>
          </a:p>
          <a:p>
            <a:pPr fontAlgn="base"/>
            <a:br>
              <a:rPr lang="en-US" dirty="0"/>
            </a:br>
            <a:r>
              <a:rPr lang="en-US" dirty="0"/>
              <a:t>Food is lost, it rots, is eaten by pests, or never picked up, but the hard work of agriculture has been done. The weak link is logistics: getting goods from small rural farmers to urban markets.</a:t>
            </a:r>
          </a:p>
          <a:p>
            <a:pPr fontAlgn="base"/>
            <a:endParaRPr lang="en-US" sz="2000" dirty="0"/>
          </a:p>
          <a:p>
            <a:pPr fontAlgn="base"/>
            <a:r>
              <a:rPr lang="en-US" sz="2000" dirty="0">
                <a:latin typeface="Roboto Medium" panose="02000000000000000000" pitchFamily="2" charset="0"/>
                <a:ea typeface="Roboto Medium" panose="02000000000000000000" pitchFamily="2" charset="0"/>
              </a:rPr>
              <a:t>Here’s what we’re doing differently</a:t>
            </a:r>
          </a:p>
          <a:p>
            <a:pPr fontAlgn="base"/>
            <a:r>
              <a:rPr lang="en-US" dirty="0"/>
              <a:t>The world’s population continues to grow exponentially. We need more food to feed our burgeoning population. Experts are already working to: </a:t>
            </a:r>
          </a:p>
          <a:p>
            <a:pPr marL="285750" indent="-285750" fontAlgn="base">
              <a:buFont typeface="Arial" panose="020B0604020202020204" pitchFamily="34" charset="0"/>
              <a:buChar char="•"/>
            </a:pPr>
            <a:r>
              <a:rPr lang="en-US" dirty="0"/>
              <a:t>Increase harvest yield, especially through chemical treatment of crops</a:t>
            </a:r>
          </a:p>
          <a:p>
            <a:pPr marL="285750" indent="-285750" fontAlgn="base">
              <a:buFont typeface="Arial" panose="020B0604020202020204" pitchFamily="34" charset="0"/>
              <a:buChar char="•"/>
            </a:pPr>
            <a:r>
              <a:rPr lang="en-US" dirty="0"/>
              <a:t>Encouraging local produce consumption </a:t>
            </a:r>
          </a:p>
          <a:p>
            <a:pPr marL="285750" indent="-285750" fontAlgn="base">
              <a:buFont typeface="Arial" panose="020B0604020202020204" pitchFamily="34" charset="0"/>
              <a:buChar char="•"/>
            </a:pPr>
            <a:r>
              <a:rPr lang="en-US" dirty="0"/>
              <a:t>Increasing food security through improved storage</a:t>
            </a:r>
          </a:p>
          <a:p>
            <a:pPr marL="285750" indent="-285750" fontAlgn="base">
              <a:buFont typeface="Arial" panose="020B0604020202020204" pitchFamily="34" charset="0"/>
              <a:buChar char="•"/>
            </a:pPr>
            <a:r>
              <a:rPr lang="en-US" dirty="0"/>
              <a:t>The “Ugly Food” movement, which encourages consumers to accept imperfect crops</a:t>
            </a:r>
          </a:p>
          <a:p>
            <a:pPr fontAlgn="base"/>
            <a:endParaRPr lang="en-US" sz="2000" dirty="0">
              <a:latin typeface="Roboto Condensed" panose="02000000000000000000" pitchFamily="2" charset="0"/>
              <a:ea typeface="Roboto Condensed" panose="02000000000000000000" pitchFamily="2" charset="0"/>
            </a:endParaRPr>
          </a:p>
          <a:p>
            <a:pPr fontAlgn="base"/>
            <a:r>
              <a:rPr lang="en-US" sz="2000" dirty="0">
                <a:latin typeface="Roboto Medium" panose="02000000000000000000" pitchFamily="2" charset="0"/>
                <a:ea typeface="Roboto Medium" panose="02000000000000000000" pitchFamily="2" charset="0"/>
              </a:rPr>
              <a:t>Avocado Journey Map showing where damage to avocados occurs</a:t>
            </a:r>
          </a:p>
          <a:p>
            <a:pPr fontAlgn="base"/>
            <a:r>
              <a:rPr lang="en-US" dirty="0"/>
              <a:t>While many avocados are not damaged per se while they are waiting to be picked up, their value decreases as they have a short shelf lives.</a:t>
            </a:r>
            <a:r>
              <a:rPr lang="en-US" sz="1600" dirty="0"/>
              <a:t> </a:t>
            </a:r>
          </a:p>
          <a:p>
            <a:pPr fontAlgn="base"/>
            <a:endParaRPr lang="en-US" sz="1600" dirty="0"/>
          </a:p>
          <a:p>
            <a:pPr fontAlgn="base"/>
            <a:endParaRPr lang="en-US" sz="1600" dirty="0"/>
          </a:p>
          <a:p>
            <a:pPr fontAlgn="base"/>
            <a:endParaRPr lang="en-US" sz="1600" dirty="0"/>
          </a:p>
          <a:p>
            <a:pPr fontAlgn="base"/>
            <a:endParaRPr lang="en-US" sz="1600" dirty="0"/>
          </a:p>
          <a:p>
            <a:pPr fontAlgn="base"/>
            <a:endParaRPr lang="en-US" sz="1600" dirty="0"/>
          </a:p>
          <a:p>
            <a:pPr fontAlgn="base"/>
            <a:endParaRPr lang="en-US" sz="1600" dirty="0"/>
          </a:p>
          <a:p>
            <a:pPr fontAlgn="base"/>
            <a:endParaRPr lang="en-US" sz="1600" dirty="0"/>
          </a:p>
          <a:p>
            <a:pPr fontAlgn="base"/>
            <a:endParaRPr lang="en-US" sz="1600" dirty="0"/>
          </a:p>
          <a:p>
            <a:pPr fontAlgn="base"/>
            <a:endParaRPr lang="en-US" sz="1600" dirty="0"/>
          </a:p>
          <a:p>
            <a:pPr fontAlgn="base"/>
            <a:endParaRPr lang="en-US" dirty="0">
              <a:latin typeface="Roboto Medium" panose="02000000000000000000" pitchFamily="2" charset="0"/>
              <a:ea typeface="Roboto Medium" panose="02000000000000000000" pitchFamily="2" charset="0"/>
            </a:endParaRPr>
          </a:p>
          <a:p>
            <a:pPr fontAlgn="base"/>
            <a:endParaRPr lang="en-US" dirty="0">
              <a:latin typeface="Roboto Medium" panose="02000000000000000000" pitchFamily="2" charset="0"/>
              <a:ea typeface="Roboto Medium" panose="02000000000000000000" pitchFamily="2" charset="0"/>
            </a:endParaRPr>
          </a:p>
          <a:p>
            <a:pPr fontAlgn="base"/>
            <a:endParaRPr lang="en-US" dirty="0">
              <a:latin typeface="Roboto Medium" panose="02000000000000000000" pitchFamily="2" charset="0"/>
              <a:ea typeface="Roboto Medium" panose="02000000000000000000" pitchFamily="2" charset="0"/>
            </a:endParaRPr>
          </a:p>
          <a:p>
            <a:pPr fontAlgn="base"/>
            <a:endParaRPr lang="en-US" dirty="0">
              <a:latin typeface="Roboto Medium" panose="02000000000000000000" pitchFamily="2" charset="0"/>
              <a:ea typeface="Roboto Medium" panose="02000000000000000000" pitchFamily="2" charset="0"/>
            </a:endParaRPr>
          </a:p>
          <a:p>
            <a:pPr fontAlgn="base"/>
            <a:endParaRPr lang="en-US" dirty="0">
              <a:latin typeface="Roboto Medium" panose="02000000000000000000" pitchFamily="2" charset="0"/>
              <a:ea typeface="Roboto Medium" panose="02000000000000000000" pitchFamily="2" charset="0"/>
            </a:endParaRPr>
          </a:p>
          <a:p>
            <a:pPr fontAlgn="base"/>
            <a:r>
              <a:rPr lang="en-US" dirty="0">
                <a:latin typeface="Roboto Medium" panose="02000000000000000000" pitchFamily="2" charset="0"/>
                <a:ea typeface="Roboto Medium" panose="02000000000000000000" pitchFamily="2" charset="0"/>
              </a:rPr>
              <a:t>Chart showing damage to avocados at different stages of the customer journey map, as a percentage of overall damage to avocados </a:t>
            </a:r>
          </a:p>
        </p:txBody>
      </p:sp>
      <p:pic>
        <p:nvPicPr>
          <p:cNvPr id="2" name="Picture 1">
            <a:extLst>
              <a:ext uri="{FF2B5EF4-FFF2-40B4-BE49-F238E27FC236}">
                <a16:creationId xmlns:a16="http://schemas.microsoft.com/office/drawing/2014/main" id="{CD980D37-1F21-48BA-9E4C-DEB403818E1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7959260" y="8530749"/>
            <a:ext cx="2741191" cy="5372105"/>
          </a:xfrm>
          <a:prstGeom prst="rect">
            <a:avLst/>
          </a:prstGeom>
        </p:spPr>
      </p:pic>
      <p:sp>
        <p:nvSpPr>
          <p:cNvPr id="3" name="Lightning Bolt 2">
            <a:extLst>
              <a:ext uri="{FF2B5EF4-FFF2-40B4-BE49-F238E27FC236}">
                <a16:creationId xmlns:a16="http://schemas.microsoft.com/office/drawing/2014/main" id="{BE1DF419-C5D8-4619-8D6B-46BAE64DD6DA}"/>
              </a:ext>
            </a:extLst>
          </p:cNvPr>
          <p:cNvSpPr/>
          <p:nvPr/>
        </p:nvSpPr>
        <p:spPr>
          <a:xfrm rot="917092">
            <a:off x="4518004" y="13134766"/>
            <a:ext cx="338931" cy="506591"/>
          </a:xfrm>
          <a:prstGeom prst="lightningBolt">
            <a:avLst/>
          </a:prstGeom>
          <a:solidFill>
            <a:srgbClr val="FF99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3361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A192-E89E-4114-9E48-94A987B4AD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8BCDAB5-28DC-4106-BAE3-6747BFF3920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4FE065F1-DE8D-4ED7-B385-78B79CDBADAA}"/>
              </a:ext>
            </a:extLst>
          </p:cNvPr>
          <p:cNvPicPr>
            <a:picLocks noChangeAspect="1"/>
          </p:cNvPicPr>
          <p:nvPr/>
        </p:nvPicPr>
        <p:blipFill rotWithShape="1">
          <a:blip r:embed="rId2">
            <a:grayscl/>
            <a:extLst>
              <a:ext uri="{28A0092B-C50C-407E-A947-70E740481C1C}">
                <a14:useLocalDpi xmlns:a14="http://schemas.microsoft.com/office/drawing/2010/main" val="0"/>
              </a:ext>
            </a:extLst>
          </a:blip>
          <a:srcRect/>
          <a:stretch/>
        </p:blipFill>
        <p:spPr>
          <a:xfrm>
            <a:off x="2670048" y="678869"/>
            <a:ext cx="27669744" cy="18468667"/>
          </a:xfrm>
          <a:prstGeom prst="rect">
            <a:avLst/>
          </a:prstGeom>
        </p:spPr>
      </p:pic>
    </p:spTree>
    <p:extLst>
      <p:ext uri="{BB962C8B-B14F-4D97-AF65-F5344CB8AC3E}">
        <p14:creationId xmlns:p14="http://schemas.microsoft.com/office/powerpoint/2010/main" val="16486479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4992</TotalTime>
  <Words>282</Words>
  <Application>Microsoft Office PowerPoint</Application>
  <PresentationFormat>Custom</PresentationFormat>
  <Paragraphs>77</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Roboto Condensed</vt:lpstr>
      <vt:lpstr>Roboto Light</vt:lpstr>
      <vt:lpstr>Roboto Medium</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Kristina Wagner</dc:creator>
  <cp:lastModifiedBy>Kristina Wagner</cp:lastModifiedBy>
  <cp:revision>23</cp:revision>
  <dcterms:created xsi:type="dcterms:W3CDTF">2017-11-30T16:29:12Z</dcterms:created>
  <dcterms:modified xsi:type="dcterms:W3CDTF">2017-12-13T03:05:54Z</dcterms:modified>
</cp:coreProperties>
</file>