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287" r:id="rId3"/>
    <p:sldId id="284" r:id="rId4"/>
    <p:sldId id="285" r:id="rId5"/>
    <p:sldId id="280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FF"/>
    <a:srgbClr val="CCCC00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F684-22BA-4CB7-B904-C4A8F7535AB5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58C62-8413-4A40-84CC-FBF0B3D0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8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24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9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37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092-288D-484B-8995-C9EE9A33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F7F72-6923-43C4-B71F-4160A02A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A9E3-10BF-4181-AED8-DC789833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85F11-74CF-45CC-B069-1FA6C440CA3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8B86-BB38-4BA3-93E2-5A70D928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1AEA-DD52-45F9-A56E-12C3815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FD860-C83F-490C-A108-625A32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7073-07A9-443C-B66A-9DCCB40D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F5A0-5880-4365-8706-E875027C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56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259352-0B3A-4CD6-9690-F27480070D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7F8A3-E039-4FE2-BD50-EF2A07DB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512619"/>
            <a:ext cx="9371215" cy="1278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B774-D676-48E0-AE08-E7B5E65B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40" y="1898073"/>
            <a:ext cx="9371215" cy="427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6622FE-B26E-46F7-AA0B-26DF9C385D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8"/>
          <a:stretch/>
        </p:blipFill>
        <p:spPr>
          <a:xfrm>
            <a:off x="10296913" y="6111210"/>
            <a:ext cx="1489464" cy="5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C75D57-6490-478C-AF60-E7EEFD4B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598"/>
            <a:ext cx="12192000" cy="6858000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C43ED98D-5D6C-4040-AB2E-95D819A3A342}"/>
              </a:ext>
            </a:extLst>
          </p:cNvPr>
          <p:cNvSpPr txBox="1"/>
          <p:nvPr/>
        </p:nvSpPr>
        <p:spPr>
          <a:xfrm>
            <a:off x="2527005" y="3605971"/>
            <a:ext cx="64998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sz="1600" spc="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sx="101000" sy="101000" algn="tl" rotWithShape="0">
                    <a:schemeClr val="bg1">
                      <a:alpha val="85000"/>
                    </a:schemeClr>
                  </a:outerShdw>
                </a:effectLst>
              </a:rPr>
              <a:t>The Ultimate Robotic STEAM Learning Solution</a:t>
            </a:r>
            <a:endParaRPr lang="en-US" sz="1600" spc="1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sx="101000" sy="101000" algn="tl" rotWithShape="0">
                  <a:schemeClr val="bg1">
                    <a:alpha val="85000"/>
                  </a:schemeClr>
                </a:outerShdw>
              </a:effectLst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D584BB0E-12EE-4929-BDC3-78734F68A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713041"/>
            <a:ext cx="4676775" cy="10191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CE96032-C531-4E47-9BA8-46BC979F172E}"/>
              </a:ext>
            </a:extLst>
          </p:cNvPr>
          <p:cNvSpPr/>
          <p:nvPr/>
        </p:nvSpPr>
        <p:spPr>
          <a:xfrm>
            <a:off x="1672501" y="3944525"/>
            <a:ext cx="8447432" cy="1408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/>
              <a:t>Design department</a:t>
            </a:r>
          </a:p>
          <a:p>
            <a:pPr algn="ctr">
              <a:lnSpc>
                <a:spcPct val="150000"/>
              </a:lnSpc>
            </a:pPr>
            <a:r>
              <a:rPr lang="zh-TW" altLang="en-US" dirty="0"/>
              <a:t>人力部屬、</a:t>
            </a:r>
            <a:r>
              <a:rPr lang="en-US" altLang="zh-TW" dirty="0"/>
              <a:t>2019</a:t>
            </a:r>
            <a:r>
              <a:rPr lang="zh-TW" altLang="en-US" dirty="0"/>
              <a:t> </a:t>
            </a:r>
            <a:r>
              <a:rPr lang="en-US" altLang="zh-TW" dirty="0"/>
              <a:t>Q1</a:t>
            </a:r>
            <a:r>
              <a:rPr lang="zh-TW" altLang="en-US" dirty="0"/>
              <a:t> </a:t>
            </a:r>
            <a:endParaRPr lang="en-US" altLang="zh-TW" dirty="0"/>
          </a:p>
          <a:p>
            <a:pPr algn="ctr">
              <a:lnSpc>
                <a:spcPct val="150000"/>
              </a:lnSpc>
            </a:pPr>
            <a:r>
              <a:rPr lang="en-US" altLang="zh-TW" sz="2400" dirty="0"/>
              <a:t>Date:</a:t>
            </a:r>
            <a:r>
              <a:rPr lang="zh-TW" altLang="en-US" sz="2400" dirty="0"/>
              <a:t> </a:t>
            </a:r>
            <a:r>
              <a:rPr lang="en-US" altLang="zh-TW" sz="2400" dirty="0"/>
              <a:t>2019/01/15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15506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4">
            <a:extLst>
              <a:ext uri="{FF2B5EF4-FFF2-40B4-BE49-F238E27FC236}">
                <a16:creationId xmlns:a16="http://schemas.microsoft.com/office/drawing/2014/main" id="{254C5213-63E4-4656-B12B-60C7A0FD454F}"/>
              </a:ext>
            </a:extLst>
          </p:cNvPr>
          <p:cNvSpPr/>
          <p:nvPr/>
        </p:nvSpPr>
        <p:spPr>
          <a:xfrm>
            <a:off x="4259065" y="389667"/>
            <a:ext cx="3673869" cy="427703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Design department</a:t>
            </a:r>
          </a:p>
        </p:txBody>
      </p:sp>
      <p:sp>
        <p:nvSpPr>
          <p:cNvPr id="6" name="Rounded Rectangle 34">
            <a:extLst>
              <a:ext uri="{FF2B5EF4-FFF2-40B4-BE49-F238E27FC236}">
                <a16:creationId xmlns:a16="http://schemas.microsoft.com/office/drawing/2014/main" id="{DD400AA5-514D-4407-B02E-41AA5731C745}"/>
              </a:ext>
            </a:extLst>
          </p:cNvPr>
          <p:cNvSpPr/>
          <p:nvPr/>
        </p:nvSpPr>
        <p:spPr>
          <a:xfrm>
            <a:off x="3836906" y="1501939"/>
            <a:ext cx="1903481" cy="4277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Industrial Designer</a:t>
            </a:r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D64C091D-483E-4974-B830-5A5084421AB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100040" y="505978"/>
            <a:ext cx="684569" cy="1307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4">
            <a:extLst>
              <a:ext uri="{FF2B5EF4-FFF2-40B4-BE49-F238E27FC236}">
                <a16:creationId xmlns:a16="http://schemas.microsoft.com/office/drawing/2014/main" id="{16BBC286-DF4E-463D-9865-96B643BAB80F}"/>
              </a:ext>
            </a:extLst>
          </p:cNvPr>
          <p:cNvSpPr/>
          <p:nvPr/>
        </p:nvSpPr>
        <p:spPr>
          <a:xfrm>
            <a:off x="9113470" y="1501940"/>
            <a:ext cx="1903481" cy="4277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Cloud UI/UX</a:t>
            </a: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EF95862A-DDB4-4FE6-A780-373A394752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7738320" y="-824951"/>
            <a:ext cx="684570" cy="3969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4">
            <a:extLst>
              <a:ext uri="{FF2B5EF4-FFF2-40B4-BE49-F238E27FC236}">
                <a16:creationId xmlns:a16="http://schemas.microsoft.com/office/drawing/2014/main" id="{DFE34FD2-869A-45BA-BFB3-60BF5CCCCAC0}"/>
              </a:ext>
            </a:extLst>
          </p:cNvPr>
          <p:cNvSpPr/>
          <p:nvPr/>
        </p:nvSpPr>
        <p:spPr>
          <a:xfrm>
            <a:off x="6475188" y="1501941"/>
            <a:ext cx="1903481" cy="4277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Artistic Designer</a:t>
            </a: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6CAAFE0D-36BB-4B73-96E1-9E017B505F09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6419179" y="494190"/>
            <a:ext cx="684571" cy="13309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34">
            <a:extLst>
              <a:ext uri="{FF2B5EF4-FFF2-40B4-BE49-F238E27FC236}">
                <a16:creationId xmlns:a16="http://schemas.microsoft.com/office/drawing/2014/main" id="{0F0D2ABB-AFEF-4FCE-94EF-840E64C95E16}"/>
              </a:ext>
            </a:extLst>
          </p:cNvPr>
          <p:cNvSpPr/>
          <p:nvPr/>
        </p:nvSpPr>
        <p:spPr>
          <a:xfrm>
            <a:off x="5427992" y="2872636"/>
            <a:ext cx="945031" cy="42770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2D</a:t>
            </a:r>
          </a:p>
        </p:txBody>
      </p:sp>
      <p:sp>
        <p:nvSpPr>
          <p:cNvPr id="20" name="Rounded Rectangle 34">
            <a:extLst>
              <a:ext uri="{FF2B5EF4-FFF2-40B4-BE49-F238E27FC236}">
                <a16:creationId xmlns:a16="http://schemas.microsoft.com/office/drawing/2014/main" id="{D1395682-3363-4DD2-B140-2205D15D26B6}"/>
              </a:ext>
            </a:extLst>
          </p:cNvPr>
          <p:cNvSpPr/>
          <p:nvPr/>
        </p:nvSpPr>
        <p:spPr>
          <a:xfrm>
            <a:off x="4089835" y="2875182"/>
            <a:ext cx="945031" cy="427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3D</a:t>
            </a: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455E0863-AA42-4AF7-AC77-0872AAE50CAD}"/>
              </a:ext>
            </a:extLst>
          </p:cNvPr>
          <p:cNvSpPr/>
          <p:nvPr/>
        </p:nvSpPr>
        <p:spPr>
          <a:xfrm>
            <a:off x="6761528" y="2872635"/>
            <a:ext cx="1103900" cy="42770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Multimedia</a:t>
            </a:r>
            <a:r>
              <a:rPr lang="zh-TW" altLang="en-US" sz="1400" dirty="0"/>
              <a:t> </a:t>
            </a:r>
            <a:endParaRPr lang="en-US" altLang="zh-TW" sz="1400" dirty="0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340E2375-FBA2-4D3E-829D-0EFA01E9D85C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5521871" y="970124"/>
            <a:ext cx="945538" cy="28645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D0596229-1FE7-410F-95AB-B9E54AFFD560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5400000">
            <a:off x="6192223" y="1637930"/>
            <a:ext cx="942992" cy="152642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446340BF-8140-47AC-972C-48021A6FEA5C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5400000">
            <a:off x="6898709" y="2344414"/>
            <a:ext cx="942991" cy="11345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47965826-D895-4F59-A359-1CE1C2F0DA1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5400000">
            <a:off x="4202729" y="2289264"/>
            <a:ext cx="945540" cy="226296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34">
            <a:extLst>
              <a:ext uri="{FF2B5EF4-FFF2-40B4-BE49-F238E27FC236}">
                <a16:creationId xmlns:a16="http://schemas.microsoft.com/office/drawing/2014/main" id="{94EEF9C1-7980-4FCD-BEEA-EC8A4400281D}"/>
              </a:ext>
            </a:extLst>
          </p:cNvPr>
          <p:cNvSpPr/>
          <p:nvPr/>
        </p:nvSpPr>
        <p:spPr>
          <a:xfrm>
            <a:off x="2721615" y="2872635"/>
            <a:ext cx="973337" cy="427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包裝設計</a:t>
            </a:r>
            <a:endParaRPr lang="en-US" altLang="zh-TW" sz="1000" dirty="0"/>
          </a:p>
        </p:txBody>
      </p:sp>
      <p:sp>
        <p:nvSpPr>
          <p:cNvPr id="72" name="Rounded Rectangle 34">
            <a:extLst>
              <a:ext uri="{FF2B5EF4-FFF2-40B4-BE49-F238E27FC236}">
                <a16:creationId xmlns:a16="http://schemas.microsoft.com/office/drawing/2014/main" id="{3B5E7070-F8E3-4E5D-ACE3-8B500C752D9A}"/>
              </a:ext>
            </a:extLst>
          </p:cNvPr>
          <p:cNvSpPr/>
          <p:nvPr/>
        </p:nvSpPr>
        <p:spPr>
          <a:xfrm>
            <a:off x="1166364" y="1504486"/>
            <a:ext cx="1935742" cy="4277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Commercial Designer</a:t>
            </a:r>
            <a:endParaRPr lang="en-US" altLang="zh-TW" sz="1100" dirty="0"/>
          </a:p>
        </p:txBody>
      </p:sp>
      <p:sp>
        <p:nvSpPr>
          <p:cNvPr id="90" name="Rounded Rectangle 34">
            <a:extLst>
              <a:ext uri="{FF2B5EF4-FFF2-40B4-BE49-F238E27FC236}">
                <a16:creationId xmlns:a16="http://schemas.microsoft.com/office/drawing/2014/main" id="{B2EFE778-E3CC-4DCE-9D55-D8FF33CFADED}"/>
              </a:ext>
            </a:extLst>
          </p:cNvPr>
          <p:cNvSpPr/>
          <p:nvPr/>
        </p:nvSpPr>
        <p:spPr>
          <a:xfrm>
            <a:off x="1361118" y="2869846"/>
            <a:ext cx="973337" cy="427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空間設計</a:t>
            </a:r>
            <a:endParaRPr lang="en-US" altLang="zh-TW" sz="1000" dirty="0"/>
          </a:p>
        </p:txBody>
      </p:sp>
      <p:cxnSp>
        <p:nvCxnSpPr>
          <p:cNvPr id="92" name="接點: 弧形 91">
            <a:extLst>
              <a:ext uri="{FF2B5EF4-FFF2-40B4-BE49-F238E27FC236}">
                <a16:creationId xmlns:a16="http://schemas.microsoft.com/office/drawing/2014/main" id="{60C18003-65BD-46EC-8D1E-C758FFA957D9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 rot="5400000">
            <a:off x="3771560" y="-819954"/>
            <a:ext cx="687116" cy="39617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弧形 94">
            <a:extLst>
              <a:ext uri="{FF2B5EF4-FFF2-40B4-BE49-F238E27FC236}">
                <a16:creationId xmlns:a16="http://schemas.microsoft.com/office/drawing/2014/main" id="{6B781D33-E137-48A8-9E6D-8EBB49255323}"/>
              </a:ext>
            </a:extLst>
          </p:cNvPr>
          <p:cNvCxnSpPr>
            <a:cxnSpLocks/>
            <a:stCxn id="6" idx="2"/>
            <a:endCxn id="57" idx="0"/>
          </p:cNvCxnSpPr>
          <p:nvPr/>
        </p:nvCxnSpPr>
        <p:spPr>
          <a:xfrm rot="5400000">
            <a:off x="3526970" y="1610957"/>
            <a:ext cx="942993" cy="1580363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弧形 97">
            <a:extLst>
              <a:ext uri="{FF2B5EF4-FFF2-40B4-BE49-F238E27FC236}">
                <a16:creationId xmlns:a16="http://schemas.microsoft.com/office/drawing/2014/main" id="{07257BBE-E531-465D-8E67-EBDFF5441EC9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 rot="16200000" flipH="1">
            <a:off x="2201036" y="1865387"/>
            <a:ext cx="940446" cy="10740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弧形 100">
            <a:extLst>
              <a:ext uri="{FF2B5EF4-FFF2-40B4-BE49-F238E27FC236}">
                <a16:creationId xmlns:a16="http://schemas.microsoft.com/office/drawing/2014/main" id="{E5ECDD45-EDBA-4878-9F9F-2BAF9E73DBA2}"/>
              </a:ext>
            </a:extLst>
          </p:cNvPr>
          <p:cNvCxnSpPr>
            <a:cxnSpLocks/>
            <a:stCxn id="72" idx="2"/>
            <a:endCxn id="90" idx="0"/>
          </p:cNvCxnSpPr>
          <p:nvPr/>
        </p:nvCxnSpPr>
        <p:spPr>
          <a:xfrm rot="5400000">
            <a:off x="1522183" y="2257793"/>
            <a:ext cx="937657" cy="2864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34">
            <a:extLst>
              <a:ext uri="{FF2B5EF4-FFF2-40B4-BE49-F238E27FC236}">
                <a16:creationId xmlns:a16="http://schemas.microsoft.com/office/drawing/2014/main" id="{85F58C5B-CE21-4F78-BFC5-477A9B8366B2}"/>
              </a:ext>
            </a:extLst>
          </p:cNvPr>
          <p:cNvSpPr/>
          <p:nvPr/>
        </p:nvSpPr>
        <p:spPr>
          <a:xfrm>
            <a:off x="9771674" y="2867169"/>
            <a:ext cx="1103900" cy="4277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Web</a:t>
            </a:r>
          </a:p>
        </p:txBody>
      </p:sp>
      <p:sp>
        <p:nvSpPr>
          <p:cNvPr id="110" name="Rounded Rectangle 34">
            <a:extLst>
              <a:ext uri="{FF2B5EF4-FFF2-40B4-BE49-F238E27FC236}">
                <a16:creationId xmlns:a16="http://schemas.microsoft.com/office/drawing/2014/main" id="{5A105FBC-E4C3-43C4-AE71-8FDAC54F6732}"/>
              </a:ext>
            </a:extLst>
          </p:cNvPr>
          <p:cNvSpPr/>
          <p:nvPr/>
        </p:nvSpPr>
        <p:spPr>
          <a:xfrm>
            <a:off x="11088100" y="2867169"/>
            <a:ext cx="1103900" cy="4277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App</a:t>
            </a:r>
          </a:p>
        </p:txBody>
      </p:sp>
      <p:sp>
        <p:nvSpPr>
          <p:cNvPr id="111" name="Rounded Rectangle 34">
            <a:extLst>
              <a:ext uri="{FF2B5EF4-FFF2-40B4-BE49-F238E27FC236}">
                <a16:creationId xmlns:a16="http://schemas.microsoft.com/office/drawing/2014/main" id="{E2049E10-0467-48BD-8E06-95A2E37B9E08}"/>
              </a:ext>
            </a:extLst>
          </p:cNvPr>
          <p:cNvSpPr/>
          <p:nvPr/>
        </p:nvSpPr>
        <p:spPr>
          <a:xfrm>
            <a:off x="0" y="2869845"/>
            <a:ext cx="973337" cy="42770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文案編輯</a:t>
            </a:r>
            <a:endParaRPr lang="en-US" altLang="zh-TW" sz="1000" dirty="0"/>
          </a:p>
        </p:txBody>
      </p:sp>
      <p:cxnSp>
        <p:nvCxnSpPr>
          <p:cNvPr id="116" name="接點: 弧形 115">
            <a:extLst>
              <a:ext uri="{FF2B5EF4-FFF2-40B4-BE49-F238E27FC236}">
                <a16:creationId xmlns:a16="http://schemas.microsoft.com/office/drawing/2014/main" id="{F0FD58AA-7579-4462-8827-10288BF138C2}"/>
              </a:ext>
            </a:extLst>
          </p:cNvPr>
          <p:cNvCxnSpPr>
            <a:cxnSpLocks/>
            <a:stCxn id="72" idx="2"/>
            <a:endCxn id="111" idx="0"/>
          </p:cNvCxnSpPr>
          <p:nvPr/>
        </p:nvCxnSpPr>
        <p:spPr>
          <a:xfrm rot="5400000">
            <a:off x="841624" y="1577234"/>
            <a:ext cx="937656" cy="1647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弧形 118">
            <a:extLst>
              <a:ext uri="{FF2B5EF4-FFF2-40B4-BE49-F238E27FC236}">
                <a16:creationId xmlns:a16="http://schemas.microsoft.com/office/drawing/2014/main" id="{902F33BE-9D50-4487-862F-20F7A4B2359B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16200000" flipH="1">
            <a:off x="3547148" y="519275"/>
            <a:ext cx="940447" cy="37662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弧形 121">
            <a:extLst>
              <a:ext uri="{FF2B5EF4-FFF2-40B4-BE49-F238E27FC236}">
                <a16:creationId xmlns:a16="http://schemas.microsoft.com/office/drawing/2014/main" id="{89C72355-C7A1-4CBF-AB52-8BDC0E9533C4}"/>
              </a:ext>
            </a:extLst>
          </p:cNvPr>
          <p:cNvCxnSpPr>
            <a:cxnSpLocks/>
            <a:stCxn id="6" idx="2"/>
            <a:endCxn id="90" idx="0"/>
          </p:cNvCxnSpPr>
          <p:nvPr/>
        </p:nvCxnSpPr>
        <p:spPr>
          <a:xfrm rot="5400000">
            <a:off x="2848115" y="929314"/>
            <a:ext cx="940204" cy="294086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34">
            <a:extLst>
              <a:ext uri="{FF2B5EF4-FFF2-40B4-BE49-F238E27FC236}">
                <a16:creationId xmlns:a16="http://schemas.microsoft.com/office/drawing/2014/main" id="{B8ECE688-9766-4734-8ADB-A629D39C0943}"/>
              </a:ext>
            </a:extLst>
          </p:cNvPr>
          <p:cNvSpPr/>
          <p:nvPr/>
        </p:nvSpPr>
        <p:spPr>
          <a:xfrm>
            <a:off x="8264258" y="2869844"/>
            <a:ext cx="1103900" cy="42770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美工</a:t>
            </a:r>
            <a:endParaRPr lang="en-US" altLang="zh-TW" sz="1400" dirty="0"/>
          </a:p>
        </p:txBody>
      </p:sp>
      <p:cxnSp>
        <p:nvCxnSpPr>
          <p:cNvPr id="143" name="接點: 弧形 142">
            <a:extLst>
              <a:ext uri="{FF2B5EF4-FFF2-40B4-BE49-F238E27FC236}">
                <a16:creationId xmlns:a16="http://schemas.microsoft.com/office/drawing/2014/main" id="{5AE730E3-4090-450F-B1CD-B194FEAE1ED7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rot="16200000" flipH="1">
            <a:off x="7651468" y="1705104"/>
            <a:ext cx="940200" cy="138927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接點: 弧形 145">
            <a:extLst>
              <a:ext uri="{FF2B5EF4-FFF2-40B4-BE49-F238E27FC236}">
                <a16:creationId xmlns:a16="http://schemas.microsoft.com/office/drawing/2014/main" id="{2D788B14-869F-40A9-AF3A-AE1B68D75C15}"/>
              </a:ext>
            </a:extLst>
          </p:cNvPr>
          <p:cNvCxnSpPr>
            <a:cxnSpLocks/>
            <a:stCxn id="11" idx="2"/>
            <a:endCxn id="110" idx="0"/>
          </p:cNvCxnSpPr>
          <p:nvPr/>
        </p:nvCxnSpPr>
        <p:spPr>
          <a:xfrm rot="16200000" flipH="1">
            <a:off x="10383867" y="1610986"/>
            <a:ext cx="937526" cy="1574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接點: 弧形 148">
            <a:extLst>
              <a:ext uri="{FF2B5EF4-FFF2-40B4-BE49-F238E27FC236}">
                <a16:creationId xmlns:a16="http://schemas.microsoft.com/office/drawing/2014/main" id="{7B808A30-F804-4FFF-A455-0626D8F5A295}"/>
              </a:ext>
            </a:extLst>
          </p:cNvPr>
          <p:cNvCxnSpPr>
            <a:cxnSpLocks/>
            <a:stCxn id="11" idx="2"/>
            <a:endCxn id="109" idx="0"/>
          </p:cNvCxnSpPr>
          <p:nvPr/>
        </p:nvCxnSpPr>
        <p:spPr>
          <a:xfrm rot="16200000" flipH="1">
            <a:off x="9725654" y="2269199"/>
            <a:ext cx="937526" cy="2584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弧形 151">
            <a:extLst>
              <a:ext uri="{FF2B5EF4-FFF2-40B4-BE49-F238E27FC236}">
                <a16:creationId xmlns:a16="http://schemas.microsoft.com/office/drawing/2014/main" id="{18FD8E50-63A1-498A-8C04-263E321990DF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rot="5400000">
            <a:off x="7511364" y="318788"/>
            <a:ext cx="942993" cy="41647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4">
            <a:extLst>
              <a:ext uri="{FF2B5EF4-FFF2-40B4-BE49-F238E27FC236}">
                <a16:creationId xmlns:a16="http://schemas.microsoft.com/office/drawing/2014/main" id="{03679142-584A-4B84-ACF2-22FA714CD491}"/>
              </a:ext>
            </a:extLst>
          </p:cNvPr>
          <p:cNvCxnSpPr>
            <a:cxnSpLocks/>
          </p:cNvCxnSpPr>
          <p:nvPr/>
        </p:nvCxnSpPr>
        <p:spPr>
          <a:xfrm>
            <a:off x="-187961" y="5058836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字方塊 216">
            <a:extLst>
              <a:ext uri="{FF2B5EF4-FFF2-40B4-BE49-F238E27FC236}">
                <a16:creationId xmlns:a16="http://schemas.microsoft.com/office/drawing/2014/main" id="{9444675C-3267-4983-B920-E5E6CFB3C06C}"/>
              </a:ext>
            </a:extLst>
          </p:cNvPr>
          <p:cNvSpPr txBox="1"/>
          <p:nvPr/>
        </p:nvSpPr>
        <p:spPr>
          <a:xfrm>
            <a:off x="11392089" y="5074078"/>
            <a:ext cx="79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人力部屬</a:t>
            </a:r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C4C6881B-39DC-4FA7-A0B1-D49A3C1AFFDE}"/>
              </a:ext>
            </a:extLst>
          </p:cNvPr>
          <p:cNvSpPr txBox="1"/>
          <p:nvPr/>
        </p:nvSpPr>
        <p:spPr>
          <a:xfrm>
            <a:off x="11392089" y="4820481"/>
            <a:ext cx="79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業務分配</a:t>
            </a:r>
          </a:p>
        </p:txBody>
      </p:sp>
      <p:sp>
        <p:nvSpPr>
          <p:cNvPr id="222" name="Rounded Rectangle 34">
            <a:extLst>
              <a:ext uri="{FF2B5EF4-FFF2-40B4-BE49-F238E27FC236}">
                <a16:creationId xmlns:a16="http://schemas.microsoft.com/office/drawing/2014/main" id="{1058CFAF-D57B-4567-8EE1-A901DCDE4565}"/>
              </a:ext>
            </a:extLst>
          </p:cNvPr>
          <p:cNvSpPr/>
          <p:nvPr/>
        </p:nvSpPr>
        <p:spPr>
          <a:xfrm>
            <a:off x="2962409" y="5066441"/>
            <a:ext cx="973337" cy="427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Steve</a:t>
            </a:r>
          </a:p>
        </p:txBody>
      </p:sp>
      <p:sp>
        <p:nvSpPr>
          <p:cNvPr id="223" name="Rounded Rectangle 34">
            <a:extLst>
              <a:ext uri="{FF2B5EF4-FFF2-40B4-BE49-F238E27FC236}">
                <a16:creationId xmlns:a16="http://schemas.microsoft.com/office/drawing/2014/main" id="{41899911-EB28-4F63-B823-888DE314B055}"/>
              </a:ext>
            </a:extLst>
          </p:cNvPr>
          <p:cNvSpPr/>
          <p:nvPr/>
        </p:nvSpPr>
        <p:spPr>
          <a:xfrm>
            <a:off x="8978817" y="5220073"/>
            <a:ext cx="973337" cy="4277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Joyce</a:t>
            </a:r>
          </a:p>
        </p:txBody>
      </p:sp>
      <p:sp>
        <p:nvSpPr>
          <p:cNvPr id="226" name="Rounded Rectangle 34">
            <a:extLst>
              <a:ext uri="{FF2B5EF4-FFF2-40B4-BE49-F238E27FC236}">
                <a16:creationId xmlns:a16="http://schemas.microsoft.com/office/drawing/2014/main" id="{35B4AB9E-8297-4169-BFB3-969757404FA7}"/>
              </a:ext>
            </a:extLst>
          </p:cNvPr>
          <p:cNvSpPr/>
          <p:nvPr/>
        </p:nvSpPr>
        <p:spPr>
          <a:xfrm>
            <a:off x="6177050" y="5520346"/>
            <a:ext cx="973337" cy="42770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浩維</a:t>
            </a:r>
            <a:endParaRPr lang="en-US" altLang="zh-TW" sz="1100" dirty="0"/>
          </a:p>
        </p:txBody>
      </p:sp>
      <p:sp>
        <p:nvSpPr>
          <p:cNvPr id="227" name="Rounded Rectangle 34">
            <a:extLst>
              <a:ext uri="{FF2B5EF4-FFF2-40B4-BE49-F238E27FC236}">
                <a16:creationId xmlns:a16="http://schemas.microsoft.com/office/drawing/2014/main" id="{754FF8B8-C5B3-4687-9516-6EFD6192AF1C}"/>
              </a:ext>
            </a:extLst>
          </p:cNvPr>
          <p:cNvSpPr/>
          <p:nvPr/>
        </p:nvSpPr>
        <p:spPr>
          <a:xfrm>
            <a:off x="795078" y="5520345"/>
            <a:ext cx="973337" cy="42770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岑合</a:t>
            </a:r>
            <a:endParaRPr lang="en-US" altLang="zh-TW" sz="1100" dirty="0"/>
          </a:p>
        </p:txBody>
      </p:sp>
      <p:sp>
        <p:nvSpPr>
          <p:cNvPr id="234" name="矩形: 圓角 233">
            <a:extLst>
              <a:ext uri="{FF2B5EF4-FFF2-40B4-BE49-F238E27FC236}">
                <a16:creationId xmlns:a16="http://schemas.microsoft.com/office/drawing/2014/main" id="{75E6DE2A-16B9-4275-8B24-F6033EE8E45D}"/>
              </a:ext>
            </a:extLst>
          </p:cNvPr>
          <p:cNvSpPr/>
          <p:nvPr/>
        </p:nvSpPr>
        <p:spPr>
          <a:xfrm>
            <a:off x="-65282" y="3305440"/>
            <a:ext cx="1103900" cy="14766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書籍排版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海報文宣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TW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5" name="Straight Connector 14">
            <a:extLst>
              <a:ext uri="{FF2B5EF4-FFF2-40B4-BE49-F238E27FC236}">
                <a16:creationId xmlns:a16="http://schemas.microsoft.com/office/drawing/2014/main" id="{07AA2BCD-2DF7-4A5A-9676-209F417FCE77}"/>
              </a:ext>
            </a:extLst>
          </p:cNvPr>
          <p:cNvCxnSpPr>
            <a:cxnSpLocks/>
          </p:cNvCxnSpPr>
          <p:nvPr/>
        </p:nvCxnSpPr>
        <p:spPr>
          <a:xfrm>
            <a:off x="-35561" y="5948049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接點: 弧形 236">
            <a:extLst>
              <a:ext uri="{FF2B5EF4-FFF2-40B4-BE49-F238E27FC236}">
                <a16:creationId xmlns:a16="http://schemas.microsoft.com/office/drawing/2014/main" id="{592C84DC-764E-4CC2-A025-DF777EAB41A0}"/>
              </a:ext>
            </a:extLst>
          </p:cNvPr>
          <p:cNvCxnSpPr>
            <a:cxnSpLocks/>
            <a:endCxn id="222" idx="0"/>
          </p:cNvCxnSpPr>
          <p:nvPr/>
        </p:nvCxnSpPr>
        <p:spPr>
          <a:xfrm rot="5400000">
            <a:off x="3830998" y="4409743"/>
            <a:ext cx="274778" cy="10386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接點: 弧形 239">
            <a:extLst>
              <a:ext uri="{FF2B5EF4-FFF2-40B4-BE49-F238E27FC236}">
                <a16:creationId xmlns:a16="http://schemas.microsoft.com/office/drawing/2014/main" id="{FCEAA75E-546F-4BAC-B61E-546ACC5A5955}"/>
              </a:ext>
            </a:extLst>
          </p:cNvPr>
          <p:cNvCxnSpPr>
            <a:cxnSpLocks/>
            <a:endCxn id="226" idx="0"/>
          </p:cNvCxnSpPr>
          <p:nvPr/>
        </p:nvCxnSpPr>
        <p:spPr>
          <a:xfrm rot="16200000" flipH="1">
            <a:off x="5238923" y="4095550"/>
            <a:ext cx="736288" cy="2113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接點: 弧形 242">
            <a:extLst>
              <a:ext uri="{FF2B5EF4-FFF2-40B4-BE49-F238E27FC236}">
                <a16:creationId xmlns:a16="http://schemas.microsoft.com/office/drawing/2014/main" id="{A90968B8-4299-4158-B60D-E3CDCF6C8F82}"/>
              </a:ext>
            </a:extLst>
          </p:cNvPr>
          <p:cNvCxnSpPr>
            <a:cxnSpLocks/>
            <a:stCxn id="321" idx="2"/>
            <a:endCxn id="226" idx="0"/>
          </p:cNvCxnSpPr>
          <p:nvPr/>
        </p:nvCxnSpPr>
        <p:spPr>
          <a:xfrm rot="16200000" flipH="1">
            <a:off x="5912849" y="4769475"/>
            <a:ext cx="752237" cy="74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接點: 弧形 245">
            <a:extLst>
              <a:ext uri="{FF2B5EF4-FFF2-40B4-BE49-F238E27FC236}">
                <a16:creationId xmlns:a16="http://schemas.microsoft.com/office/drawing/2014/main" id="{DD7548FF-D075-4B1E-978E-A6B1E85B87CD}"/>
              </a:ext>
            </a:extLst>
          </p:cNvPr>
          <p:cNvCxnSpPr>
            <a:cxnSpLocks/>
            <a:stCxn id="321" idx="2"/>
            <a:endCxn id="223" idx="0"/>
          </p:cNvCxnSpPr>
          <p:nvPr/>
        </p:nvCxnSpPr>
        <p:spPr>
          <a:xfrm rot="16200000" flipH="1">
            <a:off x="7463868" y="3218455"/>
            <a:ext cx="451964" cy="35512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接點: 弧形 248">
            <a:extLst>
              <a:ext uri="{FF2B5EF4-FFF2-40B4-BE49-F238E27FC236}">
                <a16:creationId xmlns:a16="http://schemas.microsoft.com/office/drawing/2014/main" id="{B222B36A-5A9C-4599-AD0F-D0CEC6584CD4}"/>
              </a:ext>
            </a:extLst>
          </p:cNvPr>
          <p:cNvCxnSpPr>
            <a:cxnSpLocks/>
            <a:stCxn id="335" idx="2"/>
            <a:endCxn id="223" idx="0"/>
          </p:cNvCxnSpPr>
          <p:nvPr/>
        </p:nvCxnSpPr>
        <p:spPr>
          <a:xfrm rot="5400000">
            <a:off x="9684129" y="4563175"/>
            <a:ext cx="438255" cy="875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接點: 弧形 251">
            <a:extLst>
              <a:ext uri="{FF2B5EF4-FFF2-40B4-BE49-F238E27FC236}">
                <a16:creationId xmlns:a16="http://schemas.microsoft.com/office/drawing/2014/main" id="{9F60A8EC-5277-4A57-A6C3-9AE9FC76B9CE}"/>
              </a:ext>
            </a:extLst>
          </p:cNvPr>
          <p:cNvCxnSpPr>
            <a:cxnSpLocks/>
            <a:stCxn id="340" idx="2"/>
            <a:endCxn id="223" idx="0"/>
          </p:cNvCxnSpPr>
          <p:nvPr/>
        </p:nvCxnSpPr>
        <p:spPr>
          <a:xfrm rot="5400000">
            <a:off x="10333641" y="3913663"/>
            <a:ext cx="438255" cy="21745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接點: 弧形 257">
            <a:extLst>
              <a:ext uri="{FF2B5EF4-FFF2-40B4-BE49-F238E27FC236}">
                <a16:creationId xmlns:a16="http://schemas.microsoft.com/office/drawing/2014/main" id="{C1D9DD6A-01DD-49B1-87E9-A371AB7B136C}"/>
              </a:ext>
            </a:extLst>
          </p:cNvPr>
          <p:cNvCxnSpPr>
            <a:cxnSpLocks/>
            <a:stCxn id="330" idx="2"/>
            <a:endCxn id="226" idx="0"/>
          </p:cNvCxnSpPr>
          <p:nvPr/>
        </p:nvCxnSpPr>
        <p:spPr>
          <a:xfrm rot="5400000">
            <a:off x="6599813" y="4832016"/>
            <a:ext cx="752237" cy="6244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接點: 弧形 260">
            <a:extLst>
              <a:ext uri="{FF2B5EF4-FFF2-40B4-BE49-F238E27FC236}">
                <a16:creationId xmlns:a16="http://schemas.microsoft.com/office/drawing/2014/main" id="{B4705FC9-56E6-40ED-9384-A84C5E1C3D0E}"/>
              </a:ext>
            </a:extLst>
          </p:cNvPr>
          <p:cNvCxnSpPr>
            <a:cxnSpLocks/>
            <a:stCxn id="321" idx="2"/>
            <a:endCxn id="227" idx="0"/>
          </p:cNvCxnSpPr>
          <p:nvPr/>
        </p:nvCxnSpPr>
        <p:spPr>
          <a:xfrm rot="5400000">
            <a:off x="3221863" y="2827993"/>
            <a:ext cx="752236" cy="4632468"/>
          </a:xfrm>
          <a:prstGeom prst="curvedConnector3">
            <a:avLst>
              <a:gd name="adj1" fmla="val 11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接點: 弧形 265">
            <a:extLst>
              <a:ext uri="{FF2B5EF4-FFF2-40B4-BE49-F238E27FC236}">
                <a16:creationId xmlns:a16="http://schemas.microsoft.com/office/drawing/2014/main" id="{E6F63211-9D1B-426B-942E-C44B77258367}"/>
              </a:ext>
            </a:extLst>
          </p:cNvPr>
          <p:cNvCxnSpPr>
            <a:cxnSpLocks/>
            <a:stCxn id="308" idx="2"/>
            <a:endCxn id="222" idx="0"/>
          </p:cNvCxnSpPr>
          <p:nvPr/>
        </p:nvCxnSpPr>
        <p:spPr>
          <a:xfrm rot="5400000">
            <a:off x="3859859" y="4364947"/>
            <a:ext cx="290714" cy="11122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接點: 弧形 268">
            <a:extLst>
              <a:ext uri="{FF2B5EF4-FFF2-40B4-BE49-F238E27FC236}">
                <a16:creationId xmlns:a16="http://schemas.microsoft.com/office/drawing/2014/main" id="{B945A2B7-6E48-454D-9E07-8E27EB5C706A}"/>
              </a:ext>
            </a:extLst>
          </p:cNvPr>
          <p:cNvCxnSpPr>
            <a:cxnSpLocks/>
            <a:endCxn id="222" idx="0"/>
          </p:cNvCxnSpPr>
          <p:nvPr/>
        </p:nvCxnSpPr>
        <p:spPr>
          <a:xfrm rot="16200000" flipH="1">
            <a:off x="2474575" y="4091937"/>
            <a:ext cx="288183" cy="16608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接點: 弧形 271">
            <a:extLst>
              <a:ext uri="{FF2B5EF4-FFF2-40B4-BE49-F238E27FC236}">
                <a16:creationId xmlns:a16="http://schemas.microsoft.com/office/drawing/2014/main" id="{9A96F71E-72CA-4153-A3BA-BBA9C0D2916C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 rot="16200000" flipH="1">
            <a:off x="515060" y="4753658"/>
            <a:ext cx="738294" cy="7950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接點: 弧形 274">
            <a:extLst>
              <a:ext uri="{FF2B5EF4-FFF2-40B4-BE49-F238E27FC236}">
                <a16:creationId xmlns:a16="http://schemas.microsoft.com/office/drawing/2014/main" id="{4FF0D772-F4B5-4873-A9E8-4DDF0C5076F5}"/>
              </a:ext>
            </a:extLst>
          </p:cNvPr>
          <p:cNvCxnSpPr>
            <a:cxnSpLocks/>
            <a:stCxn id="333" idx="2"/>
            <a:endCxn id="226" idx="0"/>
          </p:cNvCxnSpPr>
          <p:nvPr/>
        </p:nvCxnSpPr>
        <p:spPr>
          <a:xfrm rot="5400000">
            <a:off x="7367331" y="4071468"/>
            <a:ext cx="745267" cy="2152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: 圓角 304">
            <a:extLst>
              <a:ext uri="{FF2B5EF4-FFF2-40B4-BE49-F238E27FC236}">
                <a16:creationId xmlns:a16="http://schemas.microsoft.com/office/drawing/2014/main" id="{C495B3F5-B938-4DC2-83D7-F4A5487708AC}"/>
              </a:ext>
            </a:extLst>
          </p:cNvPr>
          <p:cNvSpPr/>
          <p:nvPr/>
        </p:nvSpPr>
        <p:spPr>
          <a:xfrm>
            <a:off x="1293180" y="3305440"/>
            <a:ext cx="1103900" cy="14766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創課教室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空間規劃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．場地布置</a:t>
            </a:r>
          </a:p>
        </p:txBody>
      </p:sp>
      <p:sp>
        <p:nvSpPr>
          <p:cNvPr id="306" name="矩形: 圓角 305">
            <a:extLst>
              <a:ext uri="{FF2B5EF4-FFF2-40B4-BE49-F238E27FC236}">
                <a16:creationId xmlns:a16="http://schemas.microsoft.com/office/drawing/2014/main" id="{FEC23196-0DD5-45D0-A456-A08FA3D4D5DC}"/>
              </a:ext>
            </a:extLst>
          </p:cNvPr>
          <p:cNvSpPr/>
          <p:nvPr/>
        </p:nvSpPr>
        <p:spPr>
          <a:xfrm>
            <a:off x="2665904" y="3313140"/>
            <a:ext cx="1103900" cy="14766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產品包裝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說明書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形象包裝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顏色定義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品質要求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TW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8" name="矩形: 圓角 307">
            <a:extLst>
              <a:ext uri="{FF2B5EF4-FFF2-40B4-BE49-F238E27FC236}">
                <a16:creationId xmlns:a16="http://schemas.microsoft.com/office/drawing/2014/main" id="{026CBBFC-1E40-4237-A45B-0E516F1B2C12}"/>
              </a:ext>
            </a:extLst>
          </p:cNvPr>
          <p:cNvSpPr/>
          <p:nvPr/>
        </p:nvSpPr>
        <p:spPr>
          <a:xfrm>
            <a:off x="3951604" y="3299116"/>
            <a:ext cx="1219497" cy="14766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</a:t>
            </a:r>
            <a:r>
              <a:rPr lang="en-US" altLang="zh-TW" sz="1050" dirty="0">
                <a:solidFill>
                  <a:schemeClr val="accent2">
                    <a:lumMod val="50000"/>
                  </a:schemeClr>
                </a:solidFill>
              </a:rPr>
              <a:t>3D</a:t>
            </a:r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產品概念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</a:t>
            </a:r>
            <a:r>
              <a:rPr lang="en-US" altLang="zh-TW" sz="1050" dirty="0">
                <a:solidFill>
                  <a:schemeClr val="accent2">
                    <a:lumMod val="50000"/>
                  </a:schemeClr>
                </a:solidFill>
              </a:rPr>
              <a:t>IP</a:t>
            </a:r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角色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．產品外型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TW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12" name="接點: 弧形 311">
            <a:extLst>
              <a:ext uri="{FF2B5EF4-FFF2-40B4-BE49-F238E27FC236}">
                <a16:creationId xmlns:a16="http://schemas.microsoft.com/office/drawing/2014/main" id="{8805218A-6F54-4889-BD86-59EF70BE18A9}"/>
              </a:ext>
            </a:extLst>
          </p:cNvPr>
          <p:cNvCxnSpPr>
            <a:cxnSpLocks/>
            <a:stCxn id="306" idx="2"/>
            <a:endCxn id="222" idx="0"/>
          </p:cNvCxnSpPr>
          <p:nvPr/>
        </p:nvCxnSpPr>
        <p:spPr>
          <a:xfrm rot="16200000" flipH="1">
            <a:off x="3195121" y="4812484"/>
            <a:ext cx="276690" cy="2312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文字方塊 316">
            <a:extLst>
              <a:ext uri="{FF2B5EF4-FFF2-40B4-BE49-F238E27FC236}">
                <a16:creationId xmlns:a16="http://schemas.microsoft.com/office/drawing/2014/main" id="{E08E891A-EEF0-463D-88D5-9F6FB3A21539}"/>
              </a:ext>
            </a:extLst>
          </p:cNvPr>
          <p:cNvSpPr txBox="1"/>
          <p:nvPr/>
        </p:nvSpPr>
        <p:spPr>
          <a:xfrm>
            <a:off x="11148059" y="5971303"/>
            <a:ext cx="1231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外包人力部屬</a:t>
            </a:r>
          </a:p>
        </p:txBody>
      </p:sp>
      <p:sp>
        <p:nvSpPr>
          <p:cNvPr id="321" name="矩形: 圓角 320">
            <a:extLst>
              <a:ext uri="{FF2B5EF4-FFF2-40B4-BE49-F238E27FC236}">
                <a16:creationId xmlns:a16="http://schemas.microsoft.com/office/drawing/2014/main" id="{49833628-4A9D-4998-81BD-DC016EA26882}"/>
              </a:ext>
            </a:extLst>
          </p:cNvPr>
          <p:cNvSpPr/>
          <p:nvPr/>
        </p:nvSpPr>
        <p:spPr>
          <a:xfrm>
            <a:off x="5304466" y="3291498"/>
            <a:ext cx="1219497" cy="14766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</a:t>
            </a:r>
            <a:r>
              <a:rPr lang="en-US" altLang="zh-TW" sz="1050" dirty="0">
                <a:solidFill>
                  <a:schemeClr val="accent2">
                    <a:lumMod val="50000"/>
                  </a:schemeClr>
                </a:solidFill>
              </a:rPr>
              <a:t>ICON</a:t>
            </a: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</a:t>
            </a:r>
            <a:r>
              <a:rPr lang="en-US" altLang="zh-TW" sz="1050" dirty="0">
                <a:solidFill>
                  <a:schemeClr val="accent2">
                    <a:lumMod val="50000"/>
                  </a:schemeClr>
                </a:solidFill>
              </a:rPr>
              <a:t>IP</a:t>
            </a:r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角色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．平面圖像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</a:t>
            </a:r>
            <a:r>
              <a:rPr lang="en-US" altLang="zh-TW" sz="1050" dirty="0">
                <a:solidFill>
                  <a:schemeClr val="accent2">
                    <a:lumMod val="50000"/>
                  </a:schemeClr>
                </a:solidFill>
              </a:rPr>
              <a:t>IP</a:t>
            </a:r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形象規劃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TW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0" name="矩形: 圓角 329">
            <a:extLst>
              <a:ext uri="{FF2B5EF4-FFF2-40B4-BE49-F238E27FC236}">
                <a16:creationId xmlns:a16="http://schemas.microsoft.com/office/drawing/2014/main" id="{61519192-CE60-4C01-ADAD-3A7C1FCB5CC8}"/>
              </a:ext>
            </a:extLst>
          </p:cNvPr>
          <p:cNvSpPr/>
          <p:nvPr/>
        </p:nvSpPr>
        <p:spPr>
          <a:xfrm>
            <a:off x="6736192" y="3291498"/>
            <a:ext cx="1103900" cy="14766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課程影片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產品影片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腳本規劃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動畫製作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．產品拍攝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TW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3" name="矩形: 圓角 332">
            <a:extLst>
              <a:ext uri="{FF2B5EF4-FFF2-40B4-BE49-F238E27FC236}">
                <a16:creationId xmlns:a16="http://schemas.microsoft.com/office/drawing/2014/main" id="{8BCBB98B-A86B-4088-86C7-87CB91E06563}"/>
              </a:ext>
            </a:extLst>
          </p:cNvPr>
          <p:cNvSpPr/>
          <p:nvPr/>
        </p:nvSpPr>
        <p:spPr>
          <a:xfrm>
            <a:off x="8264258" y="3298468"/>
            <a:ext cx="1103900" cy="14766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美工項目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accent2">
                    <a:lumMod val="50000"/>
                  </a:schemeClr>
                </a:solidFill>
              </a:rPr>
              <a:t>． 打樣模型</a:t>
            </a:r>
            <a:endParaRPr lang="en-US" altLang="zh-TW" sz="10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TW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5" name="矩形: 圓角 334">
            <a:extLst>
              <a:ext uri="{FF2B5EF4-FFF2-40B4-BE49-F238E27FC236}">
                <a16:creationId xmlns:a16="http://schemas.microsoft.com/office/drawing/2014/main" id="{6CC7F0D4-15DE-45BC-BA3B-0A61A7FB7305}"/>
              </a:ext>
            </a:extLst>
          </p:cNvPr>
          <p:cNvSpPr/>
          <p:nvPr/>
        </p:nvSpPr>
        <p:spPr>
          <a:xfrm>
            <a:off x="9789076" y="3305207"/>
            <a:ext cx="1103900" cy="14766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</a:rPr>
              <a:t>． </a:t>
            </a:r>
            <a:r>
              <a:rPr lang="en-US" altLang="zh-TW" sz="1000" dirty="0">
                <a:solidFill>
                  <a:schemeClr val="accent2">
                    <a:lumMod val="50000"/>
                  </a:schemeClr>
                </a:solidFill>
              </a:rPr>
              <a:t>Web</a:t>
            </a:r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sz="1000" dirty="0">
                <a:solidFill>
                  <a:schemeClr val="accent2">
                    <a:lumMod val="50000"/>
                  </a:schemeClr>
                </a:solidFill>
              </a:rPr>
              <a:t>UI/UX</a:t>
            </a:r>
          </a:p>
          <a:p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</a:rPr>
              <a:t>．</a:t>
            </a:r>
            <a:r>
              <a:rPr lang="en-US" altLang="zh-TW" sz="1000" dirty="0">
                <a:solidFill>
                  <a:schemeClr val="accent2">
                    <a:lumMod val="50000"/>
                  </a:schemeClr>
                </a:solidFill>
              </a:rPr>
              <a:t>SEO</a:t>
            </a:r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</a:rPr>
              <a:t> 規劃</a:t>
            </a:r>
            <a:endParaRPr lang="en-US" altLang="zh-TW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</a:rPr>
              <a:t>．分析</a:t>
            </a:r>
            <a:endParaRPr lang="en-US" altLang="zh-TW" sz="1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TW" alt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9" name="Rounded Rectangle 34">
            <a:extLst>
              <a:ext uri="{FF2B5EF4-FFF2-40B4-BE49-F238E27FC236}">
                <a16:creationId xmlns:a16="http://schemas.microsoft.com/office/drawing/2014/main" id="{44734F93-1882-40AC-836B-54DA130303AC}"/>
              </a:ext>
            </a:extLst>
          </p:cNvPr>
          <p:cNvSpPr/>
          <p:nvPr/>
        </p:nvSpPr>
        <p:spPr>
          <a:xfrm>
            <a:off x="4291562" y="6358095"/>
            <a:ext cx="673529" cy="2823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柏伸</a:t>
            </a:r>
            <a:endParaRPr lang="en-US" altLang="zh-TW" sz="1100" dirty="0"/>
          </a:p>
        </p:txBody>
      </p:sp>
      <p:sp>
        <p:nvSpPr>
          <p:cNvPr id="340" name="矩形: 圓角 339">
            <a:extLst>
              <a:ext uri="{FF2B5EF4-FFF2-40B4-BE49-F238E27FC236}">
                <a16:creationId xmlns:a16="http://schemas.microsoft.com/office/drawing/2014/main" id="{A30D557F-2037-46ED-A974-DBB8AD9CBEE6}"/>
              </a:ext>
            </a:extLst>
          </p:cNvPr>
          <p:cNvSpPr/>
          <p:nvPr/>
        </p:nvSpPr>
        <p:spPr>
          <a:xfrm>
            <a:off x="11088100" y="3305207"/>
            <a:ext cx="1103900" cy="14766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</a:rPr>
              <a:t>． </a:t>
            </a:r>
            <a:r>
              <a:rPr lang="en-US" altLang="zh-TW" sz="1000" dirty="0">
                <a:solidFill>
                  <a:schemeClr val="accent2">
                    <a:lumMod val="50000"/>
                  </a:schemeClr>
                </a:solidFill>
              </a:rPr>
              <a:t>UI/UX</a:t>
            </a:r>
          </a:p>
          <a:p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</a:rPr>
              <a:t>．</a:t>
            </a:r>
            <a:endParaRPr lang="zh-TW" alt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3" name="Rounded Rectangle 34">
            <a:extLst>
              <a:ext uri="{FF2B5EF4-FFF2-40B4-BE49-F238E27FC236}">
                <a16:creationId xmlns:a16="http://schemas.microsoft.com/office/drawing/2014/main" id="{B7B852C1-833B-46CB-9A40-90EC4D38446B}"/>
              </a:ext>
            </a:extLst>
          </p:cNvPr>
          <p:cNvSpPr/>
          <p:nvPr/>
        </p:nvSpPr>
        <p:spPr>
          <a:xfrm>
            <a:off x="6976713" y="6366194"/>
            <a:ext cx="673529" cy="2823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承融</a:t>
            </a:r>
            <a:endParaRPr lang="en-US" altLang="zh-TW" sz="1100" dirty="0"/>
          </a:p>
        </p:txBody>
      </p:sp>
      <p:sp>
        <p:nvSpPr>
          <p:cNvPr id="347" name="文字方塊 346">
            <a:extLst>
              <a:ext uri="{FF2B5EF4-FFF2-40B4-BE49-F238E27FC236}">
                <a16:creationId xmlns:a16="http://schemas.microsoft.com/office/drawing/2014/main" id="{A714C5A2-D94D-41DE-BF19-A39BBB264E46}"/>
              </a:ext>
            </a:extLst>
          </p:cNvPr>
          <p:cNvSpPr txBox="1"/>
          <p:nvPr/>
        </p:nvSpPr>
        <p:spPr>
          <a:xfrm>
            <a:off x="3951604" y="5073531"/>
            <a:ext cx="98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chemeClr val="bg2">
                    <a:lumMod val="50000"/>
                  </a:schemeClr>
                </a:solidFill>
              </a:rPr>
              <a:t>設計部經理</a:t>
            </a:r>
            <a:endParaRPr lang="en-US" altLang="zh-TW" sz="9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．品質要求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．工設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．管理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9" name="文字方塊 348">
            <a:extLst>
              <a:ext uri="{FF2B5EF4-FFF2-40B4-BE49-F238E27FC236}">
                <a16:creationId xmlns:a16="http://schemas.microsoft.com/office/drawing/2014/main" id="{B25320C1-1ED5-4DBF-BBDF-90DCB77B6F88}"/>
              </a:ext>
            </a:extLst>
          </p:cNvPr>
          <p:cNvSpPr txBox="1"/>
          <p:nvPr/>
        </p:nvSpPr>
        <p:spPr>
          <a:xfrm>
            <a:off x="1735120" y="5501295"/>
            <a:ext cx="9864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chemeClr val="bg2">
                    <a:lumMod val="50000"/>
                  </a:schemeClr>
                </a:solidFill>
              </a:rPr>
              <a:t>美編</a:t>
            </a:r>
            <a:endParaRPr lang="en-US" altLang="zh-TW" sz="9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．排版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．美工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0" name="文字方塊 349">
            <a:extLst>
              <a:ext uri="{FF2B5EF4-FFF2-40B4-BE49-F238E27FC236}">
                <a16:creationId xmlns:a16="http://schemas.microsoft.com/office/drawing/2014/main" id="{AE6D3C14-6670-46C2-AE6E-D1FC3A2AB349}"/>
              </a:ext>
            </a:extLst>
          </p:cNvPr>
          <p:cNvSpPr txBox="1"/>
          <p:nvPr/>
        </p:nvSpPr>
        <p:spPr>
          <a:xfrm>
            <a:off x="7123702" y="5527316"/>
            <a:ext cx="9864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chemeClr val="bg2">
                    <a:lumMod val="50000"/>
                  </a:schemeClr>
                </a:solidFill>
              </a:rPr>
              <a:t>設計助理</a:t>
            </a:r>
            <a:endParaRPr lang="en-US" altLang="zh-TW" sz="9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3D</a:t>
            </a:r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人物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．影片編輯協助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．美工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1" name="文字方塊 350">
            <a:extLst>
              <a:ext uri="{FF2B5EF4-FFF2-40B4-BE49-F238E27FC236}">
                <a16:creationId xmlns:a16="http://schemas.microsoft.com/office/drawing/2014/main" id="{3CC78909-571D-4C2E-8DA0-735AE2507FBF}"/>
              </a:ext>
            </a:extLst>
          </p:cNvPr>
          <p:cNvSpPr txBox="1"/>
          <p:nvPr/>
        </p:nvSpPr>
        <p:spPr>
          <a:xfrm>
            <a:off x="9949209" y="5229632"/>
            <a:ext cx="113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chemeClr val="bg2">
                    <a:lumMod val="50000"/>
                  </a:schemeClr>
                </a:solidFill>
              </a:rPr>
              <a:t>UI/IX</a:t>
            </a:r>
            <a:r>
              <a:rPr lang="zh-TW" altLang="en-US" sz="900" b="1" dirty="0">
                <a:solidFill>
                  <a:schemeClr val="bg2">
                    <a:lumMod val="50000"/>
                  </a:schemeClr>
                </a:solidFill>
              </a:rPr>
              <a:t>設計師</a:t>
            </a:r>
            <a:endParaRPr lang="en-US" altLang="zh-TW" sz="9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web UI/UX</a:t>
            </a: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 app UI/UX</a:t>
            </a: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SEO </a:t>
            </a:r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行銷規劃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3" name="接點: 弧形 352">
            <a:extLst>
              <a:ext uri="{FF2B5EF4-FFF2-40B4-BE49-F238E27FC236}">
                <a16:creationId xmlns:a16="http://schemas.microsoft.com/office/drawing/2014/main" id="{37C169E6-467D-4E7E-8A75-05E16AF03CF0}"/>
              </a:ext>
            </a:extLst>
          </p:cNvPr>
          <p:cNvCxnSpPr>
            <a:cxnSpLocks/>
            <a:stCxn id="227" idx="2"/>
            <a:endCxn id="222" idx="2"/>
          </p:cNvCxnSpPr>
          <p:nvPr/>
        </p:nvCxnSpPr>
        <p:spPr>
          <a:xfrm rot="5400000" flipH="1" flipV="1">
            <a:off x="2138460" y="4637430"/>
            <a:ext cx="453904" cy="2167331"/>
          </a:xfrm>
          <a:prstGeom prst="curvedConnector3">
            <a:avLst>
              <a:gd name="adj1" fmla="val -50363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接點: 弧形 355">
            <a:extLst>
              <a:ext uri="{FF2B5EF4-FFF2-40B4-BE49-F238E27FC236}">
                <a16:creationId xmlns:a16="http://schemas.microsoft.com/office/drawing/2014/main" id="{CDCFA729-4C45-489F-8EDC-741C85B59EE5}"/>
              </a:ext>
            </a:extLst>
          </p:cNvPr>
          <p:cNvCxnSpPr>
            <a:cxnSpLocks/>
            <a:stCxn id="226" idx="2"/>
            <a:endCxn id="222" idx="2"/>
          </p:cNvCxnSpPr>
          <p:nvPr/>
        </p:nvCxnSpPr>
        <p:spPr>
          <a:xfrm rot="5400000" flipH="1">
            <a:off x="4829446" y="4113777"/>
            <a:ext cx="453905" cy="3214641"/>
          </a:xfrm>
          <a:prstGeom prst="curvedConnector3">
            <a:avLst>
              <a:gd name="adj1" fmla="val -50363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接點: 弧形 358">
            <a:extLst>
              <a:ext uri="{FF2B5EF4-FFF2-40B4-BE49-F238E27FC236}">
                <a16:creationId xmlns:a16="http://schemas.microsoft.com/office/drawing/2014/main" id="{5609AFE0-566C-4C04-AD56-4CFE8E309027}"/>
              </a:ext>
            </a:extLst>
          </p:cNvPr>
          <p:cNvCxnSpPr>
            <a:cxnSpLocks/>
            <a:stCxn id="223" idx="2"/>
            <a:endCxn id="222" idx="2"/>
          </p:cNvCxnSpPr>
          <p:nvPr/>
        </p:nvCxnSpPr>
        <p:spPr>
          <a:xfrm rot="5400000" flipH="1">
            <a:off x="6380466" y="2562756"/>
            <a:ext cx="153632" cy="6016408"/>
          </a:xfrm>
          <a:prstGeom prst="curvedConnector3">
            <a:avLst>
              <a:gd name="adj1" fmla="val -367033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06B19C9F-6208-4044-943A-C828D5E212E7}"/>
              </a:ext>
            </a:extLst>
          </p:cNvPr>
          <p:cNvSpPr txBox="1"/>
          <p:nvPr/>
        </p:nvSpPr>
        <p:spPr>
          <a:xfrm>
            <a:off x="4949076" y="6375752"/>
            <a:ext cx="11469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chemeClr val="bg2">
                    <a:lumMod val="50000"/>
                  </a:schemeClr>
                </a:solidFill>
              </a:rPr>
              <a:t>3D</a:t>
            </a:r>
            <a:r>
              <a:rPr lang="zh-TW" altLang="en-US" sz="900" b="1" dirty="0">
                <a:solidFill>
                  <a:schemeClr val="bg2">
                    <a:lumMod val="50000"/>
                  </a:schemeClr>
                </a:solidFill>
              </a:rPr>
              <a:t>人物外包</a:t>
            </a:r>
            <a:endParaRPr lang="en-US" altLang="zh-TW" sz="9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3D</a:t>
            </a:r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人物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EAE77DD-7446-40ED-BBB7-464462675745}"/>
              </a:ext>
            </a:extLst>
          </p:cNvPr>
          <p:cNvSpPr txBox="1"/>
          <p:nvPr/>
        </p:nvSpPr>
        <p:spPr>
          <a:xfrm>
            <a:off x="7616949" y="6380306"/>
            <a:ext cx="11469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chemeClr val="bg2">
                    <a:lumMod val="50000"/>
                  </a:schemeClr>
                </a:solidFill>
              </a:rPr>
              <a:t>3D</a:t>
            </a:r>
            <a:r>
              <a:rPr lang="zh-TW" altLang="en-US" sz="900" b="1" dirty="0">
                <a:solidFill>
                  <a:schemeClr val="bg2">
                    <a:lumMod val="50000"/>
                  </a:schemeClr>
                </a:solidFill>
              </a:rPr>
              <a:t>人物外包</a:t>
            </a:r>
            <a:endParaRPr lang="en-US" altLang="zh-TW" sz="9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3D</a:t>
            </a:r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人物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Rounded Rectangle 34">
            <a:extLst>
              <a:ext uri="{FF2B5EF4-FFF2-40B4-BE49-F238E27FC236}">
                <a16:creationId xmlns:a16="http://schemas.microsoft.com/office/drawing/2014/main" id="{52A64DE8-6BBD-4699-B35E-19BF0B16D9E4}"/>
              </a:ext>
            </a:extLst>
          </p:cNvPr>
          <p:cNvSpPr/>
          <p:nvPr/>
        </p:nvSpPr>
        <p:spPr>
          <a:xfrm>
            <a:off x="8460332" y="6354459"/>
            <a:ext cx="673529" cy="2823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冠辰</a:t>
            </a:r>
            <a:endParaRPr lang="en-US" altLang="zh-TW" sz="11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4F07E61-871F-4228-8E2A-FC95EE199E10}"/>
              </a:ext>
            </a:extLst>
          </p:cNvPr>
          <p:cNvSpPr txBox="1"/>
          <p:nvPr/>
        </p:nvSpPr>
        <p:spPr>
          <a:xfrm>
            <a:off x="9130569" y="6292499"/>
            <a:ext cx="11469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chemeClr val="bg2">
                    <a:lumMod val="50000"/>
                  </a:schemeClr>
                </a:solidFill>
              </a:rPr>
              <a:t>比賽諮詢</a:t>
            </a:r>
            <a:endParaRPr lang="en-US" altLang="zh-TW" sz="9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sz="9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sz="900" b="1" dirty="0">
                <a:solidFill>
                  <a:schemeClr val="bg2">
                    <a:lumMod val="50000"/>
                  </a:schemeClr>
                </a:solidFill>
              </a:rPr>
              <a:t>紅點、</a:t>
            </a:r>
            <a:r>
              <a:rPr lang="en-US" altLang="zh-TW" sz="900" b="1" dirty="0">
                <a:solidFill>
                  <a:schemeClr val="bg2">
                    <a:lumMod val="50000"/>
                  </a:schemeClr>
                </a:solidFill>
              </a:rPr>
              <a:t>IF)</a:t>
            </a:r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Rounded Rectangle 34">
            <a:extLst>
              <a:ext uri="{FF2B5EF4-FFF2-40B4-BE49-F238E27FC236}">
                <a16:creationId xmlns:a16="http://schemas.microsoft.com/office/drawing/2014/main" id="{C4CCDBAE-53B3-45E7-8844-7C3139DA39D9}"/>
              </a:ext>
            </a:extLst>
          </p:cNvPr>
          <p:cNvSpPr/>
          <p:nvPr/>
        </p:nvSpPr>
        <p:spPr>
          <a:xfrm>
            <a:off x="4895352" y="5305051"/>
            <a:ext cx="958904" cy="3862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工設、動畫</a:t>
            </a:r>
            <a:endParaRPr lang="en-US" altLang="zh-TW" sz="1100" dirty="0"/>
          </a:p>
        </p:txBody>
      </p:sp>
      <p:sp>
        <p:nvSpPr>
          <p:cNvPr id="91" name="Rounded Rectangle 34">
            <a:extLst>
              <a:ext uri="{FF2B5EF4-FFF2-40B4-BE49-F238E27FC236}">
                <a16:creationId xmlns:a16="http://schemas.microsoft.com/office/drawing/2014/main" id="{27265228-3F35-41B0-BB21-E373139A7EAE}"/>
              </a:ext>
            </a:extLst>
          </p:cNvPr>
          <p:cNvSpPr/>
          <p:nvPr/>
        </p:nvSpPr>
        <p:spPr>
          <a:xfrm>
            <a:off x="9789076" y="5989833"/>
            <a:ext cx="673529" cy="2823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全譜</a:t>
            </a:r>
            <a:endParaRPr lang="en-US" altLang="zh-TW" sz="11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82E62091-A3F4-4549-AC48-ED1AF8C87C07}"/>
              </a:ext>
            </a:extLst>
          </p:cNvPr>
          <p:cNvSpPr txBox="1"/>
          <p:nvPr/>
        </p:nvSpPr>
        <p:spPr>
          <a:xfrm>
            <a:off x="10415938" y="5957037"/>
            <a:ext cx="114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chemeClr val="bg2">
                    <a:lumMod val="50000"/>
                  </a:schemeClr>
                </a:solidFill>
              </a:rPr>
              <a:t>IOS</a:t>
            </a:r>
            <a:r>
              <a:rPr lang="zh-TW" altLang="en-US" sz="9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900" b="1" dirty="0">
                <a:solidFill>
                  <a:schemeClr val="bg2">
                    <a:lumMod val="50000"/>
                  </a:schemeClr>
                </a:solidFill>
              </a:rPr>
              <a:t>APP</a:t>
            </a:r>
          </a:p>
          <a:p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E7591C5A-FDC4-4E5F-B6E8-CDA467C09124}"/>
              </a:ext>
            </a:extLst>
          </p:cNvPr>
          <p:cNvSpPr/>
          <p:nvPr/>
        </p:nvSpPr>
        <p:spPr>
          <a:xfrm>
            <a:off x="2360204" y="2025476"/>
            <a:ext cx="2089185" cy="261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34">
            <a:extLst>
              <a:ext uri="{FF2B5EF4-FFF2-40B4-BE49-F238E27FC236}">
                <a16:creationId xmlns:a16="http://schemas.microsoft.com/office/drawing/2014/main" id="{3F17226C-18C8-47D3-88E9-4BB3C212C6A6}"/>
              </a:ext>
            </a:extLst>
          </p:cNvPr>
          <p:cNvSpPr/>
          <p:nvPr/>
        </p:nvSpPr>
        <p:spPr>
          <a:xfrm>
            <a:off x="360804" y="872623"/>
            <a:ext cx="1920234" cy="427703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</a:t>
            </a:r>
          </a:p>
        </p:txBody>
      </p:sp>
      <p:sp>
        <p:nvSpPr>
          <p:cNvPr id="5" name="Rounded Rectangle 35">
            <a:extLst>
              <a:ext uri="{FF2B5EF4-FFF2-40B4-BE49-F238E27FC236}">
                <a16:creationId xmlns:a16="http://schemas.microsoft.com/office/drawing/2014/main" id="{5266DC04-57A4-47C3-AFCB-FC3139C72935}"/>
              </a:ext>
            </a:extLst>
          </p:cNvPr>
          <p:cNvSpPr/>
          <p:nvPr/>
        </p:nvSpPr>
        <p:spPr>
          <a:xfrm>
            <a:off x="2281038" y="858092"/>
            <a:ext cx="1920234" cy="4277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</a:t>
            </a:r>
          </a:p>
        </p:txBody>
      </p:sp>
      <p:sp>
        <p:nvSpPr>
          <p:cNvPr id="6" name="Rounded Rectangle 36">
            <a:extLst>
              <a:ext uri="{FF2B5EF4-FFF2-40B4-BE49-F238E27FC236}">
                <a16:creationId xmlns:a16="http://schemas.microsoft.com/office/drawing/2014/main" id="{20DEBCA8-67EA-4207-87A4-E60712F54F7E}"/>
              </a:ext>
            </a:extLst>
          </p:cNvPr>
          <p:cNvSpPr/>
          <p:nvPr/>
        </p:nvSpPr>
        <p:spPr>
          <a:xfrm>
            <a:off x="4201272" y="858092"/>
            <a:ext cx="1920234" cy="4277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13FD6F70-4B4E-41F5-A833-BBDCB57CCC4A}"/>
              </a:ext>
            </a:extLst>
          </p:cNvPr>
          <p:cNvSpPr/>
          <p:nvPr/>
        </p:nvSpPr>
        <p:spPr>
          <a:xfrm>
            <a:off x="9961974" y="858091"/>
            <a:ext cx="1920234" cy="4277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June</a:t>
            </a:r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984754DA-45F4-48BF-81EB-DDC57B1217E6}"/>
              </a:ext>
            </a:extLst>
          </p:cNvPr>
          <p:cNvSpPr/>
          <p:nvPr/>
        </p:nvSpPr>
        <p:spPr>
          <a:xfrm>
            <a:off x="8041740" y="858092"/>
            <a:ext cx="1920234" cy="4277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</a:t>
            </a:r>
          </a:p>
        </p:txBody>
      </p:sp>
      <p:sp>
        <p:nvSpPr>
          <p:cNvPr id="9" name="Rounded Rectangle 42">
            <a:extLst>
              <a:ext uri="{FF2B5EF4-FFF2-40B4-BE49-F238E27FC236}">
                <a16:creationId xmlns:a16="http://schemas.microsoft.com/office/drawing/2014/main" id="{92721081-6EDA-47DE-A672-ACC32C8D6EDD}"/>
              </a:ext>
            </a:extLst>
          </p:cNvPr>
          <p:cNvSpPr/>
          <p:nvPr/>
        </p:nvSpPr>
        <p:spPr>
          <a:xfrm>
            <a:off x="6121506" y="858093"/>
            <a:ext cx="1920234" cy="4277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April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BBA125-845F-4B86-B1BD-9A281FC1408B}"/>
              </a:ext>
            </a:extLst>
          </p:cNvPr>
          <p:cNvSpPr txBox="1">
            <a:spLocks/>
          </p:cNvSpPr>
          <p:nvPr/>
        </p:nvSpPr>
        <p:spPr>
          <a:xfrm>
            <a:off x="494675" y="317852"/>
            <a:ext cx="8220737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dirty="0"/>
              <a:t>Design 2019</a:t>
            </a:r>
            <a:r>
              <a:rPr lang="zh-TW" altLang="en-US" sz="1600" dirty="0"/>
              <a:t> </a:t>
            </a:r>
            <a:r>
              <a:rPr lang="en-US" altLang="zh-TW" sz="1600" dirty="0"/>
              <a:t>Roadmap</a:t>
            </a:r>
            <a:r>
              <a:rPr lang="en-US" sz="1600" dirty="0"/>
              <a:t> 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340DD84-5BD0-4A6C-8425-7F7865808F16}"/>
              </a:ext>
            </a:extLst>
          </p:cNvPr>
          <p:cNvSpPr/>
          <p:nvPr/>
        </p:nvSpPr>
        <p:spPr>
          <a:xfrm>
            <a:off x="360804" y="340181"/>
            <a:ext cx="45719" cy="31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39BD9007-9CA4-4242-B089-BA5D0CAF9BF7}"/>
              </a:ext>
            </a:extLst>
          </p:cNvPr>
          <p:cNvCxnSpPr>
            <a:cxnSpLocks/>
          </p:cNvCxnSpPr>
          <p:nvPr/>
        </p:nvCxnSpPr>
        <p:spPr>
          <a:xfrm>
            <a:off x="-177800" y="2908443"/>
            <a:ext cx="127457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16F38E73-E161-4773-B77D-BC3C1C698A0C}"/>
              </a:ext>
            </a:extLst>
          </p:cNvPr>
          <p:cNvCxnSpPr>
            <a:cxnSpLocks/>
          </p:cNvCxnSpPr>
          <p:nvPr/>
        </p:nvCxnSpPr>
        <p:spPr>
          <a:xfrm>
            <a:off x="-177800" y="4429917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36E8416B-B8B7-4E98-98C9-4801AA3CA163}"/>
              </a:ext>
            </a:extLst>
          </p:cNvPr>
          <p:cNvCxnSpPr>
            <a:cxnSpLocks/>
          </p:cNvCxnSpPr>
          <p:nvPr/>
        </p:nvCxnSpPr>
        <p:spPr>
          <a:xfrm>
            <a:off x="-177800" y="5464052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DCCFBD0-8CB4-4ABC-8966-7A9AB64DC03D}"/>
              </a:ext>
            </a:extLst>
          </p:cNvPr>
          <p:cNvSpPr txBox="1"/>
          <p:nvPr/>
        </p:nvSpPr>
        <p:spPr>
          <a:xfrm>
            <a:off x="-34869" y="2667052"/>
            <a:ext cx="1232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Industrial design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B85A75-CEEB-4E8D-8ABD-5AB5A6801578}"/>
              </a:ext>
            </a:extLst>
          </p:cNvPr>
          <p:cNvSpPr txBox="1"/>
          <p:nvPr/>
        </p:nvSpPr>
        <p:spPr>
          <a:xfrm>
            <a:off x="0" y="5212351"/>
            <a:ext cx="1232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 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669B688E-4CD6-4B77-A1A5-856DBD76994D}"/>
              </a:ext>
            </a:extLst>
          </p:cNvPr>
          <p:cNvCxnSpPr>
            <a:cxnSpLocks/>
          </p:cNvCxnSpPr>
          <p:nvPr/>
        </p:nvCxnSpPr>
        <p:spPr>
          <a:xfrm>
            <a:off x="-177800" y="6391356"/>
            <a:ext cx="1256792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5A6AF81-58B1-4013-985F-69A5C6FE7681}"/>
              </a:ext>
            </a:extLst>
          </p:cNvPr>
          <p:cNvSpPr txBox="1"/>
          <p:nvPr/>
        </p:nvSpPr>
        <p:spPr>
          <a:xfrm>
            <a:off x="0" y="6129746"/>
            <a:ext cx="206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Curriculum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04BAA15-36E9-4EE4-AFAB-E7C9D3AADB84}"/>
              </a:ext>
            </a:extLst>
          </p:cNvPr>
          <p:cNvSpPr/>
          <p:nvPr/>
        </p:nvSpPr>
        <p:spPr>
          <a:xfrm>
            <a:off x="360804" y="1341315"/>
            <a:ext cx="2071500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EC6CF1-3AC4-48DB-848F-942668DF864A}"/>
              </a:ext>
            </a:extLst>
          </p:cNvPr>
          <p:cNvSpPr txBox="1"/>
          <p:nvPr/>
        </p:nvSpPr>
        <p:spPr>
          <a:xfrm>
            <a:off x="811771" y="1347719"/>
            <a:ext cx="1758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E310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Instruction manual</a:t>
            </a:r>
            <a:r>
              <a:rPr lang="zh-TW" altLang="en-US" sz="105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118B5E-8C4D-45A0-B376-DF60773D24CD}"/>
              </a:ext>
            </a:extLst>
          </p:cNvPr>
          <p:cNvSpPr txBox="1"/>
          <p:nvPr/>
        </p:nvSpPr>
        <p:spPr>
          <a:xfrm>
            <a:off x="-30915" y="1606650"/>
            <a:ext cx="154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strike="sngStrike" dirty="0">
                <a:solidFill>
                  <a:schemeClr val="bg2">
                    <a:lumMod val="50000"/>
                  </a:schemeClr>
                </a:solidFill>
              </a:rPr>
              <a:t>．步驟圖稿 </a:t>
            </a:r>
            <a:r>
              <a:rPr lang="en-US" altLang="zh-TW" sz="900" strike="sngStrike" dirty="0">
                <a:solidFill>
                  <a:schemeClr val="bg2">
                    <a:lumMod val="50000"/>
                  </a:schemeClr>
                </a:solidFill>
              </a:rPr>
              <a:t>1/15</a:t>
            </a: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．內文排版校搞 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1/21</a:t>
            </a: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．內文排版 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1/23</a:t>
            </a: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．發稿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1/25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6E282A-17CD-4B95-8213-E2EE2FBE55C6}"/>
              </a:ext>
            </a:extLst>
          </p:cNvPr>
          <p:cNvSpPr/>
          <p:nvPr/>
        </p:nvSpPr>
        <p:spPr>
          <a:xfrm>
            <a:off x="1158440" y="1645649"/>
            <a:ext cx="1901953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4D2473-C382-4932-939B-837C8D8F4D82}"/>
              </a:ext>
            </a:extLst>
          </p:cNvPr>
          <p:cNvSpPr txBox="1"/>
          <p:nvPr/>
        </p:nvSpPr>
        <p:spPr>
          <a:xfrm>
            <a:off x="1138272" y="1667614"/>
            <a:ext cx="19019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E310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Package (</a:t>
            </a:r>
            <a:r>
              <a:rPr lang="zh-TW" altLang="en-US" sz="1050" dirty="0">
                <a:solidFill>
                  <a:schemeClr val="bg1"/>
                </a:solidFill>
              </a:rPr>
              <a:t>紙盒標準版</a:t>
            </a:r>
            <a:r>
              <a:rPr lang="en-US" altLang="zh-TW" sz="1050" dirty="0">
                <a:solidFill>
                  <a:schemeClr val="bg1"/>
                </a:solidFill>
              </a:rPr>
              <a:t>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6B161AF-5F42-4058-9471-E07BD7CA8A60}"/>
              </a:ext>
            </a:extLst>
          </p:cNvPr>
          <p:cNvSpPr/>
          <p:nvPr/>
        </p:nvSpPr>
        <p:spPr>
          <a:xfrm>
            <a:off x="164592" y="5544943"/>
            <a:ext cx="3078240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86BAA17-4BFD-4851-B430-47C9E7EBC0CD}"/>
              </a:ext>
            </a:extLst>
          </p:cNvPr>
          <p:cNvSpPr txBox="1"/>
          <p:nvPr/>
        </p:nvSpPr>
        <p:spPr>
          <a:xfrm>
            <a:off x="164592" y="5532184"/>
            <a:ext cx="1785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SA2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TOPIC1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Coures</a:t>
            </a:r>
            <a:r>
              <a:rPr lang="en-US" altLang="zh-TW" sz="1050" dirty="0">
                <a:solidFill>
                  <a:schemeClr val="bg1"/>
                </a:solidFill>
              </a:rPr>
              <a:t> video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2563F8-F62A-4956-BCF6-C67B04FF9969}"/>
              </a:ext>
            </a:extLst>
          </p:cNvPr>
          <p:cNvSpPr/>
          <p:nvPr/>
        </p:nvSpPr>
        <p:spPr>
          <a:xfrm>
            <a:off x="379093" y="5854612"/>
            <a:ext cx="2215328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4A2410-1FD0-4D3C-9EE2-8753EF09C612}"/>
              </a:ext>
            </a:extLst>
          </p:cNvPr>
          <p:cNvSpPr txBox="1"/>
          <p:nvPr/>
        </p:nvSpPr>
        <p:spPr>
          <a:xfrm>
            <a:off x="445576" y="5862225"/>
            <a:ext cx="2215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SA2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TOPIC1</a:t>
            </a:r>
            <a:r>
              <a:rPr lang="zh-TW" altLang="en-US" sz="1050" dirty="0">
                <a:solidFill>
                  <a:schemeClr val="bg1"/>
                </a:solidFill>
              </a:rPr>
              <a:t> 教師教學手冊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7C38973-7D86-4DF2-953A-0652D6230858}"/>
              </a:ext>
            </a:extLst>
          </p:cNvPr>
          <p:cNvSpPr/>
          <p:nvPr/>
        </p:nvSpPr>
        <p:spPr>
          <a:xfrm>
            <a:off x="385756" y="4507728"/>
            <a:ext cx="2046547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018E210-EB8A-432C-B0DC-2F5FEB64F6E1}"/>
              </a:ext>
            </a:extLst>
          </p:cNvPr>
          <p:cNvSpPr txBox="1"/>
          <p:nvPr/>
        </p:nvSpPr>
        <p:spPr>
          <a:xfrm>
            <a:off x="549493" y="4522052"/>
            <a:ext cx="1882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角色</a:t>
            </a:r>
            <a:r>
              <a:rPr lang="en-US" altLang="zh-TW" sz="1050" dirty="0">
                <a:solidFill>
                  <a:schemeClr val="bg1"/>
                </a:solidFill>
              </a:rPr>
              <a:t>2D</a:t>
            </a:r>
            <a:r>
              <a:rPr lang="zh-TW" altLang="en-US" sz="1050" dirty="0">
                <a:solidFill>
                  <a:schemeClr val="bg1"/>
                </a:solidFill>
              </a:rPr>
              <a:t>形象設計 </a:t>
            </a:r>
            <a:r>
              <a:rPr lang="en-US" altLang="zh-TW" sz="1050" dirty="0">
                <a:solidFill>
                  <a:schemeClr val="bg1"/>
                </a:solidFill>
              </a:rPr>
              <a:t>(</a:t>
            </a:r>
            <a:r>
              <a:rPr lang="zh-TW" altLang="en-US" sz="1050" dirty="0">
                <a:solidFill>
                  <a:schemeClr val="bg1"/>
                </a:solidFill>
              </a:rPr>
              <a:t>女教師</a:t>
            </a:r>
            <a:r>
              <a:rPr lang="en-US" altLang="zh-TW" sz="1050" dirty="0">
                <a:solidFill>
                  <a:schemeClr val="bg1"/>
                </a:solidFill>
              </a:rPr>
              <a:t>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1AA2C7-DAD9-4BA0-BBC4-CF426D4252C3}"/>
              </a:ext>
            </a:extLst>
          </p:cNvPr>
          <p:cNvSpPr/>
          <p:nvPr/>
        </p:nvSpPr>
        <p:spPr>
          <a:xfrm>
            <a:off x="3154160" y="1653145"/>
            <a:ext cx="1526874" cy="261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50CAF8A-01E4-468C-93ED-F42026F32EA5}"/>
              </a:ext>
            </a:extLst>
          </p:cNvPr>
          <p:cNvSpPr txBox="1"/>
          <p:nvPr/>
        </p:nvSpPr>
        <p:spPr>
          <a:xfrm>
            <a:off x="3126847" y="1656950"/>
            <a:ext cx="1478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SA3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Topic1 </a:t>
            </a:r>
            <a:r>
              <a:rPr lang="zh-TW" altLang="en-US" sz="1050" dirty="0">
                <a:solidFill>
                  <a:schemeClr val="bg1"/>
                </a:solidFill>
              </a:rPr>
              <a:t>外型設計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2E4B30-A6E4-4BBE-B27C-B3895A8FC446}"/>
              </a:ext>
            </a:extLst>
          </p:cNvPr>
          <p:cNvSpPr/>
          <p:nvPr/>
        </p:nvSpPr>
        <p:spPr>
          <a:xfrm>
            <a:off x="4729326" y="1653144"/>
            <a:ext cx="1526874" cy="261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A6A4F80-C562-4C3E-8E40-5191D7F81181}"/>
              </a:ext>
            </a:extLst>
          </p:cNvPr>
          <p:cNvSpPr txBox="1"/>
          <p:nvPr/>
        </p:nvSpPr>
        <p:spPr>
          <a:xfrm>
            <a:off x="4704584" y="1667614"/>
            <a:ext cx="1478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SA3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Topic2 </a:t>
            </a:r>
            <a:r>
              <a:rPr lang="zh-TW" altLang="en-US" sz="1050" dirty="0">
                <a:solidFill>
                  <a:schemeClr val="bg1"/>
                </a:solidFill>
              </a:rPr>
              <a:t>外型設計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FFCF491-5A0E-41C9-96EE-EC3E812F4E21}"/>
              </a:ext>
            </a:extLst>
          </p:cNvPr>
          <p:cNvSpPr/>
          <p:nvPr/>
        </p:nvSpPr>
        <p:spPr>
          <a:xfrm>
            <a:off x="2463952" y="4507727"/>
            <a:ext cx="1516377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7DEC62B-F266-4B84-88D5-94D1929CB507}"/>
              </a:ext>
            </a:extLst>
          </p:cNvPr>
          <p:cNvSpPr txBox="1"/>
          <p:nvPr/>
        </p:nvSpPr>
        <p:spPr>
          <a:xfrm>
            <a:off x="2463952" y="4507727"/>
            <a:ext cx="1882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外包</a:t>
            </a:r>
            <a:r>
              <a:rPr lang="en-US" altLang="zh-TW" sz="1050" dirty="0">
                <a:solidFill>
                  <a:schemeClr val="bg1"/>
                </a:solidFill>
              </a:rPr>
              <a:t>3D</a:t>
            </a:r>
            <a:r>
              <a:rPr lang="zh-TW" altLang="en-US" sz="1050" dirty="0">
                <a:solidFill>
                  <a:schemeClr val="bg1"/>
                </a:solidFill>
              </a:rPr>
              <a:t>製作</a:t>
            </a:r>
            <a:r>
              <a:rPr lang="en-US" altLang="zh-TW" sz="1050" dirty="0">
                <a:solidFill>
                  <a:schemeClr val="bg1"/>
                </a:solidFill>
              </a:rPr>
              <a:t>(</a:t>
            </a:r>
            <a:r>
              <a:rPr lang="zh-TW" altLang="en-US" sz="1050" dirty="0">
                <a:solidFill>
                  <a:schemeClr val="bg1"/>
                </a:solidFill>
              </a:rPr>
              <a:t>含骨架</a:t>
            </a:r>
            <a:r>
              <a:rPr lang="en-US" altLang="zh-TW" sz="1050" dirty="0">
                <a:solidFill>
                  <a:schemeClr val="bg1"/>
                </a:solidFill>
              </a:rPr>
              <a:t>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287674-0046-46F4-93F6-BA58AE665921}"/>
              </a:ext>
            </a:extLst>
          </p:cNvPr>
          <p:cNvSpPr txBox="1"/>
          <p:nvPr/>
        </p:nvSpPr>
        <p:spPr>
          <a:xfrm>
            <a:off x="2320222" y="2035603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E310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Package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 (</a:t>
            </a:r>
            <a:r>
              <a:rPr lang="zh-TW" altLang="en-US" sz="1050" dirty="0">
                <a:solidFill>
                  <a:schemeClr val="bg1"/>
                </a:solidFill>
              </a:rPr>
              <a:t>塑膠盒裝</a:t>
            </a:r>
            <a:r>
              <a:rPr lang="en-US" altLang="zh-TW" sz="1050" dirty="0">
                <a:solidFill>
                  <a:schemeClr val="bg1"/>
                </a:solidFill>
              </a:rPr>
              <a:t>-</a:t>
            </a:r>
            <a:r>
              <a:rPr lang="zh-TW" altLang="en-US" sz="1050" dirty="0">
                <a:solidFill>
                  <a:schemeClr val="bg1"/>
                </a:solidFill>
              </a:rPr>
              <a:t>小全套</a:t>
            </a:r>
            <a:r>
              <a:rPr lang="en-US" altLang="zh-TW" sz="1050" dirty="0">
                <a:solidFill>
                  <a:schemeClr val="bg1"/>
                </a:solidFill>
              </a:rPr>
              <a:t>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72337A6-DD52-44E8-AE7A-B1882CFB0187}"/>
              </a:ext>
            </a:extLst>
          </p:cNvPr>
          <p:cNvSpPr txBox="1"/>
          <p:nvPr/>
        </p:nvSpPr>
        <p:spPr>
          <a:xfrm>
            <a:off x="1071549" y="1876913"/>
            <a:ext cx="120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．內層改版 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1/18</a:t>
            </a: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．第一版袖套 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1/21</a:t>
            </a:r>
          </a:p>
          <a:p>
            <a:r>
              <a:rPr lang="zh-TW" altLang="en-US" sz="900" dirty="0">
                <a:solidFill>
                  <a:schemeClr val="bg2">
                    <a:lumMod val="50000"/>
                  </a:schemeClr>
                </a:solidFill>
              </a:rPr>
              <a:t>．第二版袖套 </a:t>
            </a:r>
            <a:r>
              <a:rPr lang="en-US" altLang="zh-TW" sz="900" dirty="0">
                <a:solidFill>
                  <a:schemeClr val="bg2">
                    <a:lumMod val="50000"/>
                  </a:schemeClr>
                </a:solidFill>
              </a:rPr>
              <a:t>1/25</a:t>
            </a:r>
          </a:p>
          <a:p>
            <a:endParaRPr lang="en-US" altLang="zh-TW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B99ED8-A8C3-4135-8469-EBAE6FD92F34}"/>
              </a:ext>
            </a:extLst>
          </p:cNvPr>
          <p:cNvSpPr/>
          <p:nvPr/>
        </p:nvSpPr>
        <p:spPr>
          <a:xfrm>
            <a:off x="1329257" y="4820660"/>
            <a:ext cx="4590452" cy="261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2B6A126-31DE-4A96-8BA7-373AFE8007F7}"/>
              </a:ext>
            </a:extLst>
          </p:cNvPr>
          <p:cNvSpPr txBox="1"/>
          <p:nvPr/>
        </p:nvSpPr>
        <p:spPr>
          <a:xfrm>
            <a:off x="1409028" y="4831880"/>
            <a:ext cx="25712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飛力號 </a:t>
            </a:r>
            <a:r>
              <a:rPr lang="en-US" altLang="zh-TW" sz="1050" dirty="0">
                <a:solidFill>
                  <a:schemeClr val="bg1"/>
                </a:solidFill>
              </a:rPr>
              <a:t>–</a:t>
            </a:r>
            <a:r>
              <a:rPr lang="zh-TW" altLang="en-US" sz="1050" dirty="0">
                <a:solidFill>
                  <a:schemeClr val="bg1"/>
                </a:solidFill>
              </a:rPr>
              <a:t> 世界觀 地圖 形象設計規劃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4D81D5-AB07-463E-A94A-151D47BA8D62}"/>
              </a:ext>
            </a:extLst>
          </p:cNvPr>
          <p:cNvSpPr/>
          <p:nvPr/>
        </p:nvSpPr>
        <p:spPr>
          <a:xfrm>
            <a:off x="2660904" y="5854612"/>
            <a:ext cx="2556133" cy="261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55ED834-9855-4D33-9602-0E52364DE70F}"/>
              </a:ext>
            </a:extLst>
          </p:cNvPr>
          <p:cNvSpPr txBox="1"/>
          <p:nvPr/>
        </p:nvSpPr>
        <p:spPr>
          <a:xfrm>
            <a:off x="2727388" y="5862225"/>
            <a:ext cx="2215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SA2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TOPIC2</a:t>
            </a:r>
            <a:r>
              <a:rPr lang="zh-TW" altLang="en-US" sz="1050" dirty="0">
                <a:solidFill>
                  <a:schemeClr val="bg1"/>
                </a:solidFill>
              </a:rPr>
              <a:t> 教師教學手冊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5ACFC41-1B4F-4BE6-A83F-8EDC6AF291E5}"/>
              </a:ext>
            </a:extLst>
          </p:cNvPr>
          <p:cNvSpPr/>
          <p:nvPr/>
        </p:nvSpPr>
        <p:spPr>
          <a:xfrm>
            <a:off x="153272" y="2980719"/>
            <a:ext cx="6596778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Straight Connector 14">
            <a:extLst>
              <a:ext uri="{FF2B5EF4-FFF2-40B4-BE49-F238E27FC236}">
                <a16:creationId xmlns:a16="http://schemas.microsoft.com/office/drawing/2014/main" id="{44C71141-A245-4521-B251-B9573A3491E8}"/>
              </a:ext>
            </a:extLst>
          </p:cNvPr>
          <p:cNvCxnSpPr>
            <a:cxnSpLocks/>
          </p:cNvCxnSpPr>
          <p:nvPr/>
        </p:nvCxnSpPr>
        <p:spPr>
          <a:xfrm>
            <a:off x="-177800" y="6787199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702456F-CC10-4E69-A856-3005A91766CB}"/>
              </a:ext>
            </a:extLst>
          </p:cNvPr>
          <p:cNvSpPr txBox="1"/>
          <p:nvPr/>
        </p:nvSpPr>
        <p:spPr>
          <a:xfrm>
            <a:off x="0" y="6525588"/>
            <a:ext cx="206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Interior design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6F26C60-3A78-4629-9285-5CF8A8EFEE21}"/>
              </a:ext>
            </a:extLst>
          </p:cNvPr>
          <p:cNvSpPr txBox="1"/>
          <p:nvPr/>
        </p:nvSpPr>
        <p:spPr>
          <a:xfrm>
            <a:off x="153272" y="2974917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FlipRobot.com </a:t>
            </a:r>
            <a:r>
              <a:rPr lang="zh-TW" altLang="en-US" sz="1050" dirty="0">
                <a:solidFill>
                  <a:schemeClr val="bg1"/>
                </a:solidFill>
              </a:rPr>
              <a:t>網站 </a:t>
            </a:r>
            <a:r>
              <a:rPr lang="en-US" altLang="zh-TW" sz="1050" dirty="0">
                <a:solidFill>
                  <a:schemeClr val="bg1"/>
                </a:solidFill>
              </a:rPr>
              <a:t>1.0 UI/UX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B9110F-A1FC-4F33-A7B4-25A4A15DB422}"/>
              </a:ext>
            </a:extLst>
          </p:cNvPr>
          <p:cNvSpPr/>
          <p:nvPr/>
        </p:nvSpPr>
        <p:spPr>
          <a:xfrm>
            <a:off x="153272" y="3243583"/>
            <a:ext cx="1056431" cy="155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C688116-D383-4277-87F2-D39A66896D06}"/>
              </a:ext>
            </a:extLst>
          </p:cNvPr>
          <p:cNvSpPr txBox="1"/>
          <p:nvPr/>
        </p:nvSpPr>
        <p:spPr>
          <a:xfrm>
            <a:off x="138973" y="3169497"/>
            <a:ext cx="459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會員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68715E0-796B-48EB-BDFA-B4C126004928}"/>
              </a:ext>
            </a:extLst>
          </p:cNvPr>
          <p:cNvSpPr/>
          <p:nvPr/>
        </p:nvSpPr>
        <p:spPr>
          <a:xfrm>
            <a:off x="1232649" y="3242223"/>
            <a:ext cx="922268" cy="155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E7A545-75E5-4C24-B931-F0ECC99E92E9}"/>
              </a:ext>
            </a:extLst>
          </p:cNvPr>
          <p:cNvSpPr/>
          <p:nvPr/>
        </p:nvSpPr>
        <p:spPr>
          <a:xfrm>
            <a:off x="2169217" y="3238967"/>
            <a:ext cx="1081692" cy="1551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52E8D6F-48AF-4DE3-9A21-D5EBC45E968C}"/>
              </a:ext>
            </a:extLst>
          </p:cNvPr>
          <p:cNvSpPr/>
          <p:nvPr/>
        </p:nvSpPr>
        <p:spPr>
          <a:xfrm>
            <a:off x="3288074" y="3241401"/>
            <a:ext cx="913198" cy="1551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5C5D1-4478-46EB-ABAA-CE8AC4894B29}"/>
              </a:ext>
            </a:extLst>
          </p:cNvPr>
          <p:cNvSpPr/>
          <p:nvPr/>
        </p:nvSpPr>
        <p:spPr>
          <a:xfrm>
            <a:off x="4222434" y="3244172"/>
            <a:ext cx="873124" cy="1551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6B9F1AB-5B76-4AFB-AE15-B1C6A1E2224C}"/>
              </a:ext>
            </a:extLst>
          </p:cNvPr>
          <p:cNvSpPr txBox="1"/>
          <p:nvPr/>
        </p:nvSpPr>
        <p:spPr>
          <a:xfrm>
            <a:off x="1179433" y="3184103"/>
            <a:ext cx="459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開卡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DAB2382-724D-4C4B-BFED-7F27CFA85726}"/>
              </a:ext>
            </a:extLst>
          </p:cNvPr>
          <p:cNvSpPr txBox="1"/>
          <p:nvPr/>
        </p:nvSpPr>
        <p:spPr>
          <a:xfrm>
            <a:off x="2132052" y="3187565"/>
            <a:ext cx="459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學具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1488A2B-C54E-4127-8811-BD383D85D269}"/>
              </a:ext>
            </a:extLst>
          </p:cNvPr>
          <p:cNvSpPr txBox="1"/>
          <p:nvPr/>
        </p:nvSpPr>
        <p:spPr>
          <a:xfrm>
            <a:off x="3228331" y="3180943"/>
            <a:ext cx="645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雲課程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2B5CAFC-5405-4C81-8D34-0972D1D5543A}"/>
              </a:ext>
            </a:extLst>
          </p:cNvPr>
          <p:cNvSpPr/>
          <p:nvPr/>
        </p:nvSpPr>
        <p:spPr>
          <a:xfrm>
            <a:off x="2300722" y="3493380"/>
            <a:ext cx="2022059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C142E2E-20FB-4536-8DE8-771E2E1F7884}"/>
              </a:ext>
            </a:extLst>
          </p:cNvPr>
          <p:cNvSpPr txBox="1"/>
          <p:nvPr/>
        </p:nvSpPr>
        <p:spPr>
          <a:xfrm>
            <a:off x="2280241" y="3490505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solidFill>
                  <a:schemeClr val="bg1"/>
                </a:solidFill>
              </a:rPr>
              <a:t>FlipRAS</a:t>
            </a:r>
            <a:r>
              <a:rPr lang="en-US" altLang="zh-TW" sz="1050" dirty="0">
                <a:solidFill>
                  <a:schemeClr val="bg1"/>
                </a:solidFill>
              </a:rPr>
              <a:t> IOS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(UI/UX)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C1A9592-4AEC-41CA-977E-4947D250141B}"/>
              </a:ext>
            </a:extLst>
          </p:cNvPr>
          <p:cNvSpPr txBox="1"/>
          <p:nvPr/>
        </p:nvSpPr>
        <p:spPr>
          <a:xfrm>
            <a:off x="4161944" y="3193124"/>
            <a:ext cx="645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雲工具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12B6029-C4A9-4E5A-8AE9-DE3488F3A378}"/>
              </a:ext>
            </a:extLst>
          </p:cNvPr>
          <p:cNvSpPr/>
          <p:nvPr/>
        </p:nvSpPr>
        <p:spPr>
          <a:xfrm>
            <a:off x="1708108" y="3799901"/>
            <a:ext cx="10174100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4421415-08C0-445F-A1CE-ACC8CF6D6901}"/>
              </a:ext>
            </a:extLst>
          </p:cNvPr>
          <p:cNvSpPr txBox="1"/>
          <p:nvPr/>
        </p:nvSpPr>
        <p:spPr>
          <a:xfrm>
            <a:off x="1681679" y="3808848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solidFill>
                  <a:schemeClr val="bg1"/>
                </a:solidFill>
              </a:rPr>
              <a:t>FlipTools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(UI/UX)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E96B9F7-2737-4620-81B0-A5B9735F5FA7}"/>
              </a:ext>
            </a:extLst>
          </p:cNvPr>
          <p:cNvSpPr/>
          <p:nvPr/>
        </p:nvSpPr>
        <p:spPr>
          <a:xfrm>
            <a:off x="5106529" y="3243583"/>
            <a:ext cx="503832" cy="1551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FBA5D3B6-FC5B-4E97-9985-D6D728316187}"/>
              </a:ext>
            </a:extLst>
          </p:cNvPr>
          <p:cNvSpPr txBox="1"/>
          <p:nvPr/>
        </p:nvSpPr>
        <p:spPr>
          <a:xfrm>
            <a:off x="5088209" y="3211699"/>
            <a:ext cx="459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師培</a:t>
            </a:r>
            <a:endParaRPr lang="en-US" altLang="zh-TW" sz="800" dirty="0">
              <a:solidFill>
                <a:schemeClr val="bg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705FBA1-2145-4ED1-9165-3AD0F1A14C39}"/>
              </a:ext>
            </a:extLst>
          </p:cNvPr>
          <p:cNvSpPr/>
          <p:nvPr/>
        </p:nvSpPr>
        <p:spPr>
          <a:xfrm>
            <a:off x="5620750" y="3243583"/>
            <a:ext cx="503832" cy="1551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EEBB7B3-5383-4A9A-9CB0-2675E3880047}"/>
              </a:ext>
            </a:extLst>
          </p:cNvPr>
          <p:cNvSpPr txBox="1"/>
          <p:nvPr/>
        </p:nvSpPr>
        <p:spPr>
          <a:xfrm>
            <a:off x="5581458" y="3211699"/>
            <a:ext cx="540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小專題</a:t>
            </a:r>
            <a:endParaRPr lang="en-US" altLang="zh-TW" sz="800" dirty="0">
              <a:solidFill>
                <a:schemeClr val="bg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D041F5D-9010-4CEC-88B1-CCF4903F9025}"/>
              </a:ext>
            </a:extLst>
          </p:cNvPr>
          <p:cNvSpPr/>
          <p:nvPr/>
        </p:nvSpPr>
        <p:spPr>
          <a:xfrm>
            <a:off x="6134970" y="3243583"/>
            <a:ext cx="615079" cy="1551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0CD6F2A-0DFA-4C81-82E1-633841F7A791}"/>
              </a:ext>
            </a:extLst>
          </p:cNvPr>
          <p:cNvSpPr/>
          <p:nvPr/>
        </p:nvSpPr>
        <p:spPr>
          <a:xfrm>
            <a:off x="4474898" y="2025476"/>
            <a:ext cx="2089185" cy="261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60B98C7-8138-47DB-B8B4-090ABE3259BA}"/>
              </a:ext>
            </a:extLst>
          </p:cNvPr>
          <p:cNvSpPr txBox="1"/>
          <p:nvPr/>
        </p:nvSpPr>
        <p:spPr>
          <a:xfrm>
            <a:off x="6065874" y="3213556"/>
            <a:ext cx="540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部落格</a:t>
            </a:r>
            <a:endParaRPr lang="en-US" altLang="zh-TW" sz="800" dirty="0">
              <a:solidFill>
                <a:schemeClr val="bg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75FB2F0-D553-4F8F-A9B9-8F9A7955DAAF}"/>
              </a:ext>
            </a:extLst>
          </p:cNvPr>
          <p:cNvSpPr/>
          <p:nvPr/>
        </p:nvSpPr>
        <p:spPr>
          <a:xfrm>
            <a:off x="2293720" y="6458513"/>
            <a:ext cx="2556133" cy="261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0A8CE587-CFE5-4AB6-A9E3-0E1D3E8096E9}"/>
              </a:ext>
            </a:extLst>
          </p:cNvPr>
          <p:cNvSpPr txBox="1"/>
          <p:nvPr/>
        </p:nvSpPr>
        <p:spPr>
          <a:xfrm>
            <a:off x="2360204" y="6458513"/>
            <a:ext cx="2215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創課教室 空間設計概念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3312C2-B24D-4DB1-8624-EB30179A6206}"/>
              </a:ext>
            </a:extLst>
          </p:cNvPr>
          <p:cNvSpPr/>
          <p:nvPr/>
        </p:nvSpPr>
        <p:spPr>
          <a:xfrm>
            <a:off x="1479388" y="2616685"/>
            <a:ext cx="6562352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D255C9B-4B06-4735-B809-D2F004725FB2}"/>
              </a:ext>
            </a:extLst>
          </p:cNvPr>
          <p:cNvSpPr/>
          <p:nvPr/>
        </p:nvSpPr>
        <p:spPr>
          <a:xfrm>
            <a:off x="1479388" y="2340346"/>
            <a:ext cx="2682556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7F4B960F-2259-49B0-B127-9DEC2D662FE5}"/>
              </a:ext>
            </a:extLst>
          </p:cNvPr>
          <p:cNvSpPr txBox="1"/>
          <p:nvPr/>
        </p:nvSpPr>
        <p:spPr>
          <a:xfrm>
            <a:off x="1476014" y="2335048"/>
            <a:ext cx="19019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鋰電池包裝設計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EFCE751-FECE-4313-8FE0-9336EE163195}"/>
              </a:ext>
            </a:extLst>
          </p:cNvPr>
          <p:cNvSpPr txBox="1"/>
          <p:nvPr/>
        </p:nvSpPr>
        <p:spPr>
          <a:xfrm>
            <a:off x="1474135" y="2615477"/>
            <a:ext cx="19019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學伴機器人概念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0EFF57E-536A-45A1-9595-C0233B71581B}"/>
              </a:ext>
            </a:extLst>
          </p:cNvPr>
          <p:cNvSpPr/>
          <p:nvPr/>
        </p:nvSpPr>
        <p:spPr>
          <a:xfrm>
            <a:off x="6803266" y="2979407"/>
            <a:ext cx="5078942" cy="261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A59F0B5-FE0A-4876-A61D-11AC55687F63}"/>
              </a:ext>
            </a:extLst>
          </p:cNvPr>
          <p:cNvSpPr txBox="1"/>
          <p:nvPr/>
        </p:nvSpPr>
        <p:spPr>
          <a:xfrm>
            <a:off x="6782566" y="2992520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FlipRobot.com </a:t>
            </a:r>
            <a:r>
              <a:rPr lang="zh-TW" altLang="en-US" sz="1050" dirty="0">
                <a:solidFill>
                  <a:schemeClr val="bg1"/>
                </a:solidFill>
              </a:rPr>
              <a:t>網站 </a:t>
            </a:r>
            <a:r>
              <a:rPr lang="en-US" altLang="zh-TW" sz="1050" dirty="0">
                <a:solidFill>
                  <a:schemeClr val="bg1"/>
                </a:solidFill>
              </a:rPr>
              <a:t>1.5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9A7151D-0A91-4045-ABE3-E59C588A4EF2}"/>
              </a:ext>
            </a:extLst>
          </p:cNvPr>
          <p:cNvSpPr/>
          <p:nvPr/>
        </p:nvSpPr>
        <p:spPr>
          <a:xfrm>
            <a:off x="2367669" y="5123554"/>
            <a:ext cx="3466656" cy="261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83F1A6D-1191-4FEE-8048-288BA8D71914}"/>
              </a:ext>
            </a:extLst>
          </p:cNvPr>
          <p:cNvSpPr/>
          <p:nvPr/>
        </p:nvSpPr>
        <p:spPr>
          <a:xfrm>
            <a:off x="2154916" y="4110296"/>
            <a:ext cx="5886823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B3E210D-8589-441C-ABB6-6D68C6019C8A}"/>
              </a:ext>
            </a:extLst>
          </p:cNvPr>
          <p:cNvSpPr txBox="1"/>
          <p:nvPr/>
        </p:nvSpPr>
        <p:spPr>
          <a:xfrm>
            <a:off x="2135418" y="4104313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solidFill>
                  <a:schemeClr val="bg1"/>
                </a:solidFill>
              </a:rPr>
              <a:t>FlipAIOT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(UI/UX)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D65E383-816E-4D32-B165-2FF4E35C06B8}"/>
              </a:ext>
            </a:extLst>
          </p:cNvPr>
          <p:cNvSpPr/>
          <p:nvPr/>
        </p:nvSpPr>
        <p:spPr>
          <a:xfrm>
            <a:off x="138973" y="3485158"/>
            <a:ext cx="2142065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8A617D8E-DDAF-469D-8FFC-00AF65706A8C}"/>
              </a:ext>
            </a:extLst>
          </p:cNvPr>
          <p:cNvSpPr txBox="1"/>
          <p:nvPr/>
        </p:nvSpPr>
        <p:spPr>
          <a:xfrm>
            <a:off x="119289" y="3489218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solidFill>
                  <a:schemeClr val="bg1"/>
                </a:solidFill>
              </a:rPr>
              <a:t>FlipCode</a:t>
            </a:r>
            <a:r>
              <a:rPr lang="en-US" altLang="zh-TW" sz="1050" dirty="0">
                <a:solidFill>
                  <a:schemeClr val="bg1"/>
                </a:solidFill>
              </a:rPr>
              <a:t> Web firmware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(UI/UX)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442BC0E-BDB8-4B22-A5C7-0712D860B95C}"/>
              </a:ext>
            </a:extLst>
          </p:cNvPr>
          <p:cNvSpPr/>
          <p:nvPr/>
        </p:nvSpPr>
        <p:spPr>
          <a:xfrm>
            <a:off x="138973" y="3792779"/>
            <a:ext cx="1542706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75AB68F5-860C-4115-ABFC-D3C6FB0ECC3E}"/>
              </a:ext>
            </a:extLst>
          </p:cNvPr>
          <p:cNvSpPr txBox="1"/>
          <p:nvPr/>
        </p:nvSpPr>
        <p:spPr>
          <a:xfrm>
            <a:off x="85003" y="3808778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solidFill>
                  <a:schemeClr val="bg1"/>
                </a:solidFill>
              </a:rPr>
              <a:t>FlipDuino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(UI/UX)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60925D3-F67B-4E38-AE73-91A8AC9EFD6A}"/>
              </a:ext>
            </a:extLst>
          </p:cNvPr>
          <p:cNvSpPr txBox="1"/>
          <p:nvPr/>
        </p:nvSpPr>
        <p:spPr>
          <a:xfrm>
            <a:off x="-18204" y="4217748"/>
            <a:ext cx="1232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UI/UX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0E0094-9F05-49A8-B12C-EDA26870990F}"/>
              </a:ext>
            </a:extLst>
          </p:cNvPr>
          <p:cNvSpPr txBox="1"/>
          <p:nvPr/>
        </p:nvSpPr>
        <p:spPr>
          <a:xfrm>
            <a:off x="1320921" y="3836399"/>
            <a:ext cx="386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2">
                    <a:lumMod val="50000"/>
                  </a:schemeClr>
                </a:solidFill>
              </a:rPr>
              <a:t>TBD</a:t>
            </a:r>
            <a:endParaRPr lang="zh-TW" alt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F918FD6-D20D-43CF-BB68-3E679C41A4B6}"/>
              </a:ext>
            </a:extLst>
          </p:cNvPr>
          <p:cNvSpPr/>
          <p:nvPr/>
        </p:nvSpPr>
        <p:spPr>
          <a:xfrm>
            <a:off x="1910040" y="2723128"/>
            <a:ext cx="145906" cy="3333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A44C51ED-44E8-438F-8F9A-8DFE1487CD79}"/>
              </a:ext>
            </a:extLst>
          </p:cNvPr>
          <p:cNvSpPr/>
          <p:nvPr/>
        </p:nvSpPr>
        <p:spPr>
          <a:xfrm>
            <a:off x="2055946" y="2720930"/>
            <a:ext cx="443320" cy="3333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764E5131-8395-4F54-838C-DBE367E44981}"/>
              </a:ext>
            </a:extLst>
          </p:cNvPr>
          <p:cNvSpPr/>
          <p:nvPr/>
        </p:nvSpPr>
        <p:spPr>
          <a:xfrm>
            <a:off x="1558508" y="2716615"/>
            <a:ext cx="349397" cy="347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A7EA7F5A-7BB5-449D-BF9F-2DD273F378C4}"/>
              </a:ext>
            </a:extLst>
          </p:cNvPr>
          <p:cNvSpPr/>
          <p:nvPr/>
        </p:nvSpPr>
        <p:spPr>
          <a:xfrm>
            <a:off x="827490" y="2557851"/>
            <a:ext cx="191874" cy="1541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5E833E45-799D-4654-BEED-0A10D2D3C82F}"/>
              </a:ext>
            </a:extLst>
          </p:cNvPr>
          <p:cNvSpPr/>
          <p:nvPr/>
        </p:nvSpPr>
        <p:spPr>
          <a:xfrm>
            <a:off x="1054232" y="2557851"/>
            <a:ext cx="504090" cy="1564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323CEAD-1BFE-491A-B872-494D11992CFC}"/>
              </a:ext>
            </a:extLst>
          </p:cNvPr>
          <p:cNvSpPr/>
          <p:nvPr/>
        </p:nvSpPr>
        <p:spPr>
          <a:xfrm>
            <a:off x="353225" y="2543734"/>
            <a:ext cx="446856" cy="176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72A8B6A-E232-4149-9F57-DF068C3722A1}"/>
              </a:ext>
            </a:extLst>
          </p:cNvPr>
          <p:cNvSpPr/>
          <p:nvPr/>
        </p:nvSpPr>
        <p:spPr>
          <a:xfrm>
            <a:off x="153272" y="5374898"/>
            <a:ext cx="2804356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34">
            <a:extLst>
              <a:ext uri="{FF2B5EF4-FFF2-40B4-BE49-F238E27FC236}">
                <a16:creationId xmlns:a16="http://schemas.microsoft.com/office/drawing/2014/main" id="{3F17226C-18C8-47D3-88E9-4BB3C212C6A6}"/>
              </a:ext>
            </a:extLst>
          </p:cNvPr>
          <p:cNvSpPr/>
          <p:nvPr/>
        </p:nvSpPr>
        <p:spPr>
          <a:xfrm>
            <a:off x="360804" y="872623"/>
            <a:ext cx="2845036" cy="633689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</a:t>
            </a:r>
          </a:p>
        </p:txBody>
      </p:sp>
      <p:sp>
        <p:nvSpPr>
          <p:cNvPr id="5" name="Rounded Rectangle 35">
            <a:extLst>
              <a:ext uri="{FF2B5EF4-FFF2-40B4-BE49-F238E27FC236}">
                <a16:creationId xmlns:a16="http://schemas.microsoft.com/office/drawing/2014/main" id="{5266DC04-57A4-47C3-AFCB-FC3139C72935}"/>
              </a:ext>
            </a:extLst>
          </p:cNvPr>
          <p:cNvSpPr/>
          <p:nvPr/>
        </p:nvSpPr>
        <p:spPr>
          <a:xfrm>
            <a:off x="3261124" y="858092"/>
            <a:ext cx="2845036" cy="6336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</a:t>
            </a:r>
          </a:p>
        </p:txBody>
      </p:sp>
      <p:sp>
        <p:nvSpPr>
          <p:cNvPr id="6" name="Rounded Rectangle 36">
            <a:extLst>
              <a:ext uri="{FF2B5EF4-FFF2-40B4-BE49-F238E27FC236}">
                <a16:creationId xmlns:a16="http://schemas.microsoft.com/office/drawing/2014/main" id="{20DEBCA8-67EA-4207-87A4-E60712F54F7E}"/>
              </a:ext>
            </a:extLst>
          </p:cNvPr>
          <p:cNvSpPr/>
          <p:nvPr/>
        </p:nvSpPr>
        <p:spPr>
          <a:xfrm>
            <a:off x="6161444" y="858092"/>
            <a:ext cx="2845036" cy="6336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March</a:t>
            </a:r>
          </a:p>
        </p:txBody>
      </p:sp>
      <p:sp>
        <p:nvSpPr>
          <p:cNvPr id="9" name="Rounded Rectangle 42">
            <a:extLst>
              <a:ext uri="{FF2B5EF4-FFF2-40B4-BE49-F238E27FC236}">
                <a16:creationId xmlns:a16="http://schemas.microsoft.com/office/drawing/2014/main" id="{92721081-6EDA-47DE-A672-ACC32C8D6EDD}"/>
              </a:ext>
            </a:extLst>
          </p:cNvPr>
          <p:cNvSpPr/>
          <p:nvPr/>
        </p:nvSpPr>
        <p:spPr>
          <a:xfrm>
            <a:off x="9077857" y="872623"/>
            <a:ext cx="2845036" cy="6336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April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BBA125-845F-4B86-B1BD-9A281FC1408B}"/>
              </a:ext>
            </a:extLst>
          </p:cNvPr>
          <p:cNvSpPr txBox="1">
            <a:spLocks/>
          </p:cNvSpPr>
          <p:nvPr/>
        </p:nvSpPr>
        <p:spPr>
          <a:xfrm>
            <a:off x="494675" y="317852"/>
            <a:ext cx="8220737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dirty="0"/>
              <a:t>Design 2019</a:t>
            </a:r>
            <a:r>
              <a:rPr lang="zh-TW" altLang="en-US" sz="1600" dirty="0"/>
              <a:t> </a:t>
            </a:r>
            <a:r>
              <a:rPr lang="en-US" altLang="zh-TW" sz="1600" dirty="0"/>
              <a:t>Cloud UI/UX (Joyce)</a:t>
            </a:r>
            <a:endParaRPr lang="en-US" sz="160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340DD84-5BD0-4A6C-8425-7F7865808F16}"/>
              </a:ext>
            </a:extLst>
          </p:cNvPr>
          <p:cNvSpPr/>
          <p:nvPr/>
        </p:nvSpPr>
        <p:spPr>
          <a:xfrm>
            <a:off x="360804" y="340181"/>
            <a:ext cx="45719" cy="31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16F38E73-E161-4773-B77D-BC3C1C698A0C}"/>
              </a:ext>
            </a:extLst>
          </p:cNvPr>
          <p:cNvCxnSpPr>
            <a:cxnSpLocks/>
          </p:cNvCxnSpPr>
          <p:nvPr/>
        </p:nvCxnSpPr>
        <p:spPr>
          <a:xfrm>
            <a:off x="-177800" y="4289713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0E0094-9F05-49A8-B12C-EDA26870990F}"/>
              </a:ext>
            </a:extLst>
          </p:cNvPr>
          <p:cNvSpPr txBox="1"/>
          <p:nvPr/>
        </p:nvSpPr>
        <p:spPr>
          <a:xfrm>
            <a:off x="11700780" y="4059359"/>
            <a:ext cx="1232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1.0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118B5E-8C4D-45A0-B376-DF60773D24CD}"/>
              </a:ext>
            </a:extLst>
          </p:cNvPr>
          <p:cNvSpPr txBox="1"/>
          <p:nvPr/>
        </p:nvSpPr>
        <p:spPr>
          <a:xfrm>
            <a:off x="265375" y="3019191"/>
            <a:ext cx="175570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．登入、註冊、 通知 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1/30</a:t>
            </a: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．忘記密碼、重設密碼</a:t>
            </a:r>
            <a:endParaRPr lang="en-US" altLang="zh-TW" sz="700" strike="sngStrik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．個人頁面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藏寶箱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翻轉課程</a:t>
            </a:r>
            <a:endParaRPr lang="en-US" altLang="zh-TW" sz="700" strike="sngStrik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．個人頁面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藏寶箱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小專題</a:t>
            </a:r>
            <a:endParaRPr lang="en-US" altLang="zh-TW" sz="700" strike="sngStrik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．個人頁面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個人檔案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預設</a:t>
            </a:r>
            <a:endParaRPr lang="en-US" altLang="zh-TW" sz="700" strike="sngStrik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．個人頁面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個人檔案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更改性別</a:t>
            </a:r>
            <a:endParaRPr lang="en-US" altLang="zh-TW" sz="700" strike="sngStrik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．個人頁面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帳號設置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驗證信箱</a:t>
            </a:r>
            <a:endParaRPr lang="en-US" altLang="zh-TW" sz="700" strike="sngStrik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．個人頁面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帳號設置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更改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_hover</a:t>
            </a: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．個人頁面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帳號設置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更改信箱</a:t>
            </a:r>
            <a:endParaRPr lang="en-US" altLang="zh-TW" sz="700" strike="sngStrik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．個人頁面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帳號設置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更改密碼</a:t>
            </a:r>
            <a:endParaRPr lang="en-US" altLang="zh-TW" sz="700" strike="sngStrik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．個人頁面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帳號設置</a:t>
            </a:r>
            <a:r>
              <a:rPr lang="en-US" altLang="zh-TW" sz="700" strike="sngStrike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700" strike="sngStrike" dirty="0">
                <a:solidFill>
                  <a:schemeClr val="bg2">
                    <a:lumMod val="50000"/>
                  </a:schemeClr>
                </a:solidFill>
              </a:rPr>
              <a:t>已連結社群帳號</a:t>
            </a:r>
            <a:endParaRPr lang="en-US" altLang="zh-TW" sz="700" strike="sngStrike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5ACFC41-1B4F-4BE6-A83F-8EDC6AF291E5}"/>
              </a:ext>
            </a:extLst>
          </p:cNvPr>
          <p:cNvSpPr/>
          <p:nvPr/>
        </p:nvSpPr>
        <p:spPr>
          <a:xfrm>
            <a:off x="360804" y="1700820"/>
            <a:ext cx="8887700" cy="4583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6F26C60-3A78-4629-9285-5CF8A8EFEE21}"/>
              </a:ext>
            </a:extLst>
          </p:cNvPr>
          <p:cNvSpPr txBox="1"/>
          <p:nvPr/>
        </p:nvSpPr>
        <p:spPr>
          <a:xfrm>
            <a:off x="360804" y="1736329"/>
            <a:ext cx="402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FlipRobot.com </a:t>
            </a:r>
            <a:r>
              <a:rPr lang="zh-TW" altLang="en-US" dirty="0">
                <a:solidFill>
                  <a:schemeClr val="bg1"/>
                </a:solidFill>
              </a:rPr>
              <a:t>網站 </a:t>
            </a:r>
            <a:r>
              <a:rPr lang="en-US" altLang="zh-TW" dirty="0">
                <a:solidFill>
                  <a:schemeClr val="bg1"/>
                </a:solidFill>
              </a:rPr>
              <a:t>1.0 UI/UX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B9110F-A1FC-4F33-A7B4-25A4A15DB422}"/>
              </a:ext>
            </a:extLst>
          </p:cNvPr>
          <p:cNvSpPr/>
          <p:nvPr/>
        </p:nvSpPr>
        <p:spPr>
          <a:xfrm>
            <a:off x="360803" y="2344133"/>
            <a:ext cx="2134709" cy="203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C688116-D383-4277-87F2-D39A66896D06}"/>
              </a:ext>
            </a:extLst>
          </p:cNvPr>
          <p:cNvSpPr txBox="1"/>
          <p:nvPr/>
        </p:nvSpPr>
        <p:spPr>
          <a:xfrm>
            <a:off x="327688" y="2293877"/>
            <a:ext cx="459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會員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E7A545-75E5-4C24-B931-F0ECC99E92E9}"/>
              </a:ext>
            </a:extLst>
          </p:cNvPr>
          <p:cNvSpPr/>
          <p:nvPr/>
        </p:nvSpPr>
        <p:spPr>
          <a:xfrm>
            <a:off x="3260719" y="2338013"/>
            <a:ext cx="896581" cy="2033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52E8D6F-48AF-4DE3-9A21-D5EBC45E968C}"/>
              </a:ext>
            </a:extLst>
          </p:cNvPr>
          <p:cNvSpPr/>
          <p:nvPr/>
        </p:nvSpPr>
        <p:spPr>
          <a:xfrm>
            <a:off x="4197369" y="2338925"/>
            <a:ext cx="1099560" cy="202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5C5D1-4478-46EB-ABAA-CE8AC4894B29}"/>
              </a:ext>
            </a:extLst>
          </p:cNvPr>
          <p:cNvSpPr/>
          <p:nvPr/>
        </p:nvSpPr>
        <p:spPr>
          <a:xfrm>
            <a:off x="5336513" y="2341696"/>
            <a:ext cx="1171495" cy="1996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DAB2382-724D-4C4B-BFED-7F27CFA85726}"/>
              </a:ext>
            </a:extLst>
          </p:cNvPr>
          <p:cNvSpPr txBox="1"/>
          <p:nvPr/>
        </p:nvSpPr>
        <p:spPr>
          <a:xfrm>
            <a:off x="3228331" y="2305136"/>
            <a:ext cx="459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學具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1488A2B-C54E-4127-8811-BD383D85D269}"/>
              </a:ext>
            </a:extLst>
          </p:cNvPr>
          <p:cNvSpPr txBox="1"/>
          <p:nvPr/>
        </p:nvSpPr>
        <p:spPr>
          <a:xfrm>
            <a:off x="4153697" y="2300088"/>
            <a:ext cx="663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雲課程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C142E2E-20FB-4536-8DE8-771E2E1F7884}"/>
              </a:ext>
            </a:extLst>
          </p:cNvPr>
          <p:cNvSpPr txBox="1"/>
          <p:nvPr/>
        </p:nvSpPr>
        <p:spPr>
          <a:xfrm>
            <a:off x="143729" y="5374995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solidFill>
                  <a:schemeClr val="bg1"/>
                </a:solidFill>
              </a:rPr>
              <a:t>FlipRAS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(UI/UX)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C1A9592-4AEC-41CA-977E-4947D250141B}"/>
              </a:ext>
            </a:extLst>
          </p:cNvPr>
          <p:cNvSpPr txBox="1"/>
          <p:nvPr/>
        </p:nvSpPr>
        <p:spPr>
          <a:xfrm>
            <a:off x="5284097" y="2315997"/>
            <a:ext cx="645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雲工具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12B6029-C4A9-4E5A-8AE9-DE3488F3A378}"/>
              </a:ext>
            </a:extLst>
          </p:cNvPr>
          <p:cNvSpPr/>
          <p:nvPr/>
        </p:nvSpPr>
        <p:spPr>
          <a:xfrm>
            <a:off x="1910068" y="5666350"/>
            <a:ext cx="7096411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4421415-08C0-445F-A1CE-ACC8CF6D6901}"/>
              </a:ext>
            </a:extLst>
          </p:cNvPr>
          <p:cNvSpPr txBox="1"/>
          <p:nvPr/>
        </p:nvSpPr>
        <p:spPr>
          <a:xfrm>
            <a:off x="1910069" y="5690913"/>
            <a:ext cx="1798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solidFill>
                  <a:schemeClr val="bg1"/>
                </a:solidFill>
              </a:rPr>
              <a:t>FlipTools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(UI/UX)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E96B9F7-2737-4620-81B0-A5B9735F5FA7}"/>
              </a:ext>
            </a:extLst>
          </p:cNvPr>
          <p:cNvSpPr/>
          <p:nvPr/>
        </p:nvSpPr>
        <p:spPr>
          <a:xfrm>
            <a:off x="6542315" y="2344522"/>
            <a:ext cx="1027282" cy="196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FBA5D3B6-FC5B-4E97-9985-D6D728316187}"/>
              </a:ext>
            </a:extLst>
          </p:cNvPr>
          <p:cNvSpPr txBox="1"/>
          <p:nvPr/>
        </p:nvSpPr>
        <p:spPr>
          <a:xfrm>
            <a:off x="6509171" y="2328290"/>
            <a:ext cx="459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師培</a:t>
            </a:r>
            <a:endParaRPr lang="en-US" altLang="zh-TW" sz="800" dirty="0">
              <a:solidFill>
                <a:schemeClr val="bg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705FBA1-2145-4ED1-9165-3AD0F1A14C39}"/>
              </a:ext>
            </a:extLst>
          </p:cNvPr>
          <p:cNvSpPr/>
          <p:nvPr/>
        </p:nvSpPr>
        <p:spPr>
          <a:xfrm>
            <a:off x="7582800" y="2341696"/>
            <a:ext cx="1027282" cy="196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EEBB7B3-5383-4A9A-9CB0-2675E3880047}"/>
              </a:ext>
            </a:extLst>
          </p:cNvPr>
          <p:cNvSpPr txBox="1"/>
          <p:nvPr/>
        </p:nvSpPr>
        <p:spPr>
          <a:xfrm>
            <a:off x="7556394" y="2335233"/>
            <a:ext cx="540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小專題</a:t>
            </a:r>
            <a:endParaRPr lang="en-US" altLang="zh-TW" sz="800" dirty="0">
              <a:solidFill>
                <a:schemeClr val="bg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D041F5D-9010-4CEC-88B1-CCF4903F9025}"/>
              </a:ext>
            </a:extLst>
          </p:cNvPr>
          <p:cNvSpPr/>
          <p:nvPr/>
        </p:nvSpPr>
        <p:spPr>
          <a:xfrm>
            <a:off x="8633424" y="2341107"/>
            <a:ext cx="615079" cy="200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60B98C7-8138-47DB-B8B4-090ABE3259BA}"/>
              </a:ext>
            </a:extLst>
          </p:cNvPr>
          <p:cNvSpPr txBox="1"/>
          <p:nvPr/>
        </p:nvSpPr>
        <p:spPr>
          <a:xfrm>
            <a:off x="8611244" y="2335233"/>
            <a:ext cx="540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部落格</a:t>
            </a:r>
            <a:endParaRPr lang="en-US" altLang="zh-TW" sz="800" dirty="0">
              <a:solidFill>
                <a:schemeClr val="bg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83F1A6D-1191-4FEE-8048-288BA8D71914}"/>
              </a:ext>
            </a:extLst>
          </p:cNvPr>
          <p:cNvSpPr/>
          <p:nvPr/>
        </p:nvSpPr>
        <p:spPr>
          <a:xfrm>
            <a:off x="4778444" y="5959990"/>
            <a:ext cx="7342224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B3E210D-8589-441C-ABB6-6D68C6019C8A}"/>
              </a:ext>
            </a:extLst>
          </p:cNvPr>
          <p:cNvSpPr txBox="1"/>
          <p:nvPr/>
        </p:nvSpPr>
        <p:spPr>
          <a:xfrm>
            <a:off x="4758945" y="5949180"/>
            <a:ext cx="60094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solidFill>
                  <a:schemeClr val="bg1"/>
                </a:solidFill>
              </a:rPr>
              <a:t>FlipAIOT</a:t>
            </a:r>
            <a:r>
              <a:rPr lang="zh-TW" altLang="en-US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>
                <a:solidFill>
                  <a:schemeClr val="bg1"/>
                </a:solidFill>
              </a:rPr>
              <a:t>(UI/UX)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0844B2F-2EBF-4FA5-9A65-55873E8B9F68}"/>
              </a:ext>
            </a:extLst>
          </p:cNvPr>
          <p:cNvSpPr/>
          <p:nvPr/>
        </p:nvSpPr>
        <p:spPr>
          <a:xfrm>
            <a:off x="2554486" y="2338013"/>
            <a:ext cx="651354" cy="203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6B9F1AB-5B76-4AFB-AE15-B1C6A1E2224C}"/>
              </a:ext>
            </a:extLst>
          </p:cNvPr>
          <p:cNvSpPr txBox="1"/>
          <p:nvPr/>
        </p:nvSpPr>
        <p:spPr>
          <a:xfrm>
            <a:off x="2532306" y="2308485"/>
            <a:ext cx="459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開卡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4350D47-D8E6-4D4B-A67F-1888FFDE7123}"/>
              </a:ext>
            </a:extLst>
          </p:cNvPr>
          <p:cNvSpPr txBox="1"/>
          <p:nvPr/>
        </p:nvSpPr>
        <p:spPr>
          <a:xfrm>
            <a:off x="-34869" y="2512406"/>
            <a:ext cx="459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154C7A4-500C-46B0-957F-0626C3CF49F9}"/>
              </a:ext>
            </a:extLst>
          </p:cNvPr>
          <p:cNvSpPr/>
          <p:nvPr/>
        </p:nvSpPr>
        <p:spPr>
          <a:xfrm>
            <a:off x="0" y="2548905"/>
            <a:ext cx="9248505" cy="167556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2E8A5D6D-7047-4F3C-A2C7-6A7C570E09D2}"/>
              </a:ext>
            </a:extLst>
          </p:cNvPr>
          <p:cNvSpPr/>
          <p:nvPr/>
        </p:nvSpPr>
        <p:spPr>
          <a:xfrm>
            <a:off x="-1" y="2719535"/>
            <a:ext cx="9248505" cy="167556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02C908FA-86EC-4BFA-801B-36073CBDC8E3}"/>
              </a:ext>
            </a:extLst>
          </p:cNvPr>
          <p:cNvSpPr/>
          <p:nvPr/>
        </p:nvSpPr>
        <p:spPr>
          <a:xfrm>
            <a:off x="-2" y="2885742"/>
            <a:ext cx="9248505" cy="167556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1F7416F-4705-4777-BAEE-10CC46104C91}"/>
              </a:ext>
            </a:extLst>
          </p:cNvPr>
          <p:cNvSpPr txBox="1"/>
          <p:nvPr/>
        </p:nvSpPr>
        <p:spPr>
          <a:xfrm>
            <a:off x="-34869" y="2696087"/>
            <a:ext cx="459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平板</a:t>
            </a:r>
            <a:endParaRPr lang="en-US" altLang="zh-TW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EA77A045-6DEF-4B76-9DD1-344C1CD70AD5}"/>
              </a:ext>
            </a:extLst>
          </p:cNvPr>
          <p:cNvSpPr txBox="1"/>
          <p:nvPr/>
        </p:nvSpPr>
        <p:spPr>
          <a:xfrm>
            <a:off x="-34869" y="2867074"/>
            <a:ext cx="459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手機</a:t>
            </a:r>
            <a:endParaRPr lang="en-US" altLang="zh-TW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5BB8B90B-A9D4-4B92-8E5D-5BE66AE7E899}"/>
              </a:ext>
            </a:extLst>
          </p:cNvPr>
          <p:cNvSpPr txBox="1"/>
          <p:nvPr/>
        </p:nvSpPr>
        <p:spPr>
          <a:xfrm>
            <a:off x="2489658" y="3103830"/>
            <a:ext cx="163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．輸入卡號頁面 </a:t>
            </a:r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1/30</a:t>
            </a: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．卡號正確成功解鎖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．卡號錯誤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．剩餘時間顯示</a:t>
            </a:r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個人、課程</a:t>
            </a:r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8" name="Straight Connector 14">
            <a:extLst>
              <a:ext uri="{FF2B5EF4-FFF2-40B4-BE49-F238E27FC236}">
                <a16:creationId xmlns:a16="http://schemas.microsoft.com/office/drawing/2014/main" id="{D6653304-8E49-415D-8BB6-63851331B1BF}"/>
              </a:ext>
            </a:extLst>
          </p:cNvPr>
          <p:cNvCxnSpPr>
            <a:cxnSpLocks/>
          </p:cNvCxnSpPr>
          <p:nvPr/>
        </p:nvCxnSpPr>
        <p:spPr>
          <a:xfrm>
            <a:off x="-169848" y="4843278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15E12CBD-33F6-4576-994D-F76AEA8D8550}"/>
              </a:ext>
            </a:extLst>
          </p:cNvPr>
          <p:cNvSpPr txBox="1"/>
          <p:nvPr/>
        </p:nvSpPr>
        <p:spPr>
          <a:xfrm>
            <a:off x="11725118" y="4617321"/>
            <a:ext cx="395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 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FAFAC2F-4D12-4499-9BAD-6DF6C782A5A1}"/>
              </a:ext>
            </a:extLst>
          </p:cNvPr>
          <p:cNvSpPr txBox="1"/>
          <p:nvPr/>
        </p:nvSpPr>
        <p:spPr>
          <a:xfrm>
            <a:off x="2488627" y="4368991"/>
            <a:ext cx="151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．商品頁面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．購物車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A844310-3363-4D75-9FF6-8BA348E0B13B}"/>
              </a:ext>
            </a:extLst>
          </p:cNvPr>
          <p:cNvSpPr txBox="1"/>
          <p:nvPr/>
        </p:nvSpPr>
        <p:spPr>
          <a:xfrm>
            <a:off x="3196936" y="3788394"/>
            <a:ext cx="991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．學具介紹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2" name="Straight Connector 14">
            <a:extLst>
              <a:ext uri="{FF2B5EF4-FFF2-40B4-BE49-F238E27FC236}">
                <a16:creationId xmlns:a16="http://schemas.microsoft.com/office/drawing/2014/main" id="{A3F7D20D-B60D-4A37-B5D2-A1B8C5832652}"/>
              </a:ext>
            </a:extLst>
          </p:cNvPr>
          <p:cNvCxnSpPr>
            <a:cxnSpLocks/>
          </p:cNvCxnSpPr>
          <p:nvPr/>
        </p:nvCxnSpPr>
        <p:spPr>
          <a:xfrm>
            <a:off x="-169848" y="5325416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90437479-F015-443F-9DBF-13967DE84C6B}"/>
              </a:ext>
            </a:extLst>
          </p:cNvPr>
          <p:cNvCxnSpPr>
            <a:cxnSpLocks/>
            <a:stCxn id="103" idx="3"/>
            <a:endCxn id="115" idx="1"/>
          </p:cNvCxnSpPr>
          <p:nvPr/>
        </p:nvCxnSpPr>
        <p:spPr>
          <a:xfrm>
            <a:off x="1558322" y="2636074"/>
            <a:ext cx="5987" cy="2344167"/>
          </a:xfrm>
          <a:prstGeom prst="curvedConnector3">
            <a:avLst>
              <a:gd name="adj1" fmla="val -3927359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2328A400-95CB-476A-8BAF-545899442251}"/>
              </a:ext>
            </a:extLst>
          </p:cNvPr>
          <p:cNvSpPr/>
          <p:nvPr/>
        </p:nvSpPr>
        <p:spPr>
          <a:xfrm>
            <a:off x="1564309" y="4889556"/>
            <a:ext cx="874711" cy="18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EDBF44CE-2902-471D-9305-1586C22B92CD}"/>
              </a:ext>
            </a:extLst>
          </p:cNvPr>
          <p:cNvSpPr/>
          <p:nvPr/>
        </p:nvSpPr>
        <p:spPr>
          <a:xfrm>
            <a:off x="2143562" y="5111373"/>
            <a:ext cx="1473202" cy="18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0F2BDFC3-78A5-4604-990F-783D48A57090}"/>
              </a:ext>
            </a:extLst>
          </p:cNvPr>
          <p:cNvSpPr/>
          <p:nvPr/>
        </p:nvSpPr>
        <p:spPr>
          <a:xfrm>
            <a:off x="71331" y="4898055"/>
            <a:ext cx="352989" cy="3917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750C7A56-60EC-42F3-AC62-164BD94B1ABE}"/>
              </a:ext>
            </a:extLst>
          </p:cNvPr>
          <p:cNvSpPr txBox="1"/>
          <p:nvPr/>
        </p:nvSpPr>
        <p:spPr>
          <a:xfrm>
            <a:off x="19470" y="4986933"/>
            <a:ext cx="55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</a:rPr>
              <a:t>Ryan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27" name="Straight Connector 14">
            <a:extLst>
              <a:ext uri="{FF2B5EF4-FFF2-40B4-BE49-F238E27FC236}">
                <a16:creationId xmlns:a16="http://schemas.microsoft.com/office/drawing/2014/main" id="{A8882C86-13AD-46DD-88F1-F89891A52FBC}"/>
              </a:ext>
            </a:extLst>
          </p:cNvPr>
          <p:cNvCxnSpPr>
            <a:cxnSpLocks/>
          </p:cNvCxnSpPr>
          <p:nvPr/>
        </p:nvCxnSpPr>
        <p:spPr>
          <a:xfrm>
            <a:off x="-34869" y="6291548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4">
            <a:extLst>
              <a:ext uri="{FF2B5EF4-FFF2-40B4-BE49-F238E27FC236}">
                <a16:creationId xmlns:a16="http://schemas.microsoft.com/office/drawing/2014/main" id="{7D0368D8-3295-4EF2-80D8-5C98F3E6621F}"/>
              </a:ext>
            </a:extLst>
          </p:cNvPr>
          <p:cNvCxnSpPr>
            <a:cxnSpLocks/>
          </p:cNvCxnSpPr>
          <p:nvPr/>
        </p:nvCxnSpPr>
        <p:spPr>
          <a:xfrm>
            <a:off x="-250773" y="6800480"/>
            <a:ext cx="12567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B7E7C40-15D0-427B-B721-31A213FD5437}"/>
              </a:ext>
            </a:extLst>
          </p:cNvPr>
          <p:cNvSpPr/>
          <p:nvPr/>
        </p:nvSpPr>
        <p:spPr>
          <a:xfrm>
            <a:off x="80873" y="6441910"/>
            <a:ext cx="8925605" cy="26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526725D-13BB-45FC-9CA5-494E28464C0E}"/>
              </a:ext>
            </a:extLst>
          </p:cNvPr>
          <p:cNvSpPr txBox="1"/>
          <p:nvPr/>
        </p:nvSpPr>
        <p:spPr>
          <a:xfrm>
            <a:off x="71331" y="6442007"/>
            <a:ext cx="229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SEO</a:t>
            </a:r>
            <a:r>
              <a:rPr lang="zh-TW" altLang="en-US" sz="1050" dirty="0">
                <a:solidFill>
                  <a:schemeClr val="bg1"/>
                </a:solidFill>
              </a:rPr>
              <a:t> 雲端行銷企劃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4037767-739B-4D6B-B56E-604F06C1E4A2}"/>
              </a:ext>
            </a:extLst>
          </p:cNvPr>
          <p:cNvSpPr/>
          <p:nvPr/>
        </p:nvSpPr>
        <p:spPr>
          <a:xfrm>
            <a:off x="9299348" y="1691805"/>
            <a:ext cx="3183470" cy="4583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8A487970-805D-4125-9389-86C593F8402B}"/>
              </a:ext>
            </a:extLst>
          </p:cNvPr>
          <p:cNvSpPr txBox="1"/>
          <p:nvPr/>
        </p:nvSpPr>
        <p:spPr>
          <a:xfrm>
            <a:off x="9299348" y="1762562"/>
            <a:ext cx="402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FlipRobot.com 1.5 UI/UX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757A073-774A-420A-8C9C-5363CEF27541}"/>
              </a:ext>
            </a:extLst>
          </p:cNvPr>
          <p:cNvSpPr/>
          <p:nvPr/>
        </p:nvSpPr>
        <p:spPr>
          <a:xfrm>
            <a:off x="9300401" y="2338013"/>
            <a:ext cx="2622491" cy="2033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54840BD0-445E-4AA0-8313-EBA76C5B2802}"/>
              </a:ext>
            </a:extLst>
          </p:cNvPr>
          <p:cNvSpPr txBox="1"/>
          <p:nvPr/>
        </p:nvSpPr>
        <p:spPr>
          <a:xfrm>
            <a:off x="9270761" y="2315997"/>
            <a:ext cx="2096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優化項目與討論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E2EB1EF-F58B-4C2C-A86C-DBE56E9BAD3F}"/>
              </a:ext>
            </a:extLst>
          </p:cNvPr>
          <p:cNvSpPr txBox="1"/>
          <p:nvPr/>
        </p:nvSpPr>
        <p:spPr>
          <a:xfrm>
            <a:off x="4070258" y="3101501"/>
            <a:ext cx="1226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．全部課程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．認識課程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．課程內頁</a:t>
            </a:r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課程介紹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．課程內頁</a:t>
            </a:r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教學資源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．課程內頁</a:t>
            </a:r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韌體還原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．課程內頁</a:t>
            </a:r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教學討論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．課程內頁</a:t>
            </a:r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留言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．課程內頁</a:t>
            </a:r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回覆留言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8144B7E-4C2F-490E-AA15-DD5A9E82761B}"/>
              </a:ext>
            </a:extLst>
          </p:cNvPr>
          <p:cNvSpPr txBox="1"/>
          <p:nvPr/>
        </p:nvSpPr>
        <p:spPr>
          <a:xfrm>
            <a:off x="408007" y="4370497"/>
            <a:ext cx="103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．個人獎勵成就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．我的資料夾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C100DAD-F11D-4823-82AB-947CDD298C28}"/>
              </a:ext>
            </a:extLst>
          </p:cNvPr>
          <p:cNvSpPr txBox="1"/>
          <p:nvPr/>
        </p:nvSpPr>
        <p:spPr>
          <a:xfrm>
            <a:off x="6472786" y="3113048"/>
            <a:ext cx="991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chemeClr val="bg2">
                    <a:lumMod val="50000"/>
                  </a:schemeClr>
                </a:solidFill>
              </a:rPr>
              <a:t>．師培介紹</a:t>
            </a:r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6D0BABAE-4EDB-4CED-BBA1-71B244E2D649}"/>
              </a:ext>
            </a:extLst>
          </p:cNvPr>
          <p:cNvCxnSpPr>
            <a:cxnSpLocks/>
            <a:endCxn id="116" idx="1"/>
          </p:cNvCxnSpPr>
          <p:nvPr/>
        </p:nvCxnSpPr>
        <p:spPr>
          <a:xfrm rot="5400000">
            <a:off x="1157938" y="3871367"/>
            <a:ext cx="2316315" cy="345066"/>
          </a:xfrm>
          <a:prstGeom prst="curvedConnector4">
            <a:avLst>
              <a:gd name="adj1" fmla="val 48042"/>
              <a:gd name="adj2" fmla="val 166248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1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9" y="387076"/>
            <a:ext cx="3019036" cy="6153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9B15BE-EF74-4F92-9962-51BAD221C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3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C75D57-6490-478C-AF60-E7EEFD4B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BB2674D-57F8-4795-9AEB-A10CF47FF575}"/>
              </a:ext>
            </a:extLst>
          </p:cNvPr>
          <p:cNvGrpSpPr/>
          <p:nvPr/>
        </p:nvGrpSpPr>
        <p:grpSpPr>
          <a:xfrm>
            <a:off x="7964174" y="2768712"/>
            <a:ext cx="3077471" cy="1172292"/>
            <a:chOff x="981039" y="2224216"/>
            <a:chExt cx="3077471" cy="11722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B7339F-0E58-4929-858F-1B5217A990A1}"/>
                </a:ext>
              </a:extLst>
            </p:cNvPr>
            <p:cNvSpPr txBox="1"/>
            <p:nvPr/>
          </p:nvSpPr>
          <p:spPr>
            <a:xfrm>
              <a:off x="981039" y="2945102"/>
              <a:ext cx="3003329" cy="45140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AU" sz="14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dist="38100" dir="2700000" sx="101000" sy="101000" algn="tl" rotWithShape="0">
                      <a:schemeClr val="bg1">
                        <a:alpha val="85000"/>
                      </a:schemeClr>
                    </a:outerShdw>
                  </a:effectLst>
                </a:rPr>
                <a:t>The Ultimate Robotic STEAM Learning Solution</a:t>
              </a:r>
              <a:endParaRPr lang="en-US" sz="1400" spc="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sx="101000" sy="101000" algn="tl" rotWithShape="0">
                    <a:schemeClr val="bg1">
                      <a:alpha val="85000"/>
                    </a:schemeClr>
                  </a:outerShdw>
                </a:effectLst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35997D-7102-4808-961C-48B089C9E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41" y="2224216"/>
              <a:ext cx="2967769" cy="646744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5F89D3-8006-4C5F-85B4-C84A10A97C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8"/>
          <a:stretch/>
        </p:blipFill>
        <p:spPr>
          <a:xfrm>
            <a:off x="8197446" y="1542918"/>
            <a:ext cx="2543523" cy="878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4E44D-4993-4CCE-9841-09ECAEA810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/>
          <a:stretch/>
        </p:blipFill>
        <p:spPr>
          <a:xfrm>
            <a:off x="8419865" y="4209665"/>
            <a:ext cx="2157519" cy="882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6EB01B-7F0E-4126-AAC7-477BDF71A47E}"/>
              </a:ext>
            </a:extLst>
          </p:cNvPr>
          <p:cNvSpPr txBox="1"/>
          <p:nvPr/>
        </p:nvSpPr>
        <p:spPr>
          <a:xfrm>
            <a:off x="967563" y="2596656"/>
            <a:ext cx="5955958" cy="1009315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5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AU" sz="7200" b="1" spc="250" dirty="0">
                <a:gradFill flip="none" rotWithShape="1">
                  <a:gsLst>
                    <a:gs pos="2300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68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302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32015</TotalTime>
  <Words>716</Words>
  <Application>Microsoft Office PowerPoint</Application>
  <PresentationFormat>寬螢幕</PresentationFormat>
  <Paragraphs>197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Sunton</dc:creator>
  <cp:lastModifiedBy>Steve Teng</cp:lastModifiedBy>
  <cp:revision>209</cp:revision>
  <dcterms:created xsi:type="dcterms:W3CDTF">2017-07-13T00:20:55Z</dcterms:created>
  <dcterms:modified xsi:type="dcterms:W3CDTF">2019-01-16T08:45:43Z</dcterms:modified>
</cp:coreProperties>
</file>