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4" r:id="rId4"/>
    <p:sldId id="265" r:id="rId5"/>
    <p:sldId id="266" r:id="rId6"/>
    <p:sldId id="267" r:id="rId7"/>
    <p:sldId id="261" r:id="rId8"/>
    <p:sldId id="268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rcRect r="10747"/>
          <a:stretch>
            <a:fillRect/>
          </a:stretch>
        </p:blipFill>
        <p:spPr>
          <a:xfrm>
            <a:off x="10296913" y="6111209"/>
            <a:ext cx="1489465" cy="514716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大標題文字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大標題文字</a:t>
            </a:r>
          </a:p>
        </p:txBody>
      </p:sp>
      <p:sp>
        <p:nvSpPr>
          <p:cNvPr id="16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/>
            </a:lvl1pPr>
            <a:lvl2pPr marL="0" indent="457200" algn="ctr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/>
            </a:lvl2pPr>
            <a:lvl3pPr marL="0" indent="914400" algn="ctr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/>
            </a:lvl3pPr>
            <a:lvl4pPr marL="0" indent="1371600" algn="ctr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/>
            </a:lvl4pPr>
            <a:lvl5pPr marL="0" indent="1828800" algn="ctr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358413" cy="350662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5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7" descr="Picture 7"/>
          <p:cNvPicPr>
            <a:picLocks noChangeAspect="1"/>
          </p:cNvPicPr>
          <p:nvPr/>
        </p:nvPicPr>
        <p:blipFill>
          <a:blip r:embed="rId5">
            <a:extLst/>
          </a:blip>
          <a:srcRect r="10747"/>
          <a:stretch>
            <a:fillRect/>
          </a:stretch>
        </p:blipFill>
        <p:spPr>
          <a:xfrm>
            <a:off x="10296913" y="6111209"/>
            <a:ext cx="1489465" cy="51471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大標題文字"/>
          <p:cNvSpPr txBox="1">
            <a:spLocks noGrp="1"/>
          </p:cNvSpPr>
          <p:nvPr>
            <p:ph type="title"/>
          </p:nvPr>
        </p:nvSpPr>
        <p:spPr>
          <a:xfrm>
            <a:off x="1463039" y="512619"/>
            <a:ext cx="9371216" cy="1278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1463039" y="1898072"/>
            <a:ext cx="9371216" cy="4278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1pPr>
      <a:lvl2pPr marL="704850" marR="0" indent="-24765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2pPr>
      <a:lvl3pPr marL="1211580" marR="0" indent="-29718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3pPr>
      <a:lvl4pPr marL="1701800" marR="0" indent="-3302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4pPr>
      <a:lvl5pPr marL="2159000" marR="0" indent="-3302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5pPr>
      <a:lvl6pPr marL="2616200" marR="0" indent="-3302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6pPr>
      <a:lvl7pPr marL="3073400" marR="0" indent="-3302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7pPr>
      <a:lvl8pPr marL="3530600" marR="0" indent="-3302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8pPr>
      <a:lvl9pPr marL="3987800" marR="0" indent="-3302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字方塊 1"/>
          <p:cNvSpPr txBox="1"/>
          <p:nvPr/>
        </p:nvSpPr>
        <p:spPr>
          <a:xfrm>
            <a:off x="4398282" y="2682387"/>
            <a:ext cx="3338412" cy="901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lnSpc>
                <a:spcPct val="150000"/>
              </a:lnSpc>
              <a:defRPr sz="4000" b="1">
                <a:latin typeface="+mj-lt"/>
                <a:ea typeface="+mj-ea"/>
                <a:cs typeface="+mj-cs"/>
                <a:sym typeface="Helvetica"/>
              </a:defRPr>
            </a:pPr>
            <a:r>
              <a:rPr dirty="0" err="1"/>
              <a:t>FlipRobot</a:t>
            </a:r>
            <a:r>
              <a:rPr dirty="0"/>
              <a:t> 2.</a:t>
            </a:r>
            <a:r>
              <a:rPr lang="en-US" altLang="zh-TW" dirty="0"/>
              <a:t>0</a:t>
            </a:r>
          </a:p>
        </p:txBody>
      </p:sp>
      <p:sp>
        <p:nvSpPr>
          <p:cNvPr id="36" name="矩形 2"/>
          <p:cNvSpPr/>
          <p:nvPr/>
        </p:nvSpPr>
        <p:spPr>
          <a:xfrm>
            <a:off x="10254343" y="6166756"/>
            <a:ext cx="1665515" cy="4572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字方塊 3"/>
          <p:cNvSpPr txBox="1"/>
          <p:nvPr/>
        </p:nvSpPr>
        <p:spPr>
          <a:xfrm>
            <a:off x="474065" y="364594"/>
            <a:ext cx="4219875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808080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39" name="直線接點 4"/>
          <p:cNvSpPr/>
          <p:nvPr/>
        </p:nvSpPr>
        <p:spPr>
          <a:xfrm flipH="1">
            <a:off x="407368" y="402944"/>
            <a:ext cx="0" cy="336881"/>
          </a:xfrm>
          <a:prstGeom prst="line">
            <a:avLst/>
          </a:prstGeom>
          <a:ln w="28575">
            <a:solidFill>
              <a:srgbClr val="59595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" name="矩形 5"/>
          <p:cNvSpPr/>
          <p:nvPr/>
        </p:nvSpPr>
        <p:spPr>
          <a:xfrm>
            <a:off x="10254343" y="6166756"/>
            <a:ext cx="1665515" cy="4572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文字方塊 6"/>
          <p:cNvSpPr txBox="1"/>
          <p:nvPr/>
        </p:nvSpPr>
        <p:spPr>
          <a:xfrm>
            <a:off x="4780545" y="2459504"/>
            <a:ext cx="2630910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dirty="0"/>
              <a:t>To-Do Review</a:t>
            </a:r>
            <a:endParaRPr lang="en-US" altLang="zh-TW" sz="2400" dirty="0">
              <a:solidFill>
                <a:srgbClr val="808080"/>
              </a:solidFill>
              <a:sym typeface="Helvetica"/>
            </a:endParaRPr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lang="zh-TW" altLang="en-US" sz="2400" dirty="0">
                <a:solidFill>
                  <a:srgbClr val="808080"/>
                </a:solidFill>
                <a:sym typeface="Helvetica"/>
              </a:rPr>
              <a:t>會員帳號</a:t>
            </a:r>
            <a:endParaRPr lang="en-US" altLang="zh-TW" sz="2400" dirty="0">
              <a:solidFill>
                <a:srgbClr val="808080"/>
              </a:solidFill>
              <a:sym typeface="Helvetica"/>
            </a:endParaRPr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lang="zh-TW" altLang="en-US" dirty="0"/>
              <a:t>教學部測試回饋</a:t>
            </a:r>
            <a:endParaRPr lang="en-US" altLang="zh-TW" dirty="0"/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lang="zh-TW" altLang="en-US" dirty="0"/>
              <a:t>對外宣告進度</a:t>
            </a:r>
            <a:endParaRPr lang="en-US" altLang="zh-TW" dirty="0"/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lang="en-US" altLang="zh-TW" dirty="0"/>
              <a:t>Ryan </a:t>
            </a:r>
            <a:r>
              <a:rPr lang="zh-TW" altLang="en-US" dirty="0"/>
              <a:t>進度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928828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字方塊 3"/>
          <p:cNvSpPr txBox="1"/>
          <p:nvPr/>
        </p:nvSpPr>
        <p:spPr>
          <a:xfrm>
            <a:off x="474065" y="364594"/>
            <a:ext cx="4219875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808080"/>
                </a:solidFill>
              </a:defRPr>
            </a:lvl1pPr>
          </a:lstStyle>
          <a:p>
            <a:r>
              <a:rPr lang="zh-TW" altLang="en-US" dirty="0"/>
              <a:t>會員帳號</a:t>
            </a:r>
            <a:endParaRPr dirty="0"/>
          </a:p>
        </p:txBody>
      </p:sp>
      <p:sp>
        <p:nvSpPr>
          <p:cNvPr id="39" name="直線接點 4"/>
          <p:cNvSpPr/>
          <p:nvPr/>
        </p:nvSpPr>
        <p:spPr>
          <a:xfrm flipH="1">
            <a:off x="407368" y="402944"/>
            <a:ext cx="0" cy="336881"/>
          </a:xfrm>
          <a:prstGeom prst="line">
            <a:avLst/>
          </a:prstGeom>
          <a:ln w="28575">
            <a:solidFill>
              <a:srgbClr val="59595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" name="矩形 5"/>
          <p:cNvSpPr/>
          <p:nvPr/>
        </p:nvSpPr>
        <p:spPr>
          <a:xfrm>
            <a:off x="10254343" y="6166756"/>
            <a:ext cx="1665515" cy="4572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文字方塊 6"/>
          <p:cNvSpPr txBox="1"/>
          <p:nvPr/>
        </p:nvSpPr>
        <p:spPr>
          <a:xfrm>
            <a:off x="2464525" y="4324634"/>
            <a:ext cx="2704029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buSzPct val="100000"/>
              <a:defRPr sz="2400">
                <a:solidFill>
                  <a:srgbClr val="808080"/>
                </a:solidFill>
              </a:defRPr>
            </a:pPr>
            <a:r>
              <a:rPr lang="zh-TW" altLang="en-US" sz="1600" dirty="0">
                <a:solidFill>
                  <a:schemeClr val="bg2">
                    <a:lumMod val="50000"/>
                  </a:schemeClr>
                </a:solidFill>
              </a:rPr>
              <a:t>若以</a:t>
            </a: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</a:rPr>
              <a:t>e-mail </a:t>
            </a:r>
            <a:r>
              <a:rPr lang="zh-TW" altLang="en-US" sz="1600" dirty="0">
                <a:solidFill>
                  <a:schemeClr val="bg2">
                    <a:lumMod val="50000"/>
                  </a:schemeClr>
                </a:solidFill>
              </a:rPr>
              <a:t>作為帳號</a:t>
            </a:r>
            <a:endParaRPr lang="en-US" altLang="zh-TW" sz="1600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-457200">
              <a:buSzPct val="100000"/>
              <a:buAutoNum type="arabicPeriod"/>
              <a:defRPr sz="2400">
                <a:solidFill>
                  <a:srgbClr val="808080"/>
                </a:solidFill>
              </a:defRPr>
            </a:pPr>
            <a:r>
              <a:rPr lang="zh-TW" alt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系統判別</a:t>
            </a:r>
            <a:endParaRPr lang="en-US" altLang="zh-TW" sz="1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457200" lvl="1" indent="-457200">
              <a:buSzPct val="100000"/>
              <a:buAutoNum type="arabicPeriod"/>
              <a:defRPr sz="2400">
                <a:solidFill>
                  <a:srgbClr val="808080"/>
                </a:solidFill>
              </a:defRPr>
            </a:pPr>
            <a:r>
              <a:rPr lang="en-US" altLang="zh-TW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User</a:t>
            </a:r>
            <a:r>
              <a:rPr lang="zh-TW" alt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忘記帳號</a:t>
            </a:r>
            <a:endParaRPr lang="en-US" altLang="zh-TW" sz="1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BD3DB252-21C5-4E2D-B20E-DE5185847932}"/>
              </a:ext>
            </a:extLst>
          </p:cNvPr>
          <p:cNvGrpSpPr/>
          <p:nvPr/>
        </p:nvGrpSpPr>
        <p:grpSpPr>
          <a:xfrm>
            <a:off x="7023444" y="2705196"/>
            <a:ext cx="2704030" cy="1447607"/>
            <a:chOff x="7023444" y="2705196"/>
            <a:chExt cx="2704030" cy="1447607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77B4677-0E00-49BE-B243-521DE53CADA5}"/>
                </a:ext>
              </a:extLst>
            </p:cNvPr>
            <p:cNvSpPr/>
            <p:nvPr/>
          </p:nvSpPr>
          <p:spPr>
            <a:xfrm>
              <a:off x="7023445" y="2705196"/>
              <a:ext cx="2704029" cy="646329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spc="0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FlipRobot</a:t>
              </a:r>
              <a:r>
                <a:rPr kumimoji="0" lang="zh-TW" altLang="en-US" sz="18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 帳號</a:t>
              </a:r>
              <a:endPara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bg1"/>
                  </a:solidFill>
                </a:rPr>
                <a:t>(4-12</a:t>
              </a:r>
              <a:r>
                <a:rPr lang="zh-TW" altLang="en-US" dirty="0">
                  <a:solidFill>
                    <a:schemeClr val="bg1"/>
                  </a:solidFill>
                </a:rPr>
                <a:t>碼 英數組合</a:t>
              </a:r>
              <a:r>
                <a:rPr lang="en-US" altLang="zh-TW" dirty="0">
                  <a:solidFill>
                    <a:schemeClr val="bg1"/>
                  </a:solidFill>
                </a:rPr>
                <a:t>,</a:t>
              </a:r>
              <a:r>
                <a:rPr lang="zh-TW" altLang="en-US" dirty="0">
                  <a:solidFill>
                    <a:schemeClr val="bg1"/>
                  </a:solidFill>
                </a:rPr>
                <a:t> 有密碼</a:t>
              </a:r>
              <a:r>
                <a:rPr lang="en-US" altLang="zh-TW" dirty="0">
                  <a:solidFill>
                    <a:schemeClr val="bg1"/>
                  </a:solidFill>
                </a:rPr>
                <a:t>)</a:t>
              </a: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782E033-C7CD-41C0-9E8A-897C01218536}"/>
                </a:ext>
              </a:extLst>
            </p:cNvPr>
            <p:cNvSpPr/>
            <p:nvPr/>
          </p:nvSpPr>
          <p:spPr>
            <a:xfrm>
              <a:off x="7023444" y="3506474"/>
              <a:ext cx="2704029" cy="646329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8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社群帳號</a:t>
              </a:r>
              <a:endPara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bg1"/>
                  </a:solidFill>
                </a:rPr>
                <a:t>(e-mail,</a:t>
              </a:r>
              <a:r>
                <a:rPr lang="zh-TW" altLang="en-US" dirty="0">
                  <a:solidFill>
                    <a:schemeClr val="bg1"/>
                  </a:solidFill>
                </a:rPr>
                <a:t> 無密碼存取</a:t>
              </a:r>
              <a:r>
                <a:rPr lang="en-US" altLang="zh-TW" dirty="0">
                  <a:solidFill>
                    <a:schemeClr val="bg1"/>
                  </a:solidFill>
                </a:rPr>
                <a:t>)</a:t>
              </a: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5B7F016E-E0BE-42A6-A0C3-CB1D04713952}"/>
              </a:ext>
            </a:extLst>
          </p:cNvPr>
          <p:cNvSpPr/>
          <p:nvPr/>
        </p:nvSpPr>
        <p:spPr>
          <a:xfrm>
            <a:off x="5880453" y="3278777"/>
            <a:ext cx="431093" cy="300446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00CC50AC-777C-4C7B-B515-60686B8DFA95}"/>
              </a:ext>
            </a:extLst>
          </p:cNvPr>
          <p:cNvGrpSpPr/>
          <p:nvPr/>
        </p:nvGrpSpPr>
        <p:grpSpPr>
          <a:xfrm>
            <a:off x="2464525" y="2729336"/>
            <a:ext cx="2704030" cy="1447607"/>
            <a:chOff x="1473915" y="2729336"/>
            <a:chExt cx="2704030" cy="144760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6118F55-7E6A-4AEB-8738-934D39553273}"/>
                </a:ext>
              </a:extLst>
            </p:cNvPr>
            <p:cNvSpPr/>
            <p:nvPr/>
          </p:nvSpPr>
          <p:spPr>
            <a:xfrm>
              <a:off x="1473916" y="2729336"/>
              <a:ext cx="2704029" cy="64632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spc="0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FlipRobot</a:t>
              </a:r>
              <a:r>
                <a:rPr kumimoji="0" lang="zh-TW" altLang="en-US" sz="18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 帳號</a:t>
              </a:r>
              <a:endPara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bg1"/>
                  </a:solidFill>
                </a:rPr>
                <a:t>(e-mail,</a:t>
              </a:r>
              <a:r>
                <a:rPr lang="zh-TW" altLang="en-US" dirty="0">
                  <a:solidFill>
                    <a:schemeClr val="bg1"/>
                  </a:solidFill>
                </a:rPr>
                <a:t> 有密碼</a:t>
              </a:r>
              <a:r>
                <a:rPr lang="en-US" altLang="zh-TW" dirty="0">
                  <a:solidFill>
                    <a:schemeClr val="bg1"/>
                  </a:solidFill>
                </a:rPr>
                <a:t>)</a:t>
              </a: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B2524D2-5AFA-426C-8CC2-4693E53AA372}"/>
                </a:ext>
              </a:extLst>
            </p:cNvPr>
            <p:cNvSpPr/>
            <p:nvPr/>
          </p:nvSpPr>
          <p:spPr>
            <a:xfrm>
              <a:off x="1473915" y="3530614"/>
              <a:ext cx="2704029" cy="64632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8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社群帳號</a:t>
              </a:r>
              <a:endPara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bg1"/>
                  </a:solidFill>
                </a:rPr>
                <a:t>(e-mail,</a:t>
              </a:r>
              <a:r>
                <a:rPr lang="zh-TW" altLang="en-US" dirty="0">
                  <a:solidFill>
                    <a:schemeClr val="bg1"/>
                  </a:solidFill>
                </a:rPr>
                <a:t> 無密碼存取</a:t>
              </a:r>
              <a:r>
                <a:rPr lang="en-US" altLang="zh-TW" dirty="0">
                  <a:solidFill>
                    <a:schemeClr val="bg1"/>
                  </a:solidFill>
                </a:rPr>
                <a:t>)</a:t>
              </a: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331568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72496AD-BD00-4F2C-99D4-9B24E454851E}"/>
              </a:ext>
            </a:extLst>
          </p:cNvPr>
          <p:cNvSpPr/>
          <p:nvPr/>
        </p:nvSpPr>
        <p:spPr>
          <a:xfrm>
            <a:off x="49808" y="-4736"/>
            <a:ext cx="12142192" cy="6862736"/>
          </a:xfrm>
          <a:prstGeom prst="rect">
            <a:avLst/>
          </a:prstGeom>
          <a:solidFill>
            <a:srgbClr val="F1F1F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文字方塊 3"/>
          <p:cNvSpPr txBox="1"/>
          <p:nvPr/>
        </p:nvSpPr>
        <p:spPr>
          <a:xfrm>
            <a:off x="474065" y="364594"/>
            <a:ext cx="4219875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808080"/>
                </a:solidFill>
              </a:defRPr>
            </a:lvl1pPr>
          </a:lstStyle>
          <a:p>
            <a:r>
              <a:rPr lang="zh-TW" altLang="en-US" dirty="0"/>
              <a:t>帳號權限</a:t>
            </a:r>
            <a:endParaRPr dirty="0"/>
          </a:p>
        </p:txBody>
      </p:sp>
      <p:sp>
        <p:nvSpPr>
          <p:cNvPr id="39" name="直線接點 4"/>
          <p:cNvSpPr/>
          <p:nvPr/>
        </p:nvSpPr>
        <p:spPr>
          <a:xfrm flipH="1">
            <a:off x="407368" y="402944"/>
            <a:ext cx="0" cy="336881"/>
          </a:xfrm>
          <a:prstGeom prst="line">
            <a:avLst/>
          </a:prstGeom>
          <a:ln w="28575">
            <a:solidFill>
              <a:srgbClr val="59595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" name="矩形 5"/>
          <p:cNvSpPr/>
          <p:nvPr/>
        </p:nvSpPr>
        <p:spPr>
          <a:xfrm>
            <a:off x="10254343" y="6166756"/>
            <a:ext cx="1665515" cy="4572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A8754D2-A308-4306-8EE2-24200A1EE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308847"/>
              </p:ext>
            </p:extLst>
          </p:nvPr>
        </p:nvGraphicFramePr>
        <p:xfrm>
          <a:off x="1317592" y="1213393"/>
          <a:ext cx="9606624" cy="4719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104">
                  <a:extLst>
                    <a:ext uri="{9D8B030D-6E8A-4147-A177-3AD203B41FA5}">
                      <a16:colId xmlns:a16="http://schemas.microsoft.com/office/drawing/2014/main" val="2865636791"/>
                    </a:ext>
                  </a:extLst>
                </a:gridCol>
                <a:gridCol w="1601104">
                  <a:extLst>
                    <a:ext uri="{9D8B030D-6E8A-4147-A177-3AD203B41FA5}">
                      <a16:colId xmlns:a16="http://schemas.microsoft.com/office/drawing/2014/main" val="3105281172"/>
                    </a:ext>
                  </a:extLst>
                </a:gridCol>
                <a:gridCol w="1601104">
                  <a:extLst>
                    <a:ext uri="{9D8B030D-6E8A-4147-A177-3AD203B41FA5}">
                      <a16:colId xmlns:a16="http://schemas.microsoft.com/office/drawing/2014/main" val="3721405559"/>
                    </a:ext>
                  </a:extLst>
                </a:gridCol>
                <a:gridCol w="1601104">
                  <a:extLst>
                    <a:ext uri="{9D8B030D-6E8A-4147-A177-3AD203B41FA5}">
                      <a16:colId xmlns:a16="http://schemas.microsoft.com/office/drawing/2014/main" val="3332768130"/>
                    </a:ext>
                  </a:extLst>
                </a:gridCol>
                <a:gridCol w="1601104">
                  <a:extLst>
                    <a:ext uri="{9D8B030D-6E8A-4147-A177-3AD203B41FA5}">
                      <a16:colId xmlns:a16="http://schemas.microsoft.com/office/drawing/2014/main" val="3429959154"/>
                    </a:ext>
                  </a:extLst>
                </a:gridCol>
                <a:gridCol w="1601104">
                  <a:extLst>
                    <a:ext uri="{9D8B030D-6E8A-4147-A177-3AD203B41FA5}">
                      <a16:colId xmlns:a16="http://schemas.microsoft.com/office/drawing/2014/main" val="3476795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 err="1">
                          <a:solidFill>
                            <a:schemeClr val="tx1"/>
                          </a:solidFill>
                        </a:rPr>
                        <a:t>FlipRobot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</a:rPr>
                        <a:t> 帳號</a:t>
                      </a:r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</a:rPr>
                        <a:t>未認證</a:t>
                      </a:r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 err="1">
                          <a:solidFill>
                            <a:schemeClr val="tx1"/>
                          </a:solidFill>
                        </a:rPr>
                        <a:t>FlipRobot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</a:rPr>
                        <a:t> 帳號</a:t>
                      </a:r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</a:rPr>
                        <a:t>已認證</a:t>
                      </a:r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dirty="0">
                          <a:solidFill>
                            <a:schemeClr val="tx1"/>
                          </a:solidFill>
                        </a:rPr>
                        <a:t>社群帳號</a:t>
                      </a:r>
                    </a:p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</a:rPr>
                        <a:t>未認證</a:t>
                      </a:r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dirty="0">
                          <a:solidFill>
                            <a:schemeClr val="tx1"/>
                          </a:solidFill>
                        </a:rPr>
                        <a:t>社群帳號</a:t>
                      </a:r>
                    </a:p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</a:rPr>
                        <a:t>已認證</a:t>
                      </a:r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4228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個人頁面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藏寶箱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i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✓</a:t>
                      </a:r>
                      <a:endParaRPr lang="zh-TW" altLang="en-US" sz="16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i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✓</a:t>
                      </a:r>
                      <a:endParaRPr lang="zh-TW" altLang="en-US" sz="16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i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✓</a:t>
                      </a:r>
                      <a:endParaRPr lang="zh-TW" altLang="en-US" sz="16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i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✓</a:t>
                      </a:r>
                      <a:endParaRPr lang="zh-TW" altLang="en-US" sz="16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4584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個人檔案</a:t>
                      </a:r>
                      <a:endParaRPr lang="en-US" altLang="zh-TW" sz="18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i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✓</a:t>
                      </a:r>
                      <a:endParaRPr lang="zh-TW" altLang="en-US" sz="16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i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✓</a:t>
                      </a:r>
                      <a:endParaRPr lang="zh-TW" altLang="en-US" sz="16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i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✓</a:t>
                      </a:r>
                      <a:endParaRPr lang="zh-TW" altLang="en-US" sz="16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i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✓</a:t>
                      </a:r>
                      <a:endParaRPr lang="zh-TW" altLang="en-US" sz="16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3543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帳號設置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i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✓</a:t>
                      </a:r>
                      <a:endParaRPr lang="zh-TW" altLang="en-US" sz="16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i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✓</a:t>
                      </a:r>
                      <a:endParaRPr lang="zh-TW" altLang="en-US" sz="16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i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✓</a:t>
                      </a:r>
                      <a:endParaRPr lang="zh-TW" altLang="en-US" sz="16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i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✓</a:t>
                      </a:r>
                      <a:endParaRPr lang="zh-TW" altLang="en-US" sz="16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60772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SA1 T1&amp;T2</a:t>
                      </a:r>
                      <a:endParaRPr lang="zh-TW" altLang="en-US" sz="18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資源下載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✘</a:t>
                      </a:r>
                      <a:endParaRPr lang="zh-TW" altLang="en-US" sz="18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i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✓</a:t>
                      </a:r>
                      <a:endParaRPr lang="zh-TW" altLang="en-US" sz="16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✘</a:t>
                      </a:r>
                      <a:endParaRPr lang="zh-TW" altLang="en-US" sz="18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✓</a:t>
                      </a:r>
                      <a:endParaRPr lang="zh-TW" altLang="en-US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7567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師培課程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  <a:sym typeface="Arial"/>
                        </a:rPr>
                        <a:t>✘</a:t>
                      </a:r>
                      <a:endParaRPr kumimoji="0" lang="zh-TW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i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✓</a:t>
                      </a:r>
                      <a:endParaRPr lang="zh-TW" altLang="en-US" sz="16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  <a:sym typeface="Arial"/>
                        </a:rPr>
                        <a:t>✘</a:t>
                      </a:r>
                      <a:endParaRPr kumimoji="0" lang="zh-TW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i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✓</a:t>
                      </a:r>
                      <a:endParaRPr lang="zh-TW" altLang="en-US" sz="16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3854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韌體還原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  <a:sym typeface="Arial"/>
                        </a:rPr>
                        <a:t>✓</a:t>
                      </a:r>
                      <a:endParaRPr kumimoji="0" lang="zh-TW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  <a:sym typeface="Arial"/>
                        </a:rPr>
                        <a:t>✓</a:t>
                      </a:r>
                      <a:endParaRPr kumimoji="0" lang="zh-TW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  <a:sym typeface="Arial"/>
                        </a:rPr>
                        <a:t>✓</a:t>
                      </a:r>
                      <a:endParaRPr kumimoji="0" lang="zh-TW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  <a:sym typeface="Arial"/>
                        </a:rPr>
                        <a:t>✓</a:t>
                      </a:r>
                      <a:endParaRPr kumimoji="0" lang="zh-TW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379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教學討論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  <a:sym typeface="Arial"/>
                        </a:rPr>
                        <a:t>✘</a:t>
                      </a:r>
                      <a:endParaRPr kumimoji="0" lang="zh-TW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✓</a:t>
                      </a:r>
                      <a:endParaRPr kumimoji="0" lang="zh-TW" alt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✘</a:t>
                      </a:r>
                      <a:endParaRPr kumimoji="0" lang="zh-TW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✓</a:t>
                      </a:r>
                      <a:endParaRPr kumimoji="0" lang="zh-TW" alt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09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其他課程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解鎖課程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✘</a:t>
                      </a:r>
                      <a:endParaRPr kumimoji="0" lang="zh-TW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✓</a:t>
                      </a:r>
                      <a:endParaRPr kumimoji="0" lang="zh-TW" alt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✘</a:t>
                      </a:r>
                      <a:endParaRPr kumimoji="0" lang="zh-TW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✓</a:t>
                      </a:r>
                      <a:endParaRPr kumimoji="0" lang="zh-TW" alt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7745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小專題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發佈小專題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✘</a:t>
                      </a:r>
                      <a:endParaRPr kumimoji="0" lang="zh-TW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✓</a:t>
                      </a:r>
                      <a:endParaRPr kumimoji="0" lang="zh-TW" alt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✘</a:t>
                      </a:r>
                      <a:endParaRPr kumimoji="0" lang="zh-TW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✓</a:t>
                      </a:r>
                      <a:endParaRPr kumimoji="0" lang="zh-TW" alt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23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留言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✘</a:t>
                      </a:r>
                      <a:endParaRPr kumimoji="0" lang="zh-TW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✓</a:t>
                      </a:r>
                      <a:endParaRPr kumimoji="0" lang="zh-TW" alt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✘</a:t>
                      </a:r>
                      <a:endParaRPr kumimoji="0" lang="zh-TW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✓</a:t>
                      </a:r>
                      <a:endParaRPr kumimoji="0" lang="zh-TW" alt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76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班群組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開班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✘</a:t>
                      </a:r>
                      <a:endParaRPr kumimoji="0" lang="zh-TW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+mn-lt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✓</a:t>
                      </a:r>
                      <a:endParaRPr kumimoji="0" lang="zh-TW" alt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+mn-lt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✘</a:t>
                      </a:r>
                      <a:endParaRPr kumimoji="0" lang="zh-TW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+mn-lt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✘</a:t>
                      </a:r>
                      <a:endParaRPr kumimoji="0" lang="zh-TW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+mn-lt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824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49496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字方塊 3"/>
          <p:cNvSpPr txBox="1"/>
          <p:nvPr/>
        </p:nvSpPr>
        <p:spPr>
          <a:xfrm>
            <a:off x="474065" y="364594"/>
            <a:ext cx="4219875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808080"/>
                </a:solidFill>
              </a:defRPr>
            </a:lvl1pPr>
          </a:lstStyle>
          <a:p>
            <a:r>
              <a:rPr lang="zh-TW" altLang="en-US" dirty="0"/>
              <a:t>教學部測試</a:t>
            </a:r>
            <a:endParaRPr dirty="0"/>
          </a:p>
        </p:txBody>
      </p:sp>
      <p:sp>
        <p:nvSpPr>
          <p:cNvPr id="39" name="直線接點 4"/>
          <p:cNvSpPr/>
          <p:nvPr/>
        </p:nvSpPr>
        <p:spPr>
          <a:xfrm flipH="1">
            <a:off x="407368" y="402944"/>
            <a:ext cx="0" cy="336881"/>
          </a:xfrm>
          <a:prstGeom prst="line">
            <a:avLst/>
          </a:prstGeom>
          <a:ln w="28575">
            <a:solidFill>
              <a:srgbClr val="59595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" name="矩形 5"/>
          <p:cNvSpPr/>
          <p:nvPr/>
        </p:nvSpPr>
        <p:spPr>
          <a:xfrm>
            <a:off x="10254343" y="6166756"/>
            <a:ext cx="1665515" cy="4572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FDCEA47-BFF2-434C-93B6-A690BC3B344A}"/>
              </a:ext>
            </a:extLst>
          </p:cNvPr>
          <p:cNvGrpSpPr/>
          <p:nvPr/>
        </p:nvGrpSpPr>
        <p:grpSpPr>
          <a:xfrm>
            <a:off x="4743985" y="2062488"/>
            <a:ext cx="2704029" cy="2303974"/>
            <a:chOff x="1059991" y="1910088"/>
            <a:chExt cx="2704029" cy="2303974"/>
          </a:xfrm>
        </p:grpSpPr>
        <p:sp>
          <p:nvSpPr>
            <p:cNvPr id="41" name="文字方塊 6"/>
            <p:cNvSpPr txBox="1"/>
            <p:nvPr/>
          </p:nvSpPr>
          <p:spPr>
            <a:xfrm>
              <a:off x="1059991" y="2398180"/>
              <a:ext cx="2704029" cy="18158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marL="285750" indent="-285750"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808080"/>
                  </a:solidFill>
                </a:defRPr>
              </a:pPr>
              <a:r>
                <a:rPr lang="zh-TW" altLang="en-US" sz="1600" dirty="0">
                  <a:solidFill>
                    <a:schemeClr val="bg2">
                      <a:lumMod val="75000"/>
                    </a:schemeClr>
                  </a:solidFill>
                </a:rPr>
                <a:t>個人頁面</a:t>
              </a:r>
              <a:br>
                <a:rPr lang="en-US" altLang="zh-TW" sz="1600" dirty="0">
                  <a:solidFill>
                    <a:schemeClr val="bg2">
                      <a:lumMod val="75000"/>
                    </a:schemeClr>
                  </a:solidFill>
                </a:rPr>
              </a:br>
              <a:r>
                <a:rPr lang="zh-TW" altLang="en-US" sz="1600" dirty="0">
                  <a:solidFill>
                    <a:schemeClr val="bg2">
                      <a:lumMod val="75000"/>
                    </a:schemeClr>
                  </a:solidFill>
                </a:rPr>
                <a:t>－　藏寶箱串連</a:t>
              </a:r>
              <a:br>
                <a:rPr lang="en-US" altLang="zh-TW" sz="1600" dirty="0">
                  <a:solidFill>
                    <a:schemeClr val="bg2">
                      <a:lumMod val="75000"/>
                    </a:schemeClr>
                  </a:solidFill>
                </a:rPr>
              </a:br>
              <a:r>
                <a:rPr lang="zh-TW" altLang="en-US" sz="1600" dirty="0">
                  <a:solidFill>
                    <a:schemeClr val="bg2">
                      <a:lumMod val="75000"/>
                    </a:schemeClr>
                  </a:solidFill>
                </a:rPr>
                <a:t>－　個人檔案</a:t>
              </a:r>
              <a:br>
                <a:rPr lang="en-US" altLang="zh-TW" sz="1600" dirty="0">
                  <a:solidFill>
                    <a:schemeClr val="bg2">
                      <a:lumMod val="75000"/>
                    </a:schemeClr>
                  </a:solidFill>
                </a:rPr>
              </a:br>
              <a:r>
                <a:rPr lang="zh-TW" altLang="en-US" sz="1600" dirty="0">
                  <a:solidFill>
                    <a:schemeClr val="bg2">
                      <a:lumMod val="75000"/>
                    </a:schemeClr>
                  </a:solidFill>
                </a:rPr>
                <a:t>－　帳號設置</a:t>
              </a:r>
              <a:endParaRPr lang="en-US" altLang="zh-TW" sz="1600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 marL="285750" indent="-285750"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808080"/>
                  </a:solidFill>
                </a:defRPr>
              </a:pPr>
              <a:r>
                <a:rPr lang="zh-TW" altLang="en-US" sz="1600" dirty="0">
                  <a:solidFill>
                    <a:schemeClr val="bg2">
                      <a:lumMod val="75000"/>
                    </a:schemeClr>
                  </a:solidFill>
                </a:rPr>
                <a:t>後端</a:t>
              </a:r>
              <a:br>
                <a:rPr lang="en-US" altLang="zh-TW" sz="1600" dirty="0">
                  <a:solidFill>
                    <a:schemeClr val="bg2">
                      <a:lumMod val="75000"/>
                    </a:schemeClr>
                  </a:solidFill>
                </a:rPr>
              </a:br>
              <a:r>
                <a:rPr lang="zh-TW" altLang="en-US" sz="1600" dirty="0">
                  <a:solidFill>
                    <a:schemeClr val="bg2">
                      <a:lumMod val="75000"/>
                    </a:schemeClr>
                  </a:solidFill>
                </a:rPr>
                <a:t>－　會員帳號結構</a:t>
              </a:r>
              <a:br>
                <a:rPr lang="en-US" altLang="zh-TW" sz="1600" dirty="0">
                  <a:solidFill>
                    <a:schemeClr val="bg2">
                      <a:lumMod val="75000"/>
                    </a:schemeClr>
                  </a:solidFill>
                </a:rPr>
              </a:br>
              <a:endParaRPr lang="en-US" altLang="zh-TW" sz="1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6118F55-7E6A-4AEB-8738-934D39553273}"/>
                </a:ext>
              </a:extLst>
            </p:cNvPr>
            <p:cNvSpPr/>
            <p:nvPr/>
          </p:nvSpPr>
          <p:spPr>
            <a:xfrm>
              <a:off x="1059991" y="1910088"/>
              <a:ext cx="2704029" cy="3693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8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會員</a:t>
              </a:r>
              <a:endPara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C96E2B3E-BA7C-42FE-9303-D54B9FB74F85}"/>
              </a:ext>
            </a:extLst>
          </p:cNvPr>
          <p:cNvGrpSpPr/>
          <p:nvPr/>
        </p:nvGrpSpPr>
        <p:grpSpPr>
          <a:xfrm>
            <a:off x="7946591" y="2062488"/>
            <a:ext cx="2704029" cy="1811531"/>
            <a:chOff x="1059991" y="1910088"/>
            <a:chExt cx="2704029" cy="1811531"/>
          </a:xfrm>
        </p:grpSpPr>
        <p:sp>
          <p:nvSpPr>
            <p:cNvPr id="15" name="文字方塊 6">
              <a:extLst>
                <a:ext uri="{FF2B5EF4-FFF2-40B4-BE49-F238E27FC236}">
                  <a16:creationId xmlns:a16="http://schemas.microsoft.com/office/drawing/2014/main" id="{4BF974DC-4218-4961-A0B2-438A1AC3C356}"/>
                </a:ext>
              </a:extLst>
            </p:cNvPr>
            <p:cNvSpPr txBox="1"/>
            <p:nvPr/>
          </p:nvSpPr>
          <p:spPr>
            <a:xfrm>
              <a:off x="1059991" y="2398180"/>
              <a:ext cx="2704029" cy="13234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marL="285750" indent="-285750"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808080"/>
                  </a:solidFill>
                </a:defRPr>
              </a:pPr>
              <a:r>
                <a:rPr lang="en-US" altLang="zh-TW" sz="1600" dirty="0">
                  <a:solidFill>
                    <a:schemeClr val="accent1"/>
                  </a:solidFill>
                </a:rPr>
                <a:t>RWD</a:t>
              </a:r>
            </a:p>
            <a:p>
              <a:pPr marL="285750" indent="-285750"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808080"/>
                  </a:solidFill>
                </a:defRPr>
              </a:pPr>
              <a:r>
                <a:rPr lang="en-US" altLang="zh-TW" sz="1600" dirty="0">
                  <a:solidFill>
                    <a:schemeClr val="bg2">
                      <a:lumMod val="75000"/>
                    </a:schemeClr>
                  </a:solidFill>
                </a:rPr>
                <a:t>button</a:t>
              </a:r>
              <a:r>
                <a:rPr lang="zh-TW" altLang="en-US" sz="1600" dirty="0">
                  <a:solidFill>
                    <a:schemeClr val="bg2">
                      <a:lumMod val="75000"/>
                    </a:schemeClr>
                  </a:solidFill>
                </a:rPr>
                <a:t> 連結</a:t>
              </a:r>
              <a:endParaRPr lang="en-US" altLang="zh-TW" sz="1600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 marL="285750" indent="-285750"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808080"/>
                  </a:solidFill>
                </a:defRPr>
              </a:pPr>
              <a:r>
                <a:rPr lang="zh-TW" altLang="en-US" sz="1600" dirty="0">
                  <a:solidFill>
                    <a:schemeClr val="bg2">
                      <a:lumMod val="75000"/>
                    </a:schemeClr>
                  </a:solidFill>
                </a:rPr>
                <a:t>圖片</a:t>
              </a:r>
              <a:endParaRPr lang="en-US" altLang="zh-TW" sz="1600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 marL="285750" indent="-285750"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808080"/>
                  </a:solidFill>
                </a:defRPr>
              </a:pPr>
              <a:r>
                <a:rPr lang="zh-TW" altLang="en-US" sz="1600" dirty="0">
                  <a:solidFill>
                    <a:schemeClr val="bg2">
                      <a:lumMod val="75000"/>
                    </a:schemeClr>
                  </a:solidFill>
                </a:rPr>
                <a:t>文案</a:t>
              </a:r>
              <a:endParaRPr lang="en-US" altLang="zh-TW" sz="1600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 marL="285750" indent="-285750"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808080"/>
                  </a:solidFill>
                </a:defRPr>
              </a:pPr>
              <a:r>
                <a:rPr lang="en-US" altLang="zh-TW" sz="1600" dirty="0">
                  <a:solidFill>
                    <a:schemeClr val="bg2">
                      <a:lumMod val="75000"/>
                    </a:schemeClr>
                  </a:solidFill>
                </a:rPr>
                <a:t>UI</a:t>
              </a:r>
              <a:r>
                <a:rPr lang="zh-TW" altLang="en-US" sz="1600" dirty="0">
                  <a:solidFill>
                    <a:schemeClr val="bg2">
                      <a:lumMod val="75000"/>
                    </a:schemeClr>
                  </a:solidFill>
                </a:rPr>
                <a:t> 微調</a:t>
              </a:r>
              <a:endParaRPr lang="en-US" altLang="zh-TW" sz="1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6AAB3C3-2C3A-4FE5-8C2A-0FF6965CE63D}"/>
                </a:ext>
              </a:extLst>
            </p:cNvPr>
            <p:cNvSpPr/>
            <p:nvPr/>
          </p:nvSpPr>
          <p:spPr>
            <a:xfrm>
              <a:off x="1059991" y="1910088"/>
              <a:ext cx="2704029" cy="3693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8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全站</a:t>
              </a:r>
              <a:endPara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99981ADA-3A64-496A-818C-9DC681E0E300}"/>
              </a:ext>
            </a:extLst>
          </p:cNvPr>
          <p:cNvGrpSpPr/>
          <p:nvPr/>
        </p:nvGrpSpPr>
        <p:grpSpPr>
          <a:xfrm>
            <a:off x="1541379" y="2062488"/>
            <a:ext cx="2704029" cy="2796416"/>
            <a:chOff x="1059991" y="1910088"/>
            <a:chExt cx="2704029" cy="2796416"/>
          </a:xfrm>
        </p:grpSpPr>
        <p:sp>
          <p:nvSpPr>
            <p:cNvPr id="19" name="文字方塊 6">
              <a:extLst>
                <a:ext uri="{FF2B5EF4-FFF2-40B4-BE49-F238E27FC236}">
                  <a16:creationId xmlns:a16="http://schemas.microsoft.com/office/drawing/2014/main" id="{0FDAB9AB-0CD8-498A-92B1-04280718359B}"/>
                </a:ext>
              </a:extLst>
            </p:cNvPr>
            <p:cNvSpPr txBox="1"/>
            <p:nvPr/>
          </p:nvSpPr>
          <p:spPr>
            <a:xfrm>
              <a:off x="1059991" y="2398180"/>
              <a:ext cx="2704029" cy="23083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marL="285750" indent="-285750"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808080"/>
                  </a:solidFill>
                </a:defRPr>
              </a:pPr>
              <a:r>
                <a:rPr lang="zh-TW" altLang="en-US" sz="1600" dirty="0">
                  <a:solidFill>
                    <a:schemeClr val="bg2">
                      <a:lumMod val="75000"/>
                    </a:schemeClr>
                  </a:solidFill>
                </a:rPr>
                <a:t>認識課程</a:t>
              </a:r>
              <a:br>
                <a:rPr lang="en-US" altLang="zh-TW" sz="1600" dirty="0">
                  <a:solidFill>
                    <a:schemeClr val="bg2">
                      <a:lumMod val="75000"/>
                    </a:schemeClr>
                  </a:solidFill>
                </a:rPr>
              </a:br>
              <a:r>
                <a:rPr lang="zh-TW" altLang="en-US" sz="1600" dirty="0">
                  <a:solidFill>
                    <a:schemeClr val="bg2">
                      <a:lumMod val="75000"/>
                    </a:schemeClr>
                  </a:solidFill>
                </a:rPr>
                <a:t>－　版面調整建議</a:t>
              </a:r>
              <a:br>
                <a:rPr lang="en-US" altLang="zh-TW" sz="1600" dirty="0">
                  <a:solidFill>
                    <a:schemeClr val="bg2">
                      <a:lumMod val="75000"/>
                    </a:schemeClr>
                  </a:solidFill>
                </a:rPr>
              </a:br>
              <a:r>
                <a:rPr lang="zh-TW" altLang="en-US" sz="1600" dirty="0">
                  <a:solidFill>
                    <a:schemeClr val="accent1"/>
                  </a:solidFill>
                </a:rPr>
                <a:t>－　璞學智慧與</a:t>
              </a:r>
              <a:r>
                <a:rPr lang="en-US" altLang="zh-TW" sz="1600" dirty="0" err="1">
                  <a:solidFill>
                    <a:schemeClr val="accent1"/>
                  </a:solidFill>
                </a:rPr>
                <a:t>FlipRobot</a:t>
              </a:r>
              <a:endParaRPr lang="en-US" altLang="zh-TW" sz="1600" dirty="0">
                <a:solidFill>
                  <a:schemeClr val="accent1"/>
                </a:solidFill>
              </a:endParaRPr>
            </a:p>
            <a:p>
              <a:pPr marL="285750" indent="-285750"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808080"/>
                  </a:solidFill>
                </a:defRPr>
              </a:pPr>
              <a:r>
                <a:rPr lang="zh-TW" altLang="en-US" sz="1600" dirty="0">
                  <a:solidFill>
                    <a:schemeClr val="bg2">
                      <a:lumMod val="75000"/>
                    </a:schemeClr>
                  </a:solidFill>
                </a:rPr>
                <a:t>課程內頁</a:t>
              </a:r>
              <a:br>
                <a:rPr lang="en-US" altLang="zh-TW" sz="1600" dirty="0">
                  <a:solidFill>
                    <a:schemeClr val="bg2">
                      <a:lumMod val="75000"/>
                    </a:schemeClr>
                  </a:solidFill>
                </a:rPr>
              </a:br>
              <a:r>
                <a:rPr lang="zh-TW" altLang="en-US" sz="1600" dirty="0">
                  <a:solidFill>
                    <a:schemeClr val="bg2">
                      <a:lumMod val="75000"/>
                    </a:schemeClr>
                  </a:solidFill>
                </a:rPr>
                <a:t>－　版面調整建議</a:t>
              </a:r>
              <a:br>
                <a:rPr lang="en-US" altLang="zh-TW" sz="1600" dirty="0">
                  <a:solidFill>
                    <a:schemeClr val="bg2">
                      <a:lumMod val="75000"/>
                    </a:schemeClr>
                  </a:solidFill>
                </a:rPr>
              </a:br>
              <a:r>
                <a:rPr lang="zh-TW" altLang="en-US" sz="1600" dirty="0">
                  <a:solidFill>
                    <a:schemeClr val="bg2">
                      <a:lumMod val="75000"/>
                    </a:schemeClr>
                  </a:solidFill>
                </a:rPr>
                <a:t>－　資源下載文案</a:t>
              </a:r>
              <a:br>
                <a:rPr lang="en-US" altLang="zh-TW" sz="1600" dirty="0">
                  <a:solidFill>
                    <a:schemeClr val="bg2">
                      <a:lumMod val="75000"/>
                    </a:schemeClr>
                  </a:solidFill>
                </a:rPr>
              </a:br>
              <a:r>
                <a:rPr lang="zh-TW" altLang="en-US" sz="1600" dirty="0">
                  <a:solidFill>
                    <a:schemeClr val="bg2">
                      <a:lumMod val="75000"/>
                    </a:schemeClr>
                  </a:solidFill>
                </a:rPr>
                <a:t>－　師培課程文案</a:t>
              </a:r>
              <a:br>
                <a:rPr lang="en-US" altLang="zh-TW" sz="1600" dirty="0">
                  <a:solidFill>
                    <a:schemeClr val="bg2">
                      <a:lumMod val="75000"/>
                    </a:schemeClr>
                  </a:solidFill>
                </a:rPr>
              </a:br>
              <a:r>
                <a:rPr lang="zh-TW" altLang="en-US" sz="1600" dirty="0">
                  <a:solidFill>
                    <a:schemeClr val="bg2">
                      <a:lumMod val="75000"/>
                    </a:schemeClr>
                  </a:solidFill>
                </a:rPr>
                <a:t>－　教學討論文案</a:t>
              </a:r>
              <a:br>
                <a:rPr lang="en-US" altLang="zh-TW" sz="1600" dirty="0">
                  <a:solidFill>
                    <a:schemeClr val="bg2">
                      <a:lumMod val="75000"/>
                    </a:schemeClr>
                  </a:solidFill>
                </a:rPr>
              </a:br>
              <a:endParaRPr lang="en-US" altLang="zh-TW" sz="1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689C1E4-14DD-4BAE-9A91-A595FE398197}"/>
                </a:ext>
              </a:extLst>
            </p:cNvPr>
            <p:cNvSpPr/>
            <p:nvPr/>
          </p:nvSpPr>
          <p:spPr>
            <a:xfrm>
              <a:off x="1059991" y="1910088"/>
              <a:ext cx="2704029" cy="3693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8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翻轉課程</a:t>
              </a:r>
              <a:endPara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445745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字方塊 3"/>
          <p:cNvSpPr txBox="1"/>
          <p:nvPr/>
        </p:nvSpPr>
        <p:spPr>
          <a:xfrm>
            <a:off x="474065" y="364594"/>
            <a:ext cx="4219875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808080"/>
                </a:solidFill>
              </a:defRPr>
            </a:lvl1pPr>
          </a:lstStyle>
          <a:p>
            <a:r>
              <a:rPr lang="zh-TW" altLang="en-US" dirty="0"/>
              <a:t>對外宣告</a:t>
            </a:r>
            <a:endParaRPr dirty="0"/>
          </a:p>
        </p:txBody>
      </p:sp>
      <p:sp>
        <p:nvSpPr>
          <p:cNvPr id="39" name="直線接點 4"/>
          <p:cNvSpPr/>
          <p:nvPr/>
        </p:nvSpPr>
        <p:spPr>
          <a:xfrm flipH="1">
            <a:off x="407368" y="402944"/>
            <a:ext cx="0" cy="336881"/>
          </a:xfrm>
          <a:prstGeom prst="line">
            <a:avLst/>
          </a:prstGeom>
          <a:ln w="28575">
            <a:solidFill>
              <a:srgbClr val="59595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" name="矩形 5"/>
          <p:cNvSpPr/>
          <p:nvPr/>
        </p:nvSpPr>
        <p:spPr>
          <a:xfrm>
            <a:off x="10254343" y="6166756"/>
            <a:ext cx="1665515" cy="4572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689C1E4-14DD-4BAE-9A91-A595FE398197}"/>
              </a:ext>
            </a:extLst>
          </p:cNvPr>
          <p:cNvSpPr/>
          <p:nvPr/>
        </p:nvSpPr>
        <p:spPr>
          <a:xfrm>
            <a:off x="1937657" y="2039871"/>
            <a:ext cx="2103158" cy="9233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網站介紹</a:t>
            </a:r>
            <a:br>
              <a:rPr lang="en-US" altLang="zh-TW" dirty="0">
                <a:solidFill>
                  <a:schemeClr val="bg1"/>
                </a:solidFill>
                <a:latin typeface="Arial"/>
                <a:ea typeface="Arial"/>
                <a:cs typeface="Arial"/>
              </a:rPr>
            </a:br>
            <a:br>
              <a:rPr lang="en-US" altLang="zh-TW" dirty="0">
                <a:solidFill>
                  <a:schemeClr val="bg1"/>
                </a:solidFill>
                <a:latin typeface="Arial"/>
                <a:ea typeface="Arial"/>
                <a:cs typeface="Arial"/>
              </a:rPr>
            </a:br>
            <a:r>
              <a:rPr lang="zh-TW" altLang="en-US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了解需求</a:t>
            </a:r>
            <a:endParaRPr kumimoji="0" lang="en-US" altLang="zh-TW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38971D9-04BB-4174-94F9-37B867C51DE8}"/>
              </a:ext>
            </a:extLst>
          </p:cNvPr>
          <p:cNvSpPr/>
          <p:nvPr/>
        </p:nvSpPr>
        <p:spPr>
          <a:xfrm>
            <a:off x="5044421" y="2039873"/>
            <a:ext cx="2103158" cy="9233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br>
              <a:rPr lang="en-US" altLang="zh-TW" dirty="0">
                <a:solidFill>
                  <a:schemeClr val="bg1"/>
                </a:solidFill>
                <a:latin typeface="Arial"/>
                <a:ea typeface="Arial"/>
                <a:cs typeface="Arial"/>
              </a:rPr>
            </a:br>
            <a:r>
              <a:rPr lang="zh-TW" altLang="en-US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內容</a:t>
            </a:r>
            <a:r>
              <a:rPr lang="zh-TW" altLang="en-US" dirty="0"/>
              <a:t>討論</a:t>
            </a:r>
            <a:br>
              <a:rPr lang="en-US" altLang="zh-TW" dirty="0"/>
            </a:br>
            <a:endParaRPr lang="en-US" altLang="zh-TW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F9D2B5E-48D4-4251-846C-A904AEDEC874}"/>
              </a:ext>
            </a:extLst>
          </p:cNvPr>
          <p:cNvSpPr/>
          <p:nvPr/>
        </p:nvSpPr>
        <p:spPr>
          <a:xfrm>
            <a:off x="8151185" y="2039872"/>
            <a:ext cx="2103158" cy="9233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br>
              <a:rPr lang="en-US" altLang="zh-TW" dirty="0">
                <a:solidFill>
                  <a:schemeClr val="bg1"/>
                </a:solidFill>
                <a:latin typeface="Arial"/>
                <a:ea typeface="Arial"/>
                <a:cs typeface="Arial"/>
              </a:rPr>
            </a:br>
            <a:r>
              <a:rPr lang="zh-TW" altLang="en-US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正式對外公布</a:t>
            </a:r>
            <a:br>
              <a:rPr lang="en-US" altLang="zh-TW" dirty="0">
                <a:solidFill>
                  <a:schemeClr val="bg1"/>
                </a:solidFill>
                <a:latin typeface="Arial"/>
                <a:ea typeface="Arial"/>
                <a:cs typeface="Arial"/>
              </a:rPr>
            </a:br>
            <a:endParaRPr lang="en-US" altLang="zh-TW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59106EC4-8CC2-42ED-95CB-ABF457848A6D}"/>
              </a:ext>
            </a:extLst>
          </p:cNvPr>
          <p:cNvSpPr/>
          <p:nvPr/>
        </p:nvSpPr>
        <p:spPr>
          <a:xfrm>
            <a:off x="4327071" y="2351312"/>
            <a:ext cx="431093" cy="300446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0EA72E87-A364-407F-A458-EB573BD0D8B8}"/>
              </a:ext>
            </a:extLst>
          </p:cNvPr>
          <p:cNvSpPr/>
          <p:nvPr/>
        </p:nvSpPr>
        <p:spPr>
          <a:xfrm>
            <a:off x="7433835" y="2351312"/>
            <a:ext cx="431093" cy="300446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文字方塊 6">
            <a:extLst>
              <a:ext uri="{FF2B5EF4-FFF2-40B4-BE49-F238E27FC236}">
                <a16:creationId xmlns:a16="http://schemas.microsoft.com/office/drawing/2014/main" id="{C2755B9A-C5B1-4389-B2CE-FFC588727EC8}"/>
              </a:ext>
            </a:extLst>
          </p:cNvPr>
          <p:cNvSpPr txBox="1"/>
          <p:nvPr/>
        </p:nvSpPr>
        <p:spPr>
          <a:xfrm>
            <a:off x="1937658" y="3203723"/>
            <a:ext cx="2103157" cy="2062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808080"/>
                </a:solidFill>
              </a:defRPr>
            </a:pPr>
            <a:r>
              <a:rPr lang="en-US" altLang="zh-TW" sz="1600" dirty="0" err="1">
                <a:solidFill>
                  <a:schemeClr val="bg2">
                    <a:lumMod val="75000"/>
                  </a:schemeClr>
                </a:solidFill>
              </a:rPr>
              <a:t>FlipDuino</a:t>
            </a:r>
            <a:endParaRPr lang="en-US" altLang="zh-TW" sz="16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808080"/>
                </a:solidFill>
              </a:defRPr>
            </a:pPr>
            <a:r>
              <a:rPr lang="en-US" altLang="zh-TW" sz="1600" dirty="0">
                <a:solidFill>
                  <a:schemeClr val="bg2">
                    <a:lumMod val="75000"/>
                  </a:schemeClr>
                </a:solidFill>
              </a:rPr>
              <a:t>E310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808080"/>
                </a:solidFill>
              </a:defRPr>
            </a:pPr>
            <a:r>
              <a:rPr lang="zh-TW" altLang="en-US" sz="1600" dirty="0">
                <a:solidFill>
                  <a:schemeClr val="bg2">
                    <a:lumMod val="75000"/>
                  </a:schemeClr>
                </a:solidFill>
              </a:rPr>
              <a:t>課程時效</a:t>
            </a:r>
            <a:endParaRPr lang="en-US" altLang="zh-TW" sz="16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808080"/>
                </a:solidFill>
              </a:defRPr>
            </a:pPr>
            <a:r>
              <a:rPr lang="zh-TW" altLang="en-US" sz="1600" dirty="0">
                <a:solidFill>
                  <a:schemeClr val="bg2">
                    <a:lumMod val="75000"/>
                  </a:schemeClr>
                </a:solidFill>
              </a:rPr>
              <a:t>舊翻轉雲共存時間</a:t>
            </a:r>
            <a:endParaRPr lang="en-US" altLang="zh-TW" sz="16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808080"/>
                </a:solidFill>
              </a:defRPr>
            </a:pPr>
            <a:r>
              <a:rPr lang="zh-TW" altLang="en-US" sz="1600" dirty="0">
                <a:solidFill>
                  <a:schemeClr val="bg2">
                    <a:lumMod val="75000"/>
                  </a:schemeClr>
                </a:solidFill>
              </a:rPr>
              <a:t>上線日期</a:t>
            </a:r>
            <a:endParaRPr lang="en-US" altLang="zh-TW" sz="16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808080"/>
                </a:solidFill>
              </a:defRPr>
            </a:pPr>
            <a:r>
              <a:rPr lang="zh-TW" altLang="en-US" sz="1600" dirty="0">
                <a:solidFill>
                  <a:schemeClr val="bg2">
                    <a:lumMod val="75000"/>
                  </a:schemeClr>
                </a:solidFill>
              </a:rPr>
              <a:t>地址</a:t>
            </a:r>
            <a:endParaRPr lang="en-US" altLang="zh-TW" sz="16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808080"/>
                </a:solidFill>
              </a:defRPr>
            </a:pPr>
            <a:r>
              <a:rPr lang="zh-TW" altLang="en-US" sz="1600" dirty="0">
                <a:solidFill>
                  <a:schemeClr val="bg2">
                    <a:lumMod val="75000"/>
                  </a:schemeClr>
                </a:solidFill>
              </a:rPr>
              <a:t>雲工具</a:t>
            </a:r>
            <a:br>
              <a:rPr lang="en-US" altLang="zh-TW" sz="1600" dirty="0">
                <a:solidFill>
                  <a:schemeClr val="bg2">
                    <a:lumMod val="75000"/>
                  </a:schemeClr>
                </a:solidFill>
              </a:rPr>
            </a:br>
            <a:endParaRPr lang="en-US" altLang="zh-TW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id="{8D76697F-2098-47E3-9BC3-02581798430A}"/>
              </a:ext>
            </a:extLst>
          </p:cNvPr>
          <p:cNvSpPr txBox="1"/>
          <p:nvPr/>
        </p:nvSpPr>
        <p:spPr>
          <a:xfrm>
            <a:off x="5044422" y="3203722"/>
            <a:ext cx="210315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808080"/>
                </a:solidFill>
              </a:defRPr>
            </a:pPr>
            <a:r>
              <a:rPr lang="zh-TW" altLang="en-US" sz="1600" dirty="0">
                <a:solidFill>
                  <a:schemeClr val="bg2">
                    <a:lumMod val="75000"/>
                  </a:schemeClr>
                </a:solidFill>
              </a:rPr>
              <a:t>內容</a:t>
            </a:r>
            <a:br>
              <a:rPr lang="en-US" altLang="zh-TW" sz="16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zh-TW" altLang="en-US" sz="1600" dirty="0">
                <a:solidFill>
                  <a:schemeClr val="bg2">
                    <a:lumMod val="75000"/>
                  </a:schemeClr>
                </a:solidFill>
              </a:rPr>
              <a:t>－　新功能</a:t>
            </a:r>
            <a:br>
              <a:rPr lang="en-US" altLang="zh-TW" sz="16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zh-TW" altLang="en-US" sz="1600" dirty="0">
                <a:solidFill>
                  <a:schemeClr val="bg2">
                    <a:lumMod val="75000"/>
                  </a:schemeClr>
                </a:solidFill>
              </a:rPr>
              <a:t>－　權限更動</a:t>
            </a:r>
            <a:endParaRPr lang="en-US" altLang="zh-TW" sz="16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808080"/>
                </a:solidFill>
              </a:defRPr>
            </a:pPr>
            <a:r>
              <a:rPr lang="zh-TW" altLang="en-US" sz="1600" dirty="0">
                <a:solidFill>
                  <a:schemeClr val="bg2">
                    <a:lumMod val="75000"/>
                  </a:schemeClr>
                </a:solidFill>
              </a:rPr>
              <a:t>圖片輔助</a:t>
            </a:r>
            <a:br>
              <a:rPr lang="en-US" altLang="zh-TW" sz="1600" dirty="0">
                <a:solidFill>
                  <a:schemeClr val="bg2">
                    <a:lumMod val="75000"/>
                  </a:schemeClr>
                </a:solidFill>
              </a:rPr>
            </a:br>
            <a:endParaRPr lang="en-US" altLang="zh-TW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文字方塊 6">
            <a:extLst>
              <a:ext uri="{FF2B5EF4-FFF2-40B4-BE49-F238E27FC236}">
                <a16:creationId xmlns:a16="http://schemas.microsoft.com/office/drawing/2014/main" id="{99CB7CDA-161A-4CE7-9FCD-C2E9876DE1B3}"/>
              </a:ext>
            </a:extLst>
          </p:cNvPr>
          <p:cNvSpPr txBox="1"/>
          <p:nvPr/>
        </p:nvSpPr>
        <p:spPr>
          <a:xfrm>
            <a:off x="8151185" y="3203722"/>
            <a:ext cx="2103157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808080"/>
                </a:solidFill>
              </a:defRPr>
            </a:pPr>
            <a:r>
              <a:rPr lang="zh-TW" altLang="en-US" sz="1600" dirty="0">
                <a:solidFill>
                  <a:schemeClr val="bg2">
                    <a:lumMod val="75000"/>
                  </a:schemeClr>
                </a:solidFill>
              </a:rPr>
              <a:t>流程</a:t>
            </a:r>
            <a:br>
              <a:rPr lang="en-US" altLang="zh-TW" sz="16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zh-TW" altLang="en-US" sz="1600" dirty="0">
                <a:solidFill>
                  <a:schemeClr val="bg2">
                    <a:lumMod val="75000"/>
                  </a:schemeClr>
                </a:solidFill>
              </a:rPr>
              <a:t>－　</a:t>
            </a:r>
            <a:r>
              <a:rPr lang="en-US" altLang="zh-TW" sz="1600" dirty="0">
                <a:solidFill>
                  <a:schemeClr val="bg2">
                    <a:lumMod val="75000"/>
                  </a:schemeClr>
                </a:solidFill>
              </a:rPr>
              <a:t>e-mail</a:t>
            </a:r>
            <a:r>
              <a:rPr lang="zh-TW" altLang="en-US" sz="1600" dirty="0">
                <a:solidFill>
                  <a:schemeClr val="bg2">
                    <a:lumMod val="75000"/>
                  </a:schemeClr>
                </a:solidFill>
              </a:rPr>
              <a:t> 通知</a:t>
            </a:r>
            <a:br>
              <a:rPr lang="en-US" altLang="zh-TW" sz="16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zh-TW" altLang="en-US" sz="1600" dirty="0">
                <a:solidFill>
                  <a:schemeClr val="bg2">
                    <a:lumMod val="75000"/>
                  </a:schemeClr>
                </a:solidFill>
              </a:rPr>
              <a:t>－　口頭告知</a:t>
            </a:r>
            <a:br>
              <a:rPr lang="en-US" altLang="zh-TW" sz="1600" dirty="0">
                <a:solidFill>
                  <a:schemeClr val="bg2">
                    <a:lumMod val="75000"/>
                  </a:schemeClr>
                </a:solidFill>
              </a:rPr>
            </a:br>
            <a:endParaRPr lang="en-US" altLang="zh-TW" sz="1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04928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26"/>
          <p:cNvSpPr/>
          <p:nvPr/>
        </p:nvSpPr>
        <p:spPr>
          <a:xfrm>
            <a:off x="10191126" y="6166756"/>
            <a:ext cx="1665515" cy="4572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D3D1D0F-D19B-4094-9E36-9CC01FEE5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6015"/>
            <a:ext cx="12192000" cy="262596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26"/>
          <p:cNvSpPr/>
          <p:nvPr/>
        </p:nvSpPr>
        <p:spPr>
          <a:xfrm>
            <a:off x="10191126" y="6166756"/>
            <a:ext cx="1665515" cy="4572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" name="文字方塊 2"/>
          <p:cNvSpPr txBox="1"/>
          <p:nvPr/>
        </p:nvSpPr>
        <p:spPr>
          <a:xfrm>
            <a:off x="3401883" y="3105834"/>
            <a:ext cx="5400600" cy="64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4000">
                <a:solidFill>
                  <a:srgbClr val="808080"/>
                </a:solidFill>
              </a:defRPr>
            </a:lvl1pPr>
          </a:lstStyle>
          <a:p>
            <a: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2479645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2774</TotalTime>
  <Words>222</Words>
  <Application>Microsoft Office PowerPoint</Application>
  <PresentationFormat>寬螢幕</PresentationFormat>
  <Paragraphs>114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Helvetica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Joyce Chen</cp:lastModifiedBy>
  <cp:revision>33</cp:revision>
  <dcterms:modified xsi:type="dcterms:W3CDTF">2019-05-31T02:36:59Z</dcterms:modified>
</cp:coreProperties>
</file>