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4" r:id="rId5"/>
    <p:sldId id="262" r:id="rId6"/>
    <p:sldId id="261" r:id="rId7"/>
    <p:sldId id="270" r:id="rId8"/>
    <p:sldId id="266" r:id="rId9"/>
    <p:sldId id="268" r:id="rId10"/>
    <p:sldId id="263" r:id="rId11"/>
    <p:sldId id="269" r:id="rId12"/>
    <p:sldId id="271" r:id="rId13"/>
    <p:sldId id="265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144CBC7-7688-4D2D-B623-015846DBA29F}">
          <p14:sldIdLst>
            <p14:sldId id="256"/>
            <p14:sldId id="257"/>
            <p14:sldId id="259"/>
            <p14:sldId id="264"/>
            <p14:sldId id="262"/>
            <p14:sldId id="261"/>
            <p14:sldId id="270"/>
            <p14:sldId id="266"/>
            <p14:sldId id="268"/>
            <p14:sldId id="263"/>
            <p14:sldId id="269"/>
            <p14:sldId id="271"/>
          </p14:sldIdLst>
        </p14:section>
        <p14:section name="Backup slides" id="{A0EA9B77-C0D1-4B05-8DB2-7EF6FA24E951}">
          <p14:sldIdLst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411" autoAdjust="0"/>
  </p:normalViewPr>
  <p:slideViewPr>
    <p:cSldViewPr snapToGrid="0">
      <p:cViewPr varScale="1">
        <p:scale>
          <a:sx n="81" d="100"/>
          <a:sy n="81" d="100"/>
        </p:scale>
        <p:origin x="67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PyCharm\AttendancePrediction\presentation\report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/>
              <a:t>Feature</a:t>
            </a:r>
            <a:r>
              <a:rPr lang="nl-NL" baseline="0"/>
              <a:t> i</a:t>
            </a:r>
            <a:r>
              <a:rPr lang="nl-NL"/>
              <a:t>mportance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'Attribute remarks'!$H$2</c:f>
              <c:strCache>
                <c:ptCount val="1"/>
                <c:pt idx="0">
                  <c:v>Importance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4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'Attribute remarks'!$G$3:$G$20</c:f>
              <c:strCache>
                <c:ptCount val="18"/>
                <c:pt idx="0">
                  <c:v>e_reg_hours</c:v>
                </c:pt>
                <c:pt idx="1">
                  <c:v>vg_dist</c:v>
                </c:pt>
                <c:pt idx="2">
                  <c:v>u_past_events</c:v>
                </c:pt>
                <c:pt idx="3">
                  <c:v>vu_dist</c:v>
                </c:pt>
                <c:pt idx="4">
                  <c:v>group_member_tenure</c:v>
                </c:pt>
                <c:pt idx="5">
                  <c:v>g_past_events</c:v>
                </c:pt>
                <c:pt idx="6">
                  <c:v>group_tenure</c:v>
                </c:pt>
                <c:pt idx="7">
                  <c:v>e_hour_2</c:v>
                </c:pt>
                <c:pt idx="8">
                  <c:v>e_hour_3</c:v>
                </c:pt>
                <c:pt idx="9">
                  <c:v>e_hour_4</c:v>
                </c:pt>
                <c:pt idx="10">
                  <c:v>e_hour_5</c:v>
                </c:pt>
                <c:pt idx="11">
                  <c:v>e_hour_6</c:v>
                </c:pt>
                <c:pt idx="12">
                  <c:v>e_day_1</c:v>
                </c:pt>
                <c:pt idx="13">
                  <c:v>e_day_2</c:v>
                </c:pt>
                <c:pt idx="14">
                  <c:v>e_day_3</c:v>
                </c:pt>
                <c:pt idx="15">
                  <c:v>e_day_4</c:v>
                </c:pt>
                <c:pt idx="16">
                  <c:v>e_day_5</c:v>
                </c:pt>
                <c:pt idx="17">
                  <c:v>e_day_6</c:v>
                </c:pt>
              </c:strCache>
            </c:strRef>
          </c:cat>
          <c:val>
            <c:numRef>
              <c:f>'Attribute remarks'!$H$3:$H$20</c:f>
              <c:numCache>
                <c:formatCode>General</c:formatCode>
                <c:ptCount val="18"/>
                <c:pt idx="0">
                  <c:v>5.0622E-2</c:v>
                </c:pt>
                <c:pt idx="1">
                  <c:v>0.126444</c:v>
                </c:pt>
                <c:pt idx="2">
                  <c:v>0.56738</c:v>
                </c:pt>
                <c:pt idx="3">
                  <c:v>9.622E-2</c:v>
                </c:pt>
                <c:pt idx="4">
                  <c:v>0</c:v>
                </c:pt>
                <c:pt idx="5">
                  <c:v>1.6673E-2</c:v>
                </c:pt>
                <c:pt idx="6">
                  <c:v>0.11533599999999999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2.7326E-2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9743208"/>
        <c:axId val="481939600"/>
      </c:barChart>
      <c:catAx>
        <c:axId val="369743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81939600"/>
        <c:crosses val="autoZero"/>
        <c:auto val="1"/>
        <c:lblAlgn val="ctr"/>
        <c:lblOffset val="100"/>
        <c:noMultiLvlLbl val="0"/>
      </c:catAx>
      <c:valAx>
        <c:axId val="481939600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69743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A66C27-BA33-4C18-94C7-B35B57D52CB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154AA09-7B53-4BBE-86B3-73397C105CEB}">
      <dgm:prSet phldrT="[Text]"/>
      <dgm:spPr/>
      <dgm:t>
        <a:bodyPr/>
        <a:lstStyle/>
        <a:p>
          <a:r>
            <a:rPr lang="en-US" dirty="0" smtClean="0"/>
            <a:t>Features extracted from raw data</a:t>
          </a:r>
          <a:endParaRPr lang="nl-NL" dirty="0"/>
        </a:p>
      </dgm:t>
    </dgm:pt>
    <dgm:pt modelId="{E8A3B307-0D9F-4A39-A17D-1E204A881796}" type="parTrans" cxnId="{0A21661A-D526-4618-9F4C-A445F622D46B}">
      <dgm:prSet/>
      <dgm:spPr/>
      <dgm:t>
        <a:bodyPr/>
        <a:lstStyle/>
        <a:p>
          <a:endParaRPr lang="nl-NL"/>
        </a:p>
      </dgm:t>
    </dgm:pt>
    <dgm:pt modelId="{63854471-BA26-4898-851B-4804CF1A16D5}" type="sibTrans" cxnId="{0A21661A-D526-4618-9F4C-A445F622D46B}">
      <dgm:prSet/>
      <dgm:spPr/>
      <dgm:t>
        <a:bodyPr/>
        <a:lstStyle/>
        <a:p>
          <a:endParaRPr lang="nl-NL"/>
        </a:p>
      </dgm:t>
    </dgm:pt>
    <dgm:pt modelId="{29ED2A3E-0328-4A56-94B2-8654185A2049}">
      <dgm:prSet phldrT="[Text]"/>
      <dgm:spPr/>
      <dgm:t>
        <a:bodyPr/>
        <a:lstStyle/>
        <a:p>
          <a:r>
            <a:rPr lang="nl-NL" dirty="0" smtClean="0"/>
            <a:t>Build predictive model using multiple techniques</a:t>
          </a:r>
          <a:endParaRPr lang="nl-NL" dirty="0"/>
        </a:p>
      </dgm:t>
    </dgm:pt>
    <dgm:pt modelId="{06575EB9-5380-4875-B320-D796D7B181FE}" type="parTrans" cxnId="{9488444E-6C7E-4B22-AC7B-206D6DA61CA9}">
      <dgm:prSet/>
      <dgm:spPr/>
      <dgm:t>
        <a:bodyPr/>
        <a:lstStyle/>
        <a:p>
          <a:endParaRPr lang="nl-NL"/>
        </a:p>
      </dgm:t>
    </dgm:pt>
    <dgm:pt modelId="{2D59875E-1366-4727-8AF1-31B433E3482D}" type="sibTrans" cxnId="{9488444E-6C7E-4B22-AC7B-206D6DA61CA9}">
      <dgm:prSet/>
      <dgm:spPr/>
      <dgm:t>
        <a:bodyPr/>
        <a:lstStyle/>
        <a:p>
          <a:endParaRPr lang="nl-NL"/>
        </a:p>
      </dgm:t>
    </dgm:pt>
    <dgm:pt modelId="{A6678116-C557-4867-8722-4C2193C1B972}">
      <dgm:prSet phldrT="[Text]"/>
      <dgm:spPr/>
      <dgm:t>
        <a:bodyPr/>
        <a:lstStyle/>
        <a:p>
          <a:r>
            <a:rPr lang="en-US" dirty="0" smtClean="0"/>
            <a:t>Optimal model identified through testing and evaluation</a:t>
          </a:r>
          <a:endParaRPr lang="nl-NL" dirty="0"/>
        </a:p>
      </dgm:t>
    </dgm:pt>
    <dgm:pt modelId="{BC8C277E-FEFE-4F52-B144-CB892BA5B586}" type="parTrans" cxnId="{3266CDE6-00A7-41CE-B569-E1EAC1385279}">
      <dgm:prSet/>
      <dgm:spPr/>
      <dgm:t>
        <a:bodyPr/>
        <a:lstStyle/>
        <a:p>
          <a:endParaRPr lang="nl-NL"/>
        </a:p>
      </dgm:t>
    </dgm:pt>
    <dgm:pt modelId="{9607CEAA-4271-4137-A288-E63771AFBF86}" type="sibTrans" cxnId="{3266CDE6-00A7-41CE-B569-E1EAC1385279}">
      <dgm:prSet/>
      <dgm:spPr/>
      <dgm:t>
        <a:bodyPr/>
        <a:lstStyle/>
        <a:p>
          <a:endParaRPr lang="nl-NL"/>
        </a:p>
      </dgm:t>
    </dgm:pt>
    <dgm:pt modelId="{25769E6F-379F-4F4C-BD4E-B07C73121845}">
      <dgm:prSet phldrT="[Text]"/>
      <dgm:spPr/>
      <dgm:t>
        <a:bodyPr/>
        <a:lstStyle/>
        <a:p>
          <a:r>
            <a:rPr lang="en-US" dirty="0" smtClean="0"/>
            <a:t>Identified top variables that explain group member attendance</a:t>
          </a:r>
          <a:endParaRPr lang="nl-NL" dirty="0"/>
        </a:p>
      </dgm:t>
    </dgm:pt>
    <dgm:pt modelId="{DB1BB3D6-78D7-417E-B4D9-C828EF7ED2AC}" type="parTrans" cxnId="{3718FDC3-9EA8-4F98-84C9-0B315CB8E2F8}">
      <dgm:prSet/>
      <dgm:spPr/>
      <dgm:t>
        <a:bodyPr/>
        <a:lstStyle/>
        <a:p>
          <a:endParaRPr lang="nl-NL"/>
        </a:p>
      </dgm:t>
    </dgm:pt>
    <dgm:pt modelId="{A6A306E7-0383-405B-9168-8E38CDEBBC68}" type="sibTrans" cxnId="{3718FDC3-9EA8-4F98-84C9-0B315CB8E2F8}">
      <dgm:prSet/>
      <dgm:spPr/>
      <dgm:t>
        <a:bodyPr/>
        <a:lstStyle/>
        <a:p>
          <a:endParaRPr lang="nl-NL"/>
        </a:p>
      </dgm:t>
    </dgm:pt>
    <dgm:pt modelId="{EAC3B083-75B5-4A00-9F1C-3F2AA3546D0D}" type="pres">
      <dgm:prSet presAssocID="{27A66C27-BA33-4C18-94C7-B35B57D52CBD}" presName="Name0" presStyleCnt="0">
        <dgm:presLayoutVars>
          <dgm:dir/>
          <dgm:animLvl val="lvl"/>
          <dgm:resizeHandles val="exact"/>
        </dgm:presLayoutVars>
      </dgm:prSet>
      <dgm:spPr/>
    </dgm:pt>
    <dgm:pt modelId="{1D02319D-9E60-4426-8DC7-934C8808BA26}" type="pres">
      <dgm:prSet presAssocID="{6154AA09-7B53-4BBE-86B3-73397C105CE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9983BA5C-4735-4412-87A3-31B08EECB57B}" type="pres">
      <dgm:prSet presAssocID="{63854471-BA26-4898-851B-4804CF1A16D5}" presName="parTxOnlySpace" presStyleCnt="0"/>
      <dgm:spPr/>
    </dgm:pt>
    <dgm:pt modelId="{8C34C3A9-5A8C-4951-A42D-4B51FC35F43E}" type="pres">
      <dgm:prSet presAssocID="{29ED2A3E-0328-4A56-94B2-8654185A204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EA10FDBF-32E0-4DD2-A2BD-15112578A070}" type="pres">
      <dgm:prSet presAssocID="{2D59875E-1366-4727-8AF1-31B433E3482D}" presName="parTxOnlySpace" presStyleCnt="0"/>
      <dgm:spPr/>
    </dgm:pt>
    <dgm:pt modelId="{0F52AB28-3E9E-4329-A33D-8AA2D3FF9C17}" type="pres">
      <dgm:prSet presAssocID="{A6678116-C557-4867-8722-4C2193C1B97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67210CFC-7BE6-4187-A4FF-83E0612FCB6D}" type="pres">
      <dgm:prSet presAssocID="{9607CEAA-4271-4137-A288-E63771AFBF86}" presName="parTxOnlySpace" presStyleCnt="0"/>
      <dgm:spPr/>
    </dgm:pt>
    <dgm:pt modelId="{9717B310-73A9-4B1E-A841-E8E4D0973D22}" type="pres">
      <dgm:prSet presAssocID="{25769E6F-379F-4F4C-BD4E-B07C7312184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3266CDE6-00A7-41CE-B569-E1EAC1385279}" srcId="{27A66C27-BA33-4C18-94C7-B35B57D52CBD}" destId="{A6678116-C557-4867-8722-4C2193C1B972}" srcOrd="2" destOrd="0" parTransId="{BC8C277E-FEFE-4F52-B144-CB892BA5B586}" sibTransId="{9607CEAA-4271-4137-A288-E63771AFBF86}"/>
    <dgm:cxn modelId="{FDECB837-81F3-4598-A474-11AE9205C561}" type="presOf" srcId="{29ED2A3E-0328-4A56-94B2-8654185A2049}" destId="{8C34C3A9-5A8C-4951-A42D-4B51FC35F43E}" srcOrd="0" destOrd="0" presId="urn:microsoft.com/office/officeart/2005/8/layout/chevron1"/>
    <dgm:cxn modelId="{25B6899A-6938-41D7-BE87-D35702FBF7D9}" type="presOf" srcId="{27A66C27-BA33-4C18-94C7-B35B57D52CBD}" destId="{EAC3B083-75B5-4A00-9F1C-3F2AA3546D0D}" srcOrd="0" destOrd="0" presId="urn:microsoft.com/office/officeart/2005/8/layout/chevron1"/>
    <dgm:cxn modelId="{9488444E-6C7E-4B22-AC7B-206D6DA61CA9}" srcId="{27A66C27-BA33-4C18-94C7-B35B57D52CBD}" destId="{29ED2A3E-0328-4A56-94B2-8654185A2049}" srcOrd="1" destOrd="0" parTransId="{06575EB9-5380-4875-B320-D796D7B181FE}" sibTransId="{2D59875E-1366-4727-8AF1-31B433E3482D}"/>
    <dgm:cxn modelId="{CE714DD2-E6A0-48A4-B35C-B9ADF9D07BDB}" type="presOf" srcId="{25769E6F-379F-4F4C-BD4E-B07C73121845}" destId="{9717B310-73A9-4B1E-A841-E8E4D0973D22}" srcOrd="0" destOrd="0" presId="urn:microsoft.com/office/officeart/2005/8/layout/chevron1"/>
    <dgm:cxn modelId="{CE1B0AAA-CAB1-4B38-8F50-CBF19DB74CD1}" type="presOf" srcId="{6154AA09-7B53-4BBE-86B3-73397C105CEB}" destId="{1D02319D-9E60-4426-8DC7-934C8808BA26}" srcOrd="0" destOrd="0" presId="urn:microsoft.com/office/officeart/2005/8/layout/chevron1"/>
    <dgm:cxn modelId="{8B0D5336-72E5-4C8E-B0AA-CCBE231B02D2}" type="presOf" srcId="{A6678116-C557-4867-8722-4C2193C1B972}" destId="{0F52AB28-3E9E-4329-A33D-8AA2D3FF9C17}" srcOrd="0" destOrd="0" presId="urn:microsoft.com/office/officeart/2005/8/layout/chevron1"/>
    <dgm:cxn modelId="{0A21661A-D526-4618-9F4C-A445F622D46B}" srcId="{27A66C27-BA33-4C18-94C7-B35B57D52CBD}" destId="{6154AA09-7B53-4BBE-86B3-73397C105CEB}" srcOrd="0" destOrd="0" parTransId="{E8A3B307-0D9F-4A39-A17D-1E204A881796}" sibTransId="{63854471-BA26-4898-851B-4804CF1A16D5}"/>
    <dgm:cxn modelId="{3718FDC3-9EA8-4F98-84C9-0B315CB8E2F8}" srcId="{27A66C27-BA33-4C18-94C7-B35B57D52CBD}" destId="{25769E6F-379F-4F4C-BD4E-B07C73121845}" srcOrd="3" destOrd="0" parTransId="{DB1BB3D6-78D7-417E-B4D9-C828EF7ED2AC}" sibTransId="{A6A306E7-0383-405B-9168-8E38CDEBBC68}"/>
    <dgm:cxn modelId="{4D8B4D71-080D-4049-9081-01DA3F2B1BE6}" type="presParOf" srcId="{EAC3B083-75B5-4A00-9F1C-3F2AA3546D0D}" destId="{1D02319D-9E60-4426-8DC7-934C8808BA26}" srcOrd="0" destOrd="0" presId="urn:microsoft.com/office/officeart/2005/8/layout/chevron1"/>
    <dgm:cxn modelId="{872E93E1-3D52-49BD-A629-AAF1C81EECB4}" type="presParOf" srcId="{EAC3B083-75B5-4A00-9F1C-3F2AA3546D0D}" destId="{9983BA5C-4735-4412-87A3-31B08EECB57B}" srcOrd="1" destOrd="0" presId="urn:microsoft.com/office/officeart/2005/8/layout/chevron1"/>
    <dgm:cxn modelId="{1C4020AD-8377-4838-884C-9DAE883482CA}" type="presParOf" srcId="{EAC3B083-75B5-4A00-9F1C-3F2AA3546D0D}" destId="{8C34C3A9-5A8C-4951-A42D-4B51FC35F43E}" srcOrd="2" destOrd="0" presId="urn:microsoft.com/office/officeart/2005/8/layout/chevron1"/>
    <dgm:cxn modelId="{F98B246B-BD08-4CCD-BB00-6DA64409A67B}" type="presParOf" srcId="{EAC3B083-75B5-4A00-9F1C-3F2AA3546D0D}" destId="{EA10FDBF-32E0-4DD2-A2BD-15112578A070}" srcOrd="3" destOrd="0" presId="urn:microsoft.com/office/officeart/2005/8/layout/chevron1"/>
    <dgm:cxn modelId="{D237D9CA-E6E6-413E-A533-71B863957AA6}" type="presParOf" srcId="{EAC3B083-75B5-4A00-9F1C-3F2AA3546D0D}" destId="{0F52AB28-3E9E-4329-A33D-8AA2D3FF9C17}" srcOrd="4" destOrd="0" presId="urn:microsoft.com/office/officeart/2005/8/layout/chevron1"/>
    <dgm:cxn modelId="{1046781F-0F97-478B-B810-A7B583A6B95A}" type="presParOf" srcId="{EAC3B083-75B5-4A00-9F1C-3F2AA3546D0D}" destId="{67210CFC-7BE6-4187-A4FF-83E0612FCB6D}" srcOrd="5" destOrd="0" presId="urn:microsoft.com/office/officeart/2005/8/layout/chevron1"/>
    <dgm:cxn modelId="{9CBE3DE7-F4DE-437C-AD27-5B5512BFDE12}" type="presParOf" srcId="{EAC3B083-75B5-4A00-9F1C-3F2AA3546D0D}" destId="{9717B310-73A9-4B1E-A841-E8E4D0973D2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2319D-9E60-4426-8DC7-934C8808BA26}">
      <dsp:nvSpPr>
        <dsp:cNvPr id="0" name=""/>
        <dsp:cNvSpPr/>
      </dsp:nvSpPr>
      <dsp:spPr>
        <a:xfrm>
          <a:off x="4877" y="290669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Features extracted from raw data</a:t>
          </a:r>
          <a:endParaRPr lang="nl-NL" sz="1500" kern="1200" dirty="0"/>
        </a:p>
      </dsp:txBody>
      <dsp:txXfrm>
        <a:off x="572760" y="290669"/>
        <a:ext cx="1703651" cy="1135766"/>
      </dsp:txXfrm>
    </dsp:sp>
    <dsp:sp modelId="{8C34C3A9-5A8C-4951-A42D-4B51FC35F43E}">
      <dsp:nvSpPr>
        <dsp:cNvPr id="0" name=""/>
        <dsp:cNvSpPr/>
      </dsp:nvSpPr>
      <dsp:spPr>
        <a:xfrm>
          <a:off x="2560353" y="290669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smtClean="0"/>
            <a:t>Build predictive model using multiple techniques</a:t>
          </a:r>
          <a:endParaRPr lang="nl-NL" sz="1500" kern="1200" dirty="0"/>
        </a:p>
      </dsp:txBody>
      <dsp:txXfrm>
        <a:off x="3128236" y="290669"/>
        <a:ext cx="1703651" cy="1135766"/>
      </dsp:txXfrm>
    </dsp:sp>
    <dsp:sp modelId="{0F52AB28-3E9E-4329-A33D-8AA2D3FF9C17}">
      <dsp:nvSpPr>
        <dsp:cNvPr id="0" name=""/>
        <dsp:cNvSpPr/>
      </dsp:nvSpPr>
      <dsp:spPr>
        <a:xfrm>
          <a:off x="5115829" y="290669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Optimal model identified through testing and evaluation</a:t>
          </a:r>
          <a:endParaRPr lang="nl-NL" sz="1500" kern="1200" dirty="0"/>
        </a:p>
      </dsp:txBody>
      <dsp:txXfrm>
        <a:off x="5683712" y="290669"/>
        <a:ext cx="1703651" cy="1135766"/>
      </dsp:txXfrm>
    </dsp:sp>
    <dsp:sp modelId="{9717B310-73A9-4B1E-A841-E8E4D0973D22}">
      <dsp:nvSpPr>
        <dsp:cNvPr id="0" name=""/>
        <dsp:cNvSpPr/>
      </dsp:nvSpPr>
      <dsp:spPr>
        <a:xfrm>
          <a:off x="7671304" y="290669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Identified top variables that explain group member attendance</a:t>
          </a:r>
          <a:endParaRPr lang="nl-NL" sz="1500" kern="1200" dirty="0"/>
        </a:p>
      </dsp:txBody>
      <dsp:txXfrm>
        <a:off x="8239187" y="290669"/>
        <a:ext cx="1703651" cy="1135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EF406-B533-4867-9FC5-85CBDCB6F911}" type="datetimeFigureOut">
              <a:rPr lang="nl-NL" smtClean="0"/>
              <a:t>2-10-2017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BA93A-F92A-4349-AD47-3BE92C7552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796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regression assumptions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linearity and additivity of the relationship between dependent and independent variables: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(ii) statistical independence of the errors (in particular, no correlation between consecutive errors in the case of time series data)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(iii) homoscedasticity (constant variance) of the errors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(iv) normality of the error distribution.</a:t>
            </a:r>
          </a:p>
          <a:p>
            <a:endParaRPr lang="nl-N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BA93A-F92A-4349-AD47-3BE92C7552B5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84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Hive table: BDP</a:t>
            </a:r>
            <a:r>
              <a:rPr lang="en-US" baseline="0" dirty="0" smtClean="0"/>
              <a:t> data lake, eventually a </a:t>
            </a:r>
            <a:r>
              <a:rPr lang="en-US" dirty="0" smtClean="0"/>
              <a:t>mapping to</a:t>
            </a:r>
            <a:r>
              <a:rPr lang="en-US" baseline="0" dirty="0" smtClean="0"/>
              <a:t> DSC or BDP</a:t>
            </a:r>
          </a:p>
          <a:p>
            <a:pPr marL="228600" indent="-228600">
              <a:buAutoNum type="arabicPeriod"/>
            </a:pPr>
            <a:r>
              <a:rPr lang="en-US" dirty="0" smtClean="0"/>
              <a:t>Intermediate steps: data also stored in Hive</a:t>
            </a:r>
          </a:p>
          <a:p>
            <a:pPr marL="228600" indent="-228600">
              <a:buAutoNum type="arabicPeriod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7302B-3604-4AF4-9507-8D52C1FED9D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517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CCF4-A8A3-418F-AA12-964C00CA898C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77BB-02BE-4B2A-8C7D-B2CDB95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4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CCF4-A8A3-418F-AA12-964C00CA898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77BB-02BE-4B2A-8C7D-B2CDB95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5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CCF4-A8A3-418F-AA12-964C00CA898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77BB-02BE-4B2A-8C7D-B2CDB95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34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673099" y="1623486"/>
            <a:ext cx="10852149" cy="4622799"/>
          </a:xfrm>
        </p:spPr>
        <p:txBody>
          <a:bodyPr/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73099" y="507999"/>
            <a:ext cx="10847917" cy="4247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12190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baseline="0">
                <a:solidFill>
                  <a:srgbClr val="0070C0"/>
                </a:solidFill>
              </a:defRPr>
            </a:lvl1pPr>
          </a:lstStyle>
          <a:p>
            <a:pPr marL="0" marR="0" lvl="0" indent="0" algn="l" defTabSz="12190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Click to add title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673101" y="6330951"/>
            <a:ext cx="8259233" cy="480000"/>
          </a:xfrm>
        </p:spPr>
        <p:txBody>
          <a:bodyPr numCol="2" spcCol="72000"/>
          <a:lstStyle>
            <a:lvl1pPr marL="0" indent="0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02" indent="0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219006" indent="0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828509" indent="0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438014" indent="0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73099" y="990935"/>
            <a:ext cx="10847919" cy="448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12190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33" b="1" baseline="0">
                <a:solidFill>
                  <a:srgbClr val="0070C0"/>
                </a:solidFill>
              </a:defRPr>
            </a:lvl1pPr>
          </a:lstStyle>
          <a:p>
            <a:pPr marL="0" marR="0" lvl="0" indent="0" algn="l" defTabSz="12190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292765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CCF4-A8A3-418F-AA12-964C00CA898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77BB-02BE-4B2A-8C7D-B2CDB95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3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CCF4-A8A3-418F-AA12-964C00CA898C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77BB-02BE-4B2A-8C7D-B2CDB95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4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CCF4-A8A3-418F-AA12-964C00CA898C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77BB-02BE-4B2A-8C7D-B2CDB95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CCF4-A8A3-418F-AA12-964C00CA898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77BB-02BE-4B2A-8C7D-B2CDB95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7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CCF4-A8A3-418F-AA12-964C00CA898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77BB-02BE-4B2A-8C7D-B2CDB95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4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CCF4-A8A3-418F-AA12-964C00CA898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77BB-02BE-4B2A-8C7D-B2CDB95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6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CCF4-A8A3-418F-AA12-964C00CA898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77BB-02BE-4B2A-8C7D-B2CDB95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5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CCF4-A8A3-418F-AA12-964C00CA898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77BB-02BE-4B2A-8C7D-B2CDB95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1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fld id="{979FCCF4-A8A3-418F-AA12-964C00CA898C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fld id="{3A7B77BB-02BE-4B2A-8C7D-B2CDB957DE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0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Meetup event attendance prediction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Xin Pang</a:t>
            </a:r>
          </a:p>
          <a:p>
            <a:pPr algn="l"/>
            <a:fld id="{F5564906-6A14-4179-9479-E842ED4981B9}" type="datetime2">
              <a:rPr lang="en-US" smtClean="0"/>
              <a:pPr algn="l"/>
              <a:t>Monday, October 02,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49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1974788" y="4005064"/>
            <a:ext cx="9079576" cy="22080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Production environment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4788" y="1203141"/>
            <a:ext cx="9079576" cy="2208000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Development environment</a:t>
            </a:r>
            <a:endParaRPr lang="nl-NL" dirty="0">
              <a:solidFill>
                <a:schemeClr val="accent3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018794" y="1614915"/>
            <a:ext cx="2881308" cy="1230424"/>
          </a:xfrm>
          <a:prstGeom prst="rect">
            <a:avLst/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cxnSp>
        <p:nvCxnSpPr>
          <p:cNvPr id="69" name="Straight Arrow Connector 68"/>
          <p:cNvCxnSpPr>
            <a:stCxn id="32" idx="2"/>
            <a:endCxn id="11" idx="0"/>
          </p:cNvCxnSpPr>
          <p:nvPr/>
        </p:nvCxnSpPr>
        <p:spPr>
          <a:xfrm flipH="1">
            <a:off x="5701772" y="1557716"/>
            <a:ext cx="6035" cy="487891"/>
          </a:xfrm>
          <a:prstGeom prst="straightConnector1">
            <a:avLst/>
          </a:prstGeom>
          <a:ln w="22225">
            <a:solidFill>
              <a:schemeClr val="accent5">
                <a:alpha val="7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974789" y="3612480"/>
            <a:ext cx="8989887" cy="0"/>
          </a:xfrm>
          <a:prstGeom prst="line">
            <a:avLst/>
          </a:prstGeom>
          <a:ln w="31750">
            <a:solidFill>
              <a:schemeClr val="accent2"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183082" y="1893669"/>
            <a:ext cx="1277084" cy="6720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 dirty="0"/>
              <a:t>1. Visit level data aggregation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13318" y="2045607"/>
            <a:ext cx="1176912" cy="6720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 dirty="0"/>
              <a:t>3.1 User level data aggregation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06501" y="1882586"/>
            <a:ext cx="1025101" cy="6831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 dirty="0"/>
              <a:t>2. Invalid data filtering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119622" y="1884144"/>
            <a:ext cx="1123728" cy="683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 dirty="0"/>
              <a:t>4. Model building and fine tuning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961406" y="4742233"/>
            <a:ext cx="1440160" cy="6720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 dirty="0"/>
              <a:t>6. Churn scoring</a:t>
            </a:r>
          </a:p>
        </p:txBody>
      </p:sp>
      <p:sp>
        <p:nvSpPr>
          <p:cNvPr id="29" name="Flowchart: Document 28"/>
          <p:cNvSpPr/>
          <p:nvPr/>
        </p:nvSpPr>
        <p:spPr>
          <a:xfrm>
            <a:off x="9908558" y="4625457"/>
            <a:ext cx="1056117" cy="905628"/>
          </a:xfrm>
          <a:prstGeom prst="flowChartDocumen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 dirty="0"/>
              <a:t>User churn probability &amp; churn drivers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84754" y="2045607"/>
            <a:ext cx="1430260" cy="6720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 dirty="0"/>
              <a:t>3.2 Churn labelling &amp; training data selection</a:t>
            </a:r>
          </a:p>
        </p:txBody>
      </p:sp>
      <p:sp>
        <p:nvSpPr>
          <p:cNvPr id="32" name="Flowchart: Document 31"/>
          <p:cNvSpPr/>
          <p:nvPr/>
        </p:nvSpPr>
        <p:spPr>
          <a:xfrm>
            <a:off x="5113318" y="1252366"/>
            <a:ext cx="1188980" cy="326967"/>
          </a:xfrm>
          <a:prstGeom prst="flowChartDocumen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Aggregation Interval</a:t>
            </a:r>
          </a:p>
          <a:p>
            <a:pPr algn="ctr"/>
            <a:r>
              <a:rPr lang="en-US" sz="800" b="1" dirty="0">
                <a:solidFill>
                  <a:schemeClr val="bg1"/>
                </a:solidFill>
              </a:rPr>
              <a:t>Qualification Interval</a:t>
            </a:r>
          </a:p>
        </p:txBody>
      </p:sp>
      <p:sp>
        <p:nvSpPr>
          <p:cNvPr id="33" name="Flowchart: Document 32"/>
          <p:cNvSpPr/>
          <p:nvPr/>
        </p:nvSpPr>
        <p:spPr>
          <a:xfrm>
            <a:off x="6523820" y="1243031"/>
            <a:ext cx="1152129" cy="326967"/>
          </a:xfrm>
          <a:prstGeom prst="flowChartDocumen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Labelling Rules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625067" y="1876213"/>
            <a:ext cx="1159331" cy="7078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 dirty="0"/>
              <a:t>5. Model performance evaluation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77378" y="3621204"/>
            <a:ext cx="2386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Scoring Pipeline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974789" y="842275"/>
            <a:ext cx="1920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Training Pipeline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319242" y="4742233"/>
            <a:ext cx="1440160" cy="6720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85000"/>
                <a:alpha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 dirty="0"/>
              <a:t>1. Visit level data aggregation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199963" y="4742233"/>
            <a:ext cx="1440160" cy="6720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85000"/>
                <a:alpha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 dirty="0"/>
              <a:t>2. Invalid data filtering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080684" y="4742233"/>
            <a:ext cx="1440160" cy="6720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85000"/>
                <a:alpha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 dirty="0"/>
              <a:t>3.1 User level data aggregation</a:t>
            </a:r>
          </a:p>
        </p:txBody>
      </p:sp>
      <p:sp>
        <p:nvSpPr>
          <p:cNvPr id="2" name="Can 1"/>
          <p:cNvSpPr/>
          <p:nvPr/>
        </p:nvSpPr>
        <p:spPr>
          <a:xfrm>
            <a:off x="867774" y="3088548"/>
            <a:ext cx="862192" cy="1059529"/>
          </a:xfrm>
          <a:prstGeom prst="can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b="1" dirty="0"/>
              <a:t>Data warehouse</a:t>
            </a:r>
            <a:endParaRPr lang="nl-NL" sz="933" b="1" dirty="0"/>
          </a:p>
        </p:txBody>
      </p:sp>
      <p:cxnSp>
        <p:nvCxnSpPr>
          <p:cNvPr id="12" name="Straight Arrow Connector 11"/>
          <p:cNvCxnSpPr>
            <a:stCxn id="2" idx="4"/>
            <a:endCxn id="4" idx="1"/>
          </p:cNvCxnSpPr>
          <p:nvPr/>
        </p:nvCxnSpPr>
        <p:spPr>
          <a:xfrm flipV="1">
            <a:off x="1729966" y="2229707"/>
            <a:ext cx="453116" cy="1388605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13" idx="1"/>
          </p:cNvCxnSpPr>
          <p:nvPr/>
        </p:nvCxnSpPr>
        <p:spPr>
          <a:xfrm flipV="1">
            <a:off x="3460166" y="2224165"/>
            <a:ext cx="246335" cy="5543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8" idx="3"/>
            <a:endCxn id="14" idx="1"/>
          </p:cNvCxnSpPr>
          <p:nvPr/>
        </p:nvCxnSpPr>
        <p:spPr>
          <a:xfrm flipV="1">
            <a:off x="7900103" y="2226024"/>
            <a:ext cx="219521" cy="4105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3"/>
            <a:endCxn id="43" idx="1"/>
          </p:cNvCxnSpPr>
          <p:nvPr/>
        </p:nvCxnSpPr>
        <p:spPr>
          <a:xfrm>
            <a:off x="9243350" y="2226024"/>
            <a:ext cx="381716" cy="4105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57" idx="1"/>
          </p:cNvCxnSpPr>
          <p:nvPr/>
        </p:nvCxnSpPr>
        <p:spPr>
          <a:xfrm>
            <a:off x="1729966" y="3612479"/>
            <a:ext cx="589276" cy="1465792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7" idx="3"/>
            <a:endCxn id="58" idx="1"/>
          </p:cNvCxnSpPr>
          <p:nvPr/>
        </p:nvCxnSpPr>
        <p:spPr>
          <a:xfrm>
            <a:off x="3759404" y="5078271"/>
            <a:ext cx="440561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8" idx="3"/>
            <a:endCxn id="59" idx="1"/>
          </p:cNvCxnSpPr>
          <p:nvPr/>
        </p:nvCxnSpPr>
        <p:spPr>
          <a:xfrm>
            <a:off x="5640125" y="5078271"/>
            <a:ext cx="440561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9" idx="3"/>
            <a:endCxn id="19" idx="1"/>
          </p:cNvCxnSpPr>
          <p:nvPr/>
        </p:nvCxnSpPr>
        <p:spPr>
          <a:xfrm>
            <a:off x="7520847" y="5078271"/>
            <a:ext cx="440561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3" idx="2"/>
            <a:endCxn id="30" idx="0"/>
          </p:cNvCxnSpPr>
          <p:nvPr/>
        </p:nvCxnSpPr>
        <p:spPr>
          <a:xfrm>
            <a:off x="7099884" y="1548382"/>
            <a:ext cx="0" cy="497225"/>
          </a:xfrm>
          <a:prstGeom prst="straightConnector1">
            <a:avLst/>
          </a:prstGeom>
          <a:ln w="22225">
            <a:solidFill>
              <a:schemeClr val="accent5">
                <a:alpha val="7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15413" y="6445952"/>
            <a:ext cx="192000" cy="1920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85000"/>
                <a:alpha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 dirty="0"/>
          </a:p>
        </p:txBody>
      </p:sp>
      <p:sp>
        <p:nvSpPr>
          <p:cNvPr id="83" name="TextBox 82"/>
          <p:cNvSpPr txBox="1"/>
          <p:nvPr/>
        </p:nvSpPr>
        <p:spPr>
          <a:xfrm>
            <a:off x="999376" y="6444270"/>
            <a:ext cx="2160000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33" dirty="0"/>
              <a:t>Shared process with training pipeline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190507" y="6445952"/>
            <a:ext cx="192000" cy="1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933"/>
          </a:p>
        </p:txBody>
      </p:sp>
      <p:sp>
        <p:nvSpPr>
          <p:cNvPr id="86" name="TextBox 85"/>
          <p:cNvSpPr txBox="1"/>
          <p:nvPr/>
        </p:nvSpPr>
        <p:spPr>
          <a:xfrm>
            <a:off x="5378639" y="6445953"/>
            <a:ext cx="2160000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33" dirty="0"/>
              <a:t>Input / output data</a:t>
            </a:r>
            <a:endParaRPr lang="nl-NL" sz="933" dirty="0"/>
          </a:p>
        </p:txBody>
      </p:sp>
      <p:sp>
        <p:nvSpPr>
          <p:cNvPr id="87" name="Rectangle 86"/>
          <p:cNvSpPr/>
          <p:nvPr/>
        </p:nvSpPr>
        <p:spPr>
          <a:xfrm>
            <a:off x="3129568" y="6441377"/>
            <a:ext cx="192000" cy="1920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321568" y="6445953"/>
            <a:ext cx="2160000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33" dirty="0"/>
              <a:t>Model</a:t>
            </a:r>
            <a:endParaRPr lang="nl-NL" sz="933" dirty="0"/>
          </a:p>
        </p:txBody>
      </p:sp>
      <p:sp>
        <p:nvSpPr>
          <p:cNvPr id="89" name="TextBox 88"/>
          <p:cNvSpPr txBox="1"/>
          <p:nvPr/>
        </p:nvSpPr>
        <p:spPr>
          <a:xfrm>
            <a:off x="815414" y="6143924"/>
            <a:ext cx="177719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dirty="0"/>
              <a:t>Legend</a:t>
            </a:r>
            <a:endParaRPr lang="nl-NL" sz="1333" b="1" dirty="0"/>
          </a:p>
        </p:txBody>
      </p:sp>
      <p:sp>
        <p:nvSpPr>
          <p:cNvPr id="90" name="Text Placeholder 89"/>
          <p:cNvSpPr>
            <a:spLocks noGrp="1"/>
          </p:cNvSpPr>
          <p:nvPr>
            <p:ph type="body" sz="quarter" idx="10"/>
          </p:nvPr>
        </p:nvSpPr>
        <p:spPr>
          <a:xfrm>
            <a:off x="568736" y="325561"/>
            <a:ext cx="10847917" cy="424724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2800" b="0" dirty="0">
                <a:solidFill>
                  <a:schemeClr val="tx1"/>
                </a:solidFill>
              </a:rPr>
              <a:t>Process overview</a:t>
            </a:r>
            <a:endParaRPr lang="nl-NL" sz="2800" b="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508835" y="6445952"/>
            <a:ext cx="192000" cy="192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700835" y="6441377"/>
            <a:ext cx="2160000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33" dirty="0"/>
              <a:t>Configurable parameters</a:t>
            </a:r>
            <a:endParaRPr lang="nl-NL" sz="933" dirty="0"/>
          </a:p>
        </p:txBody>
      </p:sp>
      <p:cxnSp>
        <p:nvCxnSpPr>
          <p:cNvPr id="55" name="Straight Arrow Connector 54"/>
          <p:cNvCxnSpPr>
            <a:stCxn id="100" idx="2"/>
            <a:endCxn id="19" idx="0"/>
          </p:cNvCxnSpPr>
          <p:nvPr/>
        </p:nvCxnSpPr>
        <p:spPr>
          <a:xfrm>
            <a:off x="8681486" y="4331817"/>
            <a:ext cx="0" cy="410416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9" idx="3"/>
            <a:endCxn id="29" idx="1"/>
          </p:cNvCxnSpPr>
          <p:nvPr/>
        </p:nvCxnSpPr>
        <p:spPr>
          <a:xfrm flipV="1">
            <a:off x="9401568" y="5078272"/>
            <a:ext cx="506991" cy="1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18794" y="1621859"/>
            <a:ext cx="2206812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b="1" dirty="0">
                <a:solidFill>
                  <a:schemeClr val="bg1"/>
                </a:solidFill>
              </a:rPr>
              <a:t>3. Feature Engineering</a:t>
            </a:r>
          </a:p>
        </p:txBody>
      </p:sp>
      <p:cxnSp>
        <p:nvCxnSpPr>
          <p:cNvPr id="84" name="Straight Arrow Connector 83"/>
          <p:cNvCxnSpPr>
            <a:stCxn id="13" idx="3"/>
            <a:endCxn id="48" idx="1"/>
          </p:cNvCxnSpPr>
          <p:nvPr/>
        </p:nvCxnSpPr>
        <p:spPr>
          <a:xfrm>
            <a:off x="4731602" y="2224165"/>
            <a:ext cx="287192" cy="5963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Document 90"/>
          <p:cNvSpPr/>
          <p:nvPr/>
        </p:nvSpPr>
        <p:spPr>
          <a:xfrm>
            <a:off x="6206274" y="4305617"/>
            <a:ext cx="1188980" cy="326967"/>
          </a:xfrm>
          <a:prstGeom prst="flowChartDocumen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Aggregation Interval</a:t>
            </a:r>
          </a:p>
        </p:txBody>
      </p:sp>
      <p:cxnSp>
        <p:nvCxnSpPr>
          <p:cNvPr id="92" name="Straight Arrow Connector 91"/>
          <p:cNvCxnSpPr>
            <a:stCxn id="91" idx="2"/>
            <a:endCxn id="59" idx="0"/>
          </p:cNvCxnSpPr>
          <p:nvPr/>
        </p:nvCxnSpPr>
        <p:spPr>
          <a:xfrm>
            <a:off x="6800764" y="4610967"/>
            <a:ext cx="0" cy="131267"/>
          </a:xfrm>
          <a:prstGeom prst="straightConnector1">
            <a:avLst/>
          </a:prstGeom>
          <a:ln w="22225">
            <a:solidFill>
              <a:schemeClr val="accent5">
                <a:alpha val="7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554756" y="2733819"/>
            <a:ext cx="1242639" cy="567536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 dirty="0"/>
              <a:t>Churn model</a:t>
            </a:r>
          </a:p>
          <a:p>
            <a:pPr algn="ctr"/>
            <a:r>
              <a:rPr lang="en-US" sz="1067" b="1" dirty="0"/>
              <a:t>(classification)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8060168" y="3764281"/>
            <a:ext cx="1242639" cy="567536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 dirty="0"/>
              <a:t>Chosen model from DSC</a:t>
            </a:r>
          </a:p>
        </p:txBody>
      </p:sp>
      <p:cxnSp>
        <p:nvCxnSpPr>
          <p:cNvPr id="101" name="Straight Arrow Connector 100"/>
          <p:cNvCxnSpPr>
            <a:stCxn id="20" idx="2"/>
            <a:endCxn id="100" idx="0"/>
          </p:cNvCxnSpPr>
          <p:nvPr/>
        </p:nvCxnSpPr>
        <p:spPr>
          <a:xfrm flipH="1">
            <a:off x="8681486" y="3301355"/>
            <a:ext cx="494588" cy="462927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  <a:alpha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endCxn id="20" idx="3"/>
          </p:cNvCxnSpPr>
          <p:nvPr/>
        </p:nvCxnSpPr>
        <p:spPr>
          <a:xfrm rot="5400000">
            <a:off x="9784288" y="2597144"/>
            <a:ext cx="433547" cy="407339"/>
          </a:xfrm>
          <a:prstGeom prst="bentConnector2">
            <a:avLst/>
          </a:prstGeom>
          <a:ln w="28575">
            <a:solidFill>
              <a:schemeClr val="accent1">
                <a:shade val="95000"/>
                <a:satMod val="10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2695" y="2582413"/>
            <a:ext cx="918841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dirty="0"/>
              <a:t>Training data</a:t>
            </a:r>
            <a:endParaRPr lang="nl-NL" sz="1067" dirty="0"/>
          </a:p>
        </p:txBody>
      </p:sp>
      <p:sp>
        <p:nvSpPr>
          <p:cNvPr id="71" name="TextBox 70"/>
          <p:cNvSpPr txBox="1"/>
          <p:nvPr/>
        </p:nvSpPr>
        <p:spPr>
          <a:xfrm>
            <a:off x="1117577" y="4380250"/>
            <a:ext cx="87395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dirty="0"/>
              <a:t>Scoring data</a:t>
            </a:r>
            <a:endParaRPr lang="nl-NL" sz="1067" dirty="0"/>
          </a:p>
        </p:txBody>
      </p:sp>
    </p:spTree>
    <p:extLst>
      <p:ext uri="{BB962C8B-B14F-4D97-AF65-F5344CB8AC3E}">
        <p14:creationId xmlns:p14="http://schemas.microsoft.com/office/powerpoint/2010/main" val="248553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" grpId="0" animBg="1"/>
      <p:bldP spid="48" grpId="0" animBg="1"/>
      <p:bldP spid="4" grpId="0" animBg="1"/>
      <p:bldP spid="11" grpId="0" animBg="1"/>
      <p:bldP spid="13" grpId="0" animBg="1"/>
      <p:bldP spid="14" grpId="0" animBg="1"/>
      <p:bldP spid="19" grpId="0" animBg="1"/>
      <p:bldP spid="29" grpId="0" animBg="1"/>
      <p:bldP spid="30" grpId="0" animBg="1"/>
      <p:bldP spid="32" grpId="0" animBg="1"/>
      <p:bldP spid="33" grpId="0" animBg="1"/>
      <p:bldP spid="43" grpId="0" animBg="1"/>
      <p:bldP spid="50" grpId="0"/>
      <p:bldP spid="54" grpId="0"/>
      <p:bldP spid="57" grpId="0" animBg="1"/>
      <p:bldP spid="58" grpId="0" animBg="1"/>
      <p:bldP spid="59" grpId="0" animBg="1"/>
      <p:bldP spid="2" grpId="0" animBg="1"/>
      <p:bldP spid="39" grpId="0"/>
      <p:bldP spid="91" grpId="0" animBg="1"/>
      <p:bldP spid="20" grpId="0" animBg="1"/>
      <p:bldP spid="100" grpId="0" animBg="1"/>
      <p:bldP spid="34" grpId="0"/>
      <p:bldP spid="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related</a:t>
            </a:r>
          </a:p>
          <a:p>
            <a:pPr lvl="1"/>
            <a:r>
              <a:rPr lang="en-US" dirty="0" smtClean="0"/>
              <a:t>Number of members in group.</a:t>
            </a:r>
          </a:p>
          <a:p>
            <a:pPr lvl="1"/>
            <a:r>
              <a:rPr lang="en-US" dirty="0" smtClean="0"/>
              <a:t>Event duration.</a:t>
            </a:r>
          </a:p>
          <a:p>
            <a:pPr lvl="1"/>
            <a:r>
              <a:rPr lang="en-US" dirty="0" smtClean="0"/>
              <a:t>Apply LDA to generate semantic similarity of event-user pairs and event-group pairs.</a:t>
            </a:r>
          </a:p>
          <a:p>
            <a:r>
              <a:rPr lang="en-US" dirty="0" smtClean="0"/>
              <a:t>Approach related</a:t>
            </a:r>
          </a:p>
          <a:p>
            <a:pPr lvl="1"/>
            <a:r>
              <a:rPr lang="en-US" dirty="0" smtClean="0"/>
              <a:t>Apply different approaches in groups that has organized many events vs. groups with not many events separately.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5949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approach</a:t>
            </a:r>
            <a:endParaRPr lang="nl-N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639883"/>
              </p:ext>
            </p:extLst>
          </p:nvPr>
        </p:nvGraphicFramePr>
        <p:xfrm>
          <a:off x="3091202" y="4316815"/>
          <a:ext cx="5638017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339"/>
                <a:gridCol w="1879339"/>
                <a:gridCol w="18793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Temporal</a:t>
                      </a:r>
                      <a:endParaRPr lang="nl-NL" sz="1400" dirty="0">
                        <a:solidFill>
                          <a:sysClr val="windowText" lastClr="000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Spatial</a:t>
                      </a:r>
                      <a:endParaRPr lang="nl-NL" sz="1400" dirty="0">
                        <a:solidFill>
                          <a:sysClr val="windowText" lastClr="000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Semantic</a:t>
                      </a:r>
                      <a:endParaRPr lang="nl-NL" sz="1400" dirty="0">
                        <a:solidFill>
                          <a:sysClr val="windowText" lastClr="000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Hour of day</a:t>
                      </a:r>
                      <a:r>
                        <a:rPr lang="en-US" sz="1200" baseline="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s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imilarity</a:t>
                      </a:r>
                      <a:r>
                        <a:rPr lang="en-US" sz="1200" baseline="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with events in past X days </a:t>
                      </a:r>
                      <a:endParaRPr lang="nl-NL" sz="1200" dirty="0" smtClean="0">
                        <a:solidFill>
                          <a:sysClr val="windowText" lastClr="000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Day of week similarity with</a:t>
                      </a:r>
                      <a:r>
                        <a:rPr lang="en-US" sz="1200" baseline="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events in past X days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aseline="0" dirty="0" smtClean="0">
                        <a:solidFill>
                          <a:sysClr val="windowText" lastClr="000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nl-NL" sz="1200" dirty="0">
                        <a:solidFill>
                          <a:sysClr val="windowText" lastClr="000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Location similarity with events in past X days</a:t>
                      </a:r>
                      <a:endParaRPr lang="nl-NL" sz="1200" dirty="0">
                        <a:solidFill>
                          <a:sysClr val="windowText" lastClr="000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# similar-topic events attended in past X days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% attended</a:t>
                      </a:r>
                      <a:r>
                        <a:rPr lang="en-US" sz="1200" baseline="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similar-topic events in past X days</a:t>
                      </a:r>
                      <a:endParaRPr lang="nl-NL" sz="1200" dirty="0">
                        <a:solidFill>
                          <a:sysClr val="windowText" lastClr="000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91347"/>
              </p:ext>
            </p:extLst>
          </p:nvPr>
        </p:nvGraphicFramePr>
        <p:xfrm>
          <a:off x="1158711" y="4345776"/>
          <a:ext cx="11337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7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User</a:t>
                      </a:r>
                      <a:r>
                        <a:rPr lang="en-US" sz="1400" b="0" baseline="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1</a:t>
                      </a:r>
                      <a:endParaRPr lang="nl-NL" sz="1400" b="0" dirty="0">
                        <a:solidFill>
                          <a:sysClr val="windowText" lastClr="000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User 2</a:t>
                      </a:r>
                      <a:endParaRPr lang="nl-NL" sz="1400" b="0" dirty="0">
                        <a:solidFill>
                          <a:sysClr val="windowText" lastClr="000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User 3</a:t>
                      </a:r>
                      <a:endParaRPr lang="nl-NL" sz="1400" b="0" dirty="0">
                        <a:solidFill>
                          <a:sysClr val="windowText" lastClr="000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…</a:t>
                      </a:r>
                      <a:endParaRPr lang="nl-NL" sz="1400" b="0" dirty="0">
                        <a:solidFill>
                          <a:sysClr val="windowText" lastClr="000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User X</a:t>
                      </a:r>
                      <a:endParaRPr lang="nl-NL" sz="1400" b="0" dirty="0">
                        <a:solidFill>
                          <a:sysClr val="windowText" lastClr="000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5118358" y="3083796"/>
            <a:ext cx="1583703" cy="8672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New event</a:t>
            </a:r>
            <a:endParaRPr lang="nl-NL" dirty="0">
              <a:solidFill>
                <a:schemeClr val="accent1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" name="Straight Arrow Connector 8"/>
          <p:cNvCxnSpPr>
            <a:stCxn id="7" idx="2"/>
            <a:endCxn id="4" idx="0"/>
          </p:cNvCxnSpPr>
          <p:nvPr/>
        </p:nvCxnSpPr>
        <p:spPr>
          <a:xfrm>
            <a:off x="5910210" y="3951062"/>
            <a:ext cx="0" cy="36575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92481" y="4524865"/>
            <a:ext cx="798721" cy="942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92479" y="4875540"/>
            <a:ext cx="798721" cy="942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92479" y="5263449"/>
            <a:ext cx="798721" cy="942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292479" y="5646194"/>
            <a:ext cx="798721" cy="942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92480" y="6001583"/>
            <a:ext cx="798721" cy="942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014483"/>
              </p:ext>
            </p:extLst>
          </p:nvPr>
        </p:nvGraphicFramePr>
        <p:xfrm>
          <a:off x="9521071" y="4316815"/>
          <a:ext cx="11337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7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  <a:endParaRPr lang="nl-NL" sz="1400" b="0" dirty="0">
                        <a:solidFill>
                          <a:sysClr val="windowText" lastClr="000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  <a:endParaRPr lang="nl-NL" sz="1400" b="0" dirty="0">
                        <a:solidFill>
                          <a:sysClr val="windowText" lastClr="000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 (2)</a:t>
                      </a:r>
                      <a:endParaRPr lang="nl-NL" sz="1400" b="0" dirty="0">
                        <a:solidFill>
                          <a:sysClr val="windowText" lastClr="000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…</a:t>
                      </a:r>
                      <a:endParaRPr lang="nl-NL" sz="1400" b="0" dirty="0">
                        <a:solidFill>
                          <a:sysClr val="windowText" lastClr="000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  <a:endParaRPr lang="nl-NL" sz="1400" b="0" dirty="0">
                        <a:solidFill>
                          <a:sysClr val="windowText" lastClr="000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8729219" y="4515438"/>
            <a:ext cx="798721" cy="942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729217" y="4866113"/>
            <a:ext cx="798721" cy="942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729217" y="5254022"/>
            <a:ext cx="798721" cy="942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729217" y="5636767"/>
            <a:ext cx="798721" cy="942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729218" y="5992156"/>
            <a:ext cx="798721" cy="942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27938" y="3954461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Attendants</a:t>
            </a:r>
            <a:endParaRPr lang="nl-NL" sz="14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99225" y="3979404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Users</a:t>
            </a:r>
            <a:endParaRPr lang="nl-NL" sz="14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0" name="Content Placeholder 6"/>
          <p:cNvSpPr txBox="1">
            <a:spLocks/>
          </p:cNvSpPr>
          <p:nvPr/>
        </p:nvSpPr>
        <p:spPr>
          <a:xfrm>
            <a:off x="838200" y="1825625"/>
            <a:ext cx="10515600" cy="1052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Predict the number attend / not attend individually based on users activity in past X days.</a:t>
            </a:r>
          </a:p>
          <a:p>
            <a:r>
              <a:rPr lang="en-US" dirty="0" smtClean="0"/>
              <a:t>Suitable for users who attended certain amount of events in the past.</a:t>
            </a:r>
          </a:p>
          <a:p>
            <a:r>
              <a:rPr lang="en-US" dirty="0" smtClean="0"/>
              <a:t>Can be applied to very active (many events, many active attendants) groups.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2411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Details: feature related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Geo-distances</a:t>
            </a:r>
          </a:p>
          <a:p>
            <a:pPr lvl="1"/>
            <a:r>
              <a:rPr lang="nl-NL" dirty="0" smtClean="0"/>
              <a:t>Haversine distance of (lat_1, lon_1) and (lat_2, lon_2).</a:t>
            </a:r>
          </a:p>
          <a:p>
            <a:r>
              <a:rPr lang="en-US" dirty="0" smtClean="0"/>
              <a:t>Day of week</a:t>
            </a:r>
          </a:p>
          <a:p>
            <a:pPr lvl="1"/>
            <a:r>
              <a:rPr lang="en-US" dirty="0" smtClean="0"/>
              <a:t>Use one-hot encoder to formulate 7 features [Mon, Tue, Wed, Thu, Fri, Sat, Sun]. For linear regression only keep the first 6, e.g. if the event is on Wednesday, then the encoding is [0, 0, 1, 0, 0, 0].</a:t>
            </a:r>
          </a:p>
          <a:p>
            <a:r>
              <a:rPr lang="en-US" dirty="0" smtClean="0"/>
              <a:t>Hour of day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one-hot encoder to formulate 6 </a:t>
            </a:r>
            <a:r>
              <a:rPr lang="en-US" dirty="0"/>
              <a:t>features </a:t>
            </a:r>
            <a:r>
              <a:rPr lang="en-US" dirty="0" smtClean="0"/>
              <a:t>[03:00~06:00, 07:00~10:00, 11:00~14</a:t>
            </a:r>
            <a:r>
              <a:rPr lang="en-US" dirty="0"/>
              <a:t>:00</a:t>
            </a:r>
            <a:r>
              <a:rPr lang="en-US" dirty="0" smtClean="0"/>
              <a:t>, 15:00~18</a:t>
            </a:r>
            <a:r>
              <a:rPr lang="en-US" dirty="0"/>
              <a:t>:00</a:t>
            </a:r>
            <a:r>
              <a:rPr lang="en-US" dirty="0" smtClean="0"/>
              <a:t>, 19:00~22</a:t>
            </a:r>
            <a:r>
              <a:rPr lang="en-US" dirty="0"/>
              <a:t>:00</a:t>
            </a:r>
            <a:r>
              <a:rPr lang="en-US" dirty="0" smtClean="0"/>
              <a:t>, 23:00~02</a:t>
            </a:r>
            <a:r>
              <a:rPr lang="en-US" dirty="0"/>
              <a:t>:00</a:t>
            </a:r>
            <a:r>
              <a:rPr lang="en-US" dirty="0" smtClean="0"/>
              <a:t>]. For linear regression only keep the first 5, e.g. if the event happens at 20:00, the encoding is [0, 0, 0, 0, 1]</a:t>
            </a:r>
            <a:endParaRPr lang="en-US" dirty="0"/>
          </a:p>
          <a:p>
            <a:r>
              <a:rPr lang="en-US" dirty="0" smtClean="0"/>
              <a:t>Semantic similarity</a:t>
            </a:r>
          </a:p>
          <a:p>
            <a:pPr lvl="1"/>
            <a:r>
              <a:rPr lang="en-US" dirty="0" smtClean="0"/>
              <a:t>Event and group semantic similarity: given the event description in free text format, use a topic modelling method (LDA) to extract a fixed number of topics (e.g. 10 topics) and compare the cosine similarity with group topics.</a:t>
            </a:r>
          </a:p>
          <a:p>
            <a:pPr lvl="1"/>
            <a:r>
              <a:rPr lang="en-US" dirty="0" smtClean="0"/>
              <a:t>Event and user semantic similarity: get the users all group topics, compute the cosine similarity.</a:t>
            </a:r>
          </a:p>
        </p:txBody>
      </p:sp>
    </p:spTree>
    <p:extLst>
      <p:ext uri="{BB962C8B-B14F-4D97-AF65-F5344CB8AC3E}">
        <p14:creationId xmlns:p14="http://schemas.microsoft.com/office/powerpoint/2010/main" val="1616759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Details: data preprocessing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external city-latitude-longitude data to generate user geolocation features.</a:t>
            </a:r>
          </a:p>
          <a:p>
            <a:r>
              <a:rPr lang="en-US" dirty="0" smtClean="0"/>
              <a:t>Filtered out events without a timestamp.</a:t>
            </a:r>
          </a:p>
          <a:p>
            <a:r>
              <a:rPr lang="en-US" dirty="0" smtClean="0"/>
              <a:t>Removed users whose geo-distance &gt; .96 of the complete user group.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559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objective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identify the factors that influence group </a:t>
            </a:r>
            <a:r>
              <a:rPr lang="en-US" dirty="0" smtClean="0"/>
              <a:t>members </a:t>
            </a:r>
            <a:r>
              <a:rPr lang="en-US" dirty="0" smtClean="0"/>
              <a:t>event attendance</a:t>
            </a:r>
          </a:p>
          <a:p>
            <a:r>
              <a:rPr lang="en-US" dirty="0" smtClean="0"/>
              <a:t>To predict the expected number of event participants (group member and their guests)</a:t>
            </a:r>
          </a:p>
          <a:p>
            <a:r>
              <a:rPr lang="en-US" dirty="0" smtClean="0"/>
              <a:t>To optimize the event settings (e.g. location, time, date) to ensure maximum attendance.</a:t>
            </a:r>
          </a:p>
          <a:p>
            <a:pPr lvl="1"/>
            <a:r>
              <a:rPr lang="en-US" dirty="0" smtClean="0"/>
              <a:t>For hosting purpose: optimize the cost.</a:t>
            </a:r>
          </a:p>
          <a:p>
            <a:pPr lvl="1"/>
            <a:r>
              <a:rPr lang="en-US" dirty="0" smtClean="0"/>
              <a:t>For talent acquisition purpose: to attract as many attendants as possible to find talents.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653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information related to</a:t>
            </a:r>
            <a:r>
              <a:rPr lang="en-US" altLang="zh-CN" dirty="0" smtClean="0"/>
              <a:t> </a:t>
            </a:r>
            <a:r>
              <a:rPr lang="en-US" altLang="zh-CN" dirty="0"/>
              <a:t>groups, </a:t>
            </a:r>
            <a:r>
              <a:rPr lang="en-US" altLang="zh-CN" dirty="0" smtClean="0"/>
              <a:t>users, events, define </a:t>
            </a:r>
            <a:r>
              <a:rPr lang="en-US" altLang="zh-CN" b="1" u="sng" dirty="0" smtClean="0"/>
              <a:t>features</a:t>
            </a:r>
            <a:r>
              <a:rPr lang="en-US" altLang="zh-CN" dirty="0" smtClean="0"/>
              <a:t> such </a:t>
            </a:r>
            <a:r>
              <a:rPr lang="en-US" altLang="zh-CN" dirty="0" smtClean="0"/>
              <a:t>that they are used to </a:t>
            </a:r>
            <a:r>
              <a:rPr lang="en-US" altLang="zh-CN" b="1" u="sng" dirty="0" smtClean="0"/>
              <a:t>predict the </a:t>
            </a:r>
            <a:r>
              <a:rPr lang="en-US" altLang="zh-CN" b="1" u="sng" dirty="0" smtClean="0"/>
              <a:t>number </a:t>
            </a:r>
            <a:r>
              <a:rPr lang="en-US" altLang="zh-CN" b="1" u="sng" dirty="0" smtClean="0"/>
              <a:t>of group members </a:t>
            </a:r>
            <a:r>
              <a:rPr lang="en-US" altLang="zh-CN" dirty="0" smtClean="0"/>
              <a:t>(</a:t>
            </a:r>
            <a:r>
              <a:rPr lang="en-US" altLang="zh-CN" dirty="0" smtClean="0"/>
              <a:t>including guests</a:t>
            </a:r>
            <a:r>
              <a:rPr lang="en-US" altLang="zh-CN" dirty="0"/>
              <a:t>) participating </a:t>
            </a:r>
            <a:r>
              <a:rPr lang="en-US" altLang="zh-CN" dirty="0" smtClean="0"/>
              <a:t>events</a:t>
            </a:r>
            <a:r>
              <a:rPr lang="en-US" dirty="0" smtClean="0"/>
              <a:t>.</a:t>
            </a:r>
          </a:p>
          <a:p>
            <a:pPr lvl="1"/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Data</a:t>
            </a:r>
          </a:p>
          <a:p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498447" y="2379883"/>
            <a:ext cx="3195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ookman Old Style" panose="02050604050505020204" pitchFamily="18" charset="0"/>
              </a:rPr>
              <a:t>F(f</a:t>
            </a:r>
            <a:r>
              <a:rPr lang="en-US" sz="2800" baseline="-25000" dirty="0" smtClean="0">
                <a:latin typeface="Bookman Old Style" panose="02050604050505020204" pitchFamily="18" charset="0"/>
              </a:rPr>
              <a:t>1</a:t>
            </a:r>
            <a:r>
              <a:rPr lang="en-US" sz="2800" dirty="0" smtClean="0">
                <a:latin typeface="Bookman Old Style" panose="02050604050505020204" pitchFamily="18" charset="0"/>
              </a:rPr>
              <a:t>, f</a:t>
            </a:r>
            <a:r>
              <a:rPr lang="en-US" sz="2800" baseline="-25000" dirty="0">
                <a:latin typeface="Bookman Old Style" panose="02050604050505020204" pitchFamily="18" charset="0"/>
              </a:rPr>
              <a:t>2</a:t>
            </a:r>
            <a:r>
              <a:rPr lang="en-US" sz="2800" dirty="0" smtClean="0">
                <a:latin typeface="Bookman Old Style" panose="02050604050505020204" pitchFamily="18" charset="0"/>
              </a:rPr>
              <a:t>, …, </a:t>
            </a:r>
            <a:r>
              <a:rPr lang="en-US" sz="2800" dirty="0" err="1" smtClean="0">
                <a:latin typeface="Bookman Old Style" panose="02050604050505020204" pitchFamily="18" charset="0"/>
              </a:rPr>
              <a:t>f</a:t>
            </a:r>
            <a:r>
              <a:rPr lang="en-US" sz="2800" baseline="-25000" dirty="0" err="1">
                <a:latin typeface="Bookman Old Style" panose="02050604050505020204" pitchFamily="18" charset="0"/>
              </a:rPr>
              <a:t>n</a:t>
            </a:r>
            <a:r>
              <a:rPr lang="en-US" sz="2800" dirty="0" smtClean="0">
                <a:latin typeface="Bookman Old Style" panose="02050604050505020204" pitchFamily="18" charset="0"/>
              </a:rPr>
              <a:t>) ~ N</a:t>
            </a:r>
            <a:endParaRPr lang="nl-NL" sz="2800" dirty="0">
              <a:latin typeface="Bookman Old Style" panose="02050604050505020204" pitchFamily="18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608" y="3038040"/>
            <a:ext cx="7442782" cy="3405935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6737230" y="6228762"/>
            <a:ext cx="956322" cy="26701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665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nl-N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117613"/>
              </p:ext>
            </p:extLst>
          </p:nvPr>
        </p:nvGraphicFramePr>
        <p:xfrm>
          <a:off x="838200" y="1690688"/>
          <a:ext cx="10515600" cy="1717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657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75444"/>
              </p:ext>
            </p:extLst>
          </p:nvPr>
        </p:nvGraphicFramePr>
        <p:xfrm>
          <a:off x="838199" y="1552665"/>
          <a:ext cx="10515601" cy="2575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89151"/>
                <a:gridCol w="2842150"/>
                <a:gridCol w="2842150"/>
                <a:gridCol w="2842150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sz="1400" b="1" cap="small" baseline="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cap="small" baseline="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Group attribute</a:t>
                      </a:r>
                      <a:endParaRPr lang="en-US" sz="1400" cap="small" baseline="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cap="small" baseline="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Event attribute</a:t>
                      </a:r>
                      <a:endParaRPr lang="en-US" sz="1400" cap="small" baseline="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cap="small" baseline="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User attribute</a:t>
                      </a:r>
                      <a:endParaRPr lang="en-US" sz="1400" cap="small" baseline="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cap="small" baseline="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Spatial</a:t>
                      </a:r>
                      <a:endParaRPr lang="en-US" sz="1400" b="1" cap="small" baseline="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geo</a:t>
                      </a:r>
                      <a:r>
                        <a:rPr lang="en-US" sz="1400" baseline="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distance with event</a:t>
                      </a:r>
                      <a:endParaRPr lang="en-US" sz="1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geo distance with event</a:t>
                      </a:r>
                      <a:endParaRPr lang="en-US" sz="1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cap="small" baseline="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Temporal</a:t>
                      </a:r>
                    </a:p>
                    <a:p>
                      <a:pPr algn="l"/>
                      <a:endParaRPr lang="en-US" sz="1400" b="1" cap="small" baseline="0" dirty="0" smtClean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baseline="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# events in past X days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average # attendance in the past events</a:t>
                      </a:r>
                      <a:endParaRPr lang="en-US" sz="1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day of week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hour of day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event duration</a:t>
                      </a:r>
                      <a:endParaRPr lang="en-US" sz="1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# attended events in past X days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# days since</a:t>
                      </a:r>
                      <a:r>
                        <a:rPr lang="en-US" sz="1400" baseline="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last event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group membership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cap="small" baseline="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Semantic</a:t>
                      </a:r>
                      <a:endParaRPr lang="en-US" sz="1400" b="1" cap="small" baseline="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semantic similarity with event</a:t>
                      </a:r>
                      <a:endParaRPr lang="en-US" sz="1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semantic similarity with event</a:t>
                      </a:r>
                      <a:endParaRPr lang="en-US" sz="1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cap="small" baseline="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Others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group</a:t>
                      </a:r>
                      <a:r>
                        <a:rPr lang="en-US" sz="1400" baseline="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number of group members</a:t>
                      </a:r>
                      <a:endParaRPr lang="en-US" sz="1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90377"/>
            <a:ext cx="1524132" cy="1926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199" y="4290378"/>
            <a:ext cx="5182049" cy="19265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2115" y="4290378"/>
            <a:ext cx="3011685" cy="19265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2968" y="4752042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accent2"/>
                </a:solidFill>
              </a:rPr>
              <a:t>?</a:t>
            </a:r>
            <a:endParaRPr lang="nl-NL" sz="4400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50045" y="4752042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accent2"/>
                </a:solidFill>
              </a:rPr>
              <a:t>?</a:t>
            </a:r>
            <a:endParaRPr lang="nl-NL" sz="4400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27784" y="4791966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accent2"/>
                </a:solidFill>
              </a:rPr>
              <a:t>?</a:t>
            </a:r>
            <a:endParaRPr lang="nl-NL" sz="4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51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choice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Linear regression</a:t>
            </a:r>
            <a:endParaRPr lang="nl-NL" b="1" dirty="0"/>
          </a:p>
          <a:p>
            <a:pPr lvl="1"/>
            <a:r>
              <a:rPr lang="en-US" dirty="0" smtClean="0"/>
              <a:t>Assumption of linearity between independent and dependent variables is not satisfied.</a:t>
            </a:r>
          </a:p>
          <a:p>
            <a:pPr lvl="1"/>
            <a:r>
              <a:rPr lang="en-US" dirty="0" smtClean="0"/>
              <a:t>The relationship between independent variables and response variable is neither linear nor random.</a:t>
            </a:r>
          </a:p>
          <a:p>
            <a:r>
              <a:rPr lang="en-US" b="1" dirty="0" smtClean="0"/>
              <a:t>Decision tree</a:t>
            </a:r>
          </a:p>
          <a:p>
            <a:pPr lvl="1"/>
            <a:r>
              <a:rPr lang="en-US" dirty="0" smtClean="0"/>
              <a:t>Pros: can process non-linear relationships, easy to interpret.</a:t>
            </a:r>
          </a:p>
          <a:p>
            <a:pPr lvl="1"/>
            <a:r>
              <a:rPr lang="en-US" dirty="0" smtClean="0"/>
              <a:t>Cons: only generate discrete outputs, thus not good for predicting the exact number of attendants.</a:t>
            </a:r>
          </a:p>
          <a:p>
            <a:r>
              <a:rPr lang="en-US" dirty="0" smtClean="0"/>
              <a:t>For interpretation purpose, we start with building a decision tree model. </a:t>
            </a:r>
          </a:p>
          <a:p>
            <a:pPr lvl="1"/>
            <a:endParaRPr lang="en-US" dirty="0" smtClean="0"/>
          </a:p>
          <a:p>
            <a:endParaRPr lang="nl-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997" y="365125"/>
            <a:ext cx="5811838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6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</a:p>
          <a:p>
            <a:pPr lvl="1"/>
            <a:r>
              <a:rPr lang="en-US" dirty="0" err="1" smtClean="0"/>
              <a:t>e_reg_hours</a:t>
            </a:r>
            <a:r>
              <a:rPr lang="en-US" dirty="0" smtClean="0"/>
              <a:t>, </a:t>
            </a:r>
            <a:r>
              <a:rPr lang="en-US" dirty="0" err="1" smtClean="0"/>
              <a:t>vg_dist</a:t>
            </a:r>
            <a:r>
              <a:rPr lang="en-US" dirty="0" smtClean="0"/>
              <a:t>, </a:t>
            </a:r>
            <a:r>
              <a:rPr lang="en-US" dirty="0" err="1" smtClean="0"/>
              <a:t>vu_dist</a:t>
            </a:r>
            <a:r>
              <a:rPr lang="en-US" dirty="0" smtClean="0"/>
              <a:t>, </a:t>
            </a:r>
            <a:r>
              <a:rPr lang="en-US" dirty="0" err="1"/>
              <a:t>u_past_events</a:t>
            </a:r>
            <a:r>
              <a:rPr lang="en-US" dirty="0"/>
              <a:t>, </a:t>
            </a:r>
            <a:r>
              <a:rPr lang="en-US" dirty="0" err="1" smtClean="0"/>
              <a:t>roup_member_tenure</a:t>
            </a:r>
            <a:r>
              <a:rPr lang="en-US" dirty="0" smtClean="0"/>
              <a:t>, </a:t>
            </a:r>
            <a:r>
              <a:rPr lang="en-US" dirty="0" err="1" smtClean="0"/>
              <a:t>g_past_events</a:t>
            </a:r>
            <a:r>
              <a:rPr lang="en-US" dirty="0" smtClean="0"/>
              <a:t>, </a:t>
            </a:r>
            <a:r>
              <a:rPr lang="en-US" dirty="0" err="1" smtClean="0"/>
              <a:t>group_tenure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e_hour_1, e_hour_2, e_hour_3, e_hour_4, e_hour_5, e_hour_6, </a:t>
            </a:r>
          </a:p>
          <a:p>
            <a:pPr lvl="1"/>
            <a:r>
              <a:rPr lang="en-US" dirty="0" smtClean="0"/>
              <a:t>e_day_1, e_day_2, e_day_3, e_day_4, e_day_5, e_day_6, e_day_7</a:t>
            </a:r>
          </a:p>
          <a:p>
            <a:r>
              <a:rPr lang="en-US" dirty="0" smtClean="0"/>
              <a:t>The dataset is split into [64%, 16%, 20%] for training, validation and testing respectively.</a:t>
            </a:r>
          </a:p>
          <a:p>
            <a:r>
              <a:rPr lang="en-US" dirty="0" smtClean="0"/>
              <a:t>To retrieve the best performing model, a grid search of 5-fold cross validation is applied on the following parameters.</a:t>
            </a:r>
          </a:p>
          <a:p>
            <a:pPr lvl="1"/>
            <a:r>
              <a:rPr lang="nl-NL" dirty="0"/>
              <a:t>min_samples_split, max_depth, min_samples_leaf, </a:t>
            </a:r>
            <a:r>
              <a:rPr lang="nl-NL" dirty="0" smtClean="0"/>
              <a:t>max_leaf_nodes</a:t>
            </a:r>
          </a:p>
          <a:p>
            <a:pPr lvl="1"/>
            <a:r>
              <a:rPr lang="en-US" dirty="0" smtClean="0"/>
              <a:t>The resulted best model is with the following parameter.</a:t>
            </a:r>
          </a:p>
          <a:p>
            <a:pPr lvl="2"/>
            <a:r>
              <a:rPr lang="nl-NL" dirty="0" smtClean="0"/>
              <a:t>max_depth: 4</a:t>
            </a:r>
            <a:endParaRPr lang="nl-NL" dirty="0"/>
          </a:p>
          <a:p>
            <a:pPr lvl="2"/>
            <a:r>
              <a:rPr lang="nl-NL" dirty="0" smtClean="0"/>
              <a:t>max_leaf_nodes: 20</a:t>
            </a:r>
            <a:endParaRPr lang="nl-NL" dirty="0"/>
          </a:p>
          <a:p>
            <a:pPr lvl="2"/>
            <a:r>
              <a:rPr lang="nl-NL" dirty="0" smtClean="0"/>
              <a:t>min_samples_leaf: 40</a:t>
            </a:r>
            <a:endParaRPr lang="nl-NL" dirty="0"/>
          </a:p>
          <a:p>
            <a:pPr lvl="2"/>
            <a:r>
              <a:rPr lang="nl-NL" dirty="0" smtClean="0"/>
              <a:t>min_samples_split: 120</a:t>
            </a:r>
          </a:p>
          <a:p>
            <a:r>
              <a:rPr lang="en-US" dirty="0" smtClean="0"/>
              <a:t>Performance is measured based on R2: 0.303</a:t>
            </a:r>
            <a:endParaRPr lang="nl-NL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9367382"/>
              </p:ext>
            </p:extLst>
          </p:nvPr>
        </p:nvGraphicFramePr>
        <p:xfrm>
          <a:off x="6781800" y="36788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522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interpretation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average number of events attended by group members in the past 4 weeks is an important factor. If the average number of past event attendance is high, then the attendance of current event will be slightly lower.</a:t>
            </a:r>
          </a:p>
          <a:p>
            <a:r>
              <a:rPr lang="en-US" dirty="0" smtClean="0"/>
              <a:t> </a:t>
            </a:r>
            <a:endParaRPr lang="nl-NL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1667"/>
            <a:ext cx="10515600" cy="373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32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between model performance and interpretation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approaches can be further explored to find a good balance between model performance and its explain-ability.</a:t>
            </a:r>
          </a:p>
          <a:p>
            <a:pPr lvl="1"/>
            <a:r>
              <a:rPr lang="en-US" dirty="0"/>
              <a:t>Generalized additive </a:t>
            </a:r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Quantile regression</a:t>
            </a:r>
          </a:p>
          <a:p>
            <a:pPr lvl="1"/>
            <a:r>
              <a:rPr lang="en-US" dirty="0" smtClean="0"/>
              <a:t>Train a black-box model and build a surrogate explainable model on top</a:t>
            </a:r>
          </a:p>
          <a:p>
            <a:pPr lvl="1"/>
            <a:r>
              <a:rPr lang="en-US" dirty="0" smtClean="0"/>
              <a:t>Use black-box models such as gradient boosting or random forests and interpret the feature importance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341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1054</Words>
  <Application>Microsoft Office PowerPoint</Application>
  <PresentationFormat>Widescreen</PresentationFormat>
  <Paragraphs>164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 Unicode MS</vt:lpstr>
      <vt:lpstr>Arial</vt:lpstr>
      <vt:lpstr>Bookman Old Style</vt:lpstr>
      <vt:lpstr>Calibri</vt:lpstr>
      <vt:lpstr>Office 主题</vt:lpstr>
      <vt:lpstr>Meetup event attendance prediction</vt:lpstr>
      <vt:lpstr>Business objective</vt:lpstr>
      <vt:lpstr>Problem statement</vt:lpstr>
      <vt:lpstr>Approach</vt:lpstr>
      <vt:lpstr>Feature engineering</vt:lpstr>
      <vt:lpstr>Model choice</vt:lpstr>
      <vt:lpstr>Model building</vt:lpstr>
      <vt:lpstr>Model interpretation</vt:lpstr>
      <vt:lpstr>Balance between model performance and interpretation</vt:lpstr>
      <vt:lpstr>PowerPoint Presentation</vt:lpstr>
      <vt:lpstr>Next steps</vt:lpstr>
      <vt:lpstr>Alternative approach</vt:lpstr>
      <vt:lpstr>Details: feature related</vt:lpstr>
      <vt:lpstr>Details: data preprocessing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 Pang</dc:creator>
  <cp:lastModifiedBy>Xin Pang</cp:lastModifiedBy>
  <cp:revision>35</cp:revision>
  <dcterms:created xsi:type="dcterms:W3CDTF">2017-09-30T12:48:58Z</dcterms:created>
  <dcterms:modified xsi:type="dcterms:W3CDTF">2017-10-03T00:15:27Z</dcterms:modified>
</cp:coreProperties>
</file>