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64" r:id="rId4"/>
    <p:sldId id="266" r:id="rId5"/>
    <p:sldId id="267" r:id="rId6"/>
    <p:sldId id="268" r:id="rId7"/>
    <p:sldId id="271" r:id="rId8"/>
    <p:sldId id="263" r:id="rId9"/>
    <p:sldId id="269" r:id="rId10"/>
    <p:sldId id="270" r:id="rId11"/>
    <p:sldId id="259" r:id="rId12"/>
    <p:sldId id="257" r:id="rId13"/>
    <p:sldId id="258" r:id="rId1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9C4790-8E4C-482D-BBF1-385110B6F8B7}">
          <p14:sldIdLst>
            <p14:sldId id="256"/>
          </p14:sldIdLst>
        </p14:section>
        <p14:section name="Analysis" id="{7CC82DCD-DF74-433A-BE87-8D5BF39FE32A}">
          <p14:sldIdLst>
            <p14:sldId id="265"/>
            <p14:sldId id="264"/>
            <p14:sldId id="266"/>
            <p14:sldId id="267"/>
            <p14:sldId id="268"/>
            <p14:sldId id="271"/>
            <p14:sldId id="263"/>
            <p14:sldId id="269"/>
            <p14:sldId id="270"/>
          </p14:sldIdLst>
        </p14:section>
        <p14:section name="Technical note" id="{E9A13B69-8630-4561-BE0C-127A8A63608C}">
          <p14:sldIdLst>
            <p14:sldId id="259"/>
          </p14:sldIdLst>
        </p14:section>
        <p14:section name="Data &amp; questions" id="{B7829EB9-7144-4755-9686-71C10B559836}">
          <p14:sldIdLst>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7985"/>
    <a:srgbClr val="FF8000"/>
    <a:srgbClr val="F94D5D"/>
    <a:srgbClr val="FF85AE"/>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9" autoAdjust="0"/>
    <p:restoredTop sz="95411" autoAdjust="0"/>
  </p:normalViewPr>
  <p:slideViewPr>
    <p:cSldViewPr snapToGrid="0">
      <p:cViewPr varScale="1">
        <p:scale>
          <a:sx n="85" d="100"/>
          <a:sy n="85" d="100"/>
        </p:scale>
        <p:origin x="5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Workspace\PyCharm\product-review\data\rating_per_ca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nl-NL" b="1" dirty="0" smtClean="0"/>
              <a:t>% star ratings </a:t>
            </a:r>
            <a:r>
              <a:rPr lang="nl-NL" b="1" dirty="0"/>
              <a:t>per category</a:t>
            </a:r>
          </a:p>
        </c:rich>
      </c:tx>
      <c:layout>
        <c:manualLayout>
          <c:xMode val="edge"/>
          <c:yMode val="edge"/>
          <c:x val="0.44241245136186769"/>
          <c:y val="1.2863071590083281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nl-NL"/>
        </a:p>
      </c:txPr>
    </c:title>
    <c:autoTitleDeleted val="0"/>
    <c:plotArea>
      <c:layout/>
      <c:barChart>
        <c:barDir val="bar"/>
        <c:grouping val="percentStacked"/>
        <c:varyColors val="0"/>
        <c:ser>
          <c:idx val="0"/>
          <c:order val="0"/>
          <c:tx>
            <c:strRef>
              <c:f>Sheet2!$B$1</c:f>
              <c:strCache>
                <c:ptCount val="1"/>
                <c:pt idx="0">
                  <c:v>1 star</c:v>
                </c:pt>
              </c:strCache>
            </c:strRef>
          </c:tx>
          <c:spPr>
            <a:solidFill>
              <a:schemeClr val="accent2"/>
            </a:solidFill>
            <a:ln>
              <a:noFill/>
            </a:ln>
            <a:effectLst/>
          </c:spPr>
          <c:invertIfNegative val="0"/>
          <c:cat>
            <c:strRef>
              <c:f>Sheet2!$A$3:$A$26</c:f>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f>Sheet2!$B$3:$B$26</c:f>
              <c:numCache>
                <c:formatCode>General</c:formatCode>
                <c:ptCount val="24"/>
                <c:pt idx="0">
                  <c:v>358</c:v>
                </c:pt>
                <c:pt idx="1">
                  <c:v>105</c:v>
                </c:pt>
                <c:pt idx="2">
                  <c:v>1150</c:v>
                </c:pt>
                <c:pt idx="3">
                  <c:v>27222</c:v>
                </c:pt>
                <c:pt idx="4">
                  <c:v>7757</c:v>
                </c:pt>
                <c:pt idx="5">
                  <c:v>86</c:v>
                </c:pt>
                <c:pt idx="6">
                  <c:v>3518</c:v>
                </c:pt>
                <c:pt idx="7">
                  <c:v>100</c:v>
                </c:pt>
                <c:pt idx="8">
                  <c:v>5320</c:v>
                </c:pt>
                <c:pt idx="9">
                  <c:v>1215</c:v>
                </c:pt>
                <c:pt idx="10">
                  <c:v>7214</c:v>
                </c:pt>
                <c:pt idx="11">
                  <c:v>5186</c:v>
                </c:pt>
                <c:pt idx="12">
                  <c:v>2420</c:v>
                </c:pt>
                <c:pt idx="13">
                  <c:v>13482</c:v>
                </c:pt>
                <c:pt idx="14">
                  <c:v>6813</c:v>
                </c:pt>
                <c:pt idx="15">
                  <c:v>4670</c:v>
                </c:pt>
                <c:pt idx="16">
                  <c:v>8135</c:v>
                </c:pt>
                <c:pt idx="17">
                  <c:v>12544</c:v>
                </c:pt>
                <c:pt idx="18">
                  <c:v>2832</c:v>
                </c:pt>
                <c:pt idx="19">
                  <c:v>10992</c:v>
                </c:pt>
                <c:pt idx="20">
                  <c:v>5313</c:v>
                </c:pt>
                <c:pt idx="21">
                  <c:v>27886</c:v>
                </c:pt>
                <c:pt idx="22">
                  <c:v>3117</c:v>
                </c:pt>
                <c:pt idx="23">
                  <c:v>21510</c:v>
                </c:pt>
              </c:numCache>
            </c:numRef>
          </c:val>
        </c:ser>
        <c:ser>
          <c:idx val="1"/>
          <c:order val="1"/>
          <c:tx>
            <c:strRef>
              <c:f>Sheet2!$C$1</c:f>
              <c:strCache>
                <c:ptCount val="1"/>
                <c:pt idx="0">
                  <c:v>2 stars</c:v>
                </c:pt>
              </c:strCache>
            </c:strRef>
          </c:tx>
          <c:spPr>
            <a:solidFill>
              <a:schemeClr val="accent2">
                <a:lumMod val="40000"/>
                <a:lumOff val="60000"/>
              </a:schemeClr>
            </a:solidFill>
            <a:ln>
              <a:noFill/>
            </a:ln>
            <a:effectLst/>
          </c:spPr>
          <c:invertIfNegative val="0"/>
          <c:cat>
            <c:strRef>
              <c:f>Sheet2!$A$3:$A$26</c:f>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f>Sheet2!$C$3:$C$26</c:f>
              <c:numCache>
                <c:formatCode>General</c:formatCode>
                <c:ptCount val="24"/>
                <c:pt idx="0">
                  <c:v>187</c:v>
                </c:pt>
                <c:pt idx="1">
                  <c:v>80</c:v>
                </c:pt>
                <c:pt idx="2">
                  <c:v>1022</c:v>
                </c:pt>
                <c:pt idx="3">
                  <c:v>25973</c:v>
                </c:pt>
                <c:pt idx="4">
                  <c:v>5501</c:v>
                </c:pt>
                <c:pt idx="5">
                  <c:v>45</c:v>
                </c:pt>
                <c:pt idx="6">
                  <c:v>2178</c:v>
                </c:pt>
                <c:pt idx="7">
                  <c:v>70</c:v>
                </c:pt>
                <c:pt idx="8">
                  <c:v>3297</c:v>
                </c:pt>
                <c:pt idx="9">
                  <c:v>818</c:v>
                </c:pt>
                <c:pt idx="10">
                  <c:v>4646</c:v>
                </c:pt>
                <c:pt idx="11">
                  <c:v>2614</c:v>
                </c:pt>
                <c:pt idx="12">
                  <c:v>1709</c:v>
                </c:pt>
                <c:pt idx="13">
                  <c:v>8271</c:v>
                </c:pt>
                <c:pt idx="14">
                  <c:v>3730</c:v>
                </c:pt>
                <c:pt idx="15">
                  <c:v>3103</c:v>
                </c:pt>
                <c:pt idx="16">
                  <c:v>4950</c:v>
                </c:pt>
                <c:pt idx="17">
                  <c:v>7183</c:v>
                </c:pt>
                <c:pt idx="18">
                  <c:v>1408</c:v>
                </c:pt>
                <c:pt idx="19">
                  <c:v>8444</c:v>
                </c:pt>
                <c:pt idx="20">
                  <c:v>2474</c:v>
                </c:pt>
                <c:pt idx="21">
                  <c:v>13740</c:v>
                </c:pt>
                <c:pt idx="22">
                  <c:v>1534</c:v>
                </c:pt>
                <c:pt idx="23">
                  <c:v>10546</c:v>
                </c:pt>
              </c:numCache>
            </c:numRef>
          </c:val>
        </c:ser>
        <c:ser>
          <c:idx val="2"/>
          <c:order val="2"/>
          <c:tx>
            <c:strRef>
              <c:f>Sheet2!$D$1</c:f>
              <c:strCache>
                <c:ptCount val="1"/>
                <c:pt idx="0">
                  <c:v>3 stars</c:v>
                </c:pt>
              </c:strCache>
            </c:strRef>
          </c:tx>
          <c:spPr>
            <a:solidFill>
              <a:schemeClr val="accent4">
                <a:lumMod val="60000"/>
                <a:lumOff val="40000"/>
              </a:schemeClr>
            </a:solidFill>
            <a:ln>
              <a:noFill/>
            </a:ln>
            <a:effectLst/>
          </c:spPr>
          <c:invertIfNegative val="0"/>
          <c:cat>
            <c:strRef>
              <c:f>Sheet2!$A$3:$A$26</c:f>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f>Sheet2!$D$3:$D$26</c:f>
              <c:numCache>
                <c:formatCode>General</c:formatCode>
                <c:ptCount val="24"/>
                <c:pt idx="0">
                  <c:v>434</c:v>
                </c:pt>
                <c:pt idx="1">
                  <c:v>165</c:v>
                </c:pt>
                <c:pt idx="2">
                  <c:v>2328</c:v>
                </c:pt>
                <c:pt idx="3">
                  <c:v>58804</c:v>
                </c:pt>
                <c:pt idx="4">
                  <c:v>10544</c:v>
                </c:pt>
                <c:pt idx="5">
                  <c:v>70</c:v>
                </c:pt>
                <c:pt idx="6">
                  <c:v>3392</c:v>
                </c:pt>
                <c:pt idx="7">
                  <c:v>152</c:v>
                </c:pt>
                <c:pt idx="8">
                  <c:v>5851</c:v>
                </c:pt>
                <c:pt idx="9">
                  <c:v>1314</c:v>
                </c:pt>
                <c:pt idx="10">
                  <c:v>8155</c:v>
                </c:pt>
                <c:pt idx="11">
                  <c:v>4259</c:v>
                </c:pt>
                <c:pt idx="12">
                  <c:v>2801</c:v>
                </c:pt>
                <c:pt idx="13">
                  <c:v>12937</c:v>
                </c:pt>
                <c:pt idx="14">
                  <c:v>5950</c:v>
                </c:pt>
                <c:pt idx="15">
                  <c:v>4310</c:v>
                </c:pt>
                <c:pt idx="16">
                  <c:v>7889</c:v>
                </c:pt>
                <c:pt idx="17">
                  <c:v>10411</c:v>
                </c:pt>
                <c:pt idx="18">
                  <c:v>2117</c:v>
                </c:pt>
                <c:pt idx="19">
                  <c:v>13615</c:v>
                </c:pt>
                <c:pt idx="20">
                  <c:v>3710</c:v>
                </c:pt>
                <c:pt idx="21">
                  <c:v>19794</c:v>
                </c:pt>
                <c:pt idx="22">
                  <c:v>2536</c:v>
                </c:pt>
                <c:pt idx="23">
                  <c:v>14831</c:v>
                </c:pt>
              </c:numCache>
            </c:numRef>
          </c:val>
        </c:ser>
        <c:ser>
          <c:idx val="3"/>
          <c:order val="3"/>
          <c:tx>
            <c:strRef>
              <c:f>Sheet2!$E$1</c:f>
              <c:strCache>
                <c:ptCount val="1"/>
                <c:pt idx="0">
                  <c:v>4 stars</c:v>
                </c:pt>
              </c:strCache>
            </c:strRef>
          </c:tx>
          <c:spPr>
            <a:solidFill>
              <a:schemeClr val="accent6">
                <a:lumMod val="40000"/>
                <a:lumOff val="60000"/>
              </a:schemeClr>
            </a:solidFill>
            <a:ln>
              <a:noFill/>
            </a:ln>
            <a:effectLst/>
          </c:spPr>
          <c:invertIfNegative val="0"/>
          <c:cat>
            <c:strRef>
              <c:f>Sheet2!$A$3:$A$26</c:f>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f>Sheet2!$E$3:$E$26</c:f>
              <c:numCache>
                <c:formatCode>General</c:formatCode>
                <c:ptCount val="24"/>
                <c:pt idx="0">
                  <c:v>1557</c:v>
                </c:pt>
                <c:pt idx="1">
                  <c:v>442</c:v>
                </c:pt>
                <c:pt idx="2">
                  <c:v>5784</c:v>
                </c:pt>
                <c:pt idx="3">
                  <c:v>148014</c:v>
                </c:pt>
                <c:pt idx="4">
                  <c:v>23730</c:v>
                </c:pt>
                <c:pt idx="5">
                  <c:v>222</c:v>
                </c:pt>
                <c:pt idx="6">
                  <c:v>6253</c:v>
                </c:pt>
                <c:pt idx="7">
                  <c:v>373</c:v>
                </c:pt>
                <c:pt idx="8">
                  <c:v>10827</c:v>
                </c:pt>
                <c:pt idx="9">
                  <c:v>3014</c:v>
                </c:pt>
                <c:pt idx="10">
                  <c:v>17907</c:v>
                </c:pt>
                <c:pt idx="11">
                  <c:v>9466</c:v>
                </c:pt>
                <c:pt idx="12">
                  <c:v>5326</c:v>
                </c:pt>
                <c:pt idx="13">
                  <c:v>26269</c:v>
                </c:pt>
                <c:pt idx="14">
                  <c:v>13542</c:v>
                </c:pt>
                <c:pt idx="15">
                  <c:v>7828</c:v>
                </c:pt>
                <c:pt idx="16">
                  <c:v>13618</c:v>
                </c:pt>
                <c:pt idx="17">
                  <c:v>20661</c:v>
                </c:pt>
                <c:pt idx="18">
                  <c:v>4334</c:v>
                </c:pt>
                <c:pt idx="19">
                  <c:v>24462</c:v>
                </c:pt>
                <c:pt idx="20">
                  <c:v>8192</c:v>
                </c:pt>
                <c:pt idx="21">
                  <c:v>43274</c:v>
                </c:pt>
                <c:pt idx="22">
                  <c:v>4559</c:v>
                </c:pt>
                <c:pt idx="23">
                  <c:v>26989</c:v>
                </c:pt>
              </c:numCache>
            </c:numRef>
          </c:val>
        </c:ser>
        <c:ser>
          <c:idx val="4"/>
          <c:order val="4"/>
          <c:tx>
            <c:strRef>
              <c:f>Sheet2!$F$1</c:f>
              <c:strCache>
                <c:ptCount val="1"/>
                <c:pt idx="0">
                  <c:v>5 stars</c:v>
                </c:pt>
              </c:strCache>
            </c:strRef>
          </c:tx>
          <c:spPr>
            <a:solidFill>
              <a:schemeClr val="accent6"/>
            </a:solidFill>
            <a:ln>
              <a:noFill/>
            </a:ln>
            <a:effectLst/>
          </c:spPr>
          <c:invertIfNegative val="0"/>
          <c:cat>
            <c:strRef>
              <c:f>Sheet2!$A$3:$A$26</c:f>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f>Sheet2!$F$3:$F$26</c:f>
              <c:numCache>
                <c:formatCode>General</c:formatCode>
                <c:ptCount val="24"/>
                <c:pt idx="0">
                  <c:v>10414</c:v>
                </c:pt>
                <c:pt idx="1">
                  <c:v>2946</c:v>
                </c:pt>
                <c:pt idx="2">
                  <c:v>30545</c:v>
                </c:pt>
                <c:pt idx="3">
                  <c:v>448390</c:v>
                </c:pt>
                <c:pt idx="4">
                  <c:v>85727</c:v>
                </c:pt>
                <c:pt idx="5">
                  <c:v>785</c:v>
                </c:pt>
                <c:pt idx="6">
                  <c:v>32604</c:v>
                </c:pt>
                <c:pt idx="7">
                  <c:v>1081</c:v>
                </c:pt>
                <c:pt idx="8">
                  <c:v>45213</c:v>
                </c:pt>
                <c:pt idx="9">
                  <c:v>10407</c:v>
                </c:pt>
                <c:pt idx="10">
                  <c:v>59237</c:v>
                </c:pt>
                <c:pt idx="11">
                  <c:v>37065</c:v>
                </c:pt>
                <c:pt idx="12">
                  <c:v>19252</c:v>
                </c:pt>
                <c:pt idx="13">
                  <c:v>98957</c:v>
                </c:pt>
                <c:pt idx="14">
                  <c:v>47400</c:v>
                </c:pt>
                <c:pt idx="15">
                  <c:v>32032</c:v>
                </c:pt>
                <c:pt idx="16">
                  <c:v>55147</c:v>
                </c:pt>
                <c:pt idx="17">
                  <c:v>79927</c:v>
                </c:pt>
                <c:pt idx="18">
                  <c:v>15930</c:v>
                </c:pt>
                <c:pt idx="19">
                  <c:v>74431</c:v>
                </c:pt>
                <c:pt idx="20">
                  <c:v>28013</c:v>
                </c:pt>
                <c:pt idx="21">
                  <c:v>143688</c:v>
                </c:pt>
                <c:pt idx="22">
                  <c:v>16237</c:v>
                </c:pt>
                <c:pt idx="23">
                  <c:v>78113</c:v>
                </c:pt>
              </c:numCache>
            </c:numRef>
          </c:val>
        </c:ser>
        <c:dLbls>
          <c:showLegendKey val="0"/>
          <c:showVal val="0"/>
          <c:showCatName val="0"/>
          <c:showSerName val="0"/>
          <c:showPercent val="0"/>
          <c:showBubbleSize val="0"/>
        </c:dLbls>
        <c:gapWidth val="150"/>
        <c:overlap val="100"/>
        <c:axId val="171134944"/>
        <c:axId val="116563320"/>
        <c:extLst>
          <c:ext xmlns:c15="http://schemas.microsoft.com/office/drawing/2012/chart" uri="{02D57815-91ED-43cb-92C2-25804820EDAC}">
            <c15:filteredBarSeries>
              <c15:ser>
                <c:idx val="5"/>
                <c:order val="5"/>
                <c:tx>
                  <c:strRef>
                    <c:extLst>
                      <c:ext uri="{02D57815-91ED-43cb-92C2-25804820EDAC}">
                        <c15:formulaRef>
                          <c15:sqref>Sheet2!$G$1</c15:sqref>
                        </c15:formulaRef>
                      </c:ext>
                    </c:extLst>
                    <c:strCache>
                      <c:ptCount val="1"/>
                      <c:pt idx="0">
                        <c:v>Grand Total</c:v>
                      </c:pt>
                    </c:strCache>
                  </c:strRef>
                </c:tx>
                <c:spPr>
                  <a:solidFill>
                    <a:schemeClr val="accent6"/>
                  </a:solidFill>
                  <a:ln>
                    <a:noFill/>
                  </a:ln>
                  <a:effectLst/>
                </c:spPr>
                <c:invertIfNegative val="0"/>
                <c:cat>
                  <c:strRef>
                    <c:extLst>
                      <c:ext uri="{02D57815-91ED-43cb-92C2-25804820EDAC}">
                        <c15:formulaRef>
                          <c15:sqref>Sheet2!$A$3:$A$26</c15:sqref>
                        </c15:formulaRef>
                      </c:ext>
                    </c:extLst>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extLst>
                      <c:ext uri="{02D57815-91ED-43cb-92C2-25804820EDAC}">
                        <c15:formulaRef>
                          <c15:sqref>Sheet2!$G$3:$G$26</c15:sqref>
                        </c15:formulaRef>
                      </c:ext>
                    </c:extLst>
                    <c:numCache>
                      <c:formatCode>General</c:formatCode>
                      <c:ptCount val="24"/>
                      <c:pt idx="0">
                        <c:v>12950</c:v>
                      </c:pt>
                      <c:pt idx="1">
                        <c:v>3738</c:v>
                      </c:pt>
                      <c:pt idx="2">
                        <c:v>40829</c:v>
                      </c:pt>
                      <c:pt idx="3">
                        <c:v>708403</c:v>
                      </c:pt>
                      <c:pt idx="4">
                        <c:v>133259</c:v>
                      </c:pt>
                      <c:pt idx="5">
                        <c:v>1208</c:v>
                      </c:pt>
                      <c:pt idx="6">
                        <c:v>47945</c:v>
                      </c:pt>
                      <c:pt idx="7">
                        <c:v>1776</c:v>
                      </c:pt>
                      <c:pt idx="8">
                        <c:v>70508</c:v>
                      </c:pt>
                      <c:pt idx="9">
                        <c:v>16768</c:v>
                      </c:pt>
                      <c:pt idx="10">
                        <c:v>97159</c:v>
                      </c:pt>
                      <c:pt idx="11">
                        <c:v>58590</c:v>
                      </c:pt>
                      <c:pt idx="12">
                        <c:v>31508</c:v>
                      </c:pt>
                      <c:pt idx="13">
                        <c:v>159916</c:v>
                      </c:pt>
                      <c:pt idx="14">
                        <c:v>77435</c:v>
                      </c:pt>
                      <c:pt idx="15">
                        <c:v>51943</c:v>
                      </c:pt>
                      <c:pt idx="16">
                        <c:v>89739</c:v>
                      </c:pt>
                      <c:pt idx="17">
                        <c:v>130726</c:v>
                      </c:pt>
                      <c:pt idx="18">
                        <c:v>26621</c:v>
                      </c:pt>
                      <c:pt idx="19">
                        <c:v>131944</c:v>
                      </c:pt>
                      <c:pt idx="20">
                        <c:v>47702</c:v>
                      </c:pt>
                      <c:pt idx="21">
                        <c:v>248382</c:v>
                      </c:pt>
                      <c:pt idx="22">
                        <c:v>27983</c:v>
                      </c:pt>
                      <c:pt idx="23">
                        <c:v>151989</c:v>
                      </c:pt>
                    </c:numCache>
                  </c:numRef>
                </c:val>
              </c15:ser>
            </c15:filteredBarSeries>
            <c15:filteredBarSeries>
              <c15:ser>
                <c:idx val="6"/>
                <c:order val="6"/>
                <c:tx>
                  <c:strRef>
                    <c:extLst xmlns:c15="http://schemas.microsoft.com/office/drawing/2012/chart">
                      <c:ext xmlns:c15="http://schemas.microsoft.com/office/drawing/2012/chart" uri="{02D57815-91ED-43cb-92C2-25804820EDAC}">
                        <c15:formulaRef>
                          <c15:sqref>Sheet2!$H$1</c15:sqref>
                        </c15:formulaRef>
                      </c:ext>
                    </c:extLst>
                    <c:strCache>
                      <c:ptCount val="1"/>
                      <c:pt idx="0">
                        <c:v>Avg. rating</c:v>
                      </c:pt>
                    </c:strCache>
                  </c:strRef>
                </c:tx>
                <c:spPr>
                  <a:solidFill>
                    <a:schemeClr val="accent1">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Sheet2!$A$3:$A$26</c15:sqref>
                        </c15:formulaRef>
                      </c:ext>
                    </c:extLst>
                    <c:strCache>
                      <c:ptCount val="24"/>
                      <c:pt idx="0">
                        <c:v>Digital Music</c:v>
                      </c:pt>
                      <c:pt idx="1">
                        <c:v>Amazon Instant Video</c:v>
                      </c:pt>
                      <c:pt idx="2">
                        <c:v>CDs &amp; Vinyl</c:v>
                      </c:pt>
                      <c:pt idx="3">
                        <c:v>Books</c:v>
                      </c:pt>
                      <c:pt idx="4">
                        <c:v>Movies &amp; TV</c:v>
                      </c:pt>
                      <c:pt idx="5">
                        <c:v>Apps for Android</c:v>
                      </c:pt>
                      <c:pt idx="6">
                        <c:v>Grocery &amp; Gourmet Food</c:v>
                      </c:pt>
                      <c:pt idx="7">
                        <c:v>Kindle Store</c:v>
                      </c:pt>
                      <c:pt idx="8">
                        <c:v>Toys &amp; Games</c:v>
                      </c:pt>
                      <c:pt idx="9">
                        <c:v>Musical Instruments</c:v>
                      </c:pt>
                      <c:pt idx="10">
                        <c:v>Sports &amp; Outdoors</c:v>
                      </c:pt>
                      <c:pt idx="11">
                        <c:v>Automotive</c:v>
                      </c:pt>
                      <c:pt idx="12">
                        <c:v>Baby</c:v>
                      </c:pt>
                      <c:pt idx="13">
                        <c:v>Home &amp; Kitchen</c:v>
                      </c:pt>
                      <c:pt idx="14">
                        <c:v>Tools &amp; Home Improvement</c:v>
                      </c:pt>
                      <c:pt idx="15">
                        <c:v>Pet Supplies</c:v>
                      </c:pt>
                      <c:pt idx="16">
                        <c:v>Beauty</c:v>
                      </c:pt>
                      <c:pt idx="17">
                        <c:v>Health &amp; Personal Care</c:v>
                      </c:pt>
                      <c:pt idx="18">
                        <c:v>Patio, Lawn &amp; Garden</c:v>
                      </c:pt>
                      <c:pt idx="19">
                        <c:v>Clothing, Shoes &amp; Jewelry</c:v>
                      </c:pt>
                      <c:pt idx="20">
                        <c:v>Office Products</c:v>
                      </c:pt>
                      <c:pt idx="21">
                        <c:v>Electronics</c:v>
                      </c:pt>
                      <c:pt idx="22">
                        <c:v>Video Games</c:v>
                      </c:pt>
                      <c:pt idx="23">
                        <c:v>Cell Phones &amp; Accessories</c:v>
                      </c:pt>
                    </c:strCache>
                  </c:strRef>
                </c:cat>
                <c:val>
                  <c:numRef>
                    <c:extLst xmlns:c15="http://schemas.microsoft.com/office/drawing/2012/chart">
                      <c:ext xmlns:c15="http://schemas.microsoft.com/office/drawing/2012/chart" uri="{02D57815-91ED-43cb-92C2-25804820EDAC}">
                        <c15:formulaRef>
                          <c15:sqref>Sheet2!$H$3:$H$26</c15:sqref>
                        </c15:formulaRef>
                      </c:ext>
                    </c:extLst>
                    <c:numCache>
                      <c:formatCode>0.00</c:formatCode>
                      <c:ptCount val="24"/>
                      <c:pt idx="0">
                        <c:v>4.658841698841699</c:v>
                      </c:pt>
                      <c:pt idx="1">
                        <c:v>4.6169074371321566</c:v>
                      </c:pt>
                      <c:pt idx="2">
                        <c:v>4.556540694114477</c:v>
                      </c:pt>
                      <c:pt idx="3">
                        <c:v>4.361339520018972</c:v>
                      </c:pt>
                      <c:pt idx="4">
                        <c:v>4.3069961503538226</c:v>
                      </c:pt>
                      <c:pt idx="5">
                        <c:v>4.3038079470198678</c:v>
                      </c:pt>
                      <c:pt idx="6">
                        <c:v>4.2983001355720099</c:v>
                      </c:pt>
                      <c:pt idx="7">
                        <c:v>4.2753378378378377</c:v>
                      </c:pt>
                      <c:pt idx="8">
                        <c:v>4.2383842968173822</c:v>
                      </c:pt>
                      <c:pt idx="9">
                        <c:v>4.2273377862595423</c:v>
                      </c:pt>
                      <c:pt idx="10">
                        <c:v>4.2073714221019154</c:v>
                      </c:pt>
                      <c:pt idx="11">
                        <c:v>4.205154463218979</c:v>
                      </c:pt>
                      <c:pt idx="12">
                        <c:v>4.183223308366129</c:v>
                      </c:pt>
                      <c:pt idx="13">
                        <c:v>4.181545311288426</c:v>
                      </c:pt>
                      <c:pt idx="14">
                        <c:v>4.1749983857428807</c:v>
                      </c:pt>
                      <c:pt idx="15">
                        <c:v>4.1445045530677858</c:v>
                      </c:pt>
                      <c:pt idx="16">
                        <c:v>4.1443408105728832</c:v>
                      </c:pt>
                      <c:pt idx="17">
                        <c:v>4.1340054771047843</c:v>
                      </c:pt>
                      <c:pt idx="18">
                        <c:v>4.0939483866120732</c:v>
                      </c:pt>
                      <c:pt idx="19">
                        <c:v>4.083004911174438</c:v>
                      </c:pt>
                      <c:pt idx="20">
                        <c:v>4.0716112531969308</c:v>
                      </c:pt>
                      <c:pt idx="21">
                        <c:v>4.0513563784815325</c:v>
                      </c:pt>
                      <c:pt idx="22">
                        <c:v>4.0458135296429978</c:v>
                      </c:pt>
                      <c:pt idx="23">
                        <c:v>3.8530156787662264</c:v>
                      </c:pt>
                    </c:numCache>
                  </c:numRef>
                </c:val>
              </c15:ser>
            </c15:filteredBarSeries>
          </c:ext>
        </c:extLst>
      </c:barChart>
      <c:catAx>
        <c:axId val="17113494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nl-NL"/>
          </a:p>
        </c:txPr>
        <c:crossAx val="116563320"/>
        <c:crosses val="autoZero"/>
        <c:auto val="1"/>
        <c:lblAlgn val="ctr"/>
        <c:lblOffset val="100"/>
        <c:noMultiLvlLbl val="0"/>
      </c:catAx>
      <c:valAx>
        <c:axId val="116563320"/>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nl-NL"/>
          </a:p>
        </c:txPr>
        <c:crossAx val="171134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nl-NL"/>
        </a:p>
      </c:txPr>
    </c:legend>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07DF7-AB33-4D3E-B31F-893B4ABE93C3}" type="datetimeFigureOut">
              <a:rPr lang="nl-NL" smtClean="0"/>
              <a:t>12-9-2017</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D6EE9-96FA-44CE-94D2-F39B64C9311E}" type="slidenum">
              <a:rPr lang="nl-NL" smtClean="0"/>
              <a:t>‹#›</a:t>
            </a:fld>
            <a:endParaRPr lang="nl-NL"/>
          </a:p>
        </p:txBody>
      </p:sp>
    </p:spTree>
    <p:extLst>
      <p:ext uri="{BB962C8B-B14F-4D97-AF65-F5344CB8AC3E}">
        <p14:creationId xmlns:p14="http://schemas.microsoft.com/office/powerpoint/2010/main" val="1894266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Data range:</a:t>
            </a:r>
            <a:r>
              <a:rPr lang="en-US" baseline="0" dirty="0" smtClean="0"/>
              <a:t> one month data in March 201</a:t>
            </a:r>
          </a:p>
          <a:p>
            <a:pPr marL="228600" indent="-228600">
              <a:buAutoNum type="arabicPeriod"/>
            </a:pPr>
            <a:r>
              <a:rPr lang="en-US" baseline="0" dirty="0" smtClean="0"/>
              <a:t>Total users: 1,495,199</a:t>
            </a:r>
          </a:p>
          <a:p>
            <a:pPr marL="228600" indent="-228600">
              <a:buAutoNum type="arabicPeriod"/>
            </a:pPr>
            <a:r>
              <a:rPr lang="en-US" baseline="0" dirty="0" smtClean="0"/>
              <a:t>Total reviews: 2,952,306</a:t>
            </a:r>
            <a:endParaRPr lang="nl-NL" dirty="0"/>
          </a:p>
        </p:txBody>
      </p:sp>
      <p:sp>
        <p:nvSpPr>
          <p:cNvPr id="4" name="Slide Number Placeholder 3"/>
          <p:cNvSpPr>
            <a:spLocks noGrp="1"/>
          </p:cNvSpPr>
          <p:nvPr>
            <p:ph type="sldNum" sz="quarter" idx="10"/>
          </p:nvPr>
        </p:nvSpPr>
        <p:spPr/>
        <p:txBody>
          <a:bodyPr/>
          <a:lstStyle/>
          <a:p>
            <a:fld id="{0CCD6EE9-96FA-44CE-94D2-F39B64C9311E}" type="slidenum">
              <a:rPr lang="nl-NL" smtClean="0"/>
              <a:t>4</a:t>
            </a:fld>
            <a:endParaRPr lang="nl-NL"/>
          </a:p>
        </p:txBody>
      </p:sp>
    </p:spTree>
    <p:extLst>
      <p:ext uri="{BB962C8B-B14F-4D97-AF65-F5344CB8AC3E}">
        <p14:creationId xmlns:p14="http://schemas.microsoft.com/office/powerpoint/2010/main" val="117638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0CCD6EE9-96FA-44CE-94D2-F39B64C9311E}" type="slidenum">
              <a:rPr lang="nl-NL" smtClean="0"/>
              <a:t>5</a:t>
            </a:fld>
            <a:endParaRPr lang="nl-NL"/>
          </a:p>
        </p:txBody>
      </p:sp>
    </p:spTree>
    <p:extLst>
      <p:ext uri="{BB962C8B-B14F-4D97-AF65-F5344CB8AC3E}">
        <p14:creationId xmlns:p14="http://schemas.microsoft.com/office/powerpoint/2010/main" val="395438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24, 29, 65</a:t>
            </a:r>
            <a:endParaRPr lang="nl-NL" dirty="0"/>
          </a:p>
        </p:txBody>
      </p:sp>
      <p:sp>
        <p:nvSpPr>
          <p:cNvPr id="4" name="Slide Number Placeholder 3"/>
          <p:cNvSpPr>
            <a:spLocks noGrp="1"/>
          </p:cNvSpPr>
          <p:nvPr>
            <p:ph type="sldNum" sz="quarter" idx="10"/>
          </p:nvPr>
        </p:nvSpPr>
        <p:spPr/>
        <p:txBody>
          <a:bodyPr/>
          <a:lstStyle/>
          <a:p>
            <a:fld id="{0CCD6EE9-96FA-44CE-94D2-F39B64C9311E}" type="slidenum">
              <a:rPr lang="nl-NL" smtClean="0"/>
              <a:t>7</a:t>
            </a:fld>
            <a:endParaRPr lang="nl-NL"/>
          </a:p>
        </p:txBody>
      </p:sp>
    </p:spTree>
    <p:extLst>
      <p:ext uri="{BB962C8B-B14F-4D97-AF65-F5344CB8AC3E}">
        <p14:creationId xmlns:p14="http://schemas.microsoft.com/office/powerpoint/2010/main" val="47109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l">
              <a:defRPr sz="4000">
                <a:latin typeface="Arial" panose="020B0604020202020204" pitchFamily="34" charset="0"/>
                <a:cs typeface="Arial" panose="020B0604020202020204" pitchFamily="34" charset="0"/>
              </a:defRPr>
            </a:lvl1pPr>
          </a:lstStyle>
          <a:p>
            <a:r>
              <a:rPr lang="en-US" dirty="0" smtClean="0"/>
              <a:t>Click to edit Master title style</a:t>
            </a:r>
            <a:endParaRPr lang="nl-NL"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ED463ED-99E3-467F-B9CA-27A0F194A5B7}" type="datetime1">
              <a:rPr lang="nl-NL" smtClean="0"/>
              <a:t>12-9-2017</a:t>
            </a:fld>
            <a:endParaRPr lang="nl-NL"/>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nl-NL"/>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6AA93A8C-BAD3-4A28-9697-7362C21A21C5}" type="slidenum">
              <a:rPr lang="nl-NL" smtClean="0"/>
              <a:pPr/>
              <a:t>‹#›</a:t>
            </a:fld>
            <a:endParaRPr lang="nl-NL"/>
          </a:p>
        </p:txBody>
      </p:sp>
    </p:spTree>
    <p:extLst>
      <p:ext uri="{BB962C8B-B14F-4D97-AF65-F5344CB8AC3E}">
        <p14:creationId xmlns:p14="http://schemas.microsoft.com/office/powerpoint/2010/main" val="98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6E9404BB-F486-4590-8D5F-486C02DC8A35}" type="datetime1">
              <a:rPr lang="nl-NL" smtClean="0"/>
              <a:t>12-9-2017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15824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BFBA1D8F-2FFB-4AF1-8D78-B37A5007B98F}" type="datetime1">
              <a:rPr lang="nl-NL" smtClean="0"/>
              <a:t>12-9-2017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241146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smtClean="0"/>
              <a:t>Click to edit Master title style</a:t>
            </a:r>
            <a:endParaRPr lang="nl-NL" dirty="0"/>
          </a:p>
        </p:txBody>
      </p:sp>
      <p:sp>
        <p:nvSpPr>
          <p:cNvPr id="3" name="Content Placeholder 2"/>
          <p:cNvSpPr>
            <a:spLocks noGrp="1"/>
          </p:cNvSpPr>
          <p:nvPr>
            <p:ph idx="1"/>
          </p:nvPr>
        </p:nvSpPr>
        <p:spPr/>
        <p:txBody>
          <a:bodyPr>
            <a:normAutofit/>
          </a:bodyPr>
          <a:lstStyle>
            <a:lvl1pPr>
              <a:defRPr sz="16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ACD4A3D-8805-499A-930F-45B196D48507}" type="datetime1">
              <a:rPr lang="nl-NL" smtClean="0"/>
              <a:t>12-9-2017</a:t>
            </a:fld>
            <a:endParaRPr lang="nl-NL"/>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nl-NL"/>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6AA93A8C-BAD3-4A28-9697-7362C21A21C5}" type="slidenum">
              <a:rPr lang="nl-NL" smtClean="0"/>
              <a:pPr/>
              <a:t>‹#›</a:t>
            </a:fld>
            <a:endParaRPr lang="nl-NL"/>
          </a:p>
        </p:txBody>
      </p:sp>
    </p:spTree>
    <p:extLst>
      <p:ext uri="{BB962C8B-B14F-4D97-AF65-F5344CB8AC3E}">
        <p14:creationId xmlns:p14="http://schemas.microsoft.com/office/powerpoint/2010/main" val="99526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atin typeface="Arial" panose="020B0604020202020204" pitchFamily="34" charset="0"/>
                <a:cs typeface="Arial" panose="020B0604020202020204" pitchFamily="34" charset="0"/>
              </a:defRPr>
            </a:lvl1pPr>
          </a:lstStyle>
          <a:p>
            <a:r>
              <a:rPr lang="en-US" dirty="0" smtClean="0"/>
              <a:t>Click to edit Master title style</a:t>
            </a:r>
            <a:endParaRPr lang="nl-NL"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207B3D5-ABF2-4606-94FB-642FC7A521ED}" type="datetime1">
              <a:rPr lang="nl-NL" smtClean="0"/>
              <a:t>12-9-2017</a:t>
            </a:fld>
            <a:endParaRPr lang="nl-NL"/>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nl-NL"/>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6AA93A8C-BAD3-4A28-9697-7362C21A21C5}" type="slidenum">
              <a:rPr lang="nl-NL" smtClean="0"/>
              <a:pPr/>
              <a:t>‹#›</a:t>
            </a:fld>
            <a:endParaRPr lang="nl-NL"/>
          </a:p>
        </p:txBody>
      </p:sp>
    </p:spTree>
    <p:extLst>
      <p:ext uri="{BB962C8B-B14F-4D97-AF65-F5344CB8AC3E}">
        <p14:creationId xmlns:p14="http://schemas.microsoft.com/office/powerpoint/2010/main" val="161062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smtClean="0"/>
              <a:t>Click to edit Master title style</a:t>
            </a:r>
            <a:endParaRPr lang="nl-NL" dirty="0"/>
          </a:p>
        </p:txBody>
      </p:sp>
      <p:sp>
        <p:nvSpPr>
          <p:cNvPr id="3" name="Content Placeholder 2"/>
          <p:cNvSpPr>
            <a:spLocks noGrp="1"/>
          </p:cNvSpPr>
          <p:nvPr>
            <p:ph sz="half" idx="1"/>
          </p:nvPr>
        </p:nvSpPr>
        <p:spPr>
          <a:xfrm>
            <a:off x="838200" y="1825625"/>
            <a:ext cx="5181600" cy="4351338"/>
          </a:xfrm>
        </p:spPr>
        <p:txBody>
          <a:bodyPr>
            <a:normAutofit/>
          </a:bodyPr>
          <a:lstStyle>
            <a:lvl1pPr>
              <a:defRPr sz="16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1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16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1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2FB51FB-820E-4D28-8FB2-B25C688F4965}" type="datetime1">
              <a:rPr lang="nl-NL" smtClean="0"/>
              <a:t>12-9-2017</a:t>
            </a:fld>
            <a:endParaRPr lang="nl-NL"/>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nl-NL"/>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6AA93A8C-BAD3-4A28-9697-7362C21A21C5}" type="slidenum">
              <a:rPr lang="nl-NL" smtClean="0"/>
              <a:pPr/>
              <a:t>‹#›</a:t>
            </a:fld>
            <a:endParaRPr lang="nl-NL"/>
          </a:p>
        </p:txBody>
      </p:sp>
    </p:spTree>
    <p:extLst>
      <p:ext uri="{BB962C8B-B14F-4D97-AF65-F5344CB8AC3E}">
        <p14:creationId xmlns:p14="http://schemas.microsoft.com/office/powerpoint/2010/main" val="262437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3200">
                <a:latin typeface="Arial" panose="020B0604020202020204" pitchFamily="34" charset="0"/>
                <a:cs typeface="Arial" panose="020B0604020202020204" pitchFamily="34" charset="0"/>
              </a:defRPr>
            </a:lvl1pPr>
          </a:lstStyle>
          <a:p>
            <a:r>
              <a:rPr lang="en-US" dirty="0" smtClean="0"/>
              <a:t>Click to edit Master title style</a:t>
            </a:r>
            <a:endParaRPr lang="nl-NL"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16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16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1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16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16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1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CCEDE4F-1E73-4A28-AD32-1F6F8A45A6CC}" type="datetime1">
              <a:rPr lang="nl-NL" smtClean="0"/>
              <a:t>12-9-2017</a:t>
            </a:fld>
            <a:endParaRPr lang="nl-NL"/>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nl-NL"/>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6AA93A8C-BAD3-4A28-9697-7362C21A21C5}" type="slidenum">
              <a:rPr lang="nl-NL" smtClean="0"/>
              <a:pPr/>
              <a:t>‹#›</a:t>
            </a:fld>
            <a:endParaRPr lang="nl-NL"/>
          </a:p>
        </p:txBody>
      </p:sp>
    </p:spTree>
    <p:extLst>
      <p:ext uri="{BB962C8B-B14F-4D97-AF65-F5344CB8AC3E}">
        <p14:creationId xmlns:p14="http://schemas.microsoft.com/office/powerpoint/2010/main" val="205766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nl-NL"/>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9E8F76F-C7C0-4119-A01B-E58D862543B5}" type="datetime1">
              <a:rPr lang="nl-NL" smtClean="0"/>
              <a:t>12-9-2017</a:t>
            </a:fld>
            <a:endParaRPr lang="nl-NL"/>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nl-NL"/>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6AA93A8C-BAD3-4A28-9697-7362C21A21C5}" type="slidenum">
              <a:rPr lang="nl-NL" smtClean="0"/>
              <a:pPr/>
              <a:t>‹#›</a:t>
            </a:fld>
            <a:endParaRPr lang="nl-NL"/>
          </a:p>
        </p:txBody>
      </p:sp>
    </p:spTree>
    <p:extLst>
      <p:ext uri="{BB962C8B-B14F-4D97-AF65-F5344CB8AC3E}">
        <p14:creationId xmlns:p14="http://schemas.microsoft.com/office/powerpoint/2010/main" val="392777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40CC3-45FA-482F-8DD9-CE859CA4ADF6}" type="datetime1">
              <a:rPr lang="nl-NL" smtClean="0"/>
              <a:t>12-9-2017</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39774759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6B3A1B-6740-48C6-8B52-3006FFC7A4AF}" type="datetime1">
              <a:rPr lang="nl-NL" smtClean="0"/>
              <a:t>12-9-2017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52259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02879D-D807-473F-BD8D-18138595CC25}" type="datetime1">
              <a:rPr lang="nl-NL" smtClean="0"/>
              <a:t>12-9-2017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AA93A8C-BAD3-4A28-9697-7362C21A21C5}" type="slidenum">
              <a:rPr lang="nl-NL" smtClean="0"/>
              <a:t>‹#›</a:t>
            </a:fld>
            <a:endParaRPr lang="nl-NL"/>
          </a:p>
        </p:txBody>
      </p:sp>
    </p:spTree>
    <p:extLst>
      <p:ext uri="{BB962C8B-B14F-4D97-AF65-F5344CB8AC3E}">
        <p14:creationId xmlns:p14="http://schemas.microsoft.com/office/powerpoint/2010/main" val="126294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74644-46E4-4969-8712-A68D82983F48}" type="datetime1">
              <a:rPr lang="nl-NL" smtClean="0"/>
              <a:t>12-9-2017</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93A8C-BAD3-4A28-9697-7362C21A21C5}" type="slidenum">
              <a:rPr lang="nl-NL" smtClean="0"/>
              <a:t>‹#›</a:t>
            </a:fld>
            <a:endParaRPr lang="nl-NL"/>
          </a:p>
        </p:txBody>
      </p:sp>
    </p:spTree>
    <p:extLst>
      <p:ext uri="{BB962C8B-B14F-4D97-AF65-F5344CB8AC3E}">
        <p14:creationId xmlns:p14="http://schemas.microsoft.com/office/powerpoint/2010/main" val="1409664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FF8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FF8000">
            <a:alpha val="90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pPr algn="l"/>
            <a:r>
              <a:rPr lang="en-US" b="1" dirty="0" smtClean="0">
                <a:solidFill>
                  <a:schemeClr val="bg1"/>
                </a:solidFill>
                <a:latin typeface="Arial" panose="020B0604020202020204" pitchFamily="34" charset="0"/>
                <a:cs typeface="Arial" panose="020B0604020202020204" pitchFamily="34" charset="0"/>
              </a:rPr>
              <a:t>Amazon product </a:t>
            </a:r>
            <a:r>
              <a:rPr lang="en-US" b="1" dirty="0">
                <a:solidFill>
                  <a:schemeClr val="bg1"/>
                </a:solidFill>
                <a:latin typeface="Arial" panose="020B0604020202020204" pitchFamily="34" charset="0"/>
                <a:cs typeface="Arial" panose="020B0604020202020204" pitchFamily="34" charset="0"/>
              </a:rPr>
              <a:t>review </a:t>
            </a:r>
            <a:r>
              <a:rPr lang="en-US" b="1" dirty="0" smtClean="0">
                <a:solidFill>
                  <a:schemeClr val="bg1"/>
                </a:solidFill>
                <a:latin typeface="Arial" panose="020B0604020202020204" pitchFamily="34" charset="0"/>
                <a:cs typeface="Arial" panose="020B0604020202020204" pitchFamily="34" charset="0"/>
              </a:rPr>
              <a:t>analysis</a:t>
            </a:r>
            <a:endParaRPr lang="nl-NL" b="1"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pPr algn="l"/>
            <a:r>
              <a:rPr lang="en-US" sz="2000" b="1" dirty="0" smtClean="0">
                <a:solidFill>
                  <a:schemeClr val="bg1">
                    <a:lumMod val="95000"/>
                  </a:schemeClr>
                </a:solidFill>
                <a:latin typeface="Arial" panose="020B0604020202020204" pitchFamily="34" charset="0"/>
                <a:cs typeface="Arial" panose="020B0604020202020204" pitchFamily="34" charset="0"/>
              </a:rPr>
              <a:t>Xin Pang</a:t>
            </a:r>
          </a:p>
          <a:p>
            <a:pPr algn="l"/>
            <a:fld id="{427E0491-71CF-4E21-837D-F12FD3ECED37}" type="datetime1">
              <a:rPr lang="en-US" sz="2000" b="1" smtClean="0">
                <a:solidFill>
                  <a:schemeClr val="bg1">
                    <a:lumMod val="95000"/>
                  </a:schemeClr>
                </a:solidFill>
                <a:latin typeface="Arial" panose="020B0604020202020204" pitchFamily="34" charset="0"/>
                <a:cs typeface="Arial" panose="020B0604020202020204" pitchFamily="34" charset="0"/>
              </a:rPr>
              <a:t>9/12/2017</a:t>
            </a:fld>
            <a:endParaRPr lang="nl-NL" sz="2000" b="1" dirty="0">
              <a:solidFill>
                <a:schemeClr val="bg1">
                  <a:lumMod val="95000"/>
                </a:schemeClr>
              </a:solidFill>
              <a:latin typeface="Arial" panose="020B0604020202020204" pitchFamily="34" charset="0"/>
              <a:cs typeface="Arial" panose="020B0604020202020204" pitchFamily="34" charset="0"/>
            </a:endParaRPr>
          </a:p>
        </p:txBody>
      </p:sp>
      <p:cxnSp>
        <p:nvCxnSpPr>
          <p:cNvPr id="5" name="Straight Connector 4"/>
          <p:cNvCxnSpPr/>
          <p:nvPr/>
        </p:nvCxnSpPr>
        <p:spPr>
          <a:xfrm>
            <a:off x="1601637" y="2872596"/>
            <a:ext cx="12364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6AA93A8C-BAD3-4A28-9697-7362C21A21C5}" type="slidenum">
              <a:rPr lang="nl-NL" smtClean="0"/>
              <a:pPr/>
              <a:t>1</a:t>
            </a:fld>
            <a:endParaRPr lang="nl-NL"/>
          </a:p>
        </p:txBody>
      </p:sp>
    </p:spTree>
    <p:extLst>
      <p:ext uri="{BB962C8B-B14F-4D97-AF65-F5344CB8AC3E}">
        <p14:creationId xmlns:p14="http://schemas.microsoft.com/office/powerpoint/2010/main" val="2018630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review: sentiment analysis (electronics)</a:t>
            </a:r>
            <a:endParaRPr lang="nl-NL" dirty="0"/>
          </a:p>
        </p:txBody>
      </p:sp>
      <p:sp>
        <p:nvSpPr>
          <p:cNvPr id="3" name="Content Placeholder 2"/>
          <p:cNvSpPr>
            <a:spLocks noGrp="1"/>
          </p:cNvSpPr>
          <p:nvPr>
            <p:ph sz="half" idx="1"/>
          </p:nvPr>
        </p:nvSpPr>
        <p:spPr/>
        <p:txBody>
          <a:bodyPr/>
          <a:lstStyle/>
          <a:p>
            <a:r>
              <a:rPr lang="en-US" b="1" dirty="0" smtClean="0"/>
              <a:t>Observations</a:t>
            </a:r>
          </a:p>
          <a:p>
            <a:pPr lvl="1"/>
            <a:r>
              <a:rPr lang="en-US" dirty="0" smtClean="0"/>
              <a:t>5-star ratings are not always full of satisfaction. While customers are giving 5 stars, they also put critical points in the review text.</a:t>
            </a:r>
          </a:p>
          <a:p>
            <a:pPr lvl="1"/>
            <a:r>
              <a:rPr lang="en-US" dirty="0" smtClean="0"/>
              <a:t>Low rating customers mainly have issues on the following aspects of an electronic product:</a:t>
            </a:r>
          </a:p>
          <a:p>
            <a:pPr lvl="2"/>
            <a:r>
              <a:rPr lang="en-US" dirty="0" smtClean="0"/>
              <a:t>Product quality</a:t>
            </a:r>
          </a:p>
          <a:p>
            <a:pPr lvl="2"/>
            <a:r>
              <a:rPr lang="en-US" dirty="0" smtClean="0"/>
              <a:t>Price (quality-price ratio)</a:t>
            </a:r>
            <a:endParaRPr lang="en-US" dirty="0" smtClean="0"/>
          </a:p>
          <a:p>
            <a:pPr lvl="2"/>
            <a:r>
              <a:rPr lang="en-US" dirty="0" smtClean="0"/>
              <a:t>Warranty</a:t>
            </a:r>
          </a:p>
          <a:p>
            <a:pPr lvl="2"/>
            <a:r>
              <a:rPr lang="en-US" dirty="0"/>
              <a:t>U</a:t>
            </a:r>
            <a:r>
              <a:rPr lang="en-US" dirty="0" smtClean="0"/>
              <a:t>sage issues</a:t>
            </a:r>
          </a:p>
          <a:p>
            <a:pPr lvl="2"/>
            <a:r>
              <a:rPr lang="en-US" dirty="0"/>
              <a:t>R</a:t>
            </a:r>
            <a:r>
              <a:rPr lang="en-US" dirty="0" smtClean="0"/>
              <a:t>eturning product</a:t>
            </a:r>
          </a:p>
          <a:p>
            <a:pPr lvl="2"/>
            <a:r>
              <a:rPr lang="en-US" dirty="0" smtClean="0"/>
              <a:t>Customer service</a:t>
            </a:r>
          </a:p>
          <a:p>
            <a:pPr lvl="1"/>
            <a:r>
              <a:rPr lang="en-US" dirty="0" smtClean="0"/>
              <a:t>While high rating customers also focus on similar aspects, they tend to express with more positive characteristics of the product, e.g. easy, fast, light, pretty.</a:t>
            </a:r>
            <a:endParaRPr lang="nl-NL" dirty="0"/>
          </a:p>
        </p:txBody>
      </p:sp>
      <p:sp>
        <p:nvSpPr>
          <p:cNvPr id="4" name="Content Placeholder 3"/>
          <p:cNvSpPr>
            <a:spLocks noGrp="1"/>
          </p:cNvSpPr>
          <p:nvPr>
            <p:ph sz="half" idx="2"/>
          </p:nvPr>
        </p:nvSpPr>
        <p:spPr/>
        <p:txBody>
          <a:bodyPr/>
          <a:lstStyle/>
          <a:p>
            <a:r>
              <a:rPr lang="en-US" b="1" dirty="0" smtClean="0"/>
              <a:t>Recommendations</a:t>
            </a:r>
          </a:p>
          <a:p>
            <a:pPr lvl="1"/>
            <a:r>
              <a:rPr lang="en-US" dirty="0" smtClean="0"/>
              <a:t>While Amazon offers the flexibility of filtering reviews based on the star rating, it is not always easy for customers to find the experience information they are looking for.</a:t>
            </a:r>
          </a:p>
          <a:p>
            <a:pPr lvl="1"/>
            <a:r>
              <a:rPr lang="en-US" dirty="0" smtClean="0"/>
              <a:t>By adding a summary of the common concerns of customers, e.g. quality, price, warranty, and filter text based on these aspects, it will be easier for them to find the relevant information.</a:t>
            </a:r>
            <a:endParaRPr lang="nl-NL" dirty="0"/>
          </a:p>
        </p:txBody>
      </p:sp>
      <p:sp>
        <p:nvSpPr>
          <p:cNvPr id="5" name="Slide Number Placeholder 4"/>
          <p:cNvSpPr>
            <a:spLocks noGrp="1"/>
          </p:cNvSpPr>
          <p:nvPr>
            <p:ph type="sldNum" sz="quarter" idx="12"/>
          </p:nvPr>
        </p:nvSpPr>
        <p:spPr/>
        <p:txBody>
          <a:bodyPr/>
          <a:lstStyle/>
          <a:p>
            <a:fld id="{6AA93A8C-BAD3-4A28-9697-7362C21A21C5}" type="slidenum">
              <a:rPr lang="nl-NL" smtClean="0"/>
              <a:pPr/>
              <a:t>10</a:t>
            </a:fld>
            <a:endParaRPr lang="nl-NL"/>
          </a:p>
        </p:txBody>
      </p:sp>
      <p:pic>
        <p:nvPicPr>
          <p:cNvPr id="6" name="Picture 5"/>
          <p:cNvPicPr>
            <a:picLocks noChangeAspect="1"/>
          </p:cNvPicPr>
          <p:nvPr/>
        </p:nvPicPr>
        <p:blipFill>
          <a:blip r:embed="rId2"/>
          <a:stretch>
            <a:fillRect/>
          </a:stretch>
        </p:blipFill>
        <p:spPr>
          <a:xfrm>
            <a:off x="5594784" y="3859717"/>
            <a:ext cx="6597216" cy="2998283"/>
          </a:xfrm>
          <a:prstGeom prst="rect">
            <a:avLst/>
          </a:prstGeom>
        </p:spPr>
      </p:pic>
    </p:spTree>
    <p:extLst>
      <p:ext uri="{BB962C8B-B14F-4D97-AF65-F5344CB8AC3E}">
        <p14:creationId xmlns:p14="http://schemas.microsoft.com/office/powerpoint/2010/main" val="3846590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rgbClr val="FF8000"/>
                </a:solidFill>
              </a:rPr>
              <a:t>Design choice</a:t>
            </a:r>
            <a:endParaRPr lang="nl-NL" dirty="0">
              <a:solidFill>
                <a:srgbClr val="FF8000"/>
              </a:solidFill>
            </a:endParaRPr>
          </a:p>
        </p:txBody>
      </p:sp>
      <p:sp>
        <p:nvSpPr>
          <p:cNvPr id="3" name="Content Placeholder 2"/>
          <p:cNvSpPr>
            <a:spLocks noGrp="1"/>
          </p:cNvSpPr>
          <p:nvPr>
            <p:ph idx="1"/>
          </p:nvPr>
        </p:nvSpPr>
        <p:spPr/>
        <p:txBody>
          <a:bodyPr>
            <a:normAutofit/>
          </a:bodyPr>
          <a:lstStyle/>
          <a:p>
            <a:r>
              <a:rPr lang="en-US" sz="1400" dirty="0" smtClean="0"/>
              <a:t>Database considerations</a:t>
            </a:r>
          </a:p>
          <a:p>
            <a:pPr lvl="1"/>
            <a:r>
              <a:rPr lang="en-US" sz="1200" dirty="0" smtClean="0"/>
              <a:t>Dataset </a:t>
            </a:r>
            <a:r>
              <a:rPr lang="en-US" sz="1200" dirty="0" smtClean="0"/>
              <a:t>size (~ 60GB after extraction)</a:t>
            </a:r>
            <a:endParaRPr lang="en-US" sz="1200" dirty="0" smtClean="0"/>
          </a:p>
          <a:p>
            <a:pPr lvl="1"/>
            <a:r>
              <a:rPr lang="en-US" sz="1200" dirty="0" smtClean="0"/>
              <a:t>Data structure (json)</a:t>
            </a:r>
          </a:p>
          <a:p>
            <a:pPr lvl="1"/>
            <a:r>
              <a:rPr lang="en-US" sz="1200" dirty="0" smtClean="0"/>
              <a:t>Speed</a:t>
            </a:r>
          </a:p>
          <a:p>
            <a:pPr lvl="1"/>
            <a:r>
              <a:rPr lang="en-US" sz="1200" dirty="0" smtClean="0"/>
              <a:t>Scalability</a:t>
            </a:r>
          </a:p>
          <a:p>
            <a:pPr lvl="1"/>
            <a:endParaRPr lang="en-US" sz="1200" dirty="0" smtClean="0"/>
          </a:p>
          <a:p>
            <a:r>
              <a:rPr lang="en-US" sz="1400" dirty="0" smtClean="0"/>
              <a:t>Technical choices</a:t>
            </a:r>
          </a:p>
          <a:p>
            <a:pPr lvl="1"/>
            <a:r>
              <a:rPr lang="en-US" sz="1200" dirty="0" smtClean="0"/>
              <a:t>MongoDB to store all the data</a:t>
            </a:r>
          </a:p>
          <a:p>
            <a:pPr lvl="1"/>
            <a:r>
              <a:rPr lang="en-US" sz="1200" dirty="0" smtClean="0"/>
              <a:t>Python for data processing and natural language processing</a:t>
            </a:r>
            <a:endParaRPr lang="nl-NL" sz="1200" dirty="0"/>
          </a:p>
        </p:txBody>
      </p:sp>
      <p:sp>
        <p:nvSpPr>
          <p:cNvPr id="4" name="Slide Number Placeholder 3"/>
          <p:cNvSpPr>
            <a:spLocks noGrp="1"/>
          </p:cNvSpPr>
          <p:nvPr>
            <p:ph type="sldNum" sz="quarter" idx="12"/>
          </p:nvPr>
        </p:nvSpPr>
        <p:spPr/>
        <p:txBody>
          <a:bodyPr/>
          <a:lstStyle/>
          <a:p>
            <a:fld id="{6AA93A8C-BAD3-4A28-9697-7362C21A21C5}" type="slidenum">
              <a:rPr lang="nl-NL" smtClean="0"/>
              <a:pPr/>
              <a:t>11</a:t>
            </a:fld>
            <a:endParaRPr lang="nl-NL"/>
          </a:p>
        </p:txBody>
      </p:sp>
    </p:spTree>
    <p:extLst>
      <p:ext uri="{BB962C8B-B14F-4D97-AF65-F5344CB8AC3E}">
        <p14:creationId xmlns:p14="http://schemas.microsoft.com/office/powerpoint/2010/main" val="603714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8000"/>
                </a:solidFill>
              </a:rPr>
              <a:t>Data fields</a:t>
            </a:r>
            <a:endParaRPr lang="nl-NL" dirty="0">
              <a:solidFill>
                <a:srgbClr val="FF8000"/>
              </a:solidFill>
            </a:endParaRPr>
          </a:p>
        </p:txBody>
      </p:sp>
      <p:sp>
        <p:nvSpPr>
          <p:cNvPr id="5" name="Text Placeholder 4"/>
          <p:cNvSpPr>
            <a:spLocks noGrp="1"/>
          </p:cNvSpPr>
          <p:nvPr>
            <p:ph type="body" idx="1"/>
          </p:nvPr>
        </p:nvSpPr>
        <p:spPr/>
        <p:txBody>
          <a:bodyPr>
            <a:normAutofit/>
          </a:bodyPr>
          <a:lstStyle/>
          <a:p>
            <a:r>
              <a:rPr lang="en-US" sz="1800" dirty="0" smtClean="0"/>
              <a:t>Product review data</a:t>
            </a:r>
            <a:endParaRPr lang="nl-NL" sz="1800" dirty="0"/>
          </a:p>
        </p:txBody>
      </p:sp>
      <p:sp>
        <p:nvSpPr>
          <p:cNvPr id="6" name="Content Placeholder 5"/>
          <p:cNvSpPr>
            <a:spLocks noGrp="1"/>
          </p:cNvSpPr>
          <p:nvPr>
            <p:ph sz="half" idx="2"/>
          </p:nvPr>
        </p:nvSpPr>
        <p:spPr/>
        <p:txBody>
          <a:bodyPr>
            <a:normAutofit/>
          </a:bodyPr>
          <a:lstStyle/>
          <a:p>
            <a:r>
              <a:rPr lang="en-US" sz="1400" dirty="0" err="1" smtClean="0"/>
              <a:t>reviewerID</a:t>
            </a:r>
            <a:r>
              <a:rPr lang="en-US" sz="1400" dirty="0" smtClean="0"/>
              <a:t> - ID of the reviewer, e.g. A2SUAM1J3GNN3B</a:t>
            </a:r>
          </a:p>
          <a:p>
            <a:r>
              <a:rPr lang="en-US" sz="1400" dirty="0" err="1" smtClean="0"/>
              <a:t>asin</a:t>
            </a:r>
            <a:r>
              <a:rPr lang="en-US" sz="1400" dirty="0" smtClean="0"/>
              <a:t> - ID of the product, e.g. 0000013714</a:t>
            </a:r>
          </a:p>
          <a:p>
            <a:r>
              <a:rPr lang="en-US" sz="1400" dirty="0" err="1" smtClean="0"/>
              <a:t>reviewerName</a:t>
            </a:r>
            <a:r>
              <a:rPr lang="en-US" sz="1400" dirty="0" smtClean="0"/>
              <a:t> - name of the reviewer</a:t>
            </a:r>
          </a:p>
          <a:p>
            <a:r>
              <a:rPr lang="en-US" sz="1400" dirty="0" smtClean="0"/>
              <a:t>helpful - helpfulness rating of the review, e.g. 2/3</a:t>
            </a:r>
          </a:p>
          <a:p>
            <a:r>
              <a:rPr lang="en-US" sz="1400" dirty="0" err="1" smtClean="0"/>
              <a:t>reviewText</a:t>
            </a:r>
            <a:r>
              <a:rPr lang="en-US" sz="1400" dirty="0" smtClean="0"/>
              <a:t> - text of the review</a:t>
            </a:r>
          </a:p>
          <a:p>
            <a:r>
              <a:rPr lang="en-US" sz="1400" dirty="0" smtClean="0"/>
              <a:t>overall - rating of the product</a:t>
            </a:r>
          </a:p>
          <a:p>
            <a:r>
              <a:rPr lang="en-US" sz="1400" dirty="0" smtClean="0"/>
              <a:t>summary - summary of the review</a:t>
            </a:r>
          </a:p>
          <a:p>
            <a:r>
              <a:rPr lang="en-US" sz="1400" dirty="0" err="1" smtClean="0"/>
              <a:t>unixReviewTime</a:t>
            </a:r>
            <a:r>
              <a:rPr lang="en-US" sz="1400" dirty="0" smtClean="0"/>
              <a:t> - time of the review (</a:t>
            </a:r>
            <a:r>
              <a:rPr lang="en-US" sz="1400" dirty="0" err="1" smtClean="0"/>
              <a:t>unix</a:t>
            </a:r>
            <a:r>
              <a:rPr lang="en-US" sz="1400" dirty="0" smtClean="0"/>
              <a:t> time)</a:t>
            </a:r>
          </a:p>
          <a:p>
            <a:r>
              <a:rPr lang="en-US" sz="1400" dirty="0" err="1" smtClean="0"/>
              <a:t>reviewTime</a:t>
            </a:r>
            <a:r>
              <a:rPr lang="en-US" sz="1400" dirty="0" smtClean="0"/>
              <a:t> - time of the review (raw)</a:t>
            </a:r>
            <a:endParaRPr lang="nl-NL" sz="1400" dirty="0"/>
          </a:p>
        </p:txBody>
      </p:sp>
      <p:sp>
        <p:nvSpPr>
          <p:cNvPr id="7" name="Text Placeholder 6"/>
          <p:cNvSpPr>
            <a:spLocks noGrp="1"/>
          </p:cNvSpPr>
          <p:nvPr>
            <p:ph type="body" sz="quarter" idx="3"/>
          </p:nvPr>
        </p:nvSpPr>
        <p:spPr/>
        <p:txBody>
          <a:bodyPr>
            <a:normAutofit/>
          </a:bodyPr>
          <a:lstStyle/>
          <a:p>
            <a:r>
              <a:rPr lang="en-US" sz="1800" dirty="0" smtClean="0"/>
              <a:t>Metadata</a:t>
            </a:r>
            <a:endParaRPr lang="nl-NL" sz="1800" dirty="0"/>
          </a:p>
        </p:txBody>
      </p:sp>
      <p:sp>
        <p:nvSpPr>
          <p:cNvPr id="8" name="Content Placeholder 7"/>
          <p:cNvSpPr>
            <a:spLocks noGrp="1"/>
          </p:cNvSpPr>
          <p:nvPr>
            <p:ph sz="quarter" idx="4"/>
          </p:nvPr>
        </p:nvSpPr>
        <p:spPr/>
        <p:txBody>
          <a:bodyPr>
            <a:normAutofit/>
          </a:bodyPr>
          <a:lstStyle/>
          <a:p>
            <a:r>
              <a:rPr lang="en-US" sz="1400" dirty="0" err="1" smtClean="0"/>
              <a:t>asin</a:t>
            </a:r>
            <a:r>
              <a:rPr lang="en-US" sz="1400" dirty="0" smtClean="0"/>
              <a:t> - ID of the product, e.g. 0000031852</a:t>
            </a:r>
          </a:p>
          <a:p>
            <a:r>
              <a:rPr lang="en-US" sz="1400" dirty="0" smtClean="0"/>
              <a:t>title - name of the product</a:t>
            </a:r>
          </a:p>
          <a:p>
            <a:r>
              <a:rPr lang="en-US" sz="1400" dirty="0" smtClean="0"/>
              <a:t>price - price in US dollars (at time of crawl)</a:t>
            </a:r>
          </a:p>
          <a:p>
            <a:r>
              <a:rPr lang="en-US" sz="1400" dirty="0" err="1" smtClean="0"/>
              <a:t>imUrl</a:t>
            </a:r>
            <a:r>
              <a:rPr lang="en-US" sz="1400" dirty="0" smtClean="0"/>
              <a:t> - </a:t>
            </a:r>
            <a:r>
              <a:rPr lang="en-US" sz="1400" dirty="0" err="1" smtClean="0"/>
              <a:t>url</a:t>
            </a:r>
            <a:r>
              <a:rPr lang="en-US" sz="1400" dirty="0" smtClean="0"/>
              <a:t> of the product image</a:t>
            </a:r>
          </a:p>
          <a:p>
            <a:r>
              <a:rPr lang="en-US" sz="1400" dirty="0" smtClean="0"/>
              <a:t>related - related products</a:t>
            </a:r>
          </a:p>
          <a:p>
            <a:pPr lvl="1"/>
            <a:r>
              <a:rPr lang="en-US" sz="1000" dirty="0" smtClean="0"/>
              <a:t>also bought</a:t>
            </a:r>
          </a:p>
          <a:p>
            <a:pPr lvl="1"/>
            <a:r>
              <a:rPr lang="en-US" sz="1000" dirty="0" smtClean="0"/>
              <a:t>also viewed</a:t>
            </a:r>
          </a:p>
          <a:p>
            <a:pPr lvl="1"/>
            <a:r>
              <a:rPr lang="en-US" sz="1000" dirty="0" smtClean="0"/>
              <a:t>bought together</a:t>
            </a:r>
          </a:p>
          <a:p>
            <a:pPr lvl="1"/>
            <a:r>
              <a:rPr lang="en-US" sz="1000" dirty="0" smtClean="0"/>
              <a:t>buy after viewing </a:t>
            </a:r>
          </a:p>
          <a:p>
            <a:r>
              <a:rPr lang="en-US" sz="1400" dirty="0" err="1" smtClean="0"/>
              <a:t>salesRank</a:t>
            </a:r>
            <a:r>
              <a:rPr lang="en-US" sz="1400" dirty="0" smtClean="0"/>
              <a:t> - sales rank information</a:t>
            </a:r>
          </a:p>
          <a:p>
            <a:r>
              <a:rPr lang="en-US" sz="1400" dirty="0" smtClean="0"/>
              <a:t>brand - brand name</a:t>
            </a:r>
          </a:p>
          <a:p>
            <a:r>
              <a:rPr lang="en-US" sz="1400" dirty="0" smtClean="0"/>
              <a:t>categories - list of categories the product belongs to</a:t>
            </a:r>
            <a:endParaRPr lang="nl-NL" sz="1400" dirty="0"/>
          </a:p>
        </p:txBody>
      </p:sp>
      <p:sp>
        <p:nvSpPr>
          <p:cNvPr id="2" name="Slide Number Placeholder 1"/>
          <p:cNvSpPr>
            <a:spLocks noGrp="1"/>
          </p:cNvSpPr>
          <p:nvPr>
            <p:ph type="sldNum" sz="quarter" idx="12"/>
          </p:nvPr>
        </p:nvSpPr>
        <p:spPr/>
        <p:txBody>
          <a:bodyPr/>
          <a:lstStyle/>
          <a:p>
            <a:fld id="{6AA93A8C-BAD3-4A28-9697-7362C21A21C5}" type="slidenum">
              <a:rPr lang="nl-NL" smtClean="0"/>
              <a:pPr/>
              <a:t>12</a:t>
            </a:fld>
            <a:endParaRPr lang="nl-NL"/>
          </a:p>
        </p:txBody>
      </p:sp>
    </p:spTree>
    <p:extLst>
      <p:ext uri="{BB962C8B-B14F-4D97-AF65-F5344CB8AC3E}">
        <p14:creationId xmlns:p14="http://schemas.microsoft.com/office/powerpoint/2010/main" val="1785487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rgbClr val="FF8000"/>
                </a:solidFill>
              </a:rPr>
              <a:t>List of questions</a:t>
            </a:r>
            <a:endParaRPr lang="nl-NL" dirty="0">
              <a:solidFill>
                <a:srgbClr val="FF8000"/>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055964626"/>
              </p:ext>
            </p:extLst>
          </p:nvPr>
        </p:nvGraphicFramePr>
        <p:xfrm>
          <a:off x="1951264" y="2556086"/>
          <a:ext cx="8289471" cy="2311400"/>
        </p:xfrm>
        <a:graphic>
          <a:graphicData uri="http://schemas.openxmlformats.org/drawingml/2006/table">
            <a:tbl>
              <a:tblPr firstRow="1" bandRow="1">
                <a:tableStyleId>{72833802-FEF1-4C79-8D5D-14CF1EAF98D9}</a:tableStyleId>
              </a:tblPr>
              <a:tblGrid>
                <a:gridCol w="5978979"/>
                <a:gridCol w="2310492"/>
              </a:tblGrid>
              <a:tr h="370840">
                <a:tc>
                  <a:txBody>
                    <a:bodyPr/>
                    <a:lstStyle/>
                    <a:p>
                      <a:r>
                        <a:rPr lang="en-US" sz="1200" dirty="0" smtClean="0"/>
                        <a:t>Questions</a:t>
                      </a:r>
                      <a:endParaRPr lang="nl-NL" sz="1200" dirty="0"/>
                    </a:p>
                  </a:txBody>
                  <a:tcPr>
                    <a:solidFill>
                      <a:srgbClr val="FF8000"/>
                    </a:solidFill>
                  </a:tcPr>
                </a:tc>
                <a:tc>
                  <a:txBody>
                    <a:bodyPr/>
                    <a:lstStyle/>
                    <a:p>
                      <a:r>
                        <a:rPr lang="en-US" sz="1200" dirty="0" smtClean="0"/>
                        <a:t>Dataset</a:t>
                      </a:r>
                      <a:endParaRPr lang="nl-NL" sz="1200" dirty="0"/>
                    </a:p>
                  </a:txBody>
                  <a:tcPr>
                    <a:solidFill>
                      <a:srgbClr val="FF8000"/>
                    </a:solidFill>
                  </a:tcPr>
                </a:tc>
              </a:tr>
              <a:tr h="370840">
                <a:tc>
                  <a:txBody>
                    <a:bodyPr/>
                    <a:lstStyle/>
                    <a:p>
                      <a:r>
                        <a:rPr lang="en-US" sz="1200" dirty="0" smtClean="0"/>
                        <a:t>Is there a relation between reviews from products which are bought together?</a:t>
                      </a:r>
                    </a:p>
                  </a:txBody>
                  <a:tcPr/>
                </a:tc>
                <a:tc>
                  <a:txBody>
                    <a:bodyPr/>
                    <a:lstStyle/>
                    <a:p>
                      <a:r>
                        <a:rPr lang="en-US" sz="1200" dirty="0" smtClean="0"/>
                        <a:t>Review + meta</a:t>
                      </a:r>
                      <a:endParaRPr lang="nl-NL" sz="1200" dirty="0"/>
                    </a:p>
                  </a:txBody>
                  <a:tcPr/>
                </a:tc>
              </a:tr>
              <a:tr h="370840">
                <a:tc>
                  <a:txBody>
                    <a:bodyPr/>
                    <a:lstStyle/>
                    <a:p>
                      <a:r>
                        <a:rPr lang="en-US" sz="1200" dirty="0" smtClean="0">
                          <a:solidFill>
                            <a:srgbClr val="FF8000"/>
                          </a:solidFill>
                        </a:rPr>
                        <a:t>What is the relation between the reviews and the helpfulness? </a:t>
                      </a:r>
                    </a:p>
                  </a:txBody>
                  <a:tcPr/>
                </a:tc>
                <a:tc>
                  <a:txBody>
                    <a:bodyPr/>
                    <a:lstStyle/>
                    <a:p>
                      <a:r>
                        <a:rPr lang="en-US" sz="1200" dirty="0" smtClean="0">
                          <a:solidFill>
                            <a:srgbClr val="FF8000"/>
                          </a:solidFill>
                        </a:rPr>
                        <a:t>Review</a:t>
                      </a:r>
                      <a:endParaRPr lang="nl-NL" sz="1200" dirty="0">
                        <a:solidFill>
                          <a:srgbClr val="FF8000"/>
                        </a:solidFill>
                      </a:endParaRPr>
                    </a:p>
                  </a:txBody>
                  <a:tcPr/>
                </a:tc>
              </a:tr>
              <a:tr h="370840">
                <a:tc>
                  <a:txBody>
                    <a:bodyPr/>
                    <a:lstStyle/>
                    <a:p>
                      <a:r>
                        <a:rPr lang="en-US" sz="1200" dirty="0" smtClean="0"/>
                        <a:t>What is the review behavior among different categories?</a:t>
                      </a:r>
                    </a:p>
                  </a:txBody>
                  <a:tcPr/>
                </a:tc>
                <a:tc>
                  <a:txBody>
                    <a:bodyPr/>
                    <a:lstStyle/>
                    <a:p>
                      <a:r>
                        <a:rPr lang="en-US" sz="1200" dirty="0" smtClean="0"/>
                        <a:t>Review + meta</a:t>
                      </a:r>
                      <a:endParaRPr lang="nl-NL" sz="1200" dirty="0"/>
                    </a:p>
                  </a:txBody>
                  <a:tcPr/>
                </a:tc>
              </a:tr>
              <a:tr h="370840">
                <a:tc>
                  <a:txBody>
                    <a:bodyPr/>
                    <a:lstStyle/>
                    <a:p>
                      <a:r>
                        <a:rPr lang="en-US" sz="1200" dirty="0" smtClean="0">
                          <a:solidFill>
                            <a:srgbClr val="FF8000"/>
                          </a:solidFill>
                        </a:rPr>
                        <a:t>Is there a relation between price and reviews?</a:t>
                      </a:r>
                      <a:endParaRPr lang="nl-NL" sz="1200" dirty="0">
                        <a:solidFill>
                          <a:srgbClr val="FF8000"/>
                        </a:solidFill>
                      </a:endParaRPr>
                    </a:p>
                  </a:txBody>
                  <a:tcPr/>
                </a:tc>
                <a:tc>
                  <a:txBody>
                    <a:bodyPr/>
                    <a:lstStyle/>
                    <a:p>
                      <a:r>
                        <a:rPr lang="en-US" sz="1200" dirty="0" smtClean="0">
                          <a:solidFill>
                            <a:srgbClr val="FF8000"/>
                          </a:solidFill>
                        </a:rPr>
                        <a:t>Review + meta</a:t>
                      </a:r>
                      <a:endParaRPr lang="nl-NL" sz="1200" dirty="0">
                        <a:solidFill>
                          <a:srgbClr val="FF8000"/>
                        </a:solidFill>
                      </a:endParaRPr>
                    </a:p>
                  </a:txBody>
                  <a:tcPr/>
                </a:tc>
              </a:tr>
              <a:tr h="370840">
                <a:tc>
                  <a:txBody>
                    <a:bodyPr/>
                    <a:lstStyle/>
                    <a:p>
                      <a:r>
                        <a:rPr lang="en-US" sz="1200" dirty="0" smtClean="0"/>
                        <a:t>Optional - any other hypothesis you think is interesting, as long it would have business value for Amazon</a:t>
                      </a:r>
                      <a:endParaRPr lang="nl-NL" sz="1200" dirty="0"/>
                    </a:p>
                  </a:txBody>
                  <a:tcPr/>
                </a:tc>
                <a:tc>
                  <a:txBody>
                    <a:bodyPr/>
                    <a:lstStyle/>
                    <a:p>
                      <a:endParaRPr lang="nl-NL" sz="1200" dirty="0"/>
                    </a:p>
                  </a:txBody>
                  <a:tcPr/>
                </a:tc>
              </a:tr>
            </a:tbl>
          </a:graphicData>
        </a:graphic>
      </p:graphicFrame>
      <p:sp>
        <p:nvSpPr>
          <p:cNvPr id="3" name="Slide Number Placeholder 2"/>
          <p:cNvSpPr>
            <a:spLocks noGrp="1"/>
          </p:cNvSpPr>
          <p:nvPr>
            <p:ph type="sldNum" sz="quarter" idx="12"/>
          </p:nvPr>
        </p:nvSpPr>
        <p:spPr/>
        <p:txBody>
          <a:bodyPr/>
          <a:lstStyle/>
          <a:p>
            <a:fld id="{6AA93A8C-BAD3-4A28-9697-7362C21A21C5}" type="slidenum">
              <a:rPr lang="nl-NL" smtClean="0"/>
              <a:pPr/>
              <a:t>13</a:t>
            </a:fld>
            <a:endParaRPr lang="nl-NL"/>
          </a:p>
        </p:txBody>
      </p:sp>
    </p:spTree>
    <p:extLst>
      <p:ext uri="{BB962C8B-B14F-4D97-AF65-F5344CB8AC3E}">
        <p14:creationId xmlns:p14="http://schemas.microsoft.com/office/powerpoint/2010/main" val="3297189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understanding product reviews is important?</a:t>
            </a:r>
            <a:endParaRPr lang="nl-NL" dirty="0"/>
          </a:p>
        </p:txBody>
      </p:sp>
      <p:sp>
        <p:nvSpPr>
          <p:cNvPr id="4" name="Content Placeholder 3"/>
          <p:cNvSpPr>
            <a:spLocks noGrp="1"/>
          </p:cNvSpPr>
          <p:nvPr>
            <p:ph sz="half" idx="1"/>
          </p:nvPr>
        </p:nvSpPr>
        <p:spPr/>
        <p:txBody>
          <a:bodyPr>
            <a:normAutofit lnSpcReduction="10000"/>
          </a:bodyPr>
          <a:lstStyle/>
          <a:p>
            <a:r>
              <a:rPr lang="nl-NL" b="1" dirty="0"/>
              <a:t>Problem statement</a:t>
            </a:r>
          </a:p>
          <a:p>
            <a:pPr lvl="1"/>
            <a:r>
              <a:rPr lang="en-US" dirty="0" smtClean="0"/>
              <a:t>According </a:t>
            </a:r>
            <a:r>
              <a:rPr lang="en-US" dirty="0"/>
              <a:t>to </a:t>
            </a:r>
            <a:r>
              <a:rPr lang="en-US" dirty="0" smtClean="0"/>
              <a:t>research, </a:t>
            </a:r>
            <a:r>
              <a:rPr lang="en-US" dirty="0" smtClean="0">
                <a:solidFill>
                  <a:srgbClr val="FF8000"/>
                </a:solidFill>
              </a:rPr>
              <a:t>88% of </a:t>
            </a:r>
            <a:r>
              <a:rPr lang="en-US" dirty="0">
                <a:solidFill>
                  <a:srgbClr val="FF8000"/>
                </a:solidFill>
              </a:rPr>
              <a:t>consumers </a:t>
            </a:r>
            <a:r>
              <a:rPr lang="en-US" dirty="0"/>
              <a:t>trust online reviews as much as </a:t>
            </a:r>
            <a:r>
              <a:rPr lang="en-US" dirty="0" smtClean="0"/>
              <a:t>a personal recommendation buying a product. </a:t>
            </a:r>
          </a:p>
          <a:p>
            <a:pPr lvl="1"/>
            <a:r>
              <a:rPr lang="en-US" dirty="0" smtClean="0"/>
              <a:t>In a similar study </a:t>
            </a:r>
            <a:r>
              <a:rPr lang="en-US" dirty="0" smtClean="0">
                <a:solidFill>
                  <a:srgbClr val="FF8000"/>
                </a:solidFill>
              </a:rPr>
              <a:t>85</a:t>
            </a:r>
            <a:r>
              <a:rPr lang="en-US" dirty="0">
                <a:solidFill>
                  <a:srgbClr val="FF8000"/>
                </a:solidFill>
              </a:rPr>
              <a:t>% of consumers</a:t>
            </a:r>
            <a:r>
              <a:rPr lang="en-US" dirty="0"/>
              <a:t> say they read </a:t>
            </a:r>
            <a:r>
              <a:rPr lang="en-US" dirty="0" smtClean="0"/>
              <a:t>up to 10 reviews before purchasing.</a:t>
            </a:r>
          </a:p>
          <a:p>
            <a:pPr lvl="1"/>
            <a:endParaRPr lang="en-US" dirty="0" smtClean="0"/>
          </a:p>
          <a:p>
            <a:pPr marL="457200" lvl="1" indent="0">
              <a:buNone/>
            </a:pPr>
            <a:r>
              <a:rPr lang="en-US" dirty="0" smtClean="0"/>
              <a:t>This means…</a:t>
            </a:r>
          </a:p>
          <a:p>
            <a:pPr lvl="1"/>
            <a:r>
              <a:rPr lang="en-US" dirty="0" smtClean="0"/>
              <a:t>Not understanding customer review behavior, is akin to not providing more than 85% of the customers the information </a:t>
            </a:r>
            <a:r>
              <a:rPr lang="en-US" dirty="0"/>
              <a:t>they want to help them make their buying decisions</a:t>
            </a:r>
            <a:r>
              <a:rPr lang="en-US" dirty="0" smtClean="0"/>
              <a:t>.</a:t>
            </a:r>
          </a:p>
          <a:p>
            <a:pPr lvl="1"/>
            <a:r>
              <a:rPr lang="en-US" dirty="0" smtClean="0"/>
              <a:t>In-depth understanding of customer reviews will result in new marketing opportunities.</a:t>
            </a:r>
          </a:p>
          <a:p>
            <a:pPr lvl="1"/>
            <a:endParaRPr lang="en-US" dirty="0"/>
          </a:p>
          <a:p>
            <a:r>
              <a:rPr lang="en-US" b="1" dirty="0" smtClean="0"/>
              <a:t>Purpose of the analysis</a:t>
            </a:r>
          </a:p>
          <a:p>
            <a:pPr lvl="1"/>
            <a:r>
              <a:rPr lang="en-US" dirty="0" smtClean="0"/>
              <a:t>To understand customer rating and review behavior </a:t>
            </a:r>
          </a:p>
          <a:p>
            <a:pPr lvl="1"/>
            <a:r>
              <a:rPr lang="en-US" dirty="0" smtClean="0"/>
              <a:t>To understand what type of reviews are helpful reviews</a:t>
            </a:r>
          </a:p>
          <a:p>
            <a:pPr lvl="1"/>
            <a:r>
              <a:rPr lang="en-US" dirty="0" smtClean="0"/>
              <a:t>To understand what are the satisfied / dissatisfied aspects from based on customer review text</a:t>
            </a:r>
            <a:endParaRPr lang="nl-NL" dirty="0"/>
          </a:p>
        </p:txBody>
      </p:sp>
      <p:sp>
        <p:nvSpPr>
          <p:cNvPr id="6" name="Content Placeholder 5"/>
          <p:cNvSpPr>
            <a:spLocks noGrp="1"/>
          </p:cNvSpPr>
          <p:nvPr>
            <p:ph sz="half" idx="2"/>
          </p:nvPr>
        </p:nvSpPr>
        <p:spPr/>
        <p:txBody>
          <a:bodyPr>
            <a:normAutofit lnSpcReduction="10000"/>
          </a:bodyPr>
          <a:lstStyle/>
          <a:p>
            <a:r>
              <a:rPr lang="en-US" b="1" dirty="0" smtClean="0"/>
              <a:t>Consumer benefits</a:t>
            </a:r>
          </a:p>
          <a:p>
            <a:pPr lvl="1"/>
            <a:r>
              <a:rPr lang="en-US" dirty="0" smtClean="0"/>
              <a:t>Optimized review display for faster information seeking in buying process</a:t>
            </a:r>
          </a:p>
          <a:p>
            <a:pPr lvl="1"/>
            <a:r>
              <a:rPr lang="en-US" dirty="0" smtClean="0"/>
              <a:t>In-time issue-resolving after purchase</a:t>
            </a:r>
          </a:p>
          <a:p>
            <a:pPr marL="457200" lvl="1" indent="0">
              <a:buNone/>
            </a:pPr>
            <a:endParaRPr lang="en-US" dirty="0" smtClean="0"/>
          </a:p>
          <a:p>
            <a:pPr marL="457200" lvl="1" indent="0">
              <a:buNone/>
            </a:pPr>
            <a:r>
              <a:rPr lang="en-US" dirty="0" smtClean="0"/>
              <a:t>As a result…</a:t>
            </a:r>
          </a:p>
          <a:p>
            <a:pPr lvl="1"/>
            <a:r>
              <a:rPr lang="en-US" dirty="0" smtClean="0"/>
              <a:t>Overall </a:t>
            </a:r>
            <a:r>
              <a:rPr lang="en-US" dirty="0" smtClean="0">
                <a:solidFill>
                  <a:srgbClr val="FF8000"/>
                </a:solidFill>
              </a:rPr>
              <a:t>improved shopping experience</a:t>
            </a:r>
          </a:p>
          <a:p>
            <a:pPr lvl="1"/>
            <a:endParaRPr lang="en-US" dirty="0" smtClean="0"/>
          </a:p>
          <a:p>
            <a:r>
              <a:rPr lang="en-US" b="1" dirty="0" smtClean="0"/>
              <a:t>Business benefits</a:t>
            </a:r>
          </a:p>
          <a:p>
            <a:pPr lvl="1"/>
            <a:r>
              <a:rPr lang="nl-NL" dirty="0" smtClean="0"/>
              <a:t>Customer service: identify </a:t>
            </a:r>
            <a:r>
              <a:rPr lang="nl-NL" dirty="0"/>
              <a:t>improvment areas </a:t>
            </a:r>
            <a:r>
              <a:rPr lang="nl-NL" dirty="0" smtClean="0"/>
              <a:t>through critical reviews</a:t>
            </a:r>
          </a:p>
          <a:p>
            <a:pPr lvl="1"/>
            <a:r>
              <a:rPr lang="en-US" dirty="0" smtClean="0"/>
              <a:t>Product research: </a:t>
            </a:r>
            <a:r>
              <a:rPr lang="en-US" dirty="0"/>
              <a:t>e</a:t>
            </a:r>
            <a:r>
              <a:rPr lang="en-US" dirty="0" smtClean="0"/>
              <a:t>asy restructuring of merchandising and product selection</a:t>
            </a:r>
          </a:p>
          <a:p>
            <a:pPr lvl="1"/>
            <a:r>
              <a:rPr lang="en-US" dirty="0" smtClean="0"/>
              <a:t>Marketing: targeted marketing campaigns based on customer feedback</a:t>
            </a:r>
            <a:endParaRPr lang="nl-NL" dirty="0"/>
          </a:p>
          <a:p>
            <a:pPr marL="457200" lvl="1" indent="0">
              <a:buNone/>
            </a:pPr>
            <a:endParaRPr lang="en-US" dirty="0" smtClean="0"/>
          </a:p>
          <a:p>
            <a:pPr marL="457200" lvl="1" indent="0">
              <a:buNone/>
            </a:pPr>
            <a:r>
              <a:rPr lang="en-US" dirty="0" smtClean="0"/>
              <a:t>As a result…</a:t>
            </a:r>
          </a:p>
          <a:p>
            <a:pPr lvl="1"/>
            <a:r>
              <a:rPr lang="en-US" dirty="0" smtClean="0"/>
              <a:t>Overall </a:t>
            </a:r>
            <a:r>
              <a:rPr lang="en-US" dirty="0" smtClean="0">
                <a:solidFill>
                  <a:srgbClr val="FF8000"/>
                </a:solidFill>
              </a:rPr>
              <a:t>higher</a:t>
            </a:r>
            <a:r>
              <a:rPr lang="en-US" dirty="0" smtClean="0"/>
              <a:t> </a:t>
            </a:r>
            <a:r>
              <a:rPr lang="en-US" dirty="0">
                <a:solidFill>
                  <a:srgbClr val="FF8000"/>
                </a:solidFill>
              </a:rPr>
              <a:t>customer </a:t>
            </a:r>
            <a:r>
              <a:rPr lang="en-US" dirty="0" smtClean="0">
                <a:solidFill>
                  <a:srgbClr val="FF8000"/>
                </a:solidFill>
              </a:rPr>
              <a:t>loyalty and engagement </a:t>
            </a:r>
            <a:r>
              <a:rPr lang="en-US" dirty="0"/>
              <a:t>through optimized shopping experience</a:t>
            </a:r>
          </a:p>
          <a:p>
            <a:pPr lvl="1"/>
            <a:endParaRPr lang="nl-NL" dirty="0"/>
          </a:p>
        </p:txBody>
      </p:sp>
      <p:sp>
        <p:nvSpPr>
          <p:cNvPr id="7" name="Slide Number Placeholder 6"/>
          <p:cNvSpPr>
            <a:spLocks noGrp="1"/>
          </p:cNvSpPr>
          <p:nvPr>
            <p:ph type="sldNum" sz="quarter" idx="12"/>
          </p:nvPr>
        </p:nvSpPr>
        <p:spPr/>
        <p:txBody>
          <a:bodyPr/>
          <a:lstStyle/>
          <a:p>
            <a:fld id="{6AA93A8C-BAD3-4A28-9697-7362C21A21C5}" type="slidenum">
              <a:rPr lang="nl-NL" smtClean="0"/>
              <a:pPr/>
              <a:t>2</a:t>
            </a:fld>
            <a:endParaRPr lang="nl-NL"/>
          </a:p>
        </p:txBody>
      </p:sp>
    </p:spTree>
    <p:extLst>
      <p:ext uri="{BB962C8B-B14F-4D97-AF65-F5344CB8AC3E}">
        <p14:creationId xmlns:p14="http://schemas.microsoft.com/office/powerpoint/2010/main" val="902513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smtClean="0">
                <a:solidFill>
                  <a:srgbClr val="FF8000"/>
                </a:solidFill>
              </a:rPr>
              <a:t>Executive </a:t>
            </a:r>
            <a:r>
              <a:rPr lang="en-US" dirty="0" smtClean="0">
                <a:solidFill>
                  <a:srgbClr val="FF8000"/>
                </a:solidFill>
              </a:rPr>
              <a:t>summary</a:t>
            </a:r>
            <a:endParaRPr lang="nl-NL" dirty="0">
              <a:solidFill>
                <a:srgbClr val="FF8000"/>
              </a:solidFill>
            </a:endParaRPr>
          </a:p>
        </p:txBody>
      </p:sp>
      <p:sp>
        <p:nvSpPr>
          <p:cNvPr id="3" name="Content Placeholder 2"/>
          <p:cNvSpPr>
            <a:spLocks noGrp="1"/>
          </p:cNvSpPr>
          <p:nvPr>
            <p:ph idx="1"/>
          </p:nvPr>
        </p:nvSpPr>
        <p:spPr/>
        <p:txBody>
          <a:bodyPr>
            <a:normAutofit/>
          </a:bodyPr>
          <a:lstStyle/>
          <a:p>
            <a:r>
              <a:rPr lang="en-US" sz="1400" b="1" dirty="0" smtClean="0"/>
              <a:t>User experience</a:t>
            </a:r>
          </a:p>
          <a:p>
            <a:pPr lvl="1"/>
            <a:r>
              <a:rPr lang="en-US" sz="1200" dirty="0" smtClean="0"/>
              <a:t>Organize </a:t>
            </a:r>
            <a:r>
              <a:rPr lang="en-US" sz="1200" dirty="0" smtClean="0"/>
              <a:t>reviews: simplify </a:t>
            </a:r>
            <a:r>
              <a:rPr lang="en-US" sz="1200" dirty="0"/>
              <a:t>the process to find the reviews that matter most to consumers by organizing reviews and ratings into specific groups</a:t>
            </a:r>
            <a:r>
              <a:rPr lang="en-US" sz="1200" dirty="0" smtClean="0"/>
              <a:t>.</a:t>
            </a:r>
          </a:p>
          <a:p>
            <a:pPr lvl="1"/>
            <a:r>
              <a:rPr lang="en-US" sz="1200" dirty="0" smtClean="0"/>
              <a:t>Optimize search experience: for products </a:t>
            </a:r>
            <a:r>
              <a:rPr lang="en-US" sz="1200" dirty="0"/>
              <a:t>based on customer </a:t>
            </a:r>
            <a:r>
              <a:rPr lang="en-US" sz="1200" dirty="0" smtClean="0"/>
              <a:t>feedback.</a:t>
            </a:r>
          </a:p>
          <a:p>
            <a:pPr lvl="1"/>
            <a:r>
              <a:rPr lang="en-US" sz="1200" dirty="0" smtClean="0"/>
              <a:t>Review text design: re-phrasing the words to </a:t>
            </a:r>
            <a:endParaRPr lang="en-US" sz="1200" dirty="0"/>
          </a:p>
          <a:p>
            <a:pPr lvl="1"/>
            <a:endParaRPr lang="en-US" sz="1200" dirty="0" smtClean="0"/>
          </a:p>
          <a:p>
            <a:r>
              <a:rPr lang="en-US" sz="1400" b="1" dirty="0" smtClean="0"/>
              <a:t>Product selection optimization</a:t>
            </a:r>
          </a:p>
          <a:p>
            <a:pPr lvl="1"/>
            <a:r>
              <a:rPr lang="en-US" sz="1200" dirty="0" smtClean="0"/>
              <a:t>Make sure adequate </a:t>
            </a:r>
            <a:r>
              <a:rPr lang="en-US" sz="1200" dirty="0"/>
              <a:t>inventory of highly reviewed products. </a:t>
            </a:r>
            <a:endParaRPr lang="en-US" sz="1200" dirty="0" smtClean="0"/>
          </a:p>
          <a:p>
            <a:pPr lvl="1"/>
            <a:r>
              <a:rPr lang="en-US" sz="1200" dirty="0" smtClean="0"/>
              <a:t>Remove </a:t>
            </a:r>
            <a:r>
              <a:rPr lang="en-US" sz="1200" dirty="0"/>
              <a:t>poorly reviewed </a:t>
            </a:r>
            <a:r>
              <a:rPr lang="en-US" sz="1200" dirty="0" smtClean="0"/>
              <a:t>products with most </a:t>
            </a:r>
            <a:r>
              <a:rPr lang="en-US" sz="1200" dirty="0"/>
              <a:t>negative reviews and complaints</a:t>
            </a:r>
            <a:r>
              <a:rPr lang="en-US" sz="1200" dirty="0" smtClean="0"/>
              <a:t>.</a:t>
            </a:r>
          </a:p>
          <a:p>
            <a:endParaRPr lang="en-US" sz="1400" dirty="0" smtClean="0"/>
          </a:p>
          <a:p>
            <a:r>
              <a:rPr lang="en-US" sz="1400" b="1" dirty="0" smtClean="0"/>
              <a:t>Marketing</a:t>
            </a:r>
          </a:p>
          <a:p>
            <a:pPr lvl="1"/>
            <a:r>
              <a:rPr lang="en-US" sz="1200" dirty="0" smtClean="0"/>
              <a:t>Provide </a:t>
            </a:r>
            <a:r>
              <a:rPr lang="en-US" sz="1200" dirty="0"/>
              <a:t>top 10 lists of the products that received the best reviews accessible from </a:t>
            </a:r>
            <a:r>
              <a:rPr lang="en-US" sz="1200" dirty="0" smtClean="0"/>
              <a:t>the </a:t>
            </a:r>
            <a:r>
              <a:rPr lang="en-US" sz="1200" dirty="0"/>
              <a:t>product category </a:t>
            </a:r>
            <a:r>
              <a:rPr lang="en-US" sz="1200" dirty="0" smtClean="0"/>
              <a:t>pages.		</a:t>
            </a:r>
          </a:p>
          <a:p>
            <a:pPr lvl="1"/>
            <a:r>
              <a:rPr lang="en-US" sz="1200" dirty="0" smtClean="0"/>
              <a:t>Launch marketing campaign based on the top reviewed and rated products.</a:t>
            </a:r>
          </a:p>
          <a:p>
            <a:endParaRPr lang="en-US" sz="1400" dirty="0" smtClean="0"/>
          </a:p>
          <a:p>
            <a:endParaRPr lang="nl-NL" sz="1400" dirty="0"/>
          </a:p>
        </p:txBody>
      </p:sp>
      <p:sp>
        <p:nvSpPr>
          <p:cNvPr id="4" name="Slide Number Placeholder 3"/>
          <p:cNvSpPr>
            <a:spLocks noGrp="1"/>
          </p:cNvSpPr>
          <p:nvPr>
            <p:ph type="sldNum" sz="quarter" idx="12"/>
          </p:nvPr>
        </p:nvSpPr>
        <p:spPr/>
        <p:txBody>
          <a:bodyPr/>
          <a:lstStyle/>
          <a:p>
            <a:fld id="{6AA93A8C-BAD3-4A28-9697-7362C21A21C5}" type="slidenum">
              <a:rPr lang="nl-NL" smtClean="0"/>
              <a:pPr/>
              <a:t>3</a:t>
            </a:fld>
            <a:endParaRPr lang="nl-NL"/>
          </a:p>
        </p:txBody>
      </p:sp>
    </p:spTree>
    <p:extLst>
      <p:ext uri="{BB962C8B-B14F-4D97-AF65-F5344CB8AC3E}">
        <p14:creationId xmlns:p14="http://schemas.microsoft.com/office/powerpoint/2010/main" val="247289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extLst>
              <p:ext uri="{D42A27DB-BD31-4B8C-83A1-F6EECF244321}">
                <p14:modId xmlns:p14="http://schemas.microsoft.com/office/powerpoint/2010/main" val="813588554"/>
              </p:ext>
            </p:extLst>
          </p:nvPr>
        </p:nvGraphicFramePr>
        <p:xfrm>
          <a:off x="5500221" y="513735"/>
          <a:ext cx="5875020" cy="5923935"/>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p:cNvSpPr>
            <a:spLocks noGrp="1"/>
          </p:cNvSpPr>
          <p:nvPr>
            <p:ph type="title"/>
          </p:nvPr>
        </p:nvSpPr>
        <p:spPr/>
        <p:txBody>
          <a:bodyPr/>
          <a:lstStyle/>
          <a:p>
            <a:r>
              <a:rPr lang="en-US" dirty="0" smtClean="0"/>
              <a:t>Customer rating: overview</a:t>
            </a:r>
            <a:endParaRPr lang="nl-NL" dirty="0"/>
          </a:p>
        </p:txBody>
      </p:sp>
      <p:sp>
        <p:nvSpPr>
          <p:cNvPr id="6" name="Content Placeholder 5"/>
          <p:cNvSpPr>
            <a:spLocks noGrp="1"/>
          </p:cNvSpPr>
          <p:nvPr>
            <p:ph sz="half" idx="1"/>
          </p:nvPr>
        </p:nvSpPr>
        <p:spPr>
          <a:xfrm>
            <a:off x="838199" y="1613647"/>
            <a:ext cx="4662021" cy="4563316"/>
          </a:xfrm>
        </p:spPr>
        <p:txBody>
          <a:bodyPr>
            <a:normAutofit lnSpcReduction="10000"/>
          </a:bodyPr>
          <a:lstStyle/>
          <a:p>
            <a:r>
              <a:rPr lang="en-US" b="1" dirty="0" smtClean="0"/>
              <a:t>Observations</a:t>
            </a:r>
          </a:p>
          <a:p>
            <a:pPr lvl="1"/>
            <a:r>
              <a:rPr lang="en-US" dirty="0"/>
              <a:t>O</a:t>
            </a:r>
            <a:r>
              <a:rPr lang="en-US" dirty="0" smtClean="0"/>
              <a:t>ver 1 month period 1.49M users generated 2.95M reviews, on average one user wrote </a:t>
            </a:r>
            <a:r>
              <a:rPr lang="en-US" dirty="0" smtClean="0">
                <a:solidFill>
                  <a:srgbClr val="FF8000"/>
                </a:solidFill>
              </a:rPr>
              <a:t>1.98</a:t>
            </a:r>
            <a:r>
              <a:rPr lang="en-US" dirty="0" smtClean="0"/>
              <a:t> </a:t>
            </a:r>
            <a:r>
              <a:rPr lang="en-US" dirty="0" smtClean="0">
                <a:solidFill>
                  <a:srgbClr val="FF8000"/>
                </a:solidFill>
              </a:rPr>
              <a:t>reviews</a:t>
            </a:r>
            <a:r>
              <a:rPr lang="en-US" dirty="0" smtClean="0"/>
              <a:t>. Among all the product categories, the average rating is </a:t>
            </a:r>
            <a:r>
              <a:rPr lang="en-US" dirty="0" smtClean="0">
                <a:solidFill>
                  <a:schemeClr val="accent2"/>
                </a:solidFill>
              </a:rPr>
              <a:t>4.21 stars </a:t>
            </a:r>
            <a:r>
              <a:rPr lang="en-US" dirty="0" smtClean="0"/>
              <a:t>out of 5 stars. </a:t>
            </a:r>
          </a:p>
          <a:p>
            <a:pPr lvl="1"/>
            <a:endParaRPr lang="en-US" dirty="0" smtClean="0"/>
          </a:p>
          <a:p>
            <a:pPr lvl="1"/>
            <a:r>
              <a:rPr lang="en-US" dirty="0" smtClean="0"/>
              <a:t>People tend to either give 4 or 5-star ratings (&gt;50% of population) or 1-star ratings. </a:t>
            </a:r>
          </a:p>
          <a:p>
            <a:pPr lvl="1"/>
            <a:endParaRPr lang="en-US" dirty="0" smtClean="0"/>
          </a:p>
          <a:p>
            <a:pPr lvl="1"/>
            <a:r>
              <a:rPr lang="en-US" dirty="0" smtClean="0"/>
              <a:t>Cell phones &amp; accessories received the lowest rating. </a:t>
            </a:r>
            <a:r>
              <a:rPr lang="en-US" dirty="0" smtClean="0">
                <a:solidFill>
                  <a:srgbClr val="FF8000"/>
                </a:solidFill>
              </a:rPr>
              <a:t>14.2% </a:t>
            </a:r>
            <a:r>
              <a:rPr lang="en-US" dirty="0" smtClean="0"/>
              <a:t>users in the cell phones &amp; accessories category gave a 1-star rating.</a:t>
            </a:r>
          </a:p>
          <a:p>
            <a:pPr lvl="1"/>
            <a:endParaRPr lang="en-US" dirty="0" smtClean="0"/>
          </a:p>
          <a:p>
            <a:r>
              <a:rPr lang="en-US" b="1" dirty="0" smtClean="0"/>
              <a:t>Recommendations</a:t>
            </a:r>
          </a:p>
          <a:p>
            <a:pPr lvl="1"/>
            <a:r>
              <a:rPr lang="en-US" dirty="0" smtClean="0"/>
              <a:t>Customer dissatisfaction is the main reason of churn. </a:t>
            </a:r>
            <a:r>
              <a:rPr lang="en-US" dirty="0" smtClean="0"/>
              <a:t>Besides, </a:t>
            </a:r>
            <a:r>
              <a:rPr lang="en-US" dirty="0" smtClean="0"/>
              <a:t>due to the word-of-mouth effect, it is crucial to understand dissatisfaction reasons to avoid negative brand image. </a:t>
            </a:r>
          </a:p>
          <a:p>
            <a:pPr lvl="1"/>
            <a:r>
              <a:rPr lang="en-US" dirty="0" smtClean="0"/>
              <a:t>Further root-cause analysis for product &amp; service team to identify dissatisfaction in cell phones &amp; accessories products.</a:t>
            </a:r>
            <a:endParaRPr lang="nl-NL" dirty="0"/>
          </a:p>
        </p:txBody>
      </p:sp>
      <p:graphicFrame>
        <p:nvGraphicFramePr>
          <p:cNvPr id="10" name="Table 9"/>
          <p:cNvGraphicFramePr>
            <a:graphicFrameLocks noGrp="1"/>
          </p:cNvGraphicFramePr>
          <p:nvPr>
            <p:extLst>
              <p:ext uri="{D42A27DB-BD31-4B8C-83A1-F6EECF244321}">
                <p14:modId xmlns:p14="http://schemas.microsoft.com/office/powerpoint/2010/main" val="3453471443"/>
              </p:ext>
            </p:extLst>
          </p:nvPr>
        </p:nvGraphicFramePr>
        <p:xfrm>
          <a:off x="11452122" y="1061875"/>
          <a:ext cx="409197" cy="4925976"/>
        </p:xfrm>
        <a:graphic>
          <a:graphicData uri="http://schemas.openxmlformats.org/drawingml/2006/table">
            <a:tbl>
              <a:tblPr/>
              <a:tblGrid>
                <a:gridCol w="409197"/>
              </a:tblGrid>
              <a:tr h="205249">
                <a:tc>
                  <a:txBody>
                    <a:bodyPr/>
                    <a:lstStyle/>
                    <a:p>
                      <a:pPr algn="r" fontAlgn="b"/>
                      <a:r>
                        <a:rPr lang="nl-NL" sz="1100" b="0" i="0" u="none" strike="noStrike" dirty="0">
                          <a:solidFill>
                            <a:schemeClr val="tx1">
                              <a:lumMod val="75000"/>
                              <a:lumOff val="25000"/>
                            </a:schemeClr>
                          </a:solidFill>
                          <a:effectLst/>
                          <a:latin typeface="Arial" panose="020B0604020202020204" pitchFamily="34" charset="0"/>
                          <a:cs typeface="Arial" panose="020B0604020202020204" pitchFamily="34" charset="0"/>
                        </a:rPr>
                        <a:t>4.66</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4.62</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4.56</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4.36</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4.31</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4.30</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4.30</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4.28</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4.24</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4.23</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4.21</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4.21</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4.18</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4.18</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4.17</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4.14</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4.14</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4.13</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4.09</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4.08</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4.07</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4.05</a:t>
                      </a:r>
                    </a:p>
                  </a:txBody>
                  <a:tcPr marL="7554" marR="7554" marT="7554" marB="0" anchor="b">
                    <a:lnL>
                      <a:noFill/>
                    </a:lnL>
                    <a:lnR>
                      <a:noFill/>
                    </a:lnR>
                    <a:lnT>
                      <a:noFill/>
                    </a:lnT>
                    <a:lnB>
                      <a:noFill/>
                    </a:lnB>
                  </a:tcPr>
                </a:tc>
              </a:tr>
              <a:tr h="205249">
                <a:tc>
                  <a:txBody>
                    <a:bodyPr/>
                    <a:lstStyle/>
                    <a:p>
                      <a:pPr algn="r" fontAlgn="b"/>
                      <a:r>
                        <a:rPr lang="nl-NL" sz="1100" b="0" i="0" u="none" strike="noStrike">
                          <a:solidFill>
                            <a:schemeClr val="tx1">
                              <a:lumMod val="75000"/>
                              <a:lumOff val="25000"/>
                            </a:schemeClr>
                          </a:solidFill>
                          <a:effectLst/>
                          <a:latin typeface="Arial" panose="020B0604020202020204" pitchFamily="34" charset="0"/>
                          <a:cs typeface="Arial" panose="020B0604020202020204" pitchFamily="34" charset="0"/>
                        </a:rPr>
                        <a:t>4.05</a:t>
                      </a:r>
                    </a:p>
                  </a:txBody>
                  <a:tcPr marL="7554" marR="7554" marT="7554" marB="0" anchor="b">
                    <a:lnL>
                      <a:noFill/>
                    </a:lnL>
                    <a:lnR>
                      <a:noFill/>
                    </a:lnR>
                    <a:lnT>
                      <a:noFill/>
                    </a:lnT>
                    <a:lnB>
                      <a:noFill/>
                    </a:lnB>
                  </a:tcPr>
                </a:tc>
              </a:tr>
              <a:tr h="205249">
                <a:tc>
                  <a:txBody>
                    <a:bodyPr/>
                    <a:lstStyle/>
                    <a:p>
                      <a:pPr algn="r" fontAlgn="b"/>
                      <a:r>
                        <a:rPr lang="nl-NL" sz="1100" b="0" i="0" u="none" strike="noStrike" dirty="0">
                          <a:solidFill>
                            <a:schemeClr val="tx1">
                              <a:lumMod val="75000"/>
                              <a:lumOff val="25000"/>
                            </a:schemeClr>
                          </a:solidFill>
                          <a:effectLst/>
                          <a:latin typeface="Arial" panose="020B0604020202020204" pitchFamily="34" charset="0"/>
                          <a:cs typeface="Arial" panose="020B0604020202020204" pitchFamily="34" charset="0"/>
                        </a:rPr>
                        <a:t>3.85</a:t>
                      </a:r>
                    </a:p>
                  </a:txBody>
                  <a:tcPr marL="7554" marR="7554" marT="7554" marB="0" anchor="b">
                    <a:lnL>
                      <a:noFill/>
                    </a:lnL>
                    <a:lnR>
                      <a:noFill/>
                    </a:lnR>
                    <a:lnT>
                      <a:noFill/>
                    </a:lnT>
                    <a:lnB>
                      <a:noFill/>
                    </a:lnB>
                  </a:tcPr>
                </a:tc>
              </a:tr>
            </a:tbl>
          </a:graphicData>
        </a:graphic>
      </p:graphicFrame>
      <p:sp>
        <p:nvSpPr>
          <p:cNvPr id="12" name="TextBox 11"/>
          <p:cNvSpPr txBox="1"/>
          <p:nvPr/>
        </p:nvSpPr>
        <p:spPr>
          <a:xfrm>
            <a:off x="11227756" y="826648"/>
            <a:ext cx="857927" cy="261610"/>
          </a:xfrm>
          <a:prstGeom prst="rect">
            <a:avLst/>
          </a:prstGeom>
          <a:noFill/>
        </p:spPr>
        <p:txBody>
          <a:bodyPr wrap="none" rtlCol="0">
            <a:spAutoFit/>
          </a:bodyPr>
          <a:lstStyle/>
          <a:p>
            <a:r>
              <a:rPr lang="en-US" sz="1050" dirty="0" smtClean="0">
                <a:solidFill>
                  <a:schemeClr val="tx1">
                    <a:lumMod val="75000"/>
                    <a:lumOff val="25000"/>
                  </a:schemeClr>
                </a:solidFill>
                <a:latin typeface="Arial" panose="020B0604020202020204" pitchFamily="34" charset="0"/>
                <a:cs typeface="Arial" panose="020B0604020202020204" pitchFamily="34" charset="0"/>
              </a:rPr>
              <a:t>Avg. rating</a:t>
            </a:r>
            <a:endParaRPr lang="nl-NL" sz="10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Slide Number Placeholder 12"/>
          <p:cNvSpPr>
            <a:spLocks noGrp="1"/>
          </p:cNvSpPr>
          <p:nvPr>
            <p:ph type="sldNum" sz="quarter" idx="12"/>
          </p:nvPr>
        </p:nvSpPr>
        <p:spPr/>
        <p:txBody>
          <a:bodyPr/>
          <a:lstStyle/>
          <a:p>
            <a:fld id="{6AA93A8C-BAD3-4A28-9697-7362C21A21C5}" type="slidenum">
              <a:rPr lang="nl-NL" smtClean="0"/>
              <a:pPr/>
              <a:t>4</a:t>
            </a:fld>
            <a:endParaRPr lang="nl-NL"/>
          </a:p>
        </p:txBody>
      </p:sp>
    </p:spTree>
    <p:extLst>
      <p:ext uri="{BB962C8B-B14F-4D97-AF65-F5344CB8AC3E}">
        <p14:creationId xmlns:p14="http://schemas.microsoft.com/office/powerpoint/2010/main" val="3866659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rating: what makes a good rating?</a:t>
            </a:r>
            <a:endParaRPr lang="nl-NL" dirty="0"/>
          </a:p>
        </p:txBody>
      </p:sp>
      <p:sp>
        <p:nvSpPr>
          <p:cNvPr id="3" name="Content Placeholder 2"/>
          <p:cNvSpPr>
            <a:spLocks noGrp="1"/>
          </p:cNvSpPr>
          <p:nvPr>
            <p:ph sz="half" idx="1"/>
          </p:nvPr>
        </p:nvSpPr>
        <p:spPr>
          <a:xfrm>
            <a:off x="838200" y="1825625"/>
            <a:ext cx="10515600" cy="406298"/>
          </a:xfrm>
        </p:spPr>
        <p:txBody>
          <a:bodyPr/>
          <a:lstStyle/>
          <a:p>
            <a:r>
              <a:rPr lang="en-US" dirty="0" smtClean="0"/>
              <a:t>Take CD business as an example, the composition of an above 4.5-star rating, </a:t>
            </a:r>
            <a:r>
              <a:rPr lang="en-US" dirty="0" smtClean="0"/>
              <a:t>we need</a:t>
            </a:r>
            <a:r>
              <a:rPr lang="en-US" dirty="0" smtClean="0"/>
              <a:t>…</a:t>
            </a:r>
          </a:p>
        </p:txBody>
      </p:sp>
      <p:sp>
        <p:nvSpPr>
          <p:cNvPr id="9" name="Rectangle 8"/>
          <p:cNvSpPr/>
          <p:nvPr/>
        </p:nvSpPr>
        <p:spPr>
          <a:xfrm>
            <a:off x="5206181" y="2414691"/>
            <a:ext cx="1051184" cy="1415772"/>
          </a:xfrm>
          <a:prstGeom prst="rect">
            <a:avLst/>
          </a:prstGeom>
        </p:spPr>
        <p:txBody>
          <a:bodyPr wrap="square">
            <a:spAutoFit/>
          </a:bodyPr>
          <a:lstStyle/>
          <a:p>
            <a:pPr algn="r"/>
            <a:r>
              <a:rPr lang="en-US" dirty="0" smtClean="0"/>
              <a:t>5%</a:t>
            </a:r>
          </a:p>
          <a:p>
            <a:pPr algn="r"/>
            <a:endParaRPr lang="en-US" sz="1200" dirty="0"/>
          </a:p>
          <a:p>
            <a:pPr algn="r"/>
            <a:r>
              <a:rPr lang="en-US" dirty="0" smtClean="0"/>
              <a:t>5%</a:t>
            </a:r>
            <a:endParaRPr lang="en-US" dirty="0"/>
          </a:p>
          <a:p>
            <a:pPr algn="r"/>
            <a:r>
              <a:rPr lang="en-US" dirty="0" smtClean="0"/>
              <a:t>15%</a:t>
            </a:r>
            <a:endParaRPr lang="en-US" dirty="0"/>
          </a:p>
          <a:p>
            <a:pPr algn="r"/>
            <a:r>
              <a:rPr lang="en-US" dirty="0" smtClean="0"/>
              <a:t>75%</a:t>
            </a:r>
            <a:endParaRPr lang="nl-NL" dirty="0"/>
          </a:p>
        </p:txBody>
      </p:sp>
      <p:sp>
        <p:nvSpPr>
          <p:cNvPr id="10" name="Content Placeholder 2"/>
          <p:cNvSpPr>
            <a:spLocks noGrp="1"/>
          </p:cNvSpPr>
          <p:nvPr>
            <p:ph sz="half" idx="1"/>
          </p:nvPr>
        </p:nvSpPr>
        <p:spPr>
          <a:xfrm>
            <a:off x="838200" y="4069890"/>
            <a:ext cx="10515600" cy="406298"/>
          </a:xfrm>
        </p:spPr>
        <p:txBody>
          <a:bodyPr/>
          <a:lstStyle/>
          <a:p>
            <a:r>
              <a:rPr lang="en-US" dirty="0" smtClean="0"/>
              <a:t>For the phone &amp; accessories business to improve </a:t>
            </a:r>
            <a:r>
              <a:rPr lang="en-US" dirty="0" smtClean="0"/>
              <a:t>by 0.5 </a:t>
            </a:r>
            <a:r>
              <a:rPr lang="en-US" dirty="0" smtClean="0"/>
              <a:t>star, per 100 people </a:t>
            </a:r>
            <a:r>
              <a:rPr lang="en-US" dirty="0" smtClean="0"/>
              <a:t>we need</a:t>
            </a:r>
            <a:r>
              <a:rPr lang="en-US" dirty="0" smtClean="0"/>
              <a:t>…</a:t>
            </a:r>
          </a:p>
        </p:txBody>
      </p:sp>
      <p:sp>
        <p:nvSpPr>
          <p:cNvPr id="12" name="Rectangle 11"/>
          <p:cNvSpPr/>
          <p:nvPr/>
        </p:nvSpPr>
        <p:spPr>
          <a:xfrm>
            <a:off x="5206181" y="4529204"/>
            <a:ext cx="1051184" cy="1477328"/>
          </a:xfrm>
          <a:prstGeom prst="rect">
            <a:avLst/>
          </a:prstGeom>
        </p:spPr>
        <p:txBody>
          <a:bodyPr wrap="square">
            <a:spAutoFit/>
          </a:bodyPr>
          <a:lstStyle/>
          <a:p>
            <a:pPr algn="r"/>
            <a:r>
              <a:rPr lang="en-US" dirty="0" smtClean="0"/>
              <a:t>10 </a:t>
            </a:r>
            <a:r>
              <a:rPr lang="en-US" dirty="0" smtClean="0">
                <a:solidFill>
                  <a:srgbClr val="C00000"/>
                </a:solidFill>
              </a:rPr>
              <a:t>less</a:t>
            </a:r>
            <a:endParaRPr lang="en-US" dirty="0">
              <a:solidFill>
                <a:srgbClr val="C00000"/>
              </a:solidFill>
            </a:endParaRPr>
          </a:p>
          <a:p>
            <a:pPr algn="r"/>
            <a:r>
              <a:rPr lang="en-US" dirty="0" smtClean="0"/>
              <a:t>3 </a:t>
            </a:r>
            <a:r>
              <a:rPr lang="en-US" dirty="0" smtClean="0">
                <a:solidFill>
                  <a:srgbClr val="C00000"/>
                </a:solidFill>
              </a:rPr>
              <a:t>less</a:t>
            </a:r>
          </a:p>
          <a:p>
            <a:pPr algn="r"/>
            <a:endParaRPr lang="en-US" dirty="0" smtClean="0"/>
          </a:p>
          <a:p>
            <a:pPr algn="r"/>
            <a:r>
              <a:rPr lang="en-US" dirty="0" smtClean="0"/>
              <a:t>3 </a:t>
            </a:r>
            <a:r>
              <a:rPr lang="en-US" dirty="0" smtClean="0">
                <a:solidFill>
                  <a:srgbClr val="00B050"/>
                </a:solidFill>
              </a:rPr>
              <a:t>more</a:t>
            </a:r>
            <a:endParaRPr lang="en-US" dirty="0">
              <a:solidFill>
                <a:srgbClr val="00B050"/>
              </a:solidFill>
            </a:endParaRPr>
          </a:p>
          <a:p>
            <a:pPr algn="r"/>
            <a:r>
              <a:rPr lang="en-US" dirty="0" smtClean="0"/>
              <a:t>12 </a:t>
            </a:r>
            <a:r>
              <a:rPr lang="en-US" dirty="0" smtClean="0">
                <a:solidFill>
                  <a:srgbClr val="00B050"/>
                </a:solidFill>
              </a:rPr>
              <a:t>more</a:t>
            </a:r>
            <a:endParaRPr lang="nl-NL" dirty="0">
              <a:solidFill>
                <a:srgbClr val="00B050"/>
              </a:solidFill>
            </a:endParaRPr>
          </a:p>
        </p:txBody>
      </p:sp>
      <p:pic>
        <p:nvPicPr>
          <p:cNvPr id="13" name="Picture 12"/>
          <p:cNvPicPr>
            <a:picLocks noChangeAspect="1"/>
          </p:cNvPicPr>
          <p:nvPr/>
        </p:nvPicPr>
        <p:blipFill>
          <a:blip r:embed="rId3"/>
          <a:stretch>
            <a:fillRect/>
          </a:stretch>
        </p:blipFill>
        <p:spPr>
          <a:xfrm>
            <a:off x="3234403" y="2307049"/>
            <a:ext cx="1432684" cy="1402202"/>
          </a:xfrm>
          <a:prstGeom prst="rect">
            <a:avLst/>
          </a:prstGeom>
        </p:spPr>
      </p:pic>
      <p:pic>
        <p:nvPicPr>
          <p:cNvPr id="24" name="Picture 23"/>
          <p:cNvPicPr>
            <a:picLocks noChangeAspect="1"/>
          </p:cNvPicPr>
          <p:nvPr/>
        </p:nvPicPr>
        <p:blipFill>
          <a:blip r:embed="rId3"/>
          <a:stretch>
            <a:fillRect/>
          </a:stretch>
        </p:blipFill>
        <p:spPr>
          <a:xfrm>
            <a:off x="3254715" y="4529204"/>
            <a:ext cx="1432684" cy="1402202"/>
          </a:xfrm>
          <a:prstGeom prst="rect">
            <a:avLst/>
          </a:prstGeom>
        </p:spPr>
      </p:pic>
      <p:sp>
        <p:nvSpPr>
          <p:cNvPr id="23" name="Slide Number Placeholder 22"/>
          <p:cNvSpPr>
            <a:spLocks noGrp="1"/>
          </p:cNvSpPr>
          <p:nvPr>
            <p:ph type="sldNum" sz="quarter" idx="12"/>
          </p:nvPr>
        </p:nvSpPr>
        <p:spPr/>
        <p:txBody>
          <a:bodyPr/>
          <a:lstStyle/>
          <a:p>
            <a:fld id="{6AA93A8C-BAD3-4A28-9697-7362C21A21C5}" type="slidenum">
              <a:rPr lang="nl-NL" smtClean="0"/>
              <a:pPr/>
              <a:t>5</a:t>
            </a:fld>
            <a:endParaRPr lang="nl-NL"/>
          </a:p>
        </p:txBody>
      </p:sp>
    </p:spTree>
    <p:extLst>
      <p:ext uri="{BB962C8B-B14F-4D97-AF65-F5344CB8AC3E}">
        <p14:creationId xmlns:p14="http://schemas.microsoft.com/office/powerpoint/2010/main" val="1631975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review text: overview</a:t>
            </a:r>
            <a:endParaRPr lang="nl-NL" dirty="0"/>
          </a:p>
        </p:txBody>
      </p:sp>
      <p:sp>
        <p:nvSpPr>
          <p:cNvPr id="6" name="Content Placeholder 5"/>
          <p:cNvSpPr>
            <a:spLocks noGrp="1"/>
          </p:cNvSpPr>
          <p:nvPr>
            <p:ph sz="half" idx="1"/>
          </p:nvPr>
        </p:nvSpPr>
        <p:spPr/>
        <p:txBody>
          <a:bodyPr>
            <a:normAutofit lnSpcReduction="10000"/>
          </a:bodyPr>
          <a:lstStyle/>
          <a:p>
            <a:r>
              <a:rPr lang="en-US" b="1" dirty="0" smtClean="0"/>
              <a:t>Observations</a:t>
            </a:r>
          </a:p>
          <a:p>
            <a:pPr marL="457200" lvl="1" indent="0">
              <a:buNone/>
            </a:pPr>
            <a:r>
              <a:rPr lang="en-US" u="sng" dirty="0" smtClean="0"/>
              <a:t>Number of reviews </a:t>
            </a:r>
            <a:r>
              <a:rPr lang="en-US" u="sng" dirty="0" smtClean="0"/>
              <a:t>per product</a:t>
            </a:r>
          </a:p>
          <a:p>
            <a:pPr lvl="1"/>
            <a:r>
              <a:rPr lang="en-US" dirty="0" smtClean="0"/>
              <a:t>On average each product receives </a:t>
            </a:r>
            <a:r>
              <a:rPr lang="en-US" dirty="0" smtClean="0">
                <a:solidFill>
                  <a:srgbClr val="FF8000"/>
                </a:solidFill>
              </a:rPr>
              <a:t>2.70</a:t>
            </a:r>
            <a:r>
              <a:rPr lang="en-US" dirty="0" smtClean="0"/>
              <a:t> reviews. 95% of the products received no more than 8 reviews.</a:t>
            </a:r>
          </a:p>
          <a:p>
            <a:pPr lvl="1"/>
            <a:r>
              <a:rPr lang="en-US" dirty="0" smtClean="0"/>
              <a:t>Product reviews exhibit a </a:t>
            </a:r>
            <a:r>
              <a:rPr lang="en-US" dirty="0" smtClean="0">
                <a:solidFill>
                  <a:srgbClr val="FF8000"/>
                </a:solidFill>
              </a:rPr>
              <a:t>long-tail effect</a:t>
            </a:r>
            <a:r>
              <a:rPr lang="en-US" dirty="0" smtClean="0"/>
              <a:t>, i.e. only a few products receive an extremely large amount of reviews, whereas the majority of products receive only one or two reviews</a:t>
            </a:r>
            <a:r>
              <a:rPr lang="en-US" dirty="0" smtClean="0"/>
              <a:t>.</a:t>
            </a:r>
          </a:p>
          <a:p>
            <a:pPr lvl="1"/>
            <a:r>
              <a:rPr lang="en-US" dirty="0" smtClean="0"/>
              <a:t>Customers are likely to </a:t>
            </a:r>
            <a:r>
              <a:rPr lang="en-US" dirty="0" smtClean="0">
                <a:solidFill>
                  <a:srgbClr val="FF8000"/>
                </a:solidFill>
              </a:rPr>
              <a:t>write long reviews for high priced (&gt;=100$) product</a:t>
            </a:r>
            <a:r>
              <a:rPr lang="en-US" dirty="0" smtClean="0"/>
              <a:t>. The length of reviews is slightly positively correlated (correlation = 0.14, significance level = 0.01) with the price. No correlation is observed between number of reviews and price.</a:t>
            </a:r>
            <a:endParaRPr lang="en-US" dirty="0" smtClean="0"/>
          </a:p>
          <a:p>
            <a:r>
              <a:rPr lang="en-US" b="1" dirty="0" smtClean="0"/>
              <a:t>Recommendations</a:t>
            </a:r>
          </a:p>
          <a:p>
            <a:pPr lvl="1"/>
            <a:r>
              <a:rPr lang="en-US" dirty="0" smtClean="0"/>
              <a:t>Customers are cautious when buying expensive products, therefore it is crucial that plenty of reviews with sufficient information exist for expensive products.</a:t>
            </a:r>
          </a:p>
          <a:p>
            <a:pPr lvl="1"/>
            <a:r>
              <a:rPr lang="en-US" dirty="0" smtClean="0"/>
              <a:t>For customers who bought expensive product, they need to be encouraged to write more reviews by sending notifications / reward points / coupons.</a:t>
            </a:r>
            <a:endParaRPr lang="nl-NL"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673275"/>
            <a:ext cx="5181600" cy="3865637"/>
          </a:xfrm>
        </p:spPr>
      </p:pic>
      <p:sp>
        <p:nvSpPr>
          <p:cNvPr id="9" name="Slide Number Placeholder 8"/>
          <p:cNvSpPr>
            <a:spLocks noGrp="1"/>
          </p:cNvSpPr>
          <p:nvPr>
            <p:ph type="sldNum" sz="quarter" idx="12"/>
          </p:nvPr>
        </p:nvSpPr>
        <p:spPr/>
        <p:txBody>
          <a:bodyPr/>
          <a:lstStyle/>
          <a:p>
            <a:fld id="{6AA93A8C-BAD3-4A28-9697-7362C21A21C5}" type="slidenum">
              <a:rPr lang="nl-NL" smtClean="0"/>
              <a:pPr/>
              <a:t>6</a:t>
            </a:fld>
            <a:endParaRPr lang="nl-NL"/>
          </a:p>
        </p:txBody>
      </p:sp>
      <p:pic>
        <p:nvPicPr>
          <p:cNvPr id="32" name="Picture 31"/>
          <p:cNvPicPr>
            <a:picLocks noChangeAspect="1"/>
          </p:cNvPicPr>
          <p:nvPr/>
        </p:nvPicPr>
        <p:blipFill>
          <a:blip r:embed="rId3"/>
          <a:stretch>
            <a:fillRect/>
          </a:stretch>
        </p:blipFill>
        <p:spPr>
          <a:xfrm>
            <a:off x="5735842" y="970693"/>
            <a:ext cx="5694158" cy="1030313"/>
          </a:xfrm>
          <a:prstGeom prst="rect">
            <a:avLst/>
          </a:prstGeom>
        </p:spPr>
      </p:pic>
      <p:sp>
        <p:nvSpPr>
          <p:cNvPr id="33" name="TextBox 32"/>
          <p:cNvSpPr txBox="1"/>
          <p:nvPr/>
        </p:nvSpPr>
        <p:spPr>
          <a:xfrm>
            <a:off x="6172200" y="662916"/>
            <a:ext cx="5181600" cy="307777"/>
          </a:xfrm>
          <a:prstGeom prst="rect">
            <a:avLst/>
          </a:prstGeom>
          <a:noFill/>
        </p:spPr>
        <p:txBody>
          <a:bodyPr wrap="square" rtlCol="0">
            <a:spAutoFit/>
          </a:bodyPr>
          <a:lstStyle/>
          <a:p>
            <a:pPr algn="ctr"/>
            <a:r>
              <a:rPr lang="en-US" sz="1400" b="1" dirty="0" smtClean="0"/>
              <a:t># reviews received per product</a:t>
            </a:r>
            <a:endParaRPr lang="nl-NL" sz="1400" b="1" dirty="0"/>
          </a:p>
        </p:txBody>
      </p:sp>
    </p:spTree>
    <p:extLst>
      <p:ext uri="{BB962C8B-B14F-4D97-AF65-F5344CB8AC3E}">
        <p14:creationId xmlns:p14="http://schemas.microsoft.com/office/powerpoint/2010/main" val="2715933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review text: overview</a:t>
            </a:r>
            <a:endParaRPr lang="nl-NL" dirty="0"/>
          </a:p>
        </p:txBody>
      </p:sp>
      <p:sp>
        <p:nvSpPr>
          <p:cNvPr id="3" name="Content Placeholder 2"/>
          <p:cNvSpPr>
            <a:spLocks noGrp="1"/>
          </p:cNvSpPr>
          <p:nvPr>
            <p:ph sz="half" idx="1"/>
          </p:nvPr>
        </p:nvSpPr>
        <p:spPr/>
        <p:txBody>
          <a:bodyPr/>
          <a:lstStyle/>
          <a:p>
            <a:r>
              <a:rPr lang="en-US" b="1" dirty="0" smtClean="0"/>
              <a:t>Observations</a:t>
            </a:r>
          </a:p>
          <a:p>
            <a:pPr marL="457200" lvl="1" indent="0">
              <a:buNone/>
            </a:pPr>
            <a:r>
              <a:rPr lang="en-US" u="sng" dirty="0" smtClean="0"/>
              <a:t>Length of reviews</a:t>
            </a:r>
            <a:r>
              <a:rPr lang="en-US" dirty="0" smtClean="0"/>
              <a:t> </a:t>
            </a:r>
          </a:p>
          <a:p>
            <a:pPr lvl="1"/>
            <a:r>
              <a:rPr lang="en-US" dirty="0" smtClean="0"/>
              <a:t>Half of the customer population write review with no more than </a:t>
            </a:r>
            <a:r>
              <a:rPr lang="en-US" dirty="0" smtClean="0">
                <a:solidFill>
                  <a:srgbClr val="FF8000"/>
                </a:solidFill>
              </a:rPr>
              <a:t>29</a:t>
            </a:r>
            <a:r>
              <a:rPr lang="en-US" dirty="0" smtClean="0"/>
              <a:t> </a:t>
            </a:r>
            <a:r>
              <a:rPr lang="en-US" dirty="0" smtClean="0">
                <a:solidFill>
                  <a:srgbClr val="FF8000"/>
                </a:solidFill>
              </a:rPr>
              <a:t>words</a:t>
            </a:r>
            <a:r>
              <a:rPr lang="en-US" dirty="0" smtClean="0"/>
              <a:t>, which is about </a:t>
            </a:r>
            <a:r>
              <a:rPr lang="en-US" dirty="0" smtClean="0">
                <a:solidFill>
                  <a:srgbClr val="FF8000"/>
                </a:solidFill>
              </a:rPr>
              <a:t>2</a:t>
            </a:r>
            <a:r>
              <a:rPr lang="en-US" dirty="0" smtClean="0"/>
              <a:t> </a:t>
            </a:r>
            <a:r>
              <a:rPr lang="en-US" dirty="0" smtClean="0">
                <a:solidFill>
                  <a:srgbClr val="FF8000"/>
                </a:solidFill>
              </a:rPr>
              <a:t>sentences</a:t>
            </a:r>
            <a:r>
              <a:rPr lang="en-US" dirty="0" smtClean="0"/>
              <a:t>.</a:t>
            </a:r>
          </a:p>
          <a:p>
            <a:pPr lvl="1"/>
            <a:r>
              <a:rPr lang="en-US" dirty="0" smtClean="0"/>
              <a:t>More than three quarters of the customers write &lt;= 65 words, which is about 5 sentences.</a:t>
            </a:r>
          </a:p>
          <a:p>
            <a:r>
              <a:rPr lang="en-US" b="1" dirty="0" smtClean="0"/>
              <a:t>Recommendations</a:t>
            </a:r>
          </a:p>
          <a:p>
            <a:pPr lvl="1"/>
            <a:r>
              <a:rPr lang="en-US" dirty="0" smtClean="0"/>
              <a:t>Even though we should encourage customers to write more than 2 sentences, writing a review should be motivating and fun, and should not be a burden for customers. </a:t>
            </a:r>
          </a:p>
          <a:p>
            <a:pPr lvl="1"/>
            <a:r>
              <a:rPr lang="en-US" dirty="0" smtClean="0"/>
              <a:t>Suggestion is to change the tone for the description in the review text box, instead of “X more words required”, we can encourage users by saying “Good work! Just write one more sentence and you will be helping 10 other people making their decisions when buying this product!” or showing a progress bar which interactively changes when the user types.</a:t>
            </a:r>
            <a:endParaRPr lang="nl-NL" dirty="0"/>
          </a:p>
        </p:txBody>
      </p:sp>
      <p:sp>
        <p:nvSpPr>
          <p:cNvPr id="4" name="Content Placeholder 3"/>
          <p:cNvSpPr>
            <a:spLocks noGrp="1"/>
          </p:cNvSpPr>
          <p:nvPr>
            <p:ph sz="half" idx="2"/>
          </p:nvPr>
        </p:nvSpPr>
        <p:spPr>
          <a:xfrm>
            <a:off x="6561810" y="401335"/>
            <a:ext cx="4320000" cy="1032555"/>
          </a:xfrm>
        </p:spPr>
        <p:txBody>
          <a:bodyPr anchor="ctr">
            <a:noAutofit/>
          </a:bodyPr>
          <a:lstStyle/>
          <a:p>
            <a:pPr marL="0" indent="0">
              <a:lnSpc>
                <a:spcPct val="100000"/>
              </a:lnSpc>
              <a:spcBef>
                <a:spcPts val="0"/>
              </a:spcBef>
              <a:buNone/>
            </a:pPr>
            <a:r>
              <a:rPr lang="en-US" sz="1100" dirty="0" smtClean="0">
                <a:solidFill>
                  <a:schemeClr val="accent2">
                    <a:lumMod val="75000"/>
                  </a:schemeClr>
                </a:solidFill>
                <a:ea typeface="SimSun" panose="02010600030101010101" pitchFamily="2" charset="-122"/>
              </a:rPr>
              <a:t>I </a:t>
            </a:r>
            <a:r>
              <a:rPr lang="en-US" sz="1100" dirty="0">
                <a:solidFill>
                  <a:schemeClr val="accent2">
                    <a:lumMod val="75000"/>
                  </a:schemeClr>
                </a:solidFill>
                <a:ea typeface="SimSun" panose="02010600030101010101" pitchFamily="2" charset="-122"/>
              </a:rPr>
              <a:t>purchased a book but I received a book which was a black and white scan copy of the original book. I’m very disappointed</a:t>
            </a:r>
            <a:r>
              <a:rPr lang="en-US" sz="1100" dirty="0" smtClean="0">
                <a:solidFill>
                  <a:schemeClr val="accent2">
                    <a:lumMod val="75000"/>
                  </a:schemeClr>
                </a:solidFill>
                <a:ea typeface="SimSun" panose="02010600030101010101" pitchFamily="2" charset="-122"/>
              </a:rPr>
              <a:t>.</a:t>
            </a:r>
          </a:p>
        </p:txBody>
      </p:sp>
      <p:sp>
        <p:nvSpPr>
          <p:cNvPr id="5" name="Slide Number Placeholder 4"/>
          <p:cNvSpPr>
            <a:spLocks noGrp="1"/>
          </p:cNvSpPr>
          <p:nvPr>
            <p:ph type="sldNum" sz="quarter" idx="12"/>
          </p:nvPr>
        </p:nvSpPr>
        <p:spPr/>
        <p:txBody>
          <a:bodyPr/>
          <a:lstStyle/>
          <a:p>
            <a:fld id="{6AA93A8C-BAD3-4A28-9697-7362C21A21C5}" type="slidenum">
              <a:rPr lang="nl-NL" smtClean="0"/>
              <a:pPr/>
              <a:t>7</a:t>
            </a:fld>
            <a:endParaRPr lang="nl-NL"/>
          </a:p>
        </p:txBody>
      </p:sp>
      <p:sp>
        <p:nvSpPr>
          <p:cNvPr id="6" name="Content Placeholder 3"/>
          <p:cNvSpPr txBox="1">
            <a:spLocks/>
          </p:cNvSpPr>
          <p:nvPr/>
        </p:nvSpPr>
        <p:spPr>
          <a:xfrm>
            <a:off x="6561809" y="2661214"/>
            <a:ext cx="4320000" cy="162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dirty="0">
                <a:solidFill>
                  <a:schemeClr val="accent2">
                    <a:lumMod val="75000"/>
                  </a:schemeClr>
                </a:solidFill>
                <a:ea typeface="SimSun" panose="02010600030101010101" pitchFamily="2" charset="-122"/>
              </a:rPr>
              <a:t>I purchased a book on Amazon.com. But I received a book which was a black and white scan copy of the original book with a lot of missing pages. I asked for a replacement and again I received the same type of book. When I tried to give my feedback on my experience in the website it was not accepting the same. I’m very disappointed.</a:t>
            </a:r>
            <a:endParaRPr lang="en-US" sz="1100" dirty="0" smtClean="0">
              <a:solidFill>
                <a:schemeClr val="accent2">
                  <a:lumMod val="75000"/>
                </a:schemeClr>
              </a:solidFill>
              <a:ea typeface="SimSun" panose="02010600030101010101" pitchFamily="2" charset="-122"/>
            </a:endParaRPr>
          </a:p>
        </p:txBody>
      </p:sp>
      <p:sp>
        <p:nvSpPr>
          <p:cNvPr id="7" name="Content Placeholder 3"/>
          <p:cNvSpPr txBox="1">
            <a:spLocks/>
          </p:cNvSpPr>
          <p:nvPr/>
        </p:nvSpPr>
        <p:spPr>
          <a:xfrm>
            <a:off x="6561809" y="1824999"/>
            <a:ext cx="4320000" cy="6923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dirty="0" smtClean="0">
                <a:solidFill>
                  <a:schemeClr val="accent2">
                    <a:lumMod val="75000"/>
                  </a:schemeClr>
                </a:solidFill>
                <a:ea typeface="SimSun" panose="02010600030101010101" pitchFamily="2" charset="-122"/>
              </a:rPr>
              <a:t>Purchased </a:t>
            </a:r>
            <a:r>
              <a:rPr lang="en-US" sz="1100" dirty="0">
                <a:solidFill>
                  <a:schemeClr val="accent2">
                    <a:lumMod val="75000"/>
                  </a:schemeClr>
                </a:solidFill>
                <a:ea typeface="SimSun" panose="02010600030101010101" pitchFamily="2" charset="-122"/>
              </a:rPr>
              <a:t>a book on Amazon.com. But I received a book which was a black and white scan copy of the original book with </a:t>
            </a:r>
            <a:r>
              <a:rPr lang="en-US" sz="1100" dirty="0" smtClean="0">
                <a:solidFill>
                  <a:schemeClr val="accent2">
                    <a:lumMod val="75000"/>
                  </a:schemeClr>
                </a:solidFill>
                <a:ea typeface="SimSun" panose="02010600030101010101" pitchFamily="2" charset="-122"/>
              </a:rPr>
              <a:t>lots of </a:t>
            </a:r>
            <a:r>
              <a:rPr lang="en-US" sz="1100" dirty="0">
                <a:solidFill>
                  <a:schemeClr val="accent2">
                    <a:lumMod val="75000"/>
                  </a:schemeClr>
                </a:solidFill>
                <a:ea typeface="SimSun" panose="02010600030101010101" pitchFamily="2" charset="-122"/>
              </a:rPr>
              <a:t>missing pages. </a:t>
            </a:r>
            <a:r>
              <a:rPr lang="en-US" sz="1100" dirty="0" smtClean="0">
                <a:solidFill>
                  <a:schemeClr val="accent2">
                    <a:lumMod val="75000"/>
                  </a:schemeClr>
                </a:solidFill>
                <a:ea typeface="SimSun" panose="02010600030101010101" pitchFamily="2" charset="-122"/>
              </a:rPr>
              <a:t>So bad.</a:t>
            </a:r>
            <a:endParaRPr lang="en-US" sz="1100" dirty="0" smtClean="0">
              <a:solidFill>
                <a:schemeClr val="accent2">
                  <a:lumMod val="75000"/>
                </a:schemeClr>
              </a:solidFill>
              <a:ea typeface="SimSun" panose="02010600030101010101" pitchFamily="2" charset="-122"/>
            </a:endParaRPr>
          </a:p>
        </p:txBody>
      </p:sp>
      <p:sp>
        <p:nvSpPr>
          <p:cNvPr id="8" name="Rectangle 7"/>
          <p:cNvSpPr/>
          <p:nvPr/>
        </p:nvSpPr>
        <p:spPr>
          <a:xfrm>
            <a:off x="10881810" y="390366"/>
            <a:ext cx="349623" cy="432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 name="Straight Connector 9"/>
          <p:cNvCxnSpPr/>
          <p:nvPr/>
        </p:nvCxnSpPr>
        <p:spPr>
          <a:xfrm flipH="1">
            <a:off x="10881812" y="1433890"/>
            <a:ext cx="668857"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flipH="1">
            <a:off x="10881810" y="2550366"/>
            <a:ext cx="668859"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0881811" y="3641335"/>
            <a:ext cx="74954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1550669" y="1249009"/>
            <a:ext cx="495649" cy="307777"/>
          </a:xfrm>
          <a:prstGeom prst="rect">
            <a:avLst/>
          </a:prstGeom>
          <a:noFill/>
        </p:spPr>
        <p:txBody>
          <a:bodyPr wrap="none" rtlCol="0">
            <a:spAutoFit/>
          </a:bodyPr>
          <a:lstStyle/>
          <a:p>
            <a:r>
              <a:rPr lang="en-US" sz="1400" b="1" dirty="0" smtClean="0">
                <a:solidFill>
                  <a:schemeClr val="accent1"/>
                </a:solidFill>
              </a:rPr>
              <a:t>25%</a:t>
            </a:r>
            <a:endParaRPr lang="nl-NL" sz="1400" b="1" dirty="0">
              <a:solidFill>
                <a:schemeClr val="accent1"/>
              </a:solidFill>
            </a:endParaRPr>
          </a:p>
        </p:txBody>
      </p:sp>
      <p:sp>
        <p:nvSpPr>
          <p:cNvPr id="26" name="TextBox 25"/>
          <p:cNvSpPr txBox="1"/>
          <p:nvPr/>
        </p:nvSpPr>
        <p:spPr>
          <a:xfrm>
            <a:off x="11550668" y="2389033"/>
            <a:ext cx="498855" cy="307777"/>
          </a:xfrm>
          <a:prstGeom prst="rect">
            <a:avLst/>
          </a:prstGeom>
          <a:noFill/>
        </p:spPr>
        <p:txBody>
          <a:bodyPr wrap="none" rtlCol="0">
            <a:spAutoFit/>
          </a:bodyPr>
          <a:lstStyle/>
          <a:p>
            <a:r>
              <a:rPr lang="en-US" sz="1400" b="1" dirty="0" smtClean="0">
                <a:solidFill>
                  <a:schemeClr val="accent1"/>
                </a:solidFill>
              </a:rPr>
              <a:t>50%</a:t>
            </a:r>
            <a:endParaRPr lang="nl-NL" sz="1400" b="1" dirty="0">
              <a:solidFill>
                <a:schemeClr val="accent1"/>
              </a:solidFill>
            </a:endParaRPr>
          </a:p>
        </p:txBody>
      </p:sp>
      <p:sp>
        <p:nvSpPr>
          <p:cNvPr id="27" name="TextBox 26"/>
          <p:cNvSpPr txBox="1"/>
          <p:nvPr/>
        </p:nvSpPr>
        <p:spPr>
          <a:xfrm>
            <a:off x="11631351" y="3473290"/>
            <a:ext cx="498855" cy="307777"/>
          </a:xfrm>
          <a:prstGeom prst="rect">
            <a:avLst/>
          </a:prstGeom>
          <a:noFill/>
        </p:spPr>
        <p:txBody>
          <a:bodyPr wrap="none" rtlCol="0">
            <a:spAutoFit/>
          </a:bodyPr>
          <a:lstStyle/>
          <a:p>
            <a:r>
              <a:rPr lang="en-US" sz="1400" b="1" dirty="0" smtClean="0">
                <a:solidFill>
                  <a:schemeClr val="accent1"/>
                </a:solidFill>
              </a:rPr>
              <a:t>75%</a:t>
            </a:r>
            <a:endParaRPr lang="nl-NL" sz="1400" b="1" dirty="0">
              <a:solidFill>
                <a:schemeClr val="accent1"/>
              </a:solidFill>
            </a:endParaRPr>
          </a:p>
        </p:txBody>
      </p:sp>
      <p:sp>
        <p:nvSpPr>
          <p:cNvPr id="29" name="TextBox 28"/>
          <p:cNvSpPr txBox="1"/>
          <p:nvPr/>
        </p:nvSpPr>
        <p:spPr>
          <a:xfrm>
            <a:off x="10555746" y="82588"/>
            <a:ext cx="1001749" cy="307777"/>
          </a:xfrm>
          <a:prstGeom prst="rect">
            <a:avLst/>
          </a:prstGeom>
          <a:noFill/>
        </p:spPr>
        <p:txBody>
          <a:bodyPr wrap="none" rtlCol="0">
            <a:spAutoFit/>
          </a:bodyPr>
          <a:lstStyle/>
          <a:p>
            <a:r>
              <a:rPr lang="en-US" sz="1400" b="1" dirty="0" smtClean="0">
                <a:solidFill>
                  <a:schemeClr val="accent1"/>
                </a:solidFill>
              </a:rPr>
              <a:t>Text length</a:t>
            </a:r>
            <a:endParaRPr lang="nl-NL" sz="1400" b="1" dirty="0">
              <a:solidFill>
                <a:schemeClr val="accent1"/>
              </a:solidFill>
            </a:endParaRPr>
          </a:p>
        </p:txBody>
      </p:sp>
      <p:pic>
        <p:nvPicPr>
          <p:cNvPr id="31" name="Picture 30"/>
          <p:cNvPicPr>
            <a:picLocks noChangeAspect="1"/>
          </p:cNvPicPr>
          <p:nvPr/>
        </p:nvPicPr>
        <p:blipFill rotWithShape="1">
          <a:blip r:embed="rId3"/>
          <a:srcRect l="259"/>
          <a:stretch/>
        </p:blipFill>
        <p:spPr>
          <a:xfrm>
            <a:off x="6096000" y="4325353"/>
            <a:ext cx="4706899" cy="2182213"/>
          </a:xfrm>
          <a:prstGeom prst="rect">
            <a:avLst/>
          </a:prstGeom>
        </p:spPr>
      </p:pic>
      <p:sp>
        <p:nvSpPr>
          <p:cNvPr id="32" name="Rectangle 31"/>
          <p:cNvSpPr/>
          <p:nvPr/>
        </p:nvSpPr>
        <p:spPr>
          <a:xfrm>
            <a:off x="6947647" y="6356350"/>
            <a:ext cx="1165412" cy="1512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Arrow Connector 33"/>
          <p:cNvCxnSpPr/>
          <p:nvPr/>
        </p:nvCxnSpPr>
        <p:spPr>
          <a:xfrm>
            <a:off x="5766370" y="5051850"/>
            <a:ext cx="1181277" cy="13801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05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smtClean="0">
                <a:solidFill>
                  <a:srgbClr val="FF8000"/>
                </a:solidFill>
              </a:rPr>
              <a:t>Customer review: </a:t>
            </a:r>
            <a:r>
              <a:rPr lang="en-US" dirty="0" smtClean="0">
                <a:solidFill>
                  <a:srgbClr val="FF8000"/>
                </a:solidFill>
              </a:rPr>
              <a:t>how helpful are the reviews?</a:t>
            </a:r>
            <a:endParaRPr lang="nl-NL" dirty="0">
              <a:solidFill>
                <a:srgbClr val="FF8000"/>
              </a:solidFill>
            </a:endParaRPr>
          </a:p>
        </p:txBody>
      </p:sp>
      <p:sp>
        <p:nvSpPr>
          <p:cNvPr id="3" name="Content Placeholder 2"/>
          <p:cNvSpPr>
            <a:spLocks noGrp="1"/>
          </p:cNvSpPr>
          <p:nvPr>
            <p:ph sz="half" idx="1"/>
          </p:nvPr>
        </p:nvSpPr>
        <p:spPr>
          <a:xfrm>
            <a:off x="838200" y="1825625"/>
            <a:ext cx="10515600" cy="1298831"/>
          </a:xfrm>
        </p:spPr>
        <p:txBody>
          <a:bodyPr>
            <a:normAutofit/>
          </a:bodyPr>
          <a:lstStyle/>
          <a:p>
            <a:r>
              <a:rPr lang="en-US" dirty="0" smtClean="0"/>
              <a:t>Books received the most number of helpful reviews due to the large amount of purchasing.</a:t>
            </a:r>
            <a:endParaRPr lang="en-US" sz="1600" dirty="0" smtClean="0"/>
          </a:p>
          <a:p>
            <a:endParaRPr lang="nl-NL" sz="16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3259393"/>
            <a:ext cx="5181600" cy="3135621"/>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59393"/>
            <a:ext cx="5181600" cy="3200522"/>
          </a:xfrm>
          <a:prstGeom prst="rect">
            <a:avLst/>
          </a:prstGeom>
        </p:spPr>
      </p:pic>
      <p:sp>
        <p:nvSpPr>
          <p:cNvPr id="7" name="TextBox 6"/>
          <p:cNvSpPr txBox="1"/>
          <p:nvPr/>
        </p:nvSpPr>
        <p:spPr>
          <a:xfrm>
            <a:off x="2163775" y="3124456"/>
            <a:ext cx="3228320" cy="276999"/>
          </a:xfrm>
          <a:prstGeom prst="rect">
            <a:avLst/>
          </a:prstGeom>
          <a:solidFill>
            <a:schemeClr val="bg1"/>
          </a:solidFill>
        </p:spPr>
        <p:txBody>
          <a:bodyPr wrap="none" rtlCol="0">
            <a:spAutoFit/>
          </a:bodyPr>
          <a:lstStyle/>
          <a:p>
            <a:r>
              <a:rPr lang="en-US" sz="1200" dirty="0" smtClean="0">
                <a:latin typeface="Arial" panose="020B0604020202020204" pitchFamily="34" charset="0"/>
                <a:cs typeface="Arial" panose="020B0604020202020204" pitchFamily="34" charset="0"/>
              </a:rPr>
              <a:t>Voted review ratio per category (descending)</a:t>
            </a:r>
            <a:endParaRPr lang="nl-NL" sz="1200" dirty="0">
              <a:latin typeface="Arial" panose="020B0604020202020204" pitchFamily="34" charset="0"/>
              <a:cs typeface="Arial" panose="020B0604020202020204" pitchFamily="34" charset="0"/>
            </a:endParaRPr>
          </a:p>
        </p:txBody>
      </p:sp>
      <p:sp>
        <p:nvSpPr>
          <p:cNvPr id="8" name="TextBox 7"/>
          <p:cNvSpPr txBox="1"/>
          <p:nvPr/>
        </p:nvSpPr>
        <p:spPr>
          <a:xfrm>
            <a:off x="7757751" y="3219774"/>
            <a:ext cx="3182731" cy="276999"/>
          </a:xfrm>
          <a:prstGeom prst="rect">
            <a:avLst/>
          </a:prstGeom>
          <a:solidFill>
            <a:schemeClr val="bg1"/>
          </a:solidFill>
        </p:spPr>
        <p:txBody>
          <a:bodyPr wrap="none" rtlCol="0">
            <a:spAutoFit/>
          </a:bodyPr>
          <a:lstStyle/>
          <a:p>
            <a:r>
              <a:rPr lang="en-US" sz="1200" dirty="0" smtClean="0">
                <a:latin typeface="Arial" panose="020B0604020202020204" pitchFamily="34" charset="0"/>
                <a:cs typeface="Arial" panose="020B0604020202020204" pitchFamily="34" charset="0"/>
              </a:rPr>
              <a:t>Avg. helpful ratio of all reviews (descending)</a:t>
            </a:r>
            <a:endParaRPr lang="nl-NL" sz="1200" dirty="0">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fld id="{6AA93A8C-BAD3-4A28-9697-7362C21A21C5}" type="slidenum">
              <a:rPr lang="nl-NL" smtClean="0"/>
              <a:pPr/>
              <a:t>8</a:t>
            </a:fld>
            <a:endParaRPr lang="nl-NL"/>
          </a:p>
        </p:txBody>
      </p:sp>
    </p:spTree>
    <p:extLst>
      <p:ext uri="{BB962C8B-B14F-4D97-AF65-F5344CB8AC3E}">
        <p14:creationId xmlns:p14="http://schemas.microsoft.com/office/powerpoint/2010/main" val="2879637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review: </a:t>
            </a:r>
            <a:r>
              <a:rPr lang="en-US" dirty="0" smtClean="0"/>
              <a:t>what do customers say (electronics)?</a:t>
            </a:r>
            <a:endParaRPr lang="nl-NL" dirty="0"/>
          </a:p>
        </p:txBody>
      </p:sp>
      <p:sp>
        <p:nvSpPr>
          <p:cNvPr id="5" name="Slide Number Placeholder 4"/>
          <p:cNvSpPr>
            <a:spLocks noGrp="1"/>
          </p:cNvSpPr>
          <p:nvPr>
            <p:ph type="sldNum" sz="quarter" idx="12"/>
          </p:nvPr>
        </p:nvSpPr>
        <p:spPr/>
        <p:txBody>
          <a:bodyPr/>
          <a:lstStyle/>
          <a:p>
            <a:fld id="{6AA93A8C-BAD3-4A28-9697-7362C21A21C5}" type="slidenum">
              <a:rPr lang="nl-NL" smtClean="0"/>
              <a:pPr/>
              <a:t>9</a:t>
            </a:fld>
            <a:endParaRPr lang="nl-NL"/>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47" y="1560694"/>
            <a:ext cx="3975849" cy="2124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396" y="1560694"/>
            <a:ext cx="3975849" cy="2124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245" y="1560694"/>
            <a:ext cx="3975849" cy="2124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1471" y="4060310"/>
            <a:ext cx="3975849" cy="21240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7322" y="4060310"/>
            <a:ext cx="3975849" cy="2124000"/>
          </a:xfrm>
          <a:prstGeom prst="rect">
            <a:avLst/>
          </a:prstGeom>
        </p:spPr>
      </p:pic>
      <p:sp>
        <p:nvSpPr>
          <p:cNvPr id="11" name="TextBox 10"/>
          <p:cNvSpPr txBox="1"/>
          <p:nvPr/>
        </p:nvSpPr>
        <p:spPr>
          <a:xfrm>
            <a:off x="1749321" y="3500028"/>
            <a:ext cx="724301" cy="369332"/>
          </a:xfrm>
          <a:prstGeom prst="rect">
            <a:avLst/>
          </a:prstGeom>
          <a:noFill/>
        </p:spPr>
        <p:txBody>
          <a:bodyPr wrap="none" rtlCol="0">
            <a:spAutoFit/>
          </a:bodyPr>
          <a:lstStyle/>
          <a:p>
            <a:r>
              <a:rPr lang="en-US" dirty="0" smtClean="0">
                <a:solidFill>
                  <a:srgbClr val="F94D5D"/>
                </a:solidFill>
              </a:rPr>
              <a:t>1-star</a:t>
            </a:r>
            <a:endParaRPr lang="nl-NL" dirty="0">
              <a:solidFill>
                <a:srgbClr val="F94D5D"/>
              </a:solidFill>
            </a:endParaRPr>
          </a:p>
        </p:txBody>
      </p:sp>
      <p:sp>
        <p:nvSpPr>
          <p:cNvPr id="12" name="TextBox 11"/>
          <p:cNvSpPr txBox="1"/>
          <p:nvPr/>
        </p:nvSpPr>
        <p:spPr>
          <a:xfrm>
            <a:off x="5725169" y="3500028"/>
            <a:ext cx="724301" cy="369332"/>
          </a:xfrm>
          <a:prstGeom prst="rect">
            <a:avLst/>
          </a:prstGeom>
          <a:noFill/>
        </p:spPr>
        <p:txBody>
          <a:bodyPr wrap="none" rtlCol="0">
            <a:spAutoFit/>
          </a:bodyPr>
          <a:lstStyle/>
          <a:p>
            <a:r>
              <a:rPr lang="en-US" dirty="0" smtClean="0">
                <a:solidFill>
                  <a:srgbClr val="FB7985"/>
                </a:solidFill>
              </a:rPr>
              <a:t>2-star</a:t>
            </a:r>
            <a:endParaRPr lang="nl-NL" dirty="0">
              <a:solidFill>
                <a:srgbClr val="FB7985"/>
              </a:solidFill>
            </a:endParaRPr>
          </a:p>
        </p:txBody>
      </p:sp>
      <p:sp>
        <p:nvSpPr>
          <p:cNvPr id="13" name="TextBox 12"/>
          <p:cNvSpPr txBox="1"/>
          <p:nvPr/>
        </p:nvSpPr>
        <p:spPr>
          <a:xfrm>
            <a:off x="9701018" y="3487402"/>
            <a:ext cx="724301" cy="369332"/>
          </a:xfrm>
          <a:prstGeom prst="rect">
            <a:avLst/>
          </a:prstGeom>
          <a:noFill/>
        </p:spPr>
        <p:txBody>
          <a:bodyPr wrap="none" rtlCol="0">
            <a:spAutoFit/>
          </a:bodyPr>
          <a:lstStyle/>
          <a:p>
            <a:r>
              <a:rPr lang="en-US" dirty="0" smtClean="0">
                <a:solidFill>
                  <a:schemeClr val="accent2">
                    <a:lumMod val="75000"/>
                  </a:schemeClr>
                </a:solidFill>
              </a:rPr>
              <a:t>3-star</a:t>
            </a:r>
            <a:endParaRPr lang="nl-NL" dirty="0">
              <a:solidFill>
                <a:schemeClr val="accent2">
                  <a:lumMod val="75000"/>
                </a:schemeClr>
              </a:solidFill>
            </a:endParaRPr>
          </a:p>
        </p:txBody>
      </p:sp>
      <p:sp>
        <p:nvSpPr>
          <p:cNvPr id="14" name="TextBox 13"/>
          <p:cNvSpPr txBox="1"/>
          <p:nvPr/>
        </p:nvSpPr>
        <p:spPr>
          <a:xfrm>
            <a:off x="3737244" y="6190594"/>
            <a:ext cx="724301" cy="369332"/>
          </a:xfrm>
          <a:prstGeom prst="rect">
            <a:avLst/>
          </a:prstGeom>
          <a:noFill/>
        </p:spPr>
        <p:txBody>
          <a:bodyPr wrap="none" rtlCol="0">
            <a:spAutoFit/>
          </a:bodyPr>
          <a:lstStyle/>
          <a:p>
            <a:r>
              <a:rPr lang="en-US" dirty="0" smtClean="0">
                <a:solidFill>
                  <a:schemeClr val="accent6">
                    <a:lumMod val="75000"/>
                  </a:schemeClr>
                </a:solidFill>
              </a:rPr>
              <a:t>4-star</a:t>
            </a:r>
            <a:endParaRPr lang="nl-NL" dirty="0">
              <a:solidFill>
                <a:schemeClr val="accent6">
                  <a:lumMod val="75000"/>
                </a:schemeClr>
              </a:solidFill>
            </a:endParaRPr>
          </a:p>
        </p:txBody>
      </p:sp>
      <p:sp>
        <p:nvSpPr>
          <p:cNvPr id="15" name="TextBox 14"/>
          <p:cNvSpPr txBox="1"/>
          <p:nvPr/>
        </p:nvSpPr>
        <p:spPr>
          <a:xfrm>
            <a:off x="7713093" y="6190594"/>
            <a:ext cx="724301" cy="369332"/>
          </a:xfrm>
          <a:prstGeom prst="rect">
            <a:avLst/>
          </a:prstGeom>
          <a:noFill/>
        </p:spPr>
        <p:txBody>
          <a:bodyPr wrap="none" rtlCol="0">
            <a:spAutoFit/>
          </a:bodyPr>
          <a:lstStyle/>
          <a:p>
            <a:r>
              <a:rPr lang="en-US" dirty="0" smtClean="0">
                <a:solidFill>
                  <a:schemeClr val="accent1"/>
                </a:solidFill>
              </a:rPr>
              <a:t>5-star</a:t>
            </a:r>
            <a:endParaRPr lang="nl-NL" dirty="0">
              <a:solidFill>
                <a:schemeClr val="accent1"/>
              </a:solidFill>
            </a:endParaRPr>
          </a:p>
        </p:txBody>
      </p:sp>
    </p:spTree>
    <p:extLst>
      <p:ext uri="{BB962C8B-B14F-4D97-AF65-F5344CB8AC3E}">
        <p14:creationId xmlns:p14="http://schemas.microsoft.com/office/powerpoint/2010/main" val="3999725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3825</TotalTime>
  <Words>1397</Words>
  <Application>Microsoft Office PowerPoint</Application>
  <PresentationFormat>Widescreen</PresentationFormat>
  <Paragraphs>208</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SimSun</vt:lpstr>
      <vt:lpstr>Arial</vt:lpstr>
      <vt:lpstr>Calibri</vt:lpstr>
      <vt:lpstr>Calibri Light</vt:lpstr>
      <vt:lpstr>Office Theme</vt:lpstr>
      <vt:lpstr>Amazon product review analysis</vt:lpstr>
      <vt:lpstr>Why understanding product reviews is important?</vt:lpstr>
      <vt:lpstr>Executive summary</vt:lpstr>
      <vt:lpstr>Customer rating: overview</vt:lpstr>
      <vt:lpstr>Customer rating: what makes a good rating?</vt:lpstr>
      <vt:lpstr>Customer review text: overview</vt:lpstr>
      <vt:lpstr>Customer review text: overview</vt:lpstr>
      <vt:lpstr>Customer review: how helpful are the reviews?</vt:lpstr>
      <vt:lpstr>Customer review: what do customers say (electronics)?</vt:lpstr>
      <vt:lpstr>Customer review: sentiment analysis (electronics)</vt:lpstr>
      <vt:lpstr>Design choice</vt:lpstr>
      <vt:lpstr>Data fields</vt:lpstr>
      <vt:lpstr>List of questions</vt:lpstr>
    </vt:vector>
  </TitlesOfParts>
  <Company>Philips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review analysis</dc:title>
  <dc:creator>Xin Pang</dc:creator>
  <cp:lastModifiedBy>Xin Pang</cp:lastModifiedBy>
  <cp:revision>68</cp:revision>
  <dcterms:created xsi:type="dcterms:W3CDTF">2017-09-06T09:31:51Z</dcterms:created>
  <dcterms:modified xsi:type="dcterms:W3CDTF">2017-09-12T02:11:47Z</dcterms:modified>
</cp:coreProperties>
</file>