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2" r:id="rId6"/>
    <p:sldId id="263" r:id="rId7"/>
    <p:sldId id="259"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9C4790-8E4C-482D-BBF1-385110B6F8B7}">
          <p14:sldIdLst>
            <p14:sldId id="256"/>
          </p14:sldIdLst>
        </p14:section>
        <p14:section name="Context information" id="{0F4755DC-2962-455B-8359-C1721914A5D4}">
          <p14:sldIdLst>
            <p14:sldId id="257"/>
            <p14:sldId id="258"/>
            <p14:sldId id="264"/>
          </p14:sldIdLst>
        </p14:section>
        <p14:section name="Analysis" id="{7CC82DCD-DF74-433A-BE87-8D5BF39FE32A}">
          <p14:sldIdLst>
            <p14:sldId id="262"/>
            <p14:sldId id="263"/>
          </p14:sldIdLst>
        </p14:section>
        <p14:section name="Technical design choice" id="{E9A13B69-8630-4561-BE0C-127A8A63608C}">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9" autoAdjust="0"/>
    <p:restoredTop sz="94660"/>
  </p:normalViewPr>
  <p:slideViewPr>
    <p:cSldViewPr snapToGrid="0">
      <p:cViewPr varScale="1">
        <p:scale>
          <a:sx n="89" d="100"/>
          <a:sy n="89" d="100"/>
        </p:scale>
        <p:origin x="46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8ED3A66F-EF0C-4060-95B3-50E7476DC954}"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98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8ED3A66F-EF0C-4060-95B3-50E7476DC954}"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5824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8ED3A66F-EF0C-4060-95B3-50E7476DC954}"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241146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8ED3A66F-EF0C-4060-95B3-50E7476DC954}"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99526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3A66F-EF0C-4060-95B3-50E7476DC954}"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6106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8ED3A66F-EF0C-4060-95B3-50E7476DC954}" type="datetimeFigureOut">
              <a:rPr lang="nl-NL" smtClean="0"/>
              <a:t>10-9-2017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262437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8ED3A66F-EF0C-4060-95B3-50E7476DC954}" type="datetimeFigureOut">
              <a:rPr lang="nl-NL" smtClean="0"/>
              <a:t>10-9-2017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205766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8ED3A66F-EF0C-4060-95B3-50E7476DC954}" type="datetimeFigureOut">
              <a:rPr lang="nl-NL" smtClean="0"/>
              <a:t>10-9-2017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392777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3A66F-EF0C-4060-95B3-50E7476DC954}" type="datetimeFigureOut">
              <a:rPr lang="nl-NL" smtClean="0"/>
              <a:t>10-9-2017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397747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3A66F-EF0C-4060-95B3-50E7476DC954}" type="datetimeFigureOut">
              <a:rPr lang="nl-NL" smtClean="0"/>
              <a:t>10-9-2017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52259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3A66F-EF0C-4060-95B3-50E7476DC954}" type="datetimeFigureOut">
              <a:rPr lang="nl-NL" smtClean="0"/>
              <a:t>10-9-2017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26294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3A66F-EF0C-4060-95B3-50E7476DC954}" type="datetimeFigureOut">
              <a:rPr lang="nl-NL" smtClean="0"/>
              <a:t>10-9-2017</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93A8C-BAD3-4A28-9697-7362C21A21C5}" type="slidenum">
              <a:rPr lang="nl-NL" smtClean="0"/>
              <a:t>‹#›</a:t>
            </a:fld>
            <a:endParaRPr lang="nl-NL"/>
          </a:p>
        </p:txBody>
      </p:sp>
    </p:spTree>
    <p:extLst>
      <p:ext uri="{BB962C8B-B14F-4D97-AF65-F5344CB8AC3E}">
        <p14:creationId xmlns:p14="http://schemas.microsoft.com/office/powerpoint/2010/main" val="140966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FF8000">
            <a:alpha val="9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pPr algn="l"/>
            <a:r>
              <a:rPr lang="en-US" sz="4400" b="1" dirty="0" smtClean="0">
                <a:solidFill>
                  <a:schemeClr val="bg1"/>
                </a:solidFill>
                <a:latin typeface="Arial" panose="020B0604020202020204" pitchFamily="34" charset="0"/>
                <a:cs typeface="Arial" panose="020B0604020202020204" pitchFamily="34" charset="0"/>
              </a:rPr>
              <a:t>Amazon product </a:t>
            </a:r>
            <a:r>
              <a:rPr lang="en-US" sz="4400" b="1" dirty="0">
                <a:solidFill>
                  <a:schemeClr val="bg1"/>
                </a:solidFill>
                <a:latin typeface="Arial" panose="020B0604020202020204" pitchFamily="34" charset="0"/>
                <a:cs typeface="Arial" panose="020B0604020202020204" pitchFamily="34" charset="0"/>
              </a:rPr>
              <a:t>review </a:t>
            </a:r>
            <a:r>
              <a:rPr lang="en-US" sz="4400" b="1" dirty="0" smtClean="0">
                <a:solidFill>
                  <a:schemeClr val="bg1"/>
                </a:solidFill>
                <a:latin typeface="Arial" panose="020B0604020202020204" pitchFamily="34" charset="0"/>
                <a:cs typeface="Arial" panose="020B0604020202020204" pitchFamily="34" charset="0"/>
              </a:rPr>
              <a:t>analysis</a:t>
            </a:r>
            <a:endParaRPr lang="nl-NL" sz="44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pPr algn="l"/>
            <a:r>
              <a:rPr lang="en-US" sz="1800" dirty="0" smtClean="0">
                <a:solidFill>
                  <a:schemeClr val="bg1"/>
                </a:solidFill>
                <a:latin typeface="Arial" panose="020B0604020202020204" pitchFamily="34" charset="0"/>
                <a:cs typeface="Arial" panose="020B0604020202020204" pitchFamily="34" charset="0"/>
              </a:rPr>
              <a:t>Xin Pang</a:t>
            </a:r>
          </a:p>
          <a:p>
            <a:pPr algn="l"/>
            <a:r>
              <a:rPr lang="en-US" sz="1800" dirty="0" smtClean="0">
                <a:solidFill>
                  <a:schemeClr val="bg1"/>
                </a:solidFill>
                <a:latin typeface="Arial" panose="020B0604020202020204" pitchFamily="34" charset="0"/>
                <a:cs typeface="Arial" panose="020B0604020202020204" pitchFamily="34" charset="0"/>
              </a:rPr>
              <a:t>9/10/2017</a:t>
            </a:r>
            <a:endParaRPr lang="nl-NL" sz="1800" dirty="0">
              <a:solidFill>
                <a:schemeClr val="bg1"/>
              </a:solidFill>
              <a:latin typeface="Arial" panose="020B0604020202020204" pitchFamily="34" charset="0"/>
              <a:cs typeface="Arial" panose="020B0604020202020204" pitchFamily="34" charset="0"/>
            </a:endParaRPr>
          </a:p>
        </p:txBody>
      </p:sp>
      <p:cxnSp>
        <p:nvCxnSpPr>
          <p:cNvPr id="5" name="Straight Connector 4"/>
          <p:cNvCxnSpPr/>
          <p:nvPr/>
        </p:nvCxnSpPr>
        <p:spPr>
          <a:xfrm>
            <a:off x="1601637" y="2872596"/>
            <a:ext cx="12364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63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8000"/>
                </a:solidFill>
              </a:rPr>
              <a:t>Data fields</a:t>
            </a:r>
            <a:endParaRPr lang="nl-NL" dirty="0">
              <a:solidFill>
                <a:srgbClr val="FF8000"/>
              </a:solidFill>
            </a:endParaRPr>
          </a:p>
        </p:txBody>
      </p:sp>
      <p:sp>
        <p:nvSpPr>
          <p:cNvPr id="5" name="Text Placeholder 4"/>
          <p:cNvSpPr>
            <a:spLocks noGrp="1"/>
          </p:cNvSpPr>
          <p:nvPr>
            <p:ph type="body" idx="1"/>
          </p:nvPr>
        </p:nvSpPr>
        <p:spPr/>
        <p:txBody>
          <a:bodyPr>
            <a:normAutofit/>
          </a:bodyPr>
          <a:lstStyle/>
          <a:p>
            <a:r>
              <a:rPr lang="en-US" sz="1800" dirty="0" smtClean="0"/>
              <a:t>Product review data</a:t>
            </a:r>
            <a:endParaRPr lang="nl-NL" sz="1800" dirty="0"/>
          </a:p>
        </p:txBody>
      </p:sp>
      <p:sp>
        <p:nvSpPr>
          <p:cNvPr id="6" name="Content Placeholder 5"/>
          <p:cNvSpPr>
            <a:spLocks noGrp="1"/>
          </p:cNvSpPr>
          <p:nvPr>
            <p:ph sz="half" idx="2"/>
          </p:nvPr>
        </p:nvSpPr>
        <p:spPr/>
        <p:txBody>
          <a:bodyPr>
            <a:normAutofit/>
          </a:bodyPr>
          <a:lstStyle/>
          <a:p>
            <a:r>
              <a:rPr lang="en-US" sz="1400" dirty="0" err="1" smtClean="0"/>
              <a:t>reviewerID</a:t>
            </a:r>
            <a:r>
              <a:rPr lang="en-US" sz="1400" dirty="0" smtClean="0"/>
              <a:t> - ID of the reviewer, e.g. A2SUAM1J3GNN3B</a:t>
            </a:r>
          </a:p>
          <a:p>
            <a:r>
              <a:rPr lang="en-US" sz="1400" dirty="0" err="1" smtClean="0"/>
              <a:t>asin</a:t>
            </a:r>
            <a:r>
              <a:rPr lang="en-US" sz="1400" dirty="0" smtClean="0"/>
              <a:t> - ID of the product, e.g. 0000013714</a:t>
            </a:r>
          </a:p>
          <a:p>
            <a:r>
              <a:rPr lang="en-US" sz="1400" dirty="0" err="1" smtClean="0"/>
              <a:t>reviewerName</a:t>
            </a:r>
            <a:r>
              <a:rPr lang="en-US" sz="1400" dirty="0" smtClean="0"/>
              <a:t> - name of the reviewer</a:t>
            </a:r>
          </a:p>
          <a:p>
            <a:r>
              <a:rPr lang="en-US" sz="1400" dirty="0" smtClean="0"/>
              <a:t>helpful - helpfulness rating of the review, e.g. 2/3</a:t>
            </a:r>
          </a:p>
          <a:p>
            <a:r>
              <a:rPr lang="en-US" sz="1400" dirty="0" err="1" smtClean="0"/>
              <a:t>reviewText</a:t>
            </a:r>
            <a:r>
              <a:rPr lang="en-US" sz="1400" dirty="0" smtClean="0"/>
              <a:t> - text of the review</a:t>
            </a:r>
          </a:p>
          <a:p>
            <a:r>
              <a:rPr lang="en-US" sz="1400" dirty="0" smtClean="0"/>
              <a:t>overall - rating of the product</a:t>
            </a:r>
          </a:p>
          <a:p>
            <a:r>
              <a:rPr lang="en-US" sz="1400" dirty="0" smtClean="0"/>
              <a:t>summary - summary of the review</a:t>
            </a:r>
          </a:p>
          <a:p>
            <a:r>
              <a:rPr lang="en-US" sz="1400" dirty="0" err="1" smtClean="0"/>
              <a:t>unixReviewTime</a:t>
            </a:r>
            <a:r>
              <a:rPr lang="en-US" sz="1400" dirty="0" smtClean="0"/>
              <a:t> - time of the review (</a:t>
            </a:r>
            <a:r>
              <a:rPr lang="en-US" sz="1400" dirty="0" err="1" smtClean="0"/>
              <a:t>unix</a:t>
            </a:r>
            <a:r>
              <a:rPr lang="en-US" sz="1400" dirty="0" smtClean="0"/>
              <a:t> time)</a:t>
            </a:r>
          </a:p>
          <a:p>
            <a:r>
              <a:rPr lang="en-US" sz="1400" dirty="0" err="1" smtClean="0"/>
              <a:t>reviewTime</a:t>
            </a:r>
            <a:r>
              <a:rPr lang="en-US" sz="1400" dirty="0" smtClean="0"/>
              <a:t> - time of the review (raw)</a:t>
            </a:r>
            <a:endParaRPr lang="nl-NL" sz="1400" dirty="0"/>
          </a:p>
        </p:txBody>
      </p:sp>
      <p:sp>
        <p:nvSpPr>
          <p:cNvPr id="7" name="Text Placeholder 6"/>
          <p:cNvSpPr>
            <a:spLocks noGrp="1"/>
          </p:cNvSpPr>
          <p:nvPr>
            <p:ph type="body" sz="quarter" idx="3"/>
          </p:nvPr>
        </p:nvSpPr>
        <p:spPr/>
        <p:txBody>
          <a:bodyPr>
            <a:normAutofit/>
          </a:bodyPr>
          <a:lstStyle/>
          <a:p>
            <a:r>
              <a:rPr lang="en-US" sz="1800" dirty="0" smtClean="0"/>
              <a:t>Metadata</a:t>
            </a:r>
            <a:endParaRPr lang="nl-NL" sz="1800" dirty="0"/>
          </a:p>
        </p:txBody>
      </p:sp>
      <p:sp>
        <p:nvSpPr>
          <p:cNvPr id="8" name="Content Placeholder 7"/>
          <p:cNvSpPr>
            <a:spLocks noGrp="1"/>
          </p:cNvSpPr>
          <p:nvPr>
            <p:ph sz="quarter" idx="4"/>
          </p:nvPr>
        </p:nvSpPr>
        <p:spPr/>
        <p:txBody>
          <a:bodyPr>
            <a:normAutofit/>
          </a:bodyPr>
          <a:lstStyle/>
          <a:p>
            <a:r>
              <a:rPr lang="en-US" sz="1400" dirty="0" err="1" smtClean="0"/>
              <a:t>asin</a:t>
            </a:r>
            <a:r>
              <a:rPr lang="en-US" sz="1400" dirty="0" smtClean="0"/>
              <a:t> - ID of the product, e.g. 0000031852</a:t>
            </a:r>
          </a:p>
          <a:p>
            <a:r>
              <a:rPr lang="en-US" sz="1400" dirty="0" smtClean="0"/>
              <a:t>title - name of the product</a:t>
            </a:r>
          </a:p>
          <a:p>
            <a:r>
              <a:rPr lang="en-US" sz="1400" dirty="0" smtClean="0"/>
              <a:t>price - price in US dollars (at time of crawl)</a:t>
            </a:r>
          </a:p>
          <a:p>
            <a:r>
              <a:rPr lang="en-US" sz="1400" dirty="0" err="1" smtClean="0"/>
              <a:t>imUrl</a:t>
            </a:r>
            <a:r>
              <a:rPr lang="en-US" sz="1400" dirty="0" smtClean="0"/>
              <a:t> - </a:t>
            </a:r>
            <a:r>
              <a:rPr lang="en-US" sz="1400" dirty="0" err="1" smtClean="0"/>
              <a:t>url</a:t>
            </a:r>
            <a:r>
              <a:rPr lang="en-US" sz="1400" dirty="0" smtClean="0"/>
              <a:t> of the product image</a:t>
            </a:r>
          </a:p>
          <a:p>
            <a:r>
              <a:rPr lang="en-US" sz="1400" dirty="0" smtClean="0"/>
              <a:t>related - related products</a:t>
            </a:r>
          </a:p>
          <a:p>
            <a:pPr lvl="1"/>
            <a:r>
              <a:rPr lang="en-US" sz="1000" dirty="0" smtClean="0"/>
              <a:t>also bought</a:t>
            </a:r>
          </a:p>
          <a:p>
            <a:pPr lvl="1"/>
            <a:r>
              <a:rPr lang="en-US" sz="1000" dirty="0" smtClean="0"/>
              <a:t>also viewed</a:t>
            </a:r>
          </a:p>
          <a:p>
            <a:pPr lvl="1"/>
            <a:r>
              <a:rPr lang="en-US" sz="1000" dirty="0" smtClean="0"/>
              <a:t>bought together</a:t>
            </a:r>
          </a:p>
          <a:p>
            <a:pPr lvl="1"/>
            <a:r>
              <a:rPr lang="en-US" sz="1000" dirty="0" smtClean="0"/>
              <a:t>buy after viewing </a:t>
            </a:r>
          </a:p>
          <a:p>
            <a:r>
              <a:rPr lang="en-US" sz="1400" dirty="0" err="1" smtClean="0"/>
              <a:t>salesRank</a:t>
            </a:r>
            <a:r>
              <a:rPr lang="en-US" sz="1400" dirty="0" smtClean="0"/>
              <a:t> - sales rank information</a:t>
            </a:r>
          </a:p>
          <a:p>
            <a:r>
              <a:rPr lang="en-US" sz="1400" dirty="0" smtClean="0"/>
              <a:t>brand - brand name</a:t>
            </a:r>
          </a:p>
          <a:p>
            <a:r>
              <a:rPr lang="en-US" sz="1400" dirty="0" smtClean="0"/>
              <a:t>categories - list of categories the product belongs to</a:t>
            </a:r>
            <a:endParaRPr lang="nl-NL" sz="1400" dirty="0"/>
          </a:p>
        </p:txBody>
      </p:sp>
    </p:spTree>
    <p:extLst>
      <p:ext uri="{BB962C8B-B14F-4D97-AF65-F5344CB8AC3E}">
        <p14:creationId xmlns:p14="http://schemas.microsoft.com/office/powerpoint/2010/main" val="17854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FF8000"/>
                </a:solidFill>
              </a:rPr>
              <a:t>List of questions</a:t>
            </a:r>
            <a:endParaRPr lang="nl-NL" dirty="0">
              <a:solidFill>
                <a:srgbClr val="FF800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091134731"/>
              </p:ext>
            </p:extLst>
          </p:nvPr>
        </p:nvGraphicFramePr>
        <p:xfrm>
          <a:off x="838200" y="2305074"/>
          <a:ext cx="10515600" cy="2311400"/>
        </p:xfrm>
        <a:graphic>
          <a:graphicData uri="http://schemas.openxmlformats.org/drawingml/2006/table">
            <a:tbl>
              <a:tblPr firstRow="1" bandRow="1">
                <a:tableStyleId>{69012ECD-51FC-41F1-AA8D-1B2483CD663E}</a:tableStyleId>
              </a:tblPr>
              <a:tblGrid>
                <a:gridCol w="5978979"/>
                <a:gridCol w="2310492"/>
                <a:gridCol w="2226129"/>
              </a:tblGrid>
              <a:tr h="370840">
                <a:tc>
                  <a:txBody>
                    <a:bodyPr/>
                    <a:lstStyle/>
                    <a:p>
                      <a:r>
                        <a:rPr lang="en-US" sz="1200" dirty="0" smtClean="0"/>
                        <a:t>Questions</a:t>
                      </a:r>
                      <a:endParaRPr lang="nl-NL" sz="1200" dirty="0"/>
                    </a:p>
                  </a:txBody>
                  <a:tcPr/>
                </a:tc>
                <a:tc>
                  <a:txBody>
                    <a:bodyPr/>
                    <a:lstStyle/>
                    <a:p>
                      <a:r>
                        <a:rPr lang="en-US" sz="1200" dirty="0" smtClean="0"/>
                        <a:t>Dataset</a:t>
                      </a:r>
                      <a:endParaRPr lang="nl-NL" sz="1200" dirty="0"/>
                    </a:p>
                  </a:txBody>
                  <a:tcPr/>
                </a:tc>
                <a:tc>
                  <a:txBody>
                    <a:bodyPr/>
                    <a:lstStyle/>
                    <a:p>
                      <a:r>
                        <a:rPr lang="en-US" sz="1200" dirty="0" smtClean="0"/>
                        <a:t>Check</a:t>
                      </a:r>
                      <a:endParaRPr lang="nl-NL" sz="1200" dirty="0"/>
                    </a:p>
                  </a:txBody>
                  <a:tcPr/>
                </a:tc>
              </a:tr>
              <a:tr h="370840">
                <a:tc>
                  <a:txBody>
                    <a:bodyPr/>
                    <a:lstStyle/>
                    <a:p>
                      <a:r>
                        <a:rPr lang="en-US" sz="1200" dirty="0" smtClean="0"/>
                        <a:t>Is there a relation between reviews from products which are bought together?</a:t>
                      </a:r>
                    </a:p>
                  </a:txBody>
                  <a:tcPr/>
                </a:tc>
                <a:tc>
                  <a:txBody>
                    <a:bodyPr/>
                    <a:lstStyle/>
                    <a:p>
                      <a:r>
                        <a:rPr lang="en-US" sz="1200" dirty="0" smtClean="0"/>
                        <a:t>Review + meta</a:t>
                      </a:r>
                      <a:endParaRPr lang="nl-NL" sz="1200" dirty="0"/>
                    </a:p>
                  </a:txBody>
                  <a:tcPr/>
                </a:tc>
                <a:tc>
                  <a:txBody>
                    <a:bodyPr/>
                    <a:lstStyle/>
                    <a:p>
                      <a:endParaRPr lang="nl-NL" sz="1200" dirty="0"/>
                    </a:p>
                  </a:txBody>
                  <a:tcPr/>
                </a:tc>
              </a:tr>
              <a:tr h="370840">
                <a:tc>
                  <a:txBody>
                    <a:bodyPr/>
                    <a:lstStyle/>
                    <a:p>
                      <a:r>
                        <a:rPr lang="en-US" sz="1200" dirty="0" smtClean="0"/>
                        <a:t>What is the relation between the reviews and the helpfulness? </a:t>
                      </a:r>
                    </a:p>
                  </a:txBody>
                  <a:tcPr/>
                </a:tc>
                <a:tc>
                  <a:txBody>
                    <a:bodyPr/>
                    <a:lstStyle/>
                    <a:p>
                      <a:r>
                        <a:rPr lang="en-US" sz="1200" dirty="0" smtClean="0"/>
                        <a:t>Review</a:t>
                      </a:r>
                      <a:endParaRPr lang="nl-NL" sz="1200" dirty="0"/>
                    </a:p>
                  </a:txBody>
                  <a:tcPr/>
                </a:tc>
                <a:tc>
                  <a:txBody>
                    <a:bodyPr/>
                    <a:lstStyle/>
                    <a:p>
                      <a:r>
                        <a:rPr lang="en-US" sz="1200" dirty="0" smtClean="0"/>
                        <a:t>Yes</a:t>
                      </a:r>
                      <a:endParaRPr lang="nl-NL" sz="1200" dirty="0"/>
                    </a:p>
                  </a:txBody>
                  <a:tcPr/>
                </a:tc>
              </a:tr>
              <a:tr h="370840">
                <a:tc>
                  <a:txBody>
                    <a:bodyPr/>
                    <a:lstStyle/>
                    <a:p>
                      <a:r>
                        <a:rPr lang="en-US" sz="1200" dirty="0" smtClean="0"/>
                        <a:t>What is the review behavior among different categories?</a:t>
                      </a:r>
                    </a:p>
                  </a:txBody>
                  <a:tcPr/>
                </a:tc>
                <a:tc>
                  <a:txBody>
                    <a:bodyPr/>
                    <a:lstStyle/>
                    <a:p>
                      <a:r>
                        <a:rPr lang="en-US" sz="1200" dirty="0" smtClean="0"/>
                        <a:t>Review + meta</a:t>
                      </a:r>
                      <a:endParaRPr lang="nl-NL" sz="1200" dirty="0"/>
                    </a:p>
                  </a:txBody>
                  <a:tcPr/>
                </a:tc>
                <a:tc>
                  <a:txBody>
                    <a:bodyPr/>
                    <a:lstStyle/>
                    <a:p>
                      <a:r>
                        <a:rPr lang="en-US" sz="1200" dirty="0" smtClean="0"/>
                        <a:t>Yes</a:t>
                      </a:r>
                      <a:endParaRPr lang="nl-NL" sz="1200" dirty="0"/>
                    </a:p>
                  </a:txBody>
                  <a:tcPr/>
                </a:tc>
              </a:tr>
              <a:tr h="370840">
                <a:tc>
                  <a:txBody>
                    <a:bodyPr/>
                    <a:lstStyle/>
                    <a:p>
                      <a:r>
                        <a:rPr lang="en-US" sz="1200" dirty="0" smtClean="0"/>
                        <a:t>Is there a relation between price and reviews?</a:t>
                      </a:r>
                      <a:endParaRPr lang="nl-NL" sz="1200" dirty="0"/>
                    </a:p>
                  </a:txBody>
                  <a:tcPr/>
                </a:tc>
                <a:tc>
                  <a:txBody>
                    <a:bodyPr/>
                    <a:lstStyle/>
                    <a:p>
                      <a:r>
                        <a:rPr lang="en-US" sz="1200" dirty="0" smtClean="0"/>
                        <a:t>Review + meta</a:t>
                      </a:r>
                      <a:endParaRPr lang="nl-NL" sz="1200" dirty="0"/>
                    </a:p>
                  </a:txBody>
                  <a:tcPr/>
                </a:tc>
                <a:tc>
                  <a:txBody>
                    <a:bodyPr/>
                    <a:lstStyle/>
                    <a:p>
                      <a:r>
                        <a:rPr lang="en-US" sz="1200" dirty="0" smtClean="0"/>
                        <a:t>Yes</a:t>
                      </a:r>
                      <a:endParaRPr lang="nl-NL" sz="1200" dirty="0"/>
                    </a:p>
                  </a:txBody>
                  <a:tcPr/>
                </a:tc>
              </a:tr>
              <a:tr h="370840">
                <a:tc>
                  <a:txBody>
                    <a:bodyPr/>
                    <a:lstStyle/>
                    <a:p>
                      <a:r>
                        <a:rPr lang="en-US" sz="1200" dirty="0" smtClean="0"/>
                        <a:t>Optional - any other hypothesis you think is interesting, as long it would have business value for Amazon</a:t>
                      </a:r>
                      <a:endParaRPr lang="nl-NL" sz="1200" dirty="0"/>
                    </a:p>
                  </a:txBody>
                  <a:tcPr/>
                </a:tc>
                <a:tc>
                  <a:txBody>
                    <a:bodyPr/>
                    <a:lstStyle/>
                    <a:p>
                      <a:endParaRPr lang="nl-NL" sz="1200" dirty="0"/>
                    </a:p>
                  </a:txBody>
                  <a:tcPr/>
                </a:tc>
                <a:tc>
                  <a:txBody>
                    <a:bodyPr/>
                    <a:lstStyle/>
                    <a:p>
                      <a:endParaRPr lang="nl-NL" sz="1200" dirty="0"/>
                    </a:p>
                  </a:txBody>
                  <a:tcPr/>
                </a:tc>
              </a:tr>
            </a:tbl>
          </a:graphicData>
        </a:graphic>
      </p:graphicFrame>
    </p:spTree>
    <p:extLst>
      <p:ext uri="{BB962C8B-B14F-4D97-AF65-F5344CB8AC3E}">
        <p14:creationId xmlns:p14="http://schemas.microsoft.com/office/powerpoint/2010/main" val="329718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FF8000"/>
                </a:solidFill>
              </a:rPr>
              <a:t>Recommendations</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dirty="0"/>
              <a:t>Organize </a:t>
            </a:r>
            <a:r>
              <a:rPr lang="en-US" sz="1400" dirty="0" smtClean="0"/>
              <a:t>reviews: simplify </a:t>
            </a:r>
            <a:r>
              <a:rPr lang="en-US" sz="1400" dirty="0"/>
              <a:t>the process to find the reviews that matter most to consumers by organizing reviews and ratings into specific groups</a:t>
            </a:r>
            <a:r>
              <a:rPr lang="en-US" sz="1400" dirty="0" smtClean="0"/>
              <a:t>.</a:t>
            </a:r>
          </a:p>
          <a:p>
            <a:r>
              <a:rPr lang="en-US" sz="1400" dirty="0"/>
              <a:t>You can help improve your merchandising and product selection to ensure that you have adequate inventory of highly reviewed products. You can remove poorly reviewed products, especially those that get the most negative reviews and complaints</a:t>
            </a:r>
            <a:r>
              <a:rPr lang="en-US" sz="1400" dirty="0" smtClean="0"/>
              <a:t>.</a:t>
            </a:r>
          </a:p>
          <a:p>
            <a:r>
              <a:rPr lang="en-US" sz="1400" dirty="0"/>
              <a:t>Provide top 10 lists of the products that received the best reviews accessible from your product category pages.</a:t>
            </a:r>
          </a:p>
          <a:p>
            <a:r>
              <a:rPr lang="en-US" sz="1400" dirty="0" smtClean="0"/>
              <a:t>If </a:t>
            </a:r>
            <a:r>
              <a:rPr lang="en-US" sz="1400" dirty="0"/>
              <a:t>your search system can allow it, include an option to search your products based on customer ranking or feedback.</a:t>
            </a:r>
          </a:p>
          <a:p>
            <a:r>
              <a:rPr lang="en-US" sz="1400" dirty="0" smtClean="0"/>
              <a:t>Launch marketing campaign based on the top reviewed and rated products.</a:t>
            </a:r>
          </a:p>
          <a:p>
            <a:r>
              <a:rPr lang="en-US" sz="1400" dirty="0" smtClean="0"/>
              <a:t>Why do we want users to write more and longer reviews?</a:t>
            </a:r>
          </a:p>
          <a:p>
            <a:pPr fontAlgn="base"/>
            <a:r>
              <a:rPr lang="en-US" sz="1400" dirty="0"/>
              <a:t>There are two approximate patterns that can be observed here: the better a product is ranked, the more likely it would receive customer reviews, and top-ranked products usually would have high product ratings.</a:t>
            </a:r>
          </a:p>
          <a:p>
            <a:pPr fontAlgn="base"/>
            <a:r>
              <a:rPr lang="en-US" sz="1400" dirty="0"/>
              <a:t>Considering that there was positive correlation observed between product rank and product rating, it can be inferred at this point that there might be some relation between customer reviews and the </a:t>
            </a:r>
            <a:r>
              <a:rPr lang="en-US" sz="1400" dirty="0" err="1"/>
              <a:t>the</a:t>
            </a:r>
            <a:r>
              <a:rPr lang="en-US" sz="1400" dirty="0"/>
              <a:t> product rating.</a:t>
            </a:r>
          </a:p>
          <a:p>
            <a:endParaRPr lang="en-US" sz="1400" dirty="0" smtClean="0"/>
          </a:p>
          <a:p>
            <a:endParaRPr lang="nl-NL" sz="1400" dirty="0"/>
          </a:p>
        </p:txBody>
      </p:sp>
    </p:spTree>
    <p:extLst>
      <p:ext uri="{BB962C8B-B14F-4D97-AF65-F5344CB8AC3E}">
        <p14:creationId xmlns:p14="http://schemas.microsoft.com/office/powerpoint/2010/main" val="24728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8000"/>
                </a:solidFill>
              </a:rPr>
              <a:t>Relationship between review and price</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dirty="0" smtClean="0"/>
              <a:t>Higher price leads to higher rating?</a:t>
            </a:r>
          </a:p>
          <a:p>
            <a:r>
              <a:rPr lang="en-US" sz="1600" dirty="0" smtClean="0"/>
              <a:t>Higher price leads to longer review text?</a:t>
            </a:r>
          </a:p>
          <a:p>
            <a:pPr lvl="1"/>
            <a:endParaRPr lang="nl-NL" sz="1200" dirty="0"/>
          </a:p>
        </p:txBody>
      </p:sp>
    </p:spTree>
    <p:extLst>
      <p:ext uri="{BB962C8B-B14F-4D97-AF65-F5344CB8AC3E}">
        <p14:creationId xmlns:p14="http://schemas.microsoft.com/office/powerpoint/2010/main" val="156280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FF8000"/>
                </a:solidFill>
              </a:rPr>
              <a:t>Review vs. helpfulness</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600" dirty="0" smtClean="0"/>
              <a:t>Hypothesis: people are more cautious about buying higher priced product, thus will read more reviews. We would expect more ‘helpful’ in the reviews.</a:t>
            </a:r>
          </a:p>
          <a:p>
            <a:endParaRPr lang="nl-NL" sz="1600" dirty="0"/>
          </a:p>
        </p:txBody>
      </p:sp>
    </p:spTree>
    <p:extLst>
      <p:ext uri="{BB962C8B-B14F-4D97-AF65-F5344CB8AC3E}">
        <p14:creationId xmlns:p14="http://schemas.microsoft.com/office/powerpoint/2010/main" val="287963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FF8000"/>
                </a:solidFill>
              </a:rPr>
              <a:t>Design choice</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dirty="0" smtClean="0"/>
              <a:t>Database considerations</a:t>
            </a:r>
          </a:p>
          <a:p>
            <a:pPr lvl="1"/>
            <a:r>
              <a:rPr lang="en-US" sz="1200" dirty="0" smtClean="0"/>
              <a:t>Dataset size</a:t>
            </a:r>
          </a:p>
          <a:p>
            <a:pPr lvl="1"/>
            <a:r>
              <a:rPr lang="en-US" sz="1200" dirty="0" smtClean="0"/>
              <a:t>Data structure (json)</a:t>
            </a:r>
          </a:p>
          <a:p>
            <a:pPr lvl="1"/>
            <a:r>
              <a:rPr lang="en-US" sz="1200" dirty="0" smtClean="0"/>
              <a:t>Speed</a:t>
            </a:r>
          </a:p>
          <a:p>
            <a:pPr lvl="1"/>
            <a:r>
              <a:rPr lang="en-US" sz="1200" dirty="0" smtClean="0"/>
              <a:t>Scalability</a:t>
            </a:r>
          </a:p>
          <a:p>
            <a:pPr lvl="1"/>
            <a:endParaRPr lang="en-US" sz="1200" dirty="0" smtClean="0"/>
          </a:p>
          <a:p>
            <a:pPr lvl="1"/>
            <a:endParaRPr lang="nl-NL" sz="1200" dirty="0"/>
          </a:p>
        </p:txBody>
      </p:sp>
    </p:spTree>
    <p:extLst>
      <p:ext uri="{BB962C8B-B14F-4D97-AF65-F5344CB8AC3E}">
        <p14:creationId xmlns:p14="http://schemas.microsoft.com/office/powerpoint/2010/main" val="60371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3397</TotalTime>
  <Words>501</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Amazon product review analysis</vt:lpstr>
      <vt:lpstr>Data fields</vt:lpstr>
      <vt:lpstr>List of questions</vt:lpstr>
      <vt:lpstr>Recommendations</vt:lpstr>
      <vt:lpstr>Relationship between review and price</vt:lpstr>
      <vt:lpstr>Review vs. helpfulness</vt:lpstr>
      <vt:lpstr>Design choice</vt:lpstr>
    </vt:vector>
  </TitlesOfParts>
  <Company>Philips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dc:title>
  <dc:creator>Xin Pang</dc:creator>
  <cp:lastModifiedBy>Xin Pang</cp:lastModifiedBy>
  <cp:revision>28</cp:revision>
  <dcterms:created xsi:type="dcterms:W3CDTF">2017-09-06T09:31:51Z</dcterms:created>
  <dcterms:modified xsi:type="dcterms:W3CDTF">2017-09-10T20:28:00Z</dcterms:modified>
</cp:coreProperties>
</file>