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63" r:id="rId5"/>
    <p:sldId id="264" r:id="rId6"/>
    <p:sldId id="265" r:id="rId7"/>
    <p:sldId id="270" r:id="rId8"/>
    <p:sldId id="268" r:id="rId9"/>
    <p:sldId id="266" r:id="rId10"/>
    <p:sldId id="267" r:id="rId11"/>
    <p:sldId id="269" r:id="rId12"/>
    <p:sldId id="273" r:id="rId13"/>
    <p:sldId id="260" r:id="rId14"/>
    <p:sldId id="271" r:id="rId15"/>
    <p:sldId id="261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96" y="-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Blarney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1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Organizational Structure in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Improvement upon BP’s existing payroll system</a:t>
            </a:r>
          </a:p>
          <a:p>
            <a:r>
              <a:rPr lang="en-US" dirty="0"/>
              <a:t>I</a:t>
            </a:r>
            <a:r>
              <a:rPr lang="en-US" dirty="0" smtClean="0"/>
              <a:t>nterfaces with existing external software such as General Ledger</a:t>
            </a:r>
          </a:p>
          <a:p>
            <a:endParaRPr lang="en-US" dirty="0" smtClean="0"/>
          </a:p>
          <a:p>
            <a:r>
              <a:rPr lang="en-US" dirty="0" smtClean="0"/>
              <a:t>Significant Improvement for existing customers</a:t>
            </a:r>
          </a:p>
          <a:p>
            <a:r>
              <a:rPr lang="en-US" dirty="0" smtClean="0"/>
              <a:t>Contains attractions aimed at new customers</a:t>
            </a:r>
          </a:p>
          <a:p>
            <a:endParaRPr lang="en-US" dirty="0"/>
          </a:p>
          <a:p>
            <a:r>
              <a:rPr lang="en-US" dirty="0" smtClean="0"/>
              <a:t>Aimed at increasing BP’s market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1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7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coordinating</a:t>
            </a:r>
            <a:r>
              <a:rPr lang="en-US" dirty="0"/>
              <a:t>, </a:t>
            </a:r>
            <a:r>
              <a:rPr lang="en-US" dirty="0" smtClean="0"/>
              <a:t>planning, monitoring and documenting </a:t>
            </a:r>
            <a:r>
              <a:rPr lang="en-US" dirty="0"/>
              <a:t>execution of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Technical Manager</a:t>
            </a:r>
          </a:p>
          <a:p>
            <a:pPr lvl="1"/>
            <a:r>
              <a:rPr lang="en-US" dirty="0" smtClean="0"/>
              <a:t>Works under PM to coordinate design and development teams.  Prioritizes design specifications.</a:t>
            </a:r>
            <a:endParaRPr lang="en-US" dirty="0"/>
          </a:p>
          <a:p>
            <a:r>
              <a:rPr lang="en-US" dirty="0"/>
              <a:t>Lead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Coordinates software engineering teams and cycles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Lead</a:t>
            </a:r>
          </a:p>
          <a:p>
            <a:pPr lvl="1"/>
            <a:r>
              <a:rPr lang="en-US" dirty="0" smtClean="0"/>
              <a:t>Coordinates testing cycles</a:t>
            </a:r>
            <a:endParaRPr lang="en-US" dirty="0"/>
          </a:p>
          <a:p>
            <a:r>
              <a:rPr lang="en-US" dirty="0" smtClean="0"/>
              <a:t>Product Sponsor </a:t>
            </a:r>
          </a:p>
          <a:p>
            <a:pPr lvl="1"/>
            <a:r>
              <a:rPr lang="en-US" dirty="0" smtClean="0"/>
              <a:t>Versed in Business Accounting needs, consults on requirements and specifications</a:t>
            </a:r>
          </a:p>
          <a:p>
            <a:r>
              <a:rPr lang="en-US" dirty="0" smtClean="0"/>
              <a:t>Legal/Security and Business Accounting Consultants</a:t>
            </a:r>
          </a:p>
          <a:p>
            <a:pPr lvl="1"/>
            <a:r>
              <a:rPr lang="en-US" dirty="0" smtClean="0"/>
              <a:t>Ensures compliance with domestic and international tax law and security protocols.</a:t>
            </a:r>
            <a:endParaRPr lang="en-US" dirty="0"/>
          </a:p>
          <a:p>
            <a:r>
              <a:rPr lang="en-US" dirty="0"/>
              <a:t>Marketing Liaison</a:t>
            </a:r>
          </a:p>
          <a:p>
            <a:r>
              <a:rPr lang="en-US" dirty="0"/>
              <a:t>Customer/Production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Takes care to anticipate customer needs in transition to new product.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4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Managerial Process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Management objectives</a:t>
            </a:r>
          </a:p>
          <a:p>
            <a:pPr lvl="1"/>
            <a:r>
              <a:rPr lang="en-US" dirty="0" smtClean="0"/>
              <a:t>Develop Blarney as a significant move in the Accounting Software Market</a:t>
            </a:r>
          </a:p>
          <a:p>
            <a:pPr lvl="1"/>
            <a:r>
              <a:rPr lang="en-US" dirty="0" smtClean="0"/>
              <a:t>Apply BP’s financial and workforce resources efficiently while leveraging opportunity.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cost: 50% of operating budget.  This is a large move for BP.</a:t>
            </a:r>
          </a:p>
          <a:p>
            <a:pPr lvl="1"/>
            <a:r>
              <a:rPr lang="en-US" dirty="0" smtClean="0"/>
              <a:t>time: Timeline constrained by high market anticipation.  Need to move quickly.</a:t>
            </a:r>
          </a:p>
          <a:p>
            <a:r>
              <a:rPr lang="en-US" dirty="0" smtClean="0"/>
              <a:t>Assumptions, Dependencies</a:t>
            </a:r>
          </a:p>
          <a:p>
            <a:pPr lvl="1"/>
            <a:r>
              <a:rPr lang="en-US" dirty="0" smtClean="0"/>
              <a:t>Must comply by </a:t>
            </a:r>
            <a:r>
              <a:rPr lang="en-US" dirty="0"/>
              <a:t>tax codes and laws, domestic and </a:t>
            </a:r>
            <a:r>
              <a:rPr lang="en-US" dirty="0" smtClean="0"/>
              <a:t>international.</a:t>
            </a:r>
          </a:p>
          <a:p>
            <a:pPr lvl="1"/>
            <a:r>
              <a:rPr lang="en-US" dirty="0" smtClean="0"/>
              <a:t>Must maintain </a:t>
            </a:r>
            <a:r>
              <a:rPr lang="en-US" dirty="0" err="1" smtClean="0"/>
              <a:t>compatability</a:t>
            </a:r>
            <a:r>
              <a:rPr lang="en-US" dirty="0" smtClean="0"/>
              <a:t> with existing software such as General Ledger and IBM DBDC, as well as BP’s previous products.</a:t>
            </a:r>
          </a:p>
          <a:p>
            <a:r>
              <a:rPr lang="en-US" dirty="0" smtClean="0"/>
              <a:t>Risk Management Plan</a:t>
            </a:r>
          </a:p>
          <a:p>
            <a:pPr lvl="1"/>
            <a:r>
              <a:rPr lang="en-US" dirty="0" smtClean="0"/>
              <a:t>focus on risk avoidance by looking at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67328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Managerial Process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and controlling methods</a:t>
            </a:r>
          </a:p>
          <a:p>
            <a:pPr lvl="1"/>
            <a:r>
              <a:rPr lang="en-US" dirty="0" smtClean="0"/>
              <a:t>Weekly Progress Meetings for Lead Staff and consultants</a:t>
            </a:r>
          </a:p>
          <a:p>
            <a:pPr lvl="1"/>
            <a:r>
              <a:rPr lang="en-US" dirty="0"/>
              <a:t>Weekly Status </a:t>
            </a:r>
            <a:r>
              <a:rPr lang="en-US" dirty="0" smtClean="0"/>
              <a:t>Reports – generated from above meeting</a:t>
            </a:r>
            <a:endParaRPr lang="en-US" dirty="0"/>
          </a:p>
          <a:p>
            <a:pPr lvl="2"/>
            <a:r>
              <a:rPr lang="en-US" dirty="0"/>
              <a:t>Project Manager to provide weekly status reports to stakeholders based on PM’s communications with other </a:t>
            </a:r>
            <a:r>
              <a:rPr lang="en-US" dirty="0" smtClean="0"/>
              <a:t>leads</a:t>
            </a:r>
          </a:p>
          <a:p>
            <a:pPr lvl="1"/>
            <a:r>
              <a:rPr lang="en-US" dirty="0" smtClean="0"/>
              <a:t>Team Meetings</a:t>
            </a:r>
          </a:p>
          <a:p>
            <a:pPr lvl="2"/>
            <a:r>
              <a:rPr lang="en-US" dirty="0" smtClean="0"/>
              <a:t>Each team lead will meet and discuss the progress and modifications necessary in the project with his or her team members.  Lead will communicate back to PM during progress meetings.</a:t>
            </a:r>
          </a:p>
          <a:p>
            <a:r>
              <a:rPr lang="en-US" dirty="0" smtClean="0"/>
              <a:t>Staffing</a:t>
            </a:r>
          </a:p>
          <a:p>
            <a:pPr lvl="1"/>
            <a:r>
              <a:rPr lang="en-US" dirty="0" smtClean="0"/>
              <a:t>internal personnel, along with tax, legal, and business accounting consultants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7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0435"/>
            <a:ext cx="10515600" cy="559785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dirty="0"/>
              <a:t>CURRENT EDIT PROGRESS MARKER</a:t>
            </a:r>
          </a:p>
        </p:txBody>
      </p:sp>
    </p:spTree>
    <p:extLst>
      <p:ext uri="{BB962C8B-B14F-4D97-AF65-F5344CB8AC3E}">
        <p14:creationId xmlns:p14="http://schemas.microsoft.com/office/powerpoint/2010/main" val="197706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9209"/>
            <a:ext cx="5959642" cy="6559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Technical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9" y="785192"/>
            <a:ext cx="5314123" cy="5844208"/>
          </a:xfrm>
        </p:spPr>
        <p:txBody>
          <a:bodyPr>
            <a:normAutofit/>
          </a:bodyPr>
          <a:lstStyle/>
          <a:p>
            <a:r>
              <a:rPr lang="en-US" dirty="0" smtClean="0"/>
              <a:t>Methods tools techniques</a:t>
            </a:r>
          </a:p>
          <a:p>
            <a:pPr lvl="1"/>
            <a:r>
              <a:rPr lang="en-US" dirty="0" smtClean="0"/>
              <a:t>Operate on IBM DBDC, client-server environment, with PC at the front-end</a:t>
            </a:r>
          </a:p>
          <a:p>
            <a:pPr lvl="1"/>
            <a:r>
              <a:rPr lang="en-US" dirty="0" smtClean="0"/>
              <a:t>Enterprise standards</a:t>
            </a:r>
          </a:p>
          <a:p>
            <a:pPr lvl="1"/>
            <a:r>
              <a:rPr lang="en-US" dirty="0" smtClean="0"/>
              <a:t>ISO 9000-1</a:t>
            </a:r>
          </a:p>
          <a:p>
            <a:r>
              <a:rPr lang="en-US" dirty="0" smtClean="0"/>
              <a:t>Software Documentation</a:t>
            </a:r>
          </a:p>
          <a:p>
            <a:pPr lvl="1"/>
            <a:r>
              <a:rPr lang="en-US" dirty="0" smtClean="0"/>
              <a:t>normal enterprise documentation process</a:t>
            </a:r>
          </a:p>
          <a:p>
            <a:r>
              <a:rPr lang="en-US" dirty="0" smtClean="0"/>
              <a:t>Software Requirement Specification</a:t>
            </a:r>
          </a:p>
          <a:p>
            <a:pPr lvl="1"/>
            <a:r>
              <a:rPr lang="en-US" dirty="0" smtClean="0"/>
              <a:t>refer to Tech Lead</a:t>
            </a:r>
          </a:p>
          <a:p>
            <a:r>
              <a:rPr lang="en-US" dirty="0" smtClean="0"/>
              <a:t>Software Design Description</a:t>
            </a:r>
          </a:p>
          <a:p>
            <a:pPr lvl="1"/>
            <a:r>
              <a:rPr lang="en-US" dirty="0" smtClean="0"/>
              <a:t>refer to Lead Developer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7" y="129209"/>
            <a:ext cx="4575342" cy="17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29209"/>
            <a:ext cx="6067926" cy="6559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Technical Process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143000"/>
                <a:ext cx="10398423" cy="53420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SW Test Plan</a:t>
                </a:r>
              </a:p>
              <a:p>
                <a:pPr lvl="1"/>
                <a:r>
                  <a:rPr lang="en-US" dirty="0" smtClean="0"/>
                  <a:t>refer to Test Lead</a:t>
                </a:r>
              </a:p>
              <a:p>
                <a:r>
                  <a:rPr lang="en-US" dirty="0" smtClean="0"/>
                  <a:t>User Documentation</a:t>
                </a:r>
              </a:p>
              <a:p>
                <a:pPr lvl="1"/>
                <a:r>
                  <a:rPr lang="en-US" dirty="0" smtClean="0"/>
                  <a:t>normal enterprise documentation process.  Integrated help within the system.</a:t>
                </a:r>
              </a:p>
              <a:p>
                <a:pPr lvl="1"/>
                <a:r>
                  <a:rPr lang="en-US" dirty="0" smtClean="0"/>
                  <a:t>localization for international customers</a:t>
                </a:r>
              </a:p>
              <a:p>
                <a:r>
                  <a:rPr lang="en-US" dirty="0" smtClean="0"/>
                  <a:t>Work packages, schedule and budget</a:t>
                </a:r>
              </a:p>
              <a:p>
                <a:pPr lvl="1"/>
                <a:r>
                  <a:rPr lang="en-US" dirty="0" err="1" smtClean="0"/>
                  <a:t>req</a:t>
                </a:r>
                <a:r>
                  <a:rPr lang="en-US" dirty="0" smtClean="0"/>
                  <a:t>: 1 </a:t>
                </a:r>
                <a:r>
                  <a:rPr lang="en-US" dirty="0" err="1" smtClean="0"/>
                  <a:t>mo</a:t>
                </a:r>
                <a:r>
                  <a:rPr lang="en-US" dirty="0" smtClean="0"/>
                  <a:t>, design: 2 </a:t>
                </a:r>
                <a:r>
                  <a:rPr lang="en-US" dirty="0" err="1" smtClean="0"/>
                  <a:t>mo</a:t>
                </a:r>
                <a:r>
                  <a:rPr lang="en-US" dirty="0" smtClean="0"/>
                  <a:t>, code: 3 </a:t>
                </a:r>
                <a:r>
                  <a:rPr lang="en-US" dirty="0" err="1" smtClean="0"/>
                  <a:t>mo</a:t>
                </a:r>
                <a:r>
                  <a:rPr lang="en-US" dirty="0" smtClean="0"/>
                  <a:t>, test: 2 </a:t>
                </a:r>
                <a:r>
                  <a:rPr lang="en-US" dirty="0" err="1" smtClean="0"/>
                  <a:t>mo</a:t>
                </a:r>
                <a:r>
                  <a:rPr lang="en-US" dirty="0" smtClean="0"/>
                  <a:t>, pilot/beta: 1 mo.</a:t>
                </a:r>
              </a:p>
              <a:p>
                <a:r>
                  <a:rPr lang="en-US" dirty="0" smtClean="0"/>
                  <a:t>Dependencies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customer, legal, tax analyses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err="1" smtClean="0"/>
                  <a:t>req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design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code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test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43000"/>
                <a:ext cx="10398423" cy="5342075"/>
              </a:xfrm>
              <a:prstGeom prst="rect">
                <a:avLst/>
              </a:prstGeom>
              <a:blipFill rotWithShape="0">
                <a:blip r:embed="rId2"/>
                <a:stretch>
                  <a:fillRect l="-1232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7" y="129209"/>
            <a:ext cx="4575342" cy="17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Blarney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0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Blarney Software Project Management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478379" cy="59272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2711952"/>
            <a:ext cx="5478379" cy="592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  <a:r>
              <a:rPr lang="en-US" dirty="0" smtClean="0"/>
              <a:t>. Software Development Life Cycle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8199" y="3598279"/>
            <a:ext cx="5478379" cy="592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3. Organizational Structure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4484606"/>
            <a:ext cx="5478378" cy="592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  <a:r>
              <a:rPr lang="en-US" dirty="0" smtClean="0"/>
              <a:t>. Managerial Process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8200" y="5370933"/>
            <a:ext cx="5478378" cy="592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5. Technical Process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14021" y="3577139"/>
            <a:ext cx="649705" cy="592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95675" y="1834734"/>
            <a:ext cx="649705" cy="592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297780" y="1825625"/>
            <a:ext cx="649705" cy="592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99885" y="1825625"/>
            <a:ext cx="649705" cy="592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901990" y="1846765"/>
            <a:ext cx="649705" cy="592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04095" y="1825625"/>
            <a:ext cx="649705" cy="592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914021" y="2711952"/>
            <a:ext cx="649705" cy="592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704095" y="2711952"/>
            <a:ext cx="649705" cy="592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704095" y="4484606"/>
            <a:ext cx="649705" cy="5927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704095" y="3577139"/>
            <a:ext cx="649705" cy="592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901990" y="5392073"/>
            <a:ext cx="649705" cy="592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704095" y="5370933"/>
            <a:ext cx="649705" cy="592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901989" y="4484606"/>
            <a:ext cx="649705" cy="5927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Introduction: </a:t>
            </a:r>
            <a:r>
              <a:rPr lang="en-US" b="1" dirty="0" smtClean="0"/>
              <a:t>Blarney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541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Improved </a:t>
            </a:r>
            <a:r>
              <a:rPr lang="en-US" sz="3600" dirty="0"/>
              <a:t>high level analytic and graphical summaries to keep users abreast of current and historical data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/>
              <a:t>Increased user capacity and bandwidth, still with short response times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/>
              <a:t>Blarney will be interface with existing industry staples such as IBM DBDC and General Ledger, while maintaining role-based and amount based security checks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827065" y="2584174"/>
            <a:ext cx="382159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Beliram</a:t>
            </a:r>
            <a:r>
              <a:rPr lang="en-US" sz="28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Parimal</a:t>
            </a:r>
            <a:r>
              <a:rPr lang="en-US" sz="28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Blarney’s capabilities targets a large growth in market share in accounts payable systems.</a:t>
            </a:r>
            <a:endParaRPr lang="en-US" sz="2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0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Deliverables Timeline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568721"/>
              </p:ext>
            </p:extLst>
          </p:nvPr>
        </p:nvGraphicFramePr>
        <p:xfrm>
          <a:off x="1214786" y="1970364"/>
          <a:ext cx="9794108" cy="386079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897054"/>
                <a:gridCol w="4897054"/>
              </a:tblGrid>
              <a:tr h="428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Deliverables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Target Dates</a:t>
                      </a:r>
                      <a:endParaRPr lang="en-US" sz="200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Project Plan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2015-09-18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Requirements Plan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2015-10-01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Design Plan</a:t>
                      </a:r>
                      <a:endParaRPr lang="en-US" sz="200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2015-10-08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Development Plan</a:t>
                      </a:r>
                      <a:endParaRPr lang="en-US" sz="200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2015-10-15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to </a:t>
                      </a:r>
                      <a:r>
                        <a:rPr lang="en-US" sz="2000" dirty="0" smtClean="0">
                          <a:effectLst/>
                          <a:latin typeface="+mn-lt"/>
                        </a:rPr>
                        <a:t>2015-10-31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Test Plan</a:t>
                      </a:r>
                      <a:endParaRPr lang="en-US" sz="200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2015-10-22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to </a:t>
                      </a:r>
                      <a:r>
                        <a:rPr lang="en-US" sz="2000" dirty="0" smtClean="0">
                          <a:effectLst/>
                          <a:latin typeface="+mn-lt"/>
                        </a:rPr>
                        <a:t>2015-11-31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Production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2015-10-09 to 2015-10-23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Completed Software “Blarney”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2016-10-15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to </a:t>
                      </a:r>
                      <a:r>
                        <a:rPr lang="en-US" sz="2000" dirty="0" smtClean="0">
                          <a:effectLst/>
                          <a:latin typeface="+mn-lt"/>
                        </a:rPr>
                        <a:t>2016-04-01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Documentation and Support Plan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2016-02-01 to 2016-04-01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0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Evolution of Software Project Management Plan</a:t>
            </a:r>
            <a:endParaRPr lang="en-US" dirty="0"/>
          </a:p>
        </p:txBody>
      </p:sp>
      <p:pic>
        <p:nvPicPr>
          <p:cNvPr id="1026" name="Picture 2" descr="http://www.geek.com/wp-content/uploads/2011/04/ftp-big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90" y="2168528"/>
            <a:ext cx="1091412" cy="9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07925"/>
              </p:ext>
            </p:extLst>
          </p:nvPr>
        </p:nvGraphicFramePr>
        <p:xfrm>
          <a:off x="838200" y="3439240"/>
          <a:ext cx="10515600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Document Dissemination: fetched from centralized FTP</a:t>
                      </a:r>
                      <a:r>
                        <a:rPr lang="en-US" sz="2400" baseline="0" dirty="0" smtClean="0"/>
                        <a:t> on company intranet</a:t>
                      </a:r>
                    </a:p>
                    <a:p>
                      <a:r>
                        <a:rPr lang="en-US" sz="2000" i="1" u="sng" baseline="0" dirty="0" smtClean="0"/>
                        <a:t>blarney.beliramparimal.com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Employees to expect notice of updated docs adjoining weekly status reports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Project Manager gives weekly status reports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Monthly stakeholder meetings</a:t>
                      </a:r>
                    </a:p>
                    <a:p>
                      <a:pPr lvl="0"/>
                      <a:endParaRPr lang="en-US" sz="2400" dirty="0" smtClean="0"/>
                    </a:p>
                    <a:p>
                      <a:pPr lvl="0"/>
                      <a:r>
                        <a:rPr lang="en-US" sz="2400" dirty="0" smtClean="0"/>
                        <a:t>Accommodate international offices via video conferencing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http://boyertownpa.org/wp-content/uploads/2012/01/14059786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10" y="2012117"/>
            <a:ext cx="1216778" cy="121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business-11/460/video-conferrence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08" y="1989452"/>
            <a:ext cx="1331498" cy="13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7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Reference Material and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748" y="1690688"/>
            <a:ext cx="10605052" cy="437322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Internal Project </a:t>
            </a:r>
            <a:r>
              <a:rPr lang="en-US" dirty="0"/>
              <a:t>website </a:t>
            </a:r>
            <a:r>
              <a:rPr lang="en-US" dirty="0" smtClean="0"/>
              <a:t>– </a:t>
            </a:r>
            <a:r>
              <a:rPr lang="en-US" u="sng" dirty="0" smtClean="0"/>
              <a:t>blarney.beliramparimal.com</a:t>
            </a:r>
            <a:endParaRPr lang="en-US" dirty="0"/>
          </a:p>
          <a:p>
            <a:pPr lvl="0"/>
            <a:r>
              <a:rPr lang="en-US" dirty="0"/>
              <a:t>SPMP – Software Project Management Plan Blarney Project</a:t>
            </a:r>
          </a:p>
          <a:p>
            <a:pPr lvl="0"/>
            <a:r>
              <a:rPr lang="en-US" dirty="0"/>
              <a:t>SCMP –Software Configuration Management Plan</a:t>
            </a:r>
          </a:p>
          <a:p>
            <a:pPr lvl="0"/>
            <a:r>
              <a:rPr lang="en-US" dirty="0"/>
              <a:t>SDP - Software Development Plan</a:t>
            </a:r>
          </a:p>
          <a:p>
            <a:pPr lvl="0"/>
            <a:r>
              <a:rPr lang="en-US" dirty="0"/>
              <a:t>SQAP- Software quality assurance plan</a:t>
            </a:r>
          </a:p>
          <a:p>
            <a:pPr lvl="0"/>
            <a:r>
              <a:rPr lang="en-US" dirty="0"/>
              <a:t>Existing BP software Documentation - SPMP</a:t>
            </a:r>
          </a:p>
          <a:p>
            <a:pPr lvl="0"/>
            <a:r>
              <a:rPr lang="en-US" dirty="0"/>
              <a:t>Domestic and International Tax and Salary Laws, </a:t>
            </a:r>
            <a:r>
              <a:rPr lang="en-US" dirty="0" err="1"/>
              <a:t>eg</a:t>
            </a:r>
            <a:r>
              <a:rPr lang="en-US" dirty="0"/>
              <a:t>. FICA</a:t>
            </a:r>
          </a:p>
          <a:p>
            <a:pPr lvl="0"/>
            <a:r>
              <a:rPr lang="en-US" dirty="0"/>
              <a:t>ISO </a:t>
            </a:r>
            <a:r>
              <a:rPr lang="en-US" dirty="0" smtClean="0"/>
              <a:t>9000-1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3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Acronym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dirty="0"/>
              <a:t>BP – </a:t>
            </a:r>
            <a:r>
              <a:rPr lang="en-US" dirty="0" err="1"/>
              <a:t>Beliram</a:t>
            </a:r>
            <a:r>
              <a:rPr lang="en-US" dirty="0"/>
              <a:t> </a:t>
            </a:r>
            <a:r>
              <a:rPr lang="en-US" dirty="0" err="1"/>
              <a:t>Parimal</a:t>
            </a:r>
            <a:endParaRPr lang="en-US" dirty="0"/>
          </a:p>
          <a:p>
            <a:pPr lvl="0"/>
            <a:r>
              <a:rPr lang="en-US" dirty="0"/>
              <a:t>IBM DBDC – IBM data dictionary compatibility</a:t>
            </a:r>
          </a:p>
          <a:p>
            <a:pPr lvl="0"/>
            <a:r>
              <a:rPr lang="en-US" dirty="0"/>
              <a:t>GL- General ledger; a complete record of financial transactions over the life of a company.</a:t>
            </a:r>
          </a:p>
          <a:p>
            <a:pPr lvl="0"/>
            <a:r>
              <a:rPr lang="en-US" dirty="0"/>
              <a:t>AP – Accounts Payable </a:t>
            </a:r>
          </a:p>
          <a:p>
            <a:pPr lvl="0"/>
            <a:r>
              <a:rPr lang="en-US" dirty="0"/>
              <a:t>SDE – Software development environment</a:t>
            </a:r>
          </a:p>
          <a:p>
            <a:pPr lvl="0"/>
            <a:r>
              <a:rPr lang="en-US" dirty="0"/>
              <a:t>FTP – File Transfer Protocol</a:t>
            </a:r>
          </a:p>
          <a:p>
            <a:pPr lvl="0"/>
            <a:r>
              <a:rPr lang="en-US" dirty="0"/>
              <a:t>PM – project manager</a:t>
            </a:r>
          </a:p>
          <a:p>
            <a:pPr lvl="0"/>
            <a:r>
              <a:rPr lang="en-US" dirty="0"/>
              <a:t>OT- overtime</a:t>
            </a:r>
          </a:p>
          <a:p>
            <a:pPr lvl="0"/>
            <a:r>
              <a:rPr lang="en-US" dirty="0"/>
              <a:t>UX- user </a:t>
            </a:r>
            <a:r>
              <a:rPr lang="en-US" dirty="0" smtClean="0"/>
              <a:t>experience</a:t>
            </a:r>
          </a:p>
          <a:p>
            <a:pPr lvl="0"/>
            <a:r>
              <a:rPr lang="en-US" dirty="0" smtClean="0"/>
              <a:t>SPMP – Software Project Management Plan</a:t>
            </a:r>
          </a:p>
          <a:p>
            <a:pPr lvl="0"/>
            <a:r>
              <a:rPr lang="en-US" dirty="0" smtClean="0"/>
              <a:t>CCB – Control Change Board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7680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Software Development Life </a:t>
            </a:r>
            <a:r>
              <a:rPr lang="en-US" dirty="0" smtClean="0"/>
              <a:t>Cycle</a:t>
            </a:r>
            <a:br>
              <a:rPr lang="en-US" dirty="0" smtClean="0"/>
            </a:br>
            <a:r>
              <a:rPr lang="en-US" sz="4000" dirty="0" smtClean="0"/>
              <a:t>“Waterfall” Model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10" y="392070"/>
            <a:ext cx="8393280" cy="31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4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69178"/>
              </p:ext>
            </p:extLst>
          </p:nvPr>
        </p:nvGraphicFramePr>
        <p:xfrm>
          <a:off x="198784" y="178903"/>
          <a:ext cx="11887198" cy="615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20"/>
                <a:gridCol w="2484783"/>
                <a:gridCol w="2594113"/>
                <a:gridCol w="2415209"/>
                <a:gridCol w="3498573"/>
              </a:tblGrid>
              <a:tr h="6330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</a:t>
                      </a:r>
                      <a:endParaRPr lang="en-US" sz="2400" dirty="0"/>
                    </a:p>
                  </a:txBody>
                  <a:tcPr/>
                </a:tc>
              </a:tr>
              <a:tr h="32395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Budget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Time and</a:t>
                      </a:r>
                      <a:r>
                        <a:rPr lang="en-US" sz="2400" baseline="0" dirty="0" smtClean="0"/>
                        <a:t> other resources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Feature 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Business requirement done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Framework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Prioritized Feature list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IBM DBDC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SDE decided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Test server readied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baseline="0" dirty="0" smtClean="0"/>
                        <a:t>Test plan approved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baseline="0" dirty="0" smtClean="0"/>
                        <a:t>Review/approval of code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Develop test cases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Test server</a:t>
                      </a:r>
                      <a:endParaRPr lang="en-US" sz="2400" dirty="0"/>
                    </a:p>
                  </a:txBody>
                  <a:tcPr/>
                </a:tc>
              </a:tr>
              <a:tr h="6330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 Requirement</a:t>
                      </a:r>
                      <a:r>
                        <a:rPr lang="en-US" sz="2400" baseline="0" dirty="0" smtClean="0"/>
                        <a:t> written and approved by stakeholders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Prioritized feature list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Approved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Code done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Unit</a:t>
                      </a:r>
                      <a:r>
                        <a:rPr lang="en-US" sz="2400" baseline="0" dirty="0" smtClean="0"/>
                        <a:t> and integration test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Log known defects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dirty="0" smtClean="0"/>
                        <a:t>Test</a:t>
                      </a:r>
                      <a:r>
                        <a:rPr lang="en-US" sz="2400" baseline="0" dirty="0" smtClean="0"/>
                        <a:t> data created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Test plan executed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400" baseline="0" dirty="0" smtClean="0"/>
                        <a:t>Threshold of allowable defects satisfied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7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APA Theme</Template>
  <TotalTime>184</TotalTime>
  <Words>903</Words>
  <Application>Microsoft Macintosh PowerPoint</Application>
  <PresentationFormat>Custom</PresentationFormat>
  <Paragraphs>162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Blarney</vt:lpstr>
      <vt:lpstr>Blarney Software Project Management Plan</vt:lpstr>
      <vt:lpstr>Introduction: Blarney Overview</vt:lpstr>
      <vt:lpstr>Project Deliverables Timeline</vt:lpstr>
      <vt:lpstr>Evolution of Software Project Management Plan</vt:lpstr>
      <vt:lpstr>Reference Material and Sites</vt:lpstr>
      <vt:lpstr>Acronym Reference</vt:lpstr>
      <vt:lpstr>Software Development Life Cycle “Waterfall” Model</vt:lpstr>
      <vt:lpstr>PowerPoint Presentation</vt:lpstr>
      <vt:lpstr>Project Organizational Structure in Context</vt:lpstr>
      <vt:lpstr>Roles and Responsibilities</vt:lpstr>
      <vt:lpstr>Managerial Process – What?</vt:lpstr>
      <vt:lpstr>Managerial Process – How?</vt:lpstr>
      <vt:lpstr>PowerPoint Presentation</vt:lpstr>
      <vt:lpstr>Technical Process</vt:lpstr>
      <vt:lpstr>Technical Process Continued</vt:lpstr>
      <vt:lpstr>Blarney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Blarney</dc:title>
  <dc:creator>Scott Farrar</dc:creator>
  <cp:lastModifiedBy>Joyce</cp:lastModifiedBy>
  <cp:revision>102</cp:revision>
  <dcterms:created xsi:type="dcterms:W3CDTF">2015-09-12T22:05:01Z</dcterms:created>
  <dcterms:modified xsi:type="dcterms:W3CDTF">2015-09-22T20:34:16Z</dcterms:modified>
</cp:coreProperties>
</file>