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4"/>
  </p:normalViewPr>
  <p:slideViewPr>
    <p:cSldViewPr snapToGrid="0" snapToObjects="1">
      <p:cViewPr>
        <p:scale>
          <a:sx n="56" d="100"/>
          <a:sy n="56" d="100"/>
        </p:scale>
        <p:origin x="20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8-12-06 at 6.35.29 PM.png" descr="Screen Shot 2018-12-06 at 6.35.29 PM.png"/>
          <p:cNvPicPr>
            <a:picLocks noChangeAspect="1"/>
          </p:cNvPicPr>
          <p:nvPr/>
        </p:nvPicPr>
        <p:blipFill>
          <a:blip r:embed="rId2">
            <a:extLst/>
          </a:blip>
          <a:srcRect t="6168" b="6168"/>
          <a:stretch>
            <a:fillRect/>
          </a:stretch>
        </p:blipFill>
        <p:spPr>
          <a:xfrm rot="20903970">
            <a:off x="3415170" y="7189500"/>
            <a:ext cx="2334120" cy="152333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ctangle"/>
          <p:cNvSpPr/>
          <p:nvPr/>
        </p:nvSpPr>
        <p:spPr>
          <a:xfrm>
            <a:off x="-9493" y="-21446"/>
            <a:ext cx="13023786" cy="1244601"/>
          </a:xfrm>
          <a:prstGeom prst="rect">
            <a:avLst/>
          </a:prstGeom>
          <a:solidFill>
            <a:schemeClr val="accent1">
              <a:lumOff val="16847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The Spread of Factual and Opinion Stories on Twitter"/>
          <p:cNvSpPr txBox="1"/>
          <p:nvPr/>
        </p:nvSpPr>
        <p:spPr>
          <a:xfrm>
            <a:off x="2778664" y="265659"/>
            <a:ext cx="744747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2300" b="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The Spread of Factual and Opinion Stories on Twitter</a:t>
            </a:r>
          </a:p>
        </p:txBody>
      </p:sp>
      <p:sp>
        <p:nvSpPr>
          <p:cNvPr id="177" name="Joyce Wang (xinyiw), Advised by Professor Kathleen M. Carley"/>
          <p:cNvSpPr txBox="1"/>
          <p:nvPr/>
        </p:nvSpPr>
        <p:spPr>
          <a:xfrm>
            <a:off x="3757485" y="653350"/>
            <a:ext cx="548983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Joyce Wang (xinyiw), Advised by Professor Kathleen M. Carley</a:t>
            </a:r>
          </a:p>
        </p:txBody>
      </p:sp>
      <p:sp>
        <p:nvSpPr>
          <p:cNvPr id="178" name="Introduction…"/>
          <p:cNvSpPr txBox="1"/>
          <p:nvPr/>
        </p:nvSpPr>
        <p:spPr>
          <a:xfrm>
            <a:off x="234607" y="1381611"/>
            <a:ext cx="2897454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Introduction</a:t>
            </a:r>
          </a:p>
          <a:p>
            <a:pPr algn="l">
              <a:spcBef>
                <a:spcPts val="600"/>
              </a:spcBef>
              <a:defRPr sz="1000" b="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This work explores how factual stories and opinion stories posted by news agencies spread differently on Twitter.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Using dynamic social network analysis techniques, this work compares and contrasts the readership of selected opinion and factual tweets by the same news agency around recent events. </a:t>
            </a:r>
          </a:p>
        </p:txBody>
      </p:sp>
      <p:sp>
        <p:nvSpPr>
          <p:cNvPr id="179" name="Data Collection…"/>
          <p:cNvSpPr txBox="1"/>
          <p:nvPr/>
        </p:nvSpPr>
        <p:spPr>
          <a:xfrm>
            <a:off x="253571" y="5772386"/>
            <a:ext cx="2859526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 Collection</a:t>
            </a:r>
          </a:p>
          <a:p>
            <a:pPr marL="138906" indent="-138906" algn="l" defTabSz="457200">
              <a:spcBef>
                <a:spcPts val="600"/>
              </a:spcBef>
              <a:buSzPct val="145000"/>
              <a:buChar char="•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Choose English-language news agencies who mainly report on the US, and select several events that each of the news agencies have recently reported on. </a:t>
            </a:r>
            <a:r>
              <a:rPr sz="800">
                <a:latin typeface="Avenir Book Oblique"/>
                <a:ea typeface="Avenir Book Oblique"/>
                <a:cs typeface="Avenir Book Oblique"/>
                <a:sym typeface="Avenir Book Oblique"/>
              </a:rPr>
              <a:t>(Note: News agencies seldom post opinion and factual stories on the same event. Thus, the current set of &lt;agency, event&gt; pairs is quite limited. I will expand my dataset as time progresses and more events get covered.)</a:t>
            </a:r>
            <a:endParaRPr sz="1100">
              <a:latin typeface="Avenir Book Oblique"/>
              <a:ea typeface="Avenir Book Oblique"/>
              <a:cs typeface="Avenir Book Oblique"/>
              <a:sym typeface="Avenir Book Oblique"/>
            </a:endParaRPr>
          </a:p>
          <a:p>
            <a:pPr marL="138906" indent="-138906" algn="l" defTabSz="457200">
              <a:spcBef>
                <a:spcPts val="600"/>
              </a:spcBef>
              <a:buSzPct val="145000"/>
              <a:buChar char="•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each &lt;agency, event&gt; pair, select a set of tweets with links to opinion news stories, and another set of tweets with links to factual news stories</a:t>
            </a:r>
          </a:p>
          <a:p>
            <a:pPr marL="138906" indent="-138906" algn="l" defTabSz="457200">
              <a:spcBef>
                <a:spcPts val="600"/>
              </a:spcBef>
              <a:buSzPct val="145000"/>
              <a:buChar char="•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each tweet, used the Twitter Standard Search API to collect the retweet/quote/reply network data, which is a representation of the spread of the original tweet.</a:t>
            </a:r>
          </a:p>
        </p:txBody>
      </p:sp>
      <p:sp>
        <p:nvSpPr>
          <p:cNvPr id="180" name="Questions…"/>
          <p:cNvSpPr txBox="1"/>
          <p:nvPr/>
        </p:nvSpPr>
        <p:spPr>
          <a:xfrm>
            <a:off x="253571" y="3227748"/>
            <a:ext cx="2859527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1300" b="0" i="1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Questions</a:t>
            </a:r>
          </a:p>
          <a:p>
            <a:pPr marL="166687" indent="-166687" algn="l" defTabSz="457200">
              <a:buSzPct val="145000"/>
              <a:buChar char="‣"/>
              <a:defRPr sz="1000" b="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How fast </a:t>
            </a:r>
            <a:r>
              <a:t>does an opinion story spread and how fast does a factual news story spread?</a:t>
            </a:r>
          </a:p>
          <a:p>
            <a:pPr marL="166687" indent="-166687" algn="l" defTabSz="457200">
              <a:buSzPct val="145000"/>
              <a:buChar char="‣"/>
              <a:defRPr sz="1000" b="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Are the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audiences</a:t>
            </a:r>
            <a:r>
              <a:t> for factual and opinion stories composed of similar people?</a:t>
            </a:r>
          </a:p>
          <a:p>
            <a:pPr marL="166687" indent="-166687" algn="l" defTabSz="457200">
              <a:buSzPct val="145000"/>
              <a:buChar char="‣"/>
              <a:defRPr sz="1000" b="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How do the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circulation network</a:t>
            </a:r>
            <a:r>
              <a:t> (retweets) and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discourse network</a:t>
            </a:r>
            <a:r>
              <a:t> (quotes and replies) differ for opinion stories and factual stories?</a:t>
            </a:r>
          </a:p>
          <a:p>
            <a:pPr marL="166687" indent="-166687" algn="l" defTabSz="457200">
              <a:buSzPct val="145000"/>
              <a:buChar char="‣"/>
              <a:defRPr sz="1000" b="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(For longer-term exploration) how can news agencies create content that breaks out of existing political and ideological silos, and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facilitate more diverse discourse</a:t>
            </a:r>
            <a:r>
              <a:t> on social media platforms beyond Twitter?</a:t>
            </a:r>
          </a:p>
        </p:txBody>
      </p:sp>
      <p:sp>
        <p:nvSpPr>
          <p:cNvPr id="181" name="Figure 2. Aggregated network generated from the opinion and factual tweets about genetically modified babies (visualization using ORA)."/>
          <p:cNvSpPr txBox="1"/>
          <p:nvPr/>
        </p:nvSpPr>
        <p:spPr>
          <a:xfrm>
            <a:off x="3523410" y="8799458"/>
            <a:ext cx="211751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7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Figure 2. Aggregated network generated from the opinion and factual tweets about genetically modified babies (visualization using ORA).</a:t>
            </a:r>
          </a:p>
        </p:txBody>
      </p:sp>
      <p:sp>
        <p:nvSpPr>
          <p:cNvPr id="182" name="Figure 1. A factual tweet (A) and an opinion tweet (B) by the same news agency around the same event."/>
          <p:cNvSpPr txBox="1"/>
          <p:nvPr/>
        </p:nvSpPr>
        <p:spPr>
          <a:xfrm>
            <a:off x="3455912" y="6589148"/>
            <a:ext cx="4226509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7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Figure 1. A factual tweet (A) and an opinion tweet (B) by the same news agency around the same event.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3350671" y="1853206"/>
          <a:ext cx="4506973" cy="7493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46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8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Event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8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News agency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8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Story Type</a:t>
                      </a:r>
                    </a:p>
                  </a:txBody>
                  <a:tcPr marL="0" marR="0" marT="0" marB="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8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Agents #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8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Total Tweets #</a:t>
                      </a:r>
                    </a:p>
                  </a:txBody>
                  <a:tcPr marL="0" marR="0" marT="0" marB="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 b="1">
                          <a:sym typeface="Helvetica Neue"/>
                        </a:defRPr>
                      </a:pPr>
                      <a:r>
                        <a:rPr sz="800" b="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Genetically modified Babies (11/26/2018)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 b="1">
                          <a:sym typeface="Helvetica Neue"/>
                        </a:defRPr>
                      </a:pPr>
                      <a:r>
                        <a:rPr sz="800" b="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The New York Times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Factual (posted 11/26)</a:t>
                      </a:r>
                    </a:p>
                  </a:txBody>
                  <a:tcPr marL="0" marR="0" marT="0" marB="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140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143</a:t>
                      </a:r>
                    </a:p>
                  </a:txBody>
                  <a:tcPr marL="0" marR="0" marT="0" marB="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Opinion (posted 12/2)</a:t>
                      </a:r>
                    </a:p>
                  </a:txBody>
                  <a:tcPr marL="0" marR="0" marT="0" marB="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72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73</a:t>
                      </a:r>
                    </a:p>
                  </a:txBody>
                  <a:tcPr marL="0" marR="0" marT="0" marB="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The Death of G.H.W.Bush (11/30/2018)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The New York Times</a:t>
                      </a:r>
                    </a:p>
                  </a:txBody>
                  <a:tcPr marL="0" marR="0" marT="0" marB="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Factual (posted 12/2)</a:t>
                      </a:r>
                    </a:p>
                  </a:txBody>
                  <a:tcPr marL="0" marR="0" marT="0" marB="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Opinion* (posted 12/2)</a:t>
                      </a:r>
                    </a:p>
                  </a:txBody>
                  <a:tcPr marL="0" marR="0" marT="0" marB="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Table 1. Four samples of tweets by the same news agency related to two recent events; and the number of retweets, replies, quotes, and agents in the network that originates from the tweet since the day it was posted until 12/4/2018.…"/>
          <p:cNvSpPr txBox="1"/>
          <p:nvPr/>
        </p:nvSpPr>
        <p:spPr>
          <a:xfrm>
            <a:off x="3315679" y="2638334"/>
            <a:ext cx="450697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7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Table 1. Four samples of tweets by the same news agency related to two recent events; and the number of retweets, replies, quotes, and agents in the network that originates from the tweet since the day it was posted until 12/4/2018. </a:t>
            </a:r>
          </a:p>
          <a:p>
            <a:pPr algn="l" defTabSz="457200">
              <a:spcBef>
                <a:spcPts val="300"/>
              </a:spcBef>
              <a:defRPr sz="700" b="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*The opinion story about the death of G. H. W. Bush was posted by the opinion account (@nytopinion) of the New York Times, instead of the general account (@nytimes).</a:t>
            </a:r>
          </a:p>
        </p:txBody>
      </p:sp>
      <p:sp>
        <p:nvSpPr>
          <p:cNvPr id="185" name="Sample Data and Analysis"/>
          <p:cNvSpPr txBox="1"/>
          <p:nvPr/>
        </p:nvSpPr>
        <p:spPr>
          <a:xfrm>
            <a:off x="3350671" y="1382181"/>
            <a:ext cx="450697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Sample Data and Analysis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7473391" y="6905374"/>
            <a:ext cx="524507" cy="577851"/>
            <a:chOff x="0" y="0"/>
            <a:chExt cx="524505" cy="577850"/>
          </a:xfrm>
        </p:grpSpPr>
        <p:pic>
          <p:nvPicPr>
            <p:cNvPr id="186" name="Screen Shot 2018-12-05 at 2.31.24 PM.png" descr="Screen Shot 2018-12-05 at 2.31.24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1265" t="27434" r="17401" b="61545"/>
            <a:stretch>
              <a:fillRect/>
            </a:stretch>
          </p:blipFill>
          <p:spPr>
            <a:xfrm>
              <a:off x="0" y="28575"/>
              <a:ext cx="95007" cy="480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Agent…"/>
            <p:cNvSpPr txBox="1"/>
            <p:nvPr/>
          </p:nvSpPr>
          <p:spPr>
            <a:xfrm>
              <a:off x="83059" y="-1"/>
              <a:ext cx="441447" cy="577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650" b="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Agent</a:t>
              </a:r>
            </a:p>
            <a:p>
              <a:pPr algn="l" defTabSz="457200">
                <a:defRPr sz="650" b="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Tweet</a:t>
              </a:r>
            </a:p>
            <a:p>
              <a:pPr algn="l" defTabSz="457200">
                <a:defRPr sz="650" b="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Hashtag</a:t>
              </a:r>
            </a:p>
            <a:p>
              <a:pPr algn="l" defTabSz="457200">
                <a:defRPr sz="650" b="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Url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485607" y="3440078"/>
            <a:ext cx="4237104" cy="2991282"/>
            <a:chOff x="0" y="0"/>
            <a:chExt cx="4237102" cy="2991280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263853"/>
              <a:ext cx="4237103" cy="2727428"/>
              <a:chOff x="0" y="138369"/>
              <a:chExt cx="4237102" cy="2727427"/>
            </a:xfrm>
          </p:grpSpPr>
          <p:pic>
            <p:nvPicPr>
              <p:cNvPr id="189" name="Screen Shot 2018-12-04 at 4.19.47 PM 1.png" descr="Screen Shot 2018-12-04 at 4.19.47 PM 1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212331" y="143517"/>
                <a:ext cx="2024772" cy="2722280"/>
              </a:xfrm>
              <a:prstGeom prst="rect">
                <a:avLst/>
              </a:prstGeom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blurRad="50800" dist="25400" dir="3600000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90" name="Screen Shot 2018-12-04 at 4.19.18 PM.png" descr="Screen Shot 2018-12-04 at 4.19.18 PM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138369"/>
                <a:ext cx="2024771" cy="2428128"/>
              </a:xfrm>
              <a:prstGeom prst="rect">
                <a:avLst/>
              </a:prstGeom>
              <a:ln w="25400" cap="flat">
                <a:solidFill>
                  <a:srgbClr val="F3F7F5"/>
                </a:solidFill>
                <a:prstDash val="solid"/>
                <a:miter lim="400000"/>
              </a:ln>
              <a:effectLst>
                <a:outerShdw blurRad="50800" dist="25400" dir="3600000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192" name="A"/>
            <p:cNvSpPr txBox="1"/>
            <p:nvPr/>
          </p:nvSpPr>
          <p:spPr>
            <a:xfrm>
              <a:off x="951931" y="0"/>
              <a:ext cx="190224" cy="258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indent="0" algn="l" defTabSz="457200">
                <a:spcBef>
                  <a:spcPts val="400"/>
                </a:spcBef>
                <a:defRPr sz="1000" b="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A</a:t>
              </a:r>
            </a:p>
          </p:txBody>
        </p:sp>
        <p:sp>
          <p:nvSpPr>
            <p:cNvPr id="193" name="B"/>
            <p:cNvSpPr txBox="1"/>
            <p:nvPr/>
          </p:nvSpPr>
          <p:spPr>
            <a:xfrm>
              <a:off x="3141986" y="0"/>
              <a:ext cx="181546" cy="258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indent="0" algn="l" defTabSz="457200">
                <a:spcBef>
                  <a:spcPts val="400"/>
                </a:spcBef>
                <a:defRPr sz="1000" b="0">
                  <a:latin typeface="Avenir Heavy"/>
                  <a:ea typeface="Avenir Heavy"/>
                  <a:cs typeface="Avenir Heavy"/>
                  <a:sym typeface="Avenir Heavy"/>
                </a:defRPr>
              </a:pPr>
              <a:r>
                <a:t>B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8691964" y="1630353"/>
            <a:ext cx="1696398" cy="1968637"/>
            <a:chOff x="-136254" y="-6812"/>
            <a:chExt cx="1696396" cy="1968635"/>
          </a:xfrm>
        </p:grpSpPr>
        <p:pic>
          <p:nvPicPr>
            <p:cNvPr id="195" name="Screen Shot 2018-12-05 at 9.53.35 PM.png" descr="Screen Shot 2018-12-05 at 9.53.35 PM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b="6338"/>
            <a:stretch>
              <a:fillRect/>
            </a:stretch>
          </p:blipFill>
          <p:spPr>
            <a:xfrm>
              <a:off x="-136255" y="-6813"/>
              <a:ext cx="1572012" cy="1503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Figure 4. Proportion of journalist and non-journalist agents during the first three 3-hour periods."/>
            <p:cNvSpPr txBox="1"/>
            <p:nvPr/>
          </p:nvSpPr>
          <p:spPr>
            <a:xfrm>
              <a:off x="-91482" y="1460170"/>
              <a:ext cx="1651625" cy="501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lnSpc>
                  <a:spcPct val="90000"/>
                </a:lnSpc>
                <a:defRPr sz="700" b="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Figure 4. Proportion of journalist and non-journalist agents during the first three 3-hour periods.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0396485" y="1618219"/>
            <a:ext cx="2334012" cy="2013069"/>
            <a:chOff x="-445760" y="46154"/>
            <a:chExt cx="2334010" cy="2013068"/>
          </a:xfrm>
        </p:grpSpPr>
        <p:pic>
          <p:nvPicPr>
            <p:cNvPr id="198" name="Screen Shot 2018-12-05 at 10.09.44 PM.png" descr="Screen Shot 2018-12-05 at 10.09.44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-159024" y="46154"/>
              <a:ext cx="1617530" cy="1593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Figure 5. The size of quote/reply network in comparison to the size of retweet networks for factual and opinion tweets during the first three 3-hour periods."/>
            <p:cNvSpPr txBox="1"/>
            <p:nvPr/>
          </p:nvSpPr>
          <p:spPr>
            <a:xfrm>
              <a:off x="-445761" y="1509131"/>
              <a:ext cx="2334012" cy="550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lnSpc>
                  <a:spcPct val="90000"/>
                </a:lnSpc>
                <a:defRPr sz="700" b="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Figure 5. The size of quote/reply network in comparison to the size of retweet networks for factual and opinion tweets during the first three 3-hour periods.</a:t>
              </a:r>
            </a:p>
          </p:txBody>
        </p:sp>
      </p:grpSp>
      <p:sp>
        <p:nvSpPr>
          <p:cNvPr id="201" name="12/07/2018"/>
          <p:cNvSpPr txBox="1"/>
          <p:nvPr/>
        </p:nvSpPr>
        <p:spPr>
          <a:xfrm>
            <a:off x="12241298" y="963347"/>
            <a:ext cx="71163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" b="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12/07/2018</a:t>
            </a:r>
          </a:p>
        </p:txBody>
      </p:sp>
      <p:sp>
        <p:nvSpPr>
          <p:cNvPr id="202" name="Analysis Plan…"/>
          <p:cNvSpPr txBox="1"/>
          <p:nvPr/>
        </p:nvSpPr>
        <p:spPr>
          <a:xfrm>
            <a:off x="8229534" y="6210426"/>
            <a:ext cx="4647722" cy="328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2000" b="0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Analysis Plan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138906" indent="-138906" algn="l">
              <a:buSzPct val="100000"/>
              <a:buChar char="➡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Collect "snowballing" data (e.g., replies of replies) on more &lt;agency, event&gt; pairs and perform comparative analysis in ways similar to the sample</a:t>
            </a:r>
          </a:p>
          <a:p>
            <a:pPr marL="584200" lvl="1" indent="-139700" algn="l" defTabSz="355600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Overlaps between readers who engage with opinion tweets and those with factual tweets</a:t>
            </a:r>
          </a:p>
          <a:p>
            <a:pPr marL="584200" lvl="1" indent="-139700" algn="l" defTabSz="12700">
              <a:buClr>
                <a:srgbClr val="929292"/>
              </a:buClr>
              <a:buSzPct val="80000"/>
              <a:buChar char="➡"/>
              <a:tabLst>
                <a:tab pos="12700" algn="l"/>
              </a:tabLst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Agent identity (news agencies, journalists, regular people, bots)</a:t>
            </a:r>
          </a:p>
          <a:p>
            <a:pPr marL="584200" lvl="1" indent="-139700" algn="l" defTabSz="355600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Density of agent-agent communication network over time</a:t>
            </a:r>
          </a:p>
          <a:p>
            <a:pPr marL="584200" lvl="1" indent="-139700" algn="l" defTabSz="355600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Sentiment analysis on discourse-related tweets</a:t>
            </a:r>
          </a:p>
          <a:p>
            <a:pPr marL="138906" indent="-138906" algn="l">
              <a:spcBef>
                <a:spcPts val="200"/>
              </a:spcBef>
              <a:buSzPct val="100000"/>
              <a:buChar char="➡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Aggregate opinion stories and factual stories, and compare across different agencies</a:t>
            </a:r>
          </a:p>
          <a:p>
            <a:pPr marL="583406" lvl="1" indent="-138906" algn="l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Overlaps between readers who engage with different agencies</a:t>
            </a:r>
          </a:p>
          <a:p>
            <a:pPr marL="583406" lvl="1" indent="-138906" algn="l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allow an agency to generate larger reader networks from factual stories than from opinion stories, or vice versa</a:t>
            </a:r>
          </a:p>
          <a:p>
            <a:pPr marL="583406" lvl="1" indent="-138906" algn="l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Examine whether either type of stories tends to attract more agents who frequently engage with an agency, or one-time agents</a:t>
            </a:r>
          </a:p>
          <a:p>
            <a:pPr marL="138906" indent="-138906" algn="l">
              <a:spcBef>
                <a:spcPts val="200"/>
              </a:spcBef>
              <a:buSzPct val="100000"/>
              <a:buChar char="➡"/>
              <a:defRPr sz="1000" b="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Collect data on viral stories</a:t>
            </a:r>
          </a:p>
          <a:p>
            <a:pPr marL="583406" lvl="1" indent="-138906" algn="l">
              <a:buClr>
                <a:srgbClr val="929292"/>
              </a:buClr>
              <a:buSzPct val="80000"/>
              <a:buChar char="➡"/>
              <a:defRPr sz="900" b="0" i="1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Compare and contrast the network of viral opinion stories and that of viral factual stories</a:t>
            </a:r>
          </a:p>
        </p:txBody>
      </p:sp>
      <p:sp>
        <p:nvSpPr>
          <p:cNvPr id="203" name="Event: Genetically modified Babies | Source: The New York Times"/>
          <p:cNvSpPr txBox="1"/>
          <p:nvPr/>
        </p:nvSpPr>
        <p:spPr>
          <a:xfrm>
            <a:off x="8245437" y="1467525"/>
            <a:ext cx="442121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1181100" algn="l"/>
              </a:tabLst>
              <a:defRPr sz="800" b="0">
                <a:solidFill>
                  <a:schemeClr val="accent1">
                    <a:hueOff val="114395"/>
                    <a:lumOff val="-24975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defTabSz="914400"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800" b="0">
                <a:latin typeface="Avenir Heavy"/>
                <a:ea typeface="Avenir Heavy"/>
                <a:cs typeface="Avenir Heavy"/>
                <a:sym typeface="Avenir Heavy"/>
              </a:rPr>
              <a:t>Event: Genetically modified Babies | Source: The New York Times</a:t>
            </a:r>
          </a:p>
        </p:txBody>
      </p:sp>
      <p:sp>
        <p:nvSpPr>
          <p:cNvPr id="204" name="Event: Death of G. H. W. Bush | Source: The New York Times…"/>
          <p:cNvSpPr txBox="1"/>
          <p:nvPr/>
        </p:nvSpPr>
        <p:spPr>
          <a:xfrm>
            <a:off x="8229534" y="3648476"/>
            <a:ext cx="46229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tabLst>
                <a:tab pos="1181100" algn="l"/>
              </a:tabLst>
              <a:defRPr sz="22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sz="800" b="0">
                <a:latin typeface="Avenir Heavy"/>
                <a:ea typeface="Avenir Heavy"/>
                <a:cs typeface="Avenir Heavy"/>
                <a:sym typeface="Avenir Heavy"/>
              </a:rPr>
              <a:t>Event: Death of G. H. W. Bush | Source: The New York Times</a:t>
            </a:r>
          </a:p>
          <a:p>
            <a:pPr algn="l" defTabSz="914400">
              <a:lnSpc>
                <a:spcPct val="80000"/>
              </a:lnSpc>
              <a:tabLst>
                <a:tab pos="1181100" algn="l"/>
              </a:tabLst>
              <a:defRPr sz="2100" i="1"/>
            </a:pPr>
            <a:r>
              <a:rPr sz="700" b="0" i="0">
                <a:latin typeface="Avenir Book Oblique"/>
                <a:ea typeface="Avenir Book Oblique"/>
                <a:cs typeface="Avenir Book Oblique"/>
                <a:sym typeface="Avenir Book Oblique"/>
              </a:rPr>
              <a:t>Please note that the opinion tweet in this example was posted by the opinion account @nytopinion, which has fewer followers than the main @nytimes account. As a result, the network for the opinion tweet is significantly smaller.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5732038" y="7173848"/>
            <a:ext cx="1984300" cy="1648993"/>
            <a:chOff x="0" y="0"/>
            <a:chExt cx="1984298" cy="1648991"/>
          </a:xfrm>
        </p:grpSpPr>
        <p:pic>
          <p:nvPicPr>
            <p:cNvPr id="205" name="Screen Shot 2018-12-06 at 6.49.57 PM.png" descr="Screen Shot 2018-12-06 at 6.49.57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2889" t="6345" r="34254" b="1984"/>
            <a:stretch>
              <a:fillRect/>
            </a:stretch>
          </p:blipFill>
          <p:spPr>
            <a:xfrm>
              <a:off x="0" y="0"/>
              <a:ext cx="1538600" cy="1648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Screen Shot 2018-12-06 at 6.49.57 PM.png" descr="Screen Shot 2018-12-06 at 6.49.57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73428" t="10402" b="41336"/>
            <a:stretch>
              <a:fillRect/>
            </a:stretch>
          </p:blipFill>
          <p:spPr>
            <a:xfrm>
              <a:off x="1378230" y="379695"/>
              <a:ext cx="606069" cy="808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Figure 3. Aggregated network generated from the opinion and factual tweets about the death of G. H. W. Bush (visualization using ORA)."/>
          <p:cNvSpPr txBox="1"/>
          <p:nvPr/>
        </p:nvSpPr>
        <p:spPr>
          <a:xfrm>
            <a:off x="5665428" y="8846687"/>
            <a:ext cx="211752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7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Figure 3. Aggregated network generated from the opinion and factual tweets about the death of G. H. W. Bush (visualization using ORA).</a:t>
            </a:r>
          </a:p>
        </p:txBody>
      </p:sp>
      <p:sp>
        <p:nvSpPr>
          <p:cNvPr id="209" name="*Note the segregation of opinion and factual networks consistent for both events."/>
          <p:cNvSpPr txBox="1"/>
          <p:nvPr/>
        </p:nvSpPr>
        <p:spPr>
          <a:xfrm>
            <a:off x="3505200" y="9249833"/>
            <a:ext cx="335239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tabLst>
                <a:tab pos="1181100" algn="l"/>
              </a:tabLst>
              <a:defRPr sz="700" b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 defTabSz="914400">
              <a:defRPr sz="2100" b="1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700" b="0" i="0">
                <a:latin typeface="Avenir Book Oblique"/>
                <a:ea typeface="Avenir Book Oblique"/>
                <a:cs typeface="Avenir Book Oblique"/>
                <a:sym typeface="Avenir Book Oblique"/>
              </a:rPr>
              <a:t>*Note the segregation of opinion and factual networks consistent for both events.</a:t>
            </a:r>
          </a:p>
        </p:txBody>
      </p:sp>
      <p:pic>
        <p:nvPicPr>
          <p:cNvPr id="210" name="Screen Shot 2018-12-06 at 7.33.42 PM.png" descr="Screen Shot 2018-12-06 at 7.33.42 PM.png"/>
          <p:cNvPicPr>
            <a:picLocks noChangeAspect="1"/>
          </p:cNvPicPr>
          <p:nvPr/>
        </p:nvPicPr>
        <p:blipFill>
          <a:blip r:embed="rId9">
            <a:extLst/>
          </a:blip>
          <a:srcRect t="7178" b="7178"/>
          <a:stretch>
            <a:fillRect/>
          </a:stretch>
        </p:blipFill>
        <p:spPr>
          <a:xfrm>
            <a:off x="10431409" y="4225788"/>
            <a:ext cx="2030421" cy="133763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Factual"/>
          <p:cNvSpPr txBox="1"/>
          <p:nvPr/>
        </p:nvSpPr>
        <p:spPr>
          <a:xfrm>
            <a:off x="10831645" y="5507882"/>
            <a:ext cx="35844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6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Factual</a:t>
            </a:r>
          </a:p>
        </p:txBody>
      </p:sp>
      <p:sp>
        <p:nvSpPr>
          <p:cNvPr id="212" name="Opinion"/>
          <p:cNvSpPr txBox="1"/>
          <p:nvPr/>
        </p:nvSpPr>
        <p:spPr>
          <a:xfrm>
            <a:off x="11670680" y="5507882"/>
            <a:ext cx="39090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90000"/>
              </a:lnSpc>
              <a:defRPr sz="6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Opinion</a:t>
            </a:r>
          </a:p>
        </p:txBody>
      </p:sp>
      <p:pic>
        <p:nvPicPr>
          <p:cNvPr id="213" name="Screen Shot 2018-12-06 at 7.53.37 PM.png" descr="Screen Shot 2018-12-06 at 7.53.37 PM.png"/>
          <p:cNvPicPr>
            <a:picLocks noChangeAspect="1"/>
          </p:cNvPicPr>
          <p:nvPr/>
        </p:nvPicPr>
        <p:blipFill>
          <a:blip r:embed="rId10">
            <a:extLst/>
          </a:blip>
          <a:srcRect t="6621"/>
          <a:stretch>
            <a:fillRect/>
          </a:stretch>
        </p:blipFill>
        <p:spPr>
          <a:xfrm>
            <a:off x="8784166" y="4137988"/>
            <a:ext cx="1729432" cy="1655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Figure 6. Proportion of journalist and non-journalist agents during the first three 3-hour periods."/>
          <p:cNvSpPr txBox="1"/>
          <p:nvPr/>
        </p:nvSpPr>
        <p:spPr>
          <a:xfrm>
            <a:off x="8759569" y="5607170"/>
            <a:ext cx="1651626" cy="50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457200">
              <a:lnSpc>
                <a:spcPct val="90000"/>
              </a:lnSpc>
              <a:defRPr sz="7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Figure 6. Proportion of journalist and non-journalist agents during the first three 3-hour periods.</a:t>
            </a:r>
          </a:p>
        </p:txBody>
      </p:sp>
      <p:sp>
        <p:nvSpPr>
          <p:cNvPr id="215" name="Figure 7. The size of quote/reply network in comparison to the size of retweet networks for factual and opinion tweets during the first three 3-hour periods."/>
          <p:cNvSpPr txBox="1"/>
          <p:nvPr/>
        </p:nvSpPr>
        <p:spPr>
          <a:xfrm>
            <a:off x="10472685" y="5587384"/>
            <a:ext cx="2334012" cy="55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 defTabSz="457200">
              <a:lnSpc>
                <a:spcPct val="90000"/>
              </a:lnSpc>
              <a:defRPr sz="700" b="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Figure 7. The size of quote/reply network in comparison to the size of retweet networks for factual and opinion tweets during the first three 3-hour periods.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Avenir Black</vt:lpstr>
      <vt:lpstr>Avenir Book</vt:lpstr>
      <vt:lpstr>Avenir Book Oblique</vt:lpstr>
      <vt:lpstr>Avenir Heavy</vt:lpstr>
      <vt:lpstr>Avenir Medium</vt:lpstr>
      <vt:lpstr>Helvetica Light</vt:lpstr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xinyiw</cp:lastModifiedBy>
  <cp:revision>1</cp:revision>
  <dcterms:modified xsi:type="dcterms:W3CDTF">2018-12-07T19:40:55Z</dcterms:modified>
</cp:coreProperties>
</file>