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0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F368-BA77-F94E-ACB4-DFB60364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3FF3-488F-1942-AD33-6DC8CAB6D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EBD2-CF29-1049-A376-2D7BA6D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BD54-E36B-364B-839B-968E88B3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4C4C-2FD6-C946-9762-D95F0D2A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3429-E141-3D4E-8C65-56B31F68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3ED4D-380B-D34B-8B35-45A192AF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5FAD-C49D-A54E-B71A-C0EB542C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4E65-F71D-7242-B3E2-D6C81FED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B9D6-C11E-9446-B665-9026285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3135A-75A3-F649-B26C-36BBAB225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02AE-D4E2-8942-8607-5C73EF09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6F4F-49F2-E149-B732-124BFEA8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3109-ED2F-B64D-928D-6AB3FDA1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97EE-47A7-A947-B353-BC61C464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D45D-165F-394E-9637-F7635EF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24BD-B606-FB41-A818-E277B6DC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8C76-2FE1-F346-8247-7115B348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7984-C9A4-E147-979B-964896CD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90B3-8C51-484F-A814-4DA6D940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A77F-BE59-5F41-A06A-6635540F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7CD5-5C4A-1744-B1BD-654F353F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942F-808D-9840-B7B4-9549534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FD27-BEC5-4F40-A271-3836BCB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52C7-6D1A-4641-BC18-197CEB05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C729-D170-AA40-B39D-EBBF3685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5EE2-FCA9-5847-A3D4-0FB8BFCD2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52F1-8F7C-BB4B-B9BC-4FBBABD9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2081-04D4-D344-93C0-719A08E4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965BA-00C0-6040-98DD-2B1026BB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8CA8-E88B-6643-B71A-5F5236D3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4D97-7181-1F42-AFBB-FF62922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3E42-D6F2-6D4F-97DA-37EB385F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DF79A-9EA3-7F47-AD36-FC0B3A35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473BF-9824-524E-9565-B6CE65B7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E30B9-EB57-BF49-9515-642662A79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AECC4-AD40-6B42-9836-770ADF7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F575D-1985-AB47-8478-7A732C88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02C38-6922-8C4F-A371-A68A598E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3A2E-CF36-BF47-B7BD-05898FCF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0BE31-64AC-6546-8281-B77CAD7D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99A83-A249-2744-B677-005F5173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3942-171C-DF49-944C-8FD26B23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45E2-68BA-FA46-88B0-BC5802A7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10BB4-17F5-BB4D-9BEE-2BB3B990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5706-44F3-B84C-8589-6EE411A4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094D-10F6-A441-853E-414EE01C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B486-1457-A542-96FE-3A593F53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D3606-34A9-194A-A7B3-66C938EA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8241-1181-5F40-8BB5-DBA959C4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E608-AC47-7141-8911-7CDD309B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A55C-71B8-D940-9269-10519068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71F-2C65-DD41-A386-2859927C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7E78D-CBF8-AA48-92CD-585BE5CE4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993C-86A7-2948-9025-208973DC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E574-122C-DF47-86F3-91EDFC87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C67B8-DD15-D744-8E1E-A408333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0170-C57C-8849-8BFF-A0F7A21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2633-41BC-224A-8676-4B47CCD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B2AC-64EB-EE42-9662-31CB9E68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4209-CE5D-A744-B76A-2F614CAA4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5FDE-1D13-5B49-BC9F-0901DAEC9FB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72FD-4A7C-7340-8353-C0B5A9B7C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BF8C-FADF-0847-A2FA-368FF50AD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2FE9-11F8-6E4F-A6A8-2CB63427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39538-7A98-0A40-81D1-7F330D4BA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74829"/>
              </p:ext>
            </p:extLst>
          </p:nvPr>
        </p:nvGraphicFramePr>
        <p:xfrm>
          <a:off x="3773510" y="1357721"/>
          <a:ext cx="2316592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4483">
                  <a:extLst>
                    <a:ext uri="{9D8B030D-6E8A-4147-A177-3AD203B41FA5}">
                      <a16:colId xmlns:a16="http://schemas.microsoft.com/office/drawing/2014/main" val="1257768580"/>
                    </a:ext>
                  </a:extLst>
                </a:gridCol>
                <a:gridCol w="371223">
                  <a:extLst>
                    <a:ext uri="{9D8B030D-6E8A-4147-A177-3AD203B41FA5}">
                      <a16:colId xmlns:a16="http://schemas.microsoft.com/office/drawing/2014/main" val="2137768018"/>
                    </a:ext>
                  </a:extLst>
                </a:gridCol>
                <a:gridCol w="454773">
                  <a:extLst>
                    <a:ext uri="{9D8B030D-6E8A-4147-A177-3AD203B41FA5}">
                      <a16:colId xmlns:a16="http://schemas.microsoft.com/office/drawing/2014/main" val="200846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0682889"/>
                    </a:ext>
                  </a:extLst>
                </a:gridCol>
                <a:gridCol w="438913">
                  <a:extLst>
                    <a:ext uri="{9D8B030D-6E8A-4147-A177-3AD203B41FA5}">
                      <a16:colId xmlns:a16="http://schemas.microsoft.com/office/drawing/2014/main" val="1425290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Opinion network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Non-Opinion network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5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tweets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agents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tweets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agents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33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AJEnglish</a:t>
                      </a:r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10127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7532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314538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156601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0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@washingtonpost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64276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40958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45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@ChinaDaily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261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nytimes</a:t>
                      </a:r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15683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13133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8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@NBCNews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18687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11921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9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@WSJ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13754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10369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906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D75DFA-AEB1-3740-AD5D-A324B54CA852}"/>
              </a:ext>
            </a:extLst>
          </p:cNvPr>
          <p:cNvSpPr/>
          <p:nvPr/>
        </p:nvSpPr>
        <p:spPr>
          <a:xfrm>
            <a:off x="132654" y="3814530"/>
            <a:ext cx="26637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Op-Eds: Past and Present</a:t>
            </a:r>
            <a:endParaRPr lang="en-US" sz="800" b="1" dirty="0">
              <a:solidFill>
                <a:srgbClr val="0070C0"/>
              </a:solidFill>
              <a:effectLst/>
              <a:latin typeface="Helvetica Neue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“A page of clashing opinions, however, was the aim from the beginning.” </a:t>
            </a:r>
            <a:r>
              <a:rPr lang="en-US" sz="800" dirty="0">
                <a:effectLst/>
                <a:latin typeface="Helvetica Neue" panose="02000503000000020004" pitchFamily="2" charset="0"/>
              </a:rPr>
              <a:t>—</a:t>
            </a:r>
            <a:r>
              <a:rPr lang="en-US" sz="800" i="1" dirty="0">
                <a:effectLst/>
                <a:latin typeface="Helvetica Neue" panose="02000503000000020004" pitchFamily="2" charset="0"/>
              </a:rPr>
              <a:t>The New York Times</a:t>
            </a:r>
            <a:r>
              <a:rPr lang="en-US" sz="800" dirty="0">
                <a:effectLst/>
                <a:latin typeface="Helvetica Neue" panose="02000503000000020004" pitchFamily="2" charset="0"/>
              </a:rPr>
              <a:t>, 2004</a:t>
            </a: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“We like controversy.” </a:t>
            </a:r>
            <a:r>
              <a:rPr lang="en-US" sz="800" dirty="0">
                <a:effectLst/>
                <a:latin typeface="Helvetica Neue" panose="02000503000000020004" pitchFamily="2" charset="0"/>
              </a:rPr>
              <a:t>—</a:t>
            </a:r>
            <a:r>
              <a:rPr lang="en-US" sz="800" i="1" dirty="0">
                <a:effectLst/>
                <a:latin typeface="Helvetica Neue" panose="02000503000000020004" pitchFamily="2" charset="0"/>
              </a:rPr>
              <a:t>The Los Angeles Times</a:t>
            </a:r>
            <a:r>
              <a:rPr lang="en-US" sz="800" dirty="0">
                <a:effectLst/>
                <a:latin typeface="Helvetica Neue" panose="02000503000000020004" pitchFamily="2" charset="0"/>
              </a:rPr>
              <a:t>, 1967</a:t>
            </a: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the early 1900s, major newspapers across the United States experimented with</a:t>
            </a:r>
            <a:r>
              <a:rPr lang="en-US" sz="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op-eds as an innovative public forum for commentary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Designed to democratize social and political  discourse, the op-ed section included</a:t>
            </a:r>
            <a:r>
              <a:rPr lang="en-US" sz="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 voices and opinions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variety of professions, identities, backgrounds, and across the political spectrum.</a:t>
            </a: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The commitment to diversifying voices has been carried to this day. </a:t>
            </a: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&lt;stats&gt;</a:t>
            </a:r>
            <a:endParaRPr lang="en-US" sz="8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This work aims to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C17D-D6F0-654A-A913-86BFF16FB3BF}"/>
              </a:ext>
            </a:extLst>
          </p:cNvPr>
          <p:cNvSpPr/>
          <p:nvPr/>
        </p:nvSpPr>
        <p:spPr>
          <a:xfrm>
            <a:off x="132654" y="783516"/>
            <a:ext cx="26637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Introduction</a:t>
            </a:r>
            <a:endParaRPr lang="en-US" sz="10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This study examines discourse patterns around opinion articles shared by major news agencies on the platform of Twitter. </a:t>
            </a:r>
          </a:p>
          <a:p>
            <a:pPr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Taking a mixed-methods approach, this work in progress traces the history of op-eds in print and explores whether the original purpose of opinion articles, which is to facilitate informed public discourse, is being achieved through Twitter, a modern-day social discourse platform.</a:t>
            </a:r>
            <a:endParaRPr lang="en-US" sz="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spcBef>
                <a:spcPts val="600"/>
              </a:spcBef>
            </a:pPr>
            <a:r>
              <a:rPr lang="en-US" sz="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Findings by far: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T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 way opinion articles are shared and presented on Twitter is with its original commitment to diversity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Ob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servable discourse on Twitter generated from opinion articles suffers from </a:t>
            </a:r>
            <a:r>
              <a:rPr lang="en-US" sz="80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limited 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network structures, mental shortcuts, and hostile emotions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Helvetica Neue" panose="02000503000000020004" pitchFamily="2" charset="0"/>
              </a:rPr>
              <a:t>W</a:t>
            </a:r>
            <a:r>
              <a:rPr lang="en-US" sz="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hen news organizations tweet an opinion article that does not align with its usual political stance, it generates more user engagement and more informed discussions.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59EEB5-7B6F-DB44-AA7D-0CDBE42C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37232"/>
              </p:ext>
            </p:extLst>
          </p:nvPr>
        </p:nvGraphicFramePr>
        <p:xfrm>
          <a:off x="2935646" y="3448354"/>
          <a:ext cx="3050638" cy="11565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9342">
                  <a:extLst>
                    <a:ext uri="{9D8B030D-6E8A-4147-A177-3AD203B41FA5}">
                      <a16:colId xmlns:a16="http://schemas.microsoft.com/office/drawing/2014/main" val="19652324"/>
                    </a:ext>
                  </a:extLst>
                </a:gridCol>
                <a:gridCol w="377160">
                  <a:extLst>
                    <a:ext uri="{9D8B030D-6E8A-4147-A177-3AD203B41FA5}">
                      <a16:colId xmlns:a16="http://schemas.microsoft.com/office/drawing/2014/main" val="3963125379"/>
                    </a:ext>
                  </a:extLst>
                </a:gridCol>
                <a:gridCol w="327966">
                  <a:extLst>
                    <a:ext uri="{9D8B030D-6E8A-4147-A177-3AD203B41FA5}">
                      <a16:colId xmlns:a16="http://schemas.microsoft.com/office/drawing/2014/main" val="389760603"/>
                    </a:ext>
                  </a:extLst>
                </a:gridCol>
                <a:gridCol w="327966">
                  <a:extLst>
                    <a:ext uri="{9D8B030D-6E8A-4147-A177-3AD203B41FA5}">
                      <a16:colId xmlns:a16="http://schemas.microsoft.com/office/drawing/2014/main" val="3608852245"/>
                    </a:ext>
                  </a:extLst>
                </a:gridCol>
                <a:gridCol w="392481">
                  <a:extLst>
                    <a:ext uri="{9D8B030D-6E8A-4147-A177-3AD203B41FA5}">
                      <a16:colId xmlns:a16="http://schemas.microsoft.com/office/drawing/2014/main" val="171324658"/>
                    </a:ext>
                  </a:extLst>
                </a:gridCol>
                <a:gridCol w="402834">
                  <a:extLst>
                    <a:ext uri="{9D8B030D-6E8A-4147-A177-3AD203B41FA5}">
                      <a16:colId xmlns:a16="http://schemas.microsoft.com/office/drawing/2014/main" val="406598437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242144849"/>
                    </a:ext>
                  </a:extLst>
                </a:gridCol>
                <a:gridCol w="361558">
                  <a:extLst>
                    <a:ext uri="{9D8B030D-6E8A-4147-A177-3AD203B41FA5}">
                      <a16:colId xmlns:a16="http://schemas.microsoft.com/office/drawing/2014/main" val="3913661328"/>
                    </a:ext>
                  </a:extLst>
                </a:gridCol>
              </a:tblGrid>
              <a:tr h="238352">
                <a:tc>
                  <a:txBody>
                    <a:bodyPr/>
                    <a:lstStyle/>
                    <a:p>
                      <a:br>
                        <a:rPr lang="en-US" sz="500" dirty="0">
                          <a:effectLst/>
                        </a:rPr>
                      </a:br>
                      <a:endParaRPr lang="en-US" sz="500" dirty="0">
                        <a:effectLst/>
                        <a:latin typeface="Helvetica" pitchFamily="2" charset="0"/>
                      </a:endParaRP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effectLst/>
                        </a:rPr>
                        <a:t># of quotes to opinion tweets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>
                          <a:effectLst/>
                        </a:rPr>
                        <a:t>with cuss words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>
                          <a:effectLst/>
                        </a:rPr>
                        <a:t>with all-caps words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effectLst/>
                        </a:rPr>
                        <a:t>with first-person pronouns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effectLst/>
                        </a:rPr>
                        <a:t>with second-person pronouns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effectLst/>
                        </a:rPr>
                        <a:t>with </a:t>
                      </a:r>
                      <a:r>
                        <a:rPr lang="en-US" sz="500" dirty="0" err="1">
                          <a:effectLst/>
                        </a:rPr>
                        <a:t>emojis</a:t>
                      </a:r>
                      <a:endParaRPr lang="en-US" sz="500" dirty="0">
                        <a:effectLst/>
                      </a:endParaRP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effectLst/>
                        </a:rPr>
                        <a:t>average sentiment scores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8443"/>
                  </a:ext>
                </a:extLst>
              </a:tr>
              <a:tr h="11088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@AJEnglish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1408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9.38%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67.61%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41.97%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14.63%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2.49%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0.0376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949713"/>
                  </a:ext>
                </a:extLst>
              </a:tr>
              <a:tr h="11088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@washingtonpost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28439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9.27%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83.04%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21.99%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13.14%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1.78%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0.0151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701471"/>
                  </a:ext>
                </a:extLst>
              </a:tr>
              <a:tr h="11088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@nytimes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4945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16.12%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82.12%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19.68%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6.21%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2.91%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-0.3452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491396"/>
                  </a:ext>
                </a:extLst>
              </a:tr>
              <a:tr h="11088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@NBCNews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2322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18.91%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72.78%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19.85%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13.82%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1.98%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-0.0323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84117"/>
                  </a:ext>
                </a:extLst>
              </a:tr>
              <a:tr h="11088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@WSJ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5071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12.60%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79.55%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23.27%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11.12%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1.12%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effectLst/>
                        </a:rPr>
                        <a:t>-0.0755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26158"/>
                  </a:ext>
                </a:extLst>
              </a:tr>
              <a:tr h="174616"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average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500" b="1" dirty="0">
                          <a:effectLst/>
                        </a:rPr>
                      </a:br>
                      <a:endParaRPr lang="en-US" sz="500" b="1" dirty="0">
                        <a:effectLst/>
                        <a:latin typeface="Helvetica" pitchFamily="2" charset="0"/>
                      </a:endParaRP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13.256%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77.02%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25.352%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11.784%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2.056%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-0.08006</a:t>
                      </a:r>
                    </a:p>
                  </a:txBody>
                  <a:tcPr marL="28182" marR="28182" marT="28182" marB="2818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98223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A71D134-CF7E-2A46-8F5E-C8E4D56A9799}"/>
              </a:ext>
            </a:extLst>
          </p:cNvPr>
          <p:cNvSpPr/>
          <p:nvPr/>
        </p:nvSpPr>
        <p:spPr>
          <a:xfrm>
            <a:off x="6125560" y="4695876"/>
            <a:ext cx="9893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Future works</a:t>
            </a:r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0D705-B2EA-9B44-88D4-403005B57397}"/>
              </a:ext>
            </a:extLst>
          </p:cNvPr>
          <p:cNvSpPr/>
          <p:nvPr/>
        </p:nvSpPr>
        <p:spPr>
          <a:xfrm>
            <a:off x="6125560" y="5372984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References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D24B8-67AF-7A40-8138-60D719A19909}"/>
              </a:ext>
            </a:extLst>
          </p:cNvPr>
          <p:cNvSpPr/>
          <p:nvPr/>
        </p:nvSpPr>
        <p:spPr>
          <a:xfrm>
            <a:off x="2796370" y="2889527"/>
            <a:ext cx="7296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Claim A: 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43C06B-D8CD-BA4C-AC93-9F016ECF6BF3}"/>
              </a:ext>
            </a:extLst>
          </p:cNvPr>
          <p:cNvSpPr/>
          <p:nvPr/>
        </p:nvSpPr>
        <p:spPr>
          <a:xfrm>
            <a:off x="2829861" y="5249873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Claim B: 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D85C2-142E-5E4A-A727-DC0D9E2E8403}"/>
              </a:ext>
            </a:extLst>
          </p:cNvPr>
          <p:cNvSpPr/>
          <p:nvPr/>
        </p:nvSpPr>
        <p:spPr>
          <a:xfrm>
            <a:off x="6090102" y="810807"/>
            <a:ext cx="7360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Claim C: 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34447-70D0-DE42-B4F5-71F90BC28DC2}"/>
              </a:ext>
            </a:extLst>
          </p:cNvPr>
          <p:cNvSpPr/>
          <p:nvPr/>
        </p:nvSpPr>
        <p:spPr>
          <a:xfrm>
            <a:off x="6125560" y="2235302"/>
            <a:ext cx="7360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Claim D: 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D3465-123A-8D44-8869-664052D2A9EA}"/>
              </a:ext>
            </a:extLst>
          </p:cNvPr>
          <p:cNvSpPr/>
          <p:nvPr/>
        </p:nvSpPr>
        <p:spPr>
          <a:xfrm>
            <a:off x="2796370" y="804504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Helvetica Neue" panose="02000503000000020004" pitchFamily="2" charset="0"/>
              </a:rPr>
              <a:t>Data Collection</a:t>
            </a:r>
            <a:endParaRPr lang="en-US" sz="1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709ADC-D4D0-6540-B2E4-4582D65D4D75}"/>
              </a:ext>
            </a:extLst>
          </p:cNvPr>
          <p:cNvGraphicFramePr>
            <a:graphicFrameLocks noGrp="1"/>
          </p:cNvGraphicFramePr>
          <p:nvPr/>
        </p:nvGraphicFramePr>
        <p:xfrm>
          <a:off x="2581275" y="2549684"/>
          <a:ext cx="3981450" cy="290322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1575335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374167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994963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79468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13331523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br>
                        <a:rPr lang="en-US">
                          <a:effectLst/>
                          <a:latin typeface="Helvetica" pitchFamily="2" charset="0"/>
                        </a:rPr>
                      </a:br>
                      <a:endParaRPr lang="en-US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 replies/retweet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with disagreements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percentage of high disagreement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5377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usual stance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0.25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16.67%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51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unusual stance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70.00%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51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322</Words>
  <Application>Microsoft Macintosh PowerPoint</Application>
  <PresentationFormat>On-screen Show (4:3)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xinyiw</dc:creator>
  <cp:lastModifiedBy>xinyiw</cp:lastModifiedBy>
  <cp:revision>24</cp:revision>
  <dcterms:created xsi:type="dcterms:W3CDTF">2019-03-19T00:43:21Z</dcterms:created>
  <dcterms:modified xsi:type="dcterms:W3CDTF">2019-03-19T22:23:48Z</dcterms:modified>
</cp:coreProperties>
</file>