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D51ADE6A-740E-44AE-83CC-AE7238B6C88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b="def" i="def"/>
      <a:tcStyle>
        <a:tcBdr/>
        <a:fill>
          <a:solidFill>
            <a:srgbClr val="E8EBF5"/>
          </a:solidFill>
        </a:fill>
      </a:tcStyle>
    </a:band2H>
    <a:firstCo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39CFF">
              <a:alpha val="25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39CFF">
              <a:alpha val="25000"/>
            </a:srgbClr>
          </a:solidFill>
        </a:fill>
      </a:tcStyle>
    </a:firstRow>
  </a:tblStyle>
  <a:tblStyle styleId="{4A9BC294-FFE2-49D5-8D69-9E1BD2C41BD5}"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b="def" i="def"/>
      <a:tcStyle>
        <a:tcBdr/>
        <a:fill>
          <a:solidFill>
            <a:srgbClr val="E8EBF5"/>
          </a:solidFill>
        </a:fill>
      </a:tcStyle>
    </a:band2H>
    <a:firstCo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096FF">
              <a:alpha val="25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096FF">
              <a:alpha val="25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143000" y="1122362"/>
            <a:ext cx="6858000" cy="2387601"/>
          </a:xfrm>
          <a:prstGeom prst="rect">
            <a:avLst/>
          </a:prstGeom>
        </p:spPr>
        <p:txBody>
          <a:bodyPr anchor="b"/>
          <a:lstStyle>
            <a:lvl1pPr algn="ctr">
              <a:defRPr sz="45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543675" y="365125"/>
            <a:ext cx="1971675" cy="5811838"/>
          </a:xfrm>
          <a:prstGeom prst="rect">
            <a:avLst/>
          </a:prstGeom>
        </p:spPr>
        <p:txBody>
          <a:bodyPr/>
          <a:lstStyle/>
          <a:p>
            <a:pPr/>
            <a:r>
              <a:t>Title Text</a:t>
            </a:r>
          </a:p>
        </p:txBody>
      </p:sp>
      <p:sp>
        <p:nvSpPr>
          <p:cNvPr id="102" name="Body Level One…"/>
          <p:cNvSpPr txBox="1"/>
          <p:nvPr>
            <p:ph type="body" idx="1"/>
          </p:nvPr>
        </p:nvSpPr>
        <p:spPr>
          <a:xfrm>
            <a:off x="628650" y="365125"/>
            <a:ext cx="5800725"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23887" y="1709739"/>
            <a:ext cx="7886701" cy="2852737"/>
          </a:xfrm>
          <a:prstGeom prst="rect">
            <a:avLst/>
          </a:prstGeom>
        </p:spPr>
        <p:txBody>
          <a:bodyPr anchor="b"/>
          <a:lstStyle>
            <a:lvl1pPr>
              <a:lnSpc>
                <a:spcPct val="100000"/>
              </a:lnSpc>
              <a:defRPr b="1" sz="1000">
                <a:solidFill>
                  <a:srgbClr val="139CFF"/>
                </a:solidFill>
                <a:latin typeface="Times"/>
                <a:ea typeface="Times"/>
                <a:cs typeface="Times"/>
                <a:sym typeface="Times"/>
              </a:defRPr>
            </a:lvl1pPr>
          </a:lstStyle>
          <a:p>
            <a:pPr/>
            <a:r>
              <a:t>Title Text</a:t>
            </a:r>
          </a:p>
        </p:txBody>
      </p:sp>
      <p:sp>
        <p:nvSpPr>
          <p:cNvPr id="30" name="Body Level One…"/>
          <p:cNvSpPr txBox="1"/>
          <p:nvPr>
            <p:ph type="body" sz="quarter" idx="1"/>
          </p:nvPr>
        </p:nvSpPr>
        <p:spPr>
          <a:xfrm>
            <a:off x="623887" y="4589464"/>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629841" y="365125"/>
            <a:ext cx="7886701" cy="1325564"/>
          </a:xfrm>
          <a:prstGeom prst="rect">
            <a:avLst/>
          </a:prstGeom>
        </p:spPr>
        <p:txBody>
          <a:bodyPr/>
          <a:lstStyle/>
          <a:p>
            <a:pPr/>
            <a:r>
              <a:t>Title Text</a:t>
            </a:r>
          </a:p>
        </p:txBody>
      </p:sp>
      <p:sp>
        <p:nvSpPr>
          <p:cNvPr id="48" name="Body Level One…"/>
          <p:cNvSpPr txBox="1"/>
          <p:nvPr>
            <p:ph type="body" sz="quarter" idx="1"/>
          </p:nvPr>
        </p:nvSpPr>
        <p:spPr>
          <a:xfrm>
            <a:off x="629841" y="1681163"/>
            <a:ext cx="3868341" cy="823913"/>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29150" y="1681163"/>
            <a:ext cx="3887392" cy="823913"/>
          </a:xfrm>
          <a:prstGeom prst="rect">
            <a:avLst/>
          </a:prstGeom>
        </p:spPr>
        <p:txBody>
          <a:bodyPr anchor="b"/>
          <a:lstStyle/>
          <a:p>
            <a:pPr marL="0" indent="0">
              <a:buSzTx/>
              <a:buFontTx/>
              <a:buNone/>
              <a:defRPr b="1" sz="1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629841" y="457200"/>
            <a:ext cx="2949178" cy="1600200"/>
          </a:xfrm>
          <a:prstGeom prst="rect">
            <a:avLst/>
          </a:prstGeom>
        </p:spPr>
        <p:txBody>
          <a:bodyPr anchor="b"/>
          <a:lstStyle>
            <a:lvl1pPr>
              <a:defRPr b="1" sz="1200">
                <a:solidFill>
                  <a:srgbClr val="139CFF"/>
                </a:solidFill>
                <a:latin typeface="Times"/>
                <a:ea typeface="Times"/>
                <a:cs typeface="Times"/>
                <a:sym typeface="Times"/>
              </a:defRPr>
            </a:lvl1pPr>
          </a:lstStyle>
          <a:p>
            <a:pPr/>
            <a:r>
              <a:t>Title Text</a:t>
            </a:r>
          </a:p>
        </p:txBody>
      </p:sp>
      <p:sp>
        <p:nvSpPr>
          <p:cNvPr id="73" name="Body Level One…"/>
          <p:cNvSpPr txBox="1"/>
          <p:nvPr>
            <p:ph type="body" sz="half" idx="1"/>
          </p:nvPr>
        </p:nvSpPr>
        <p:spPr>
          <a:xfrm>
            <a:off x="3887391" y="987425"/>
            <a:ext cx="4629151" cy="4873626"/>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629840" y="2057400"/>
            <a:ext cx="2949180" cy="3811588"/>
          </a:xfrm>
          <a:prstGeom prst="rect">
            <a:avLst/>
          </a:prstGeom>
        </p:spPr>
        <p:txBody>
          <a:bodyPr/>
          <a:lstStyle/>
          <a:p>
            <a:pPr marL="0" indent="0">
              <a:buSzTx/>
              <a:buFontTx/>
              <a:buNone/>
              <a:defRPr sz="12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29841" y="457200"/>
            <a:ext cx="2949178" cy="1600200"/>
          </a:xfrm>
          <a:prstGeom prst="rect">
            <a:avLst/>
          </a:prstGeom>
        </p:spPr>
        <p:txBody>
          <a:bodyPr anchor="b"/>
          <a:lstStyle>
            <a:lvl1pPr>
              <a:defRPr b="1" sz="1200">
                <a:solidFill>
                  <a:srgbClr val="139CFF"/>
                </a:solidFill>
                <a:latin typeface="Times"/>
                <a:ea typeface="Times"/>
                <a:cs typeface="Times"/>
                <a:sym typeface="Times"/>
              </a:defRPr>
            </a:lvl1pPr>
          </a:lstStyle>
          <a:p>
            <a:pPr/>
            <a:r>
              <a:t>Title Text</a:t>
            </a:r>
          </a:p>
        </p:txBody>
      </p:sp>
      <p:sp>
        <p:nvSpPr>
          <p:cNvPr id="83" name="Picture Placeholder 2"/>
          <p:cNvSpPr/>
          <p:nvPr>
            <p:ph type="pic" sz="half" idx="13"/>
          </p:nvPr>
        </p:nvSpPr>
        <p:spPr>
          <a:xfrm>
            <a:off x="3887391" y="987425"/>
            <a:ext cx="4629151" cy="4873626"/>
          </a:xfrm>
          <a:prstGeom prst="rect">
            <a:avLst/>
          </a:prstGeom>
        </p:spPr>
        <p:txBody>
          <a:bodyPr lIns="91439" rIns="91439">
            <a:noAutofit/>
          </a:bodyPr>
          <a:lstStyle/>
          <a:p>
            <a:pPr/>
          </a:p>
        </p:txBody>
      </p:sp>
      <p:sp>
        <p:nvSpPr>
          <p:cNvPr id="84" name="Body Level One…"/>
          <p:cNvSpPr txBox="1"/>
          <p:nvPr>
            <p:ph type="body" sz="quarter" idx="1"/>
          </p:nvPr>
        </p:nvSpPr>
        <p:spPr>
          <a:xfrm>
            <a:off x="629841" y="2057400"/>
            <a:ext cx="2949178" cy="3811588"/>
          </a:xfrm>
          <a:prstGeom prst="rect">
            <a:avLst/>
          </a:prstGeom>
        </p:spPr>
        <p:txBody>
          <a:bodyPr/>
          <a:lstStyle>
            <a:lvl1pPr marL="0" indent="0">
              <a:lnSpc>
                <a:spcPct val="100000"/>
              </a:lnSpc>
              <a:spcBef>
                <a:spcPts val="600"/>
              </a:spcBef>
              <a:buSzTx/>
              <a:buFontTx/>
              <a:buNone/>
              <a:defRPr sz="700">
                <a:latin typeface="Times"/>
                <a:ea typeface="Times"/>
                <a:cs typeface="Times"/>
                <a:sym typeface="Times"/>
              </a:defRPr>
            </a:lvl1pPr>
            <a:lvl2pPr marL="0" indent="342900">
              <a:lnSpc>
                <a:spcPct val="100000"/>
              </a:lnSpc>
              <a:spcBef>
                <a:spcPts val="600"/>
              </a:spcBef>
              <a:buSzTx/>
              <a:buFontTx/>
              <a:buNone/>
              <a:defRPr sz="700">
                <a:latin typeface="Times"/>
                <a:ea typeface="Times"/>
                <a:cs typeface="Times"/>
                <a:sym typeface="Times"/>
              </a:defRPr>
            </a:lvl2pPr>
            <a:lvl3pPr marL="0" indent="685800">
              <a:lnSpc>
                <a:spcPct val="100000"/>
              </a:lnSpc>
              <a:spcBef>
                <a:spcPts val="600"/>
              </a:spcBef>
              <a:buSzTx/>
              <a:buFontTx/>
              <a:buNone/>
              <a:defRPr sz="700">
                <a:latin typeface="Times"/>
                <a:ea typeface="Times"/>
                <a:cs typeface="Times"/>
                <a:sym typeface="Times"/>
              </a:defRPr>
            </a:lvl3pPr>
            <a:lvl4pPr marL="0" indent="1028700">
              <a:lnSpc>
                <a:spcPct val="100000"/>
              </a:lnSpc>
              <a:spcBef>
                <a:spcPts val="600"/>
              </a:spcBef>
              <a:buSzTx/>
              <a:buFontTx/>
              <a:buNone/>
              <a:defRPr sz="700">
                <a:latin typeface="Times"/>
                <a:ea typeface="Times"/>
                <a:cs typeface="Times"/>
                <a:sym typeface="Times"/>
              </a:defRPr>
            </a:lvl4pPr>
            <a:lvl5pPr marL="0" indent="1371600">
              <a:lnSpc>
                <a:spcPct val="100000"/>
              </a:lnSpc>
              <a:spcBef>
                <a:spcPts val="600"/>
              </a:spcBef>
              <a:buSzTx/>
              <a:buFontTx/>
              <a:buNone/>
              <a:defRPr sz="700">
                <a:latin typeface="Times"/>
                <a:ea typeface="Times"/>
                <a:cs typeface="Times"/>
                <a:sym typeface="Times"/>
              </a:defRP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515350" y="6423344"/>
            <a:ext cx="218440" cy="231141"/>
          </a:xfrm>
          <a:prstGeom prst="rect">
            <a:avLst/>
          </a:prstGeom>
          <a:ln w="12700">
            <a:miter lim="400000"/>
          </a:ln>
        </p:spPr>
        <p:txBody>
          <a:bodyPr wrap="none" lIns="45719" rIns="45719" anchor="ctr">
            <a:spAutoFit/>
          </a:bodyPr>
          <a:lstStyle>
            <a:lvl1pPr>
              <a:spcBef>
                <a:spcPts val="800"/>
              </a:spcBef>
              <a:defRPr sz="900">
                <a:solidFill>
                  <a:schemeClr val="accent5">
                    <a:satOff val="-19091"/>
                    <a:lumOff val="-11921"/>
                  </a:schemeClr>
                </a:solidFill>
                <a:latin typeface="Times"/>
                <a:ea typeface="Times"/>
                <a:cs typeface="Times"/>
                <a:sym typeface="Time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mn-lt"/>
          <a:ea typeface="+mn-ea"/>
          <a:cs typeface="+mn-cs"/>
          <a:sym typeface="Calibri"/>
        </a:defRPr>
      </a:lvl9pPr>
    </p:bodyStyle>
    <p:otherStyle>
      <a:lvl1pPr marL="0" marR="0" indent="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1pPr>
      <a:lvl2pPr marL="0" marR="0" indent="4572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2pPr>
      <a:lvl3pPr marL="0" marR="0" indent="9144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3pPr>
      <a:lvl4pPr marL="0" marR="0" indent="13716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4pPr>
      <a:lvl5pPr marL="0" marR="0" indent="18288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5pPr>
      <a:lvl6pPr marL="0" marR="0" indent="22860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6pPr>
      <a:lvl7pPr marL="0" marR="0" indent="27432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7pPr>
      <a:lvl8pPr marL="0" marR="0" indent="32004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8pPr>
      <a:lvl9pPr marL="0" marR="0" indent="3657600" algn="l" defTabSz="914400" rtl="0" latinLnBrk="0">
        <a:lnSpc>
          <a:spcPct val="100000"/>
        </a:lnSpc>
        <a:spcBef>
          <a:spcPts val="800"/>
        </a:spcBef>
        <a:spcAft>
          <a:spcPts val="0"/>
        </a:spcAft>
        <a:buClrTx/>
        <a:buSzTx/>
        <a:buFontTx/>
        <a:buNone/>
        <a:tabLst/>
        <a:defRPr b="0" baseline="0" cap="none" i="0" spc="0" strike="noStrike" sz="900" u="none">
          <a:ln>
            <a:noFill/>
          </a:ln>
          <a:solidFill>
            <a:schemeClr val="tx1"/>
          </a:solidFill>
          <a:uFillTx/>
          <a:latin typeface="+mn-lt"/>
          <a:ea typeface="+mn-ea"/>
          <a:cs typeface="+mn-cs"/>
          <a:sym typeface="Time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ctangle"/>
          <p:cNvSpPr/>
          <p:nvPr/>
        </p:nvSpPr>
        <p:spPr>
          <a:xfrm>
            <a:off x="-326546" y="-564140"/>
            <a:ext cx="9797092" cy="1273453"/>
          </a:xfrm>
          <a:prstGeom prst="rect">
            <a:avLst/>
          </a:prstGeom>
          <a:gradFill>
            <a:gsLst>
              <a:gs pos="0">
                <a:srgbClr val="139CFF"/>
              </a:gs>
              <a:gs pos="50000">
                <a:srgbClr val="559BDB"/>
              </a:gs>
              <a:gs pos="100000">
                <a:srgbClr val="139CFF">
                  <a:alpha val="75000"/>
                </a:srgbClr>
              </a:gs>
            </a:gsLst>
            <a:lin ang="5400000"/>
          </a:gradFill>
          <a:ln w="6350">
            <a:solidFill>
              <a:schemeClr val="accent5"/>
            </a:solidFill>
            <a:miter/>
          </a:ln>
        </p:spPr>
        <p:txBody>
          <a:bodyPr lIns="45719" rIns="45719" anchor="ctr"/>
          <a:lstStyle/>
          <a:p>
            <a:pPr>
              <a:defRPr>
                <a:solidFill>
                  <a:srgbClr val="FFFFFF"/>
                </a:solidFill>
              </a:defRPr>
            </a:pPr>
          </a:p>
        </p:txBody>
      </p:sp>
      <p:sp>
        <p:nvSpPr>
          <p:cNvPr id="113" name="Rectangle 5"/>
          <p:cNvSpPr txBox="1"/>
          <p:nvPr/>
        </p:nvSpPr>
        <p:spPr>
          <a:xfrm>
            <a:off x="93324" y="2661932"/>
            <a:ext cx="2365061" cy="20167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lnSpc>
                <a:spcPct val="90000"/>
              </a:lnSpc>
              <a:defRPr b="1" sz="1200">
                <a:solidFill>
                  <a:srgbClr val="139CFF"/>
                </a:solidFill>
                <a:latin typeface="Times"/>
                <a:ea typeface="Times"/>
                <a:cs typeface="Times"/>
                <a:sym typeface="Times"/>
              </a:defRPr>
            </a:pPr>
            <a:r>
              <a:t>Op-Eds: Past and Present</a:t>
            </a:r>
            <a:endParaRPr sz="700"/>
          </a:p>
          <a:p>
            <a:pPr>
              <a:spcBef>
                <a:spcPts val="800"/>
              </a:spcBef>
              <a:defRPr b="1" sz="900">
                <a:latin typeface="Times"/>
                <a:ea typeface="Times"/>
                <a:cs typeface="Times"/>
                <a:sym typeface="Times"/>
              </a:defRPr>
            </a:pPr>
            <a:r>
              <a:t>“A page of clashing opinions, however, was the aim from the beginning.” </a:t>
            </a:r>
          </a:p>
          <a:p>
            <a:pPr algn="r">
              <a:defRPr b="1" sz="900">
                <a:latin typeface="Times"/>
                <a:ea typeface="Times"/>
                <a:cs typeface="Times"/>
                <a:sym typeface="Times"/>
              </a:defRPr>
            </a:pPr>
            <a:r>
              <a:rPr b="0"/>
              <a:t>—</a:t>
            </a:r>
            <a:r>
              <a:rPr b="0" i="1"/>
              <a:t>The New York Times</a:t>
            </a:r>
            <a:r>
              <a:rPr b="0"/>
              <a:t>, 2004</a:t>
            </a:r>
            <a:endParaRPr b="0"/>
          </a:p>
          <a:p>
            <a:pPr>
              <a:spcBef>
                <a:spcPts val="800"/>
              </a:spcBef>
              <a:defRPr b="1" sz="900">
                <a:latin typeface="Times"/>
                <a:ea typeface="Times"/>
                <a:cs typeface="Times"/>
                <a:sym typeface="Times"/>
              </a:defRPr>
            </a:pPr>
            <a:r>
              <a:t>“We like controversy.” </a:t>
            </a:r>
          </a:p>
          <a:p>
            <a:pPr algn="r">
              <a:defRPr b="1" sz="900">
                <a:latin typeface="Times"/>
                <a:ea typeface="Times"/>
                <a:cs typeface="Times"/>
                <a:sym typeface="Times"/>
              </a:defRPr>
            </a:pPr>
            <a:r>
              <a:rPr b="0"/>
              <a:t>—</a:t>
            </a:r>
            <a:r>
              <a:rPr b="0" i="1"/>
              <a:t>The Los Angeles Times</a:t>
            </a:r>
            <a:r>
              <a:rPr b="0"/>
              <a:t>, 1967</a:t>
            </a:r>
          </a:p>
          <a:p>
            <a:pPr defTabSz="685800">
              <a:spcBef>
                <a:spcPts val="600"/>
              </a:spcBef>
              <a:defRPr sz="700">
                <a:latin typeface="Times"/>
                <a:ea typeface="Times"/>
                <a:cs typeface="Times"/>
                <a:sym typeface="Times"/>
              </a:defRPr>
            </a:pPr>
            <a:r>
              <a:t>In the early 1900s, major newspapers across the United States experimented with op-eds as </a:t>
            </a:r>
            <a:r>
              <a:rPr b="1"/>
              <a:t>an innovative public forum for commentary</a:t>
            </a:r>
            <a:r>
              <a:t>. </a:t>
            </a:r>
          </a:p>
          <a:p>
            <a:pPr defTabSz="685800">
              <a:spcBef>
                <a:spcPts val="600"/>
              </a:spcBef>
              <a:defRPr sz="700">
                <a:latin typeface="Times"/>
                <a:ea typeface="Times"/>
                <a:cs typeface="Times"/>
                <a:sym typeface="Times"/>
              </a:defRPr>
            </a:pPr>
            <a:r>
              <a:t>Designed to democratize social and political discourse, the op-ed section </a:t>
            </a:r>
            <a:r>
              <a:rPr b="1"/>
              <a:t>includes diverse voices and opinions</a:t>
            </a:r>
            <a:r>
              <a:t> from a variety of professions, identities, backgrounds, and across the political spectrum.</a:t>
            </a:r>
          </a:p>
        </p:txBody>
      </p:sp>
      <p:sp>
        <p:nvSpPr>
          <p:cNvPr id="114" name="Rectangle 6"/>
          <p:cNvSpPr txBox="1"/>
          <p:nvPr/>
        </p:nvSpPr>
        <p:spPr>
          <a:xfrm>
            <a:off x="122714" y="865748"/>
            <a:ext cx="2306281" cy="1699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lnSpc>
                <a:spcPct val="90000"/>
              </a:lnSpc>
              <a:defRPr b="1" sz="1200">
                <a:solidFill>
                  <a:srgbClr val="139CFF"/>
                </a:solidFill>
                <a:latin typeface="Times"/>
                <a:ea typeface="Times"/>
                <a:cs typeface="Times"/>
                <a:sym typeface="Times"/>
              </a:defRPr>
            </a:pPr>
            <a:r>
              <a:t>Introduction</a:t>
            </a:r>
          </a:p>
          <a:p>
            <a:pPr defTabSz="685800">
              <a:spcBef>
                <a:spcPts val="600"/>
              </a:spcBef>
              <a:defRPr b="1" sz="700">
                <a:latin typeface="Times"/>
                <a:ea typeface="Times"/>
                <a:cs typeface="Times"/>
                <a:sym typeface="Times"/>
              </a:defRPr>
            </a:pPr>
            <a:r>
              <a:t>This study examines discourse patterns around opinion articles shared by major news agencies on the platform of Twitter. </a:t>
            </a:r>
          </a:p>
          <a:p>
            <a:pPr defTabSz="685800">
              <a:spcBef>
                <a:spcPts val="600"/>
              </a:spcBef>
              <a:defRPr sz="700">
                <a:latin typeface="Times"/>
                <a:ea typeface="Times"/>
                <a:cs typeface="Times"/>
                <a:sym typeface="Times"/>
              </a:defRPr>
            </a:pPr>
            <a:r>
              <a:rPr b="1"/>
              <a:t>Purpose</a:t>
            </a:r>
            <a:r>
              <a:t>: to help news professionals become more informed in their creation and curation of content for social media platforms, which have very different affordances from print, websites, news letters, and other channels of news dissemination.</a:t>
            </a:r>
          </a:p>
          <a:p>
            <a:pPr defTabSz="685800">
              <a:spcBef>
                <a:spcPts val="600"/>
              </a:spcBef>
              <a:defRPr sz="700">
                <a:latin typeface="Times"/>
                <a:ea typeface="Times"/>
                <a:cs typeface="Times"/>
                <a:sym typeface="Times"/>
              </a:defRPr>
            </a:pPr>
            <a:r>
              <a:t>Taking a mixed-methods approach, this work in progress</a:t>
            </a:r>
          </a:p>
          <a:p>
            <a:pPr marL="70184" indent="-70184" defTabSz="685800">
              <a:buSzPct val="100000"/>
              <a:buChar char="•"/>
              <a:defRPr sz="700">
                <a:latin typeface="Times"/>
                <a:ea typeface="Times"/>
                <a:cs typeface="Times"/>
                <a:sym typeface="Times"/>
              </a:defRPr>
            </a:pPr>
            <a:r>
              <a:t>traces the history of op-eds in print</a:t>
            </a:r>
          </a:p>
          <a:p>
            <a:pPr marL="70184" indent="-70184" defTabSz="685800">
              <a:buSzPct val="100000"/>
              <a:buChar char="•"/>
              <a:defRPr sz="700">
                <a:latin typeface="Times"/>
                <a:ea typeface="Times"/>
                <a:cs typeface="Times"/>
                <a:sym typeface="Times"/>
              </a:defRPr>
            </a:pPr>
            <a:r>
              <a:t>makes online observations</a:t>
            </a:r>
          </a:p>
          <a:p>
            <a:pPr marL="70184" indent="-70184" defTabSz="685800">
              <a:buSzPct val="100000"/>
              <a:buChar char="•"/>
              <a:defRPr sz="700">
                <a:latin typeface="Times"/>
                <a:ea typeface="Times"/>
                <a:cs typeface="Times"/>
                <a:sym typeface="Times"/>
              </a:defRPr>
            </a:pPr>
            <a:r>
              <a:t>performs social network analysis</a:t>
            </a:r>
          </a:p>
        </p:txBody>
      </p:sp>
      <p:sp>
        <p:nvSpPr>
          <p:cNvPr id="115" name="Rectangle 12"/>
          <p:cNvSpPr txBox="1"/>
          <p:nvPr/>
        </p:nvSpPr>
        <p:spPr>
          <a:xfrm>
            <a:off x="5679780" y="6433573"/>
            <a:ext cx="839166"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685800">
              <a:defRPr b="1" sz="1000">
                <a:solidFill>
                  <a:srgbClr val="139CFF"/>
                </a:solidFill>
                <a:latin typeface="Times"/>
                <a:ea typeface="Times"/>
                <a:cs typeface="Times"/>
                <a:sym typeface="Times"/>
              </a:defRPr>
            </a:lvl1pPr>
          </a:lstStyle>
          <a:p>
            <a:pPr/>
            <a:r>
              <a:t>Future works</a:t>
            </a:r>
          </a:p>
        </p:txBody>
      </p:sp>
      <p:sp>
        <p:nvSpPr>
          <p:cNvPr id="116" name="Rectangle 13"/>
          <p:cNvSpPr txBox="1"/>
          <p:nvPr/>
        </p:nvSpPr>
        <p:spPr>
          <a:xfrm>
            <a:off x="5679780" y="6542083"/>
            <a:ext cx="694182"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685800">
              <a:defRPr b="1" sz="1000">
                <a:solidFill>
                  <a:srgbClr val="139CFF"/>
                </a:solidFill>
                <a:latin typeface="Times"/>
                <a:ea typeface="Times"/>
                <a:cs typeface="Times"/>
                <a:sym typeface="Times"/>
              </a:defRPr>
            </a:lvl1pPr>
          </a:lstStyle>
          <a:p>
            <a:pPr/>
            <a:r>
              <a:t>References</a:t>
            </a:r>
          </a:p>
        </p:txBody>
      </p:sp>
      <p:sp>
        <p:nvSpPr>
          <p:cNvPr id="117" name="Rectangle 14"/>
          <p:cNvSpPr txBox="1"/>
          <p:nvPr/>
        </p:nvSpPr>
        <p:spPr>
          <a:xfrm>
            <a:off x="2518901" y="4014042"/>
            <a:ext cx="3100364"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defRPr b="1" sz="1000">
                <a:solidFill>
                  <a:srgbClr val="139CFF"/>
                </a:solidFill>
                <a:latin typeface="Times"/>
                <a:ea typeface="Times"/>
                <a:cs typeface="Times"/>
                <a:sym typeface="Times"/>
              </a:defRPr>
            </a:lvl1pPr>
          </a:lstStyle>
          <a:p>
            <a:pPr/>
            <a:r>
              <a:t>Observation A: Replies to opinion articles exhibit high level of neuroticism.</a:t>
            </a:r>
          </a:p>
        </p:txBody>
      </p:sp>
      <p:sp>
        <p:nvSpPr>
          <p:cNvPr id="118" name="Rectangle 15"/>
          <p:cNvSpPr txBox="1"/>
          <p:nvPr/>
        </p:nvSpPr>
        <p:spPr>
          <a:xfrm>
            <a:off x="5679780" y="876906"/>
            <a:ext cx="1910108" cy="25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685800">
              <a:defRPr b="1" sz="1000">
                <a:solidFill>
                  <a:srgbClr val="139CFF"/>
                </a:solidFill>
                <a:latin typeface="Times"/>
                <a:ea typeface="Times"/>
                <a:cs typeface="Times"/>
                <a:sym typeface="Times"/>
              </a:defRPr>
            </a:lvl1pPr>
          </a:lstStyle>
          <a:p>
            <a:pPr/>
            <a:r>
              <a:t>Observation B: not interactive ??</a:t>
            </a:r>
          </a:p>
        </p:txBody>
      </p:sp>
      <p:sp>
        <p:nvSpPr>
          <p:cNvPr id="119" name="Rectangle 16"/>
          <p:cNvSpPr txBox="1"/>
          <p:nvPr/>
        </p:nvSpPr>
        <p:spPr>
          <a:xfrm>
            <a:off x="5655321" y="4407103"/>
            <a:ext cx="3332376"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defRPr b="1" sz="1000">
                <a:solidFill>
                  <a:srgbClr val="139CFF"/>
                </a:solidFill>
                <a:latin typeface="Times"/>
                <a:ea typeface="Times"/>
                <a:cs typeface="Times"/>
                <a:sym typeface="Times"/>
              </a:defRPr>
            </a:lvl1pPr>
          </a:lstStyle>
          <a:p>
            <a:pPr/>
            <a:r>
              <a:t>Observation D: When the opinion piece doesn’t align with the news agency’s usual stance, 1) there is a higher amount of interaction, 2) the interaction is more negative</a:t>
            </a:r>
          </a:p>
        </p:txBody>
      </p:sp>
      <p:sp>
        <p:nvSpPr>
          <p:cNvPr id="120" name="Rectangle 17"/>
          <p:cNvSpPr txBox="1"/>
          <p:nvPr/>
        </p:nvSpPr>
        <p:spPr>
          <a:xfrm>
            <a:off x="5655321" y="2083414"/>
            <a:ext cx="3332376"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defRPr b="1" sz="1000">
                <a:solidFill>
                  <a:srgbClr val="139CFF"/>
                </a:solidFill>
                <a:latin typeface="Times"/>
                <a:ea typeface="Times"/>
                <a:cs typeface="Times"/>
                <a:sym typeface="Times"/>
              </a:defRPr>
            </a:lvl1pPr>
          </a:lstStyle>
          <a:p>
            <a:pPr/>
            <a:r>
              <a:t>Observation C: Twitter users tend to respond directly to content immediately visible in the tweet. </a:t>
            </a:r>
          </a:p>
        </p:txBody>
      </p:sp>
      <p:sp>
        <p:nvSpPr>
          <p:cNvPr id="121" name="Rectangle 18"/>
          <p:cNvSpPr txBox="1"/>
          <p:nvPr/>
        </p:nvSpPr>
        <p:spPr>
          <a:xfrm>
            <a:off x="2503311" y="870166"/>
            <a:ext cx="3102153" cy="1445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lnSpc>
                <a:spcPct val="90000"/>
              </a:lnSpc>
              <a:defRPr b="1" sz="1200">
                <a:solidFill>
                  <a:srgbClr val="139CFF"/>
                </a:solidFill>
                <a:latin typeface="Times"/>
                <a:ea typeface="Times"/>
                <a:cs typeface="Times"/>
                <a:sym typeface="Times"/>
              </a:defRPr>
            </a:pPr>
            <a:r>
              <a:t>Data Collection</a:t>
            </a:r>
          </a:p>
          <a:p>
            <a:pPr defTabSz="685800">
              <a:spcBef>
                <a:spcPts val="600"/>
              </a:spcBef>
              <a:defRPr b="1" sz="700">
                <a:latin typeface="Times"/>
                <a:ea typeface="Times"/>
                <a:cs typeface="Times"/>
                <a:sym typeface="Times"/>
              </a:defRPr>
            </a:pPr>
            <a:r>
              <a:t>Content: </a:t>
            </a:r>
            <a:r>
              <a:rPr b="0"/>
              <a:t>all news tweets posted by six major English-language news agencies and their retweets, replies, and quotes</a:t>
            </a:r>
            <a:endParaRPr b="0"/>
          </a:p>
          <a:p>
            <a:pPr defTabSz="685800">
              <a:spcBef>
                <a:spcPts val="600"/>
              </a:spcBef>
              <a:defRPr b="1" sz="700">
                <a:latin typeface="Times"/>
                <a:ea typeface="Times"/>
                <a:cs typeface="Times"/>
                <a:sym typeface="Times"/>
              </a:defRPr>
            </a:pPr>
            <a:r>
              <a:t>Time period:</a:t>
            </a:r>
            <a:r>
              <a:rPr b="0"/>
              <a:t> one month (1/18/2019–2/18/2019)</a:t>
            </a:r>
          </a:p>
          <a:p>
            <a:pPr defTabSz="685800">
              <a:spcBef>
                <a:spcPts val="600"/>
              </a:spcBef>
              <a:defRPr b="1" sz="700">
                <a:latin typeface="Times"/>
                <a:ea typeface="Times"/>
                <a:cs typeface="Times"/>
                <a:sym typeface="Times"/>
              </a:defRPr>
            </a:pPr>
            <a:r>
              <a:t>Tool:</a:t>
            </a:r>
            <a:r>
              <a:rPr b="0"/>
              <a:t> Twitter Standard API and the Tweepy python library</a:t>
            </a:r>
          </a:p>
          <a:p>
            <a:pPr defTabSz="685800">
              <a:spcBef>
                <a:spcPts val="600"/>
              </a:spcBef>
              <a:defRPr sz="700">
                <a:latin typeface="Times"/>
                <a:ea typeface="Times"/>
                <a:cs typeface="Times"/>
                <a:sym typeface="Times"/>
              </a:defRPr>
            </a:pPr>
            <a:r>
              <a:rPr b="1"/>
              <a:t>Categorization</a:t>
            </a:r>
            <a:r>
              <a:t>: Each tweet is categorized either in the “opinion network” or the “non-opinion network,” based on whether it is connected to a news tweet that links to an opinion article.</a:t>
            </a:r>
          </a:p>
        </p:txBody>
      </p:sp>
      <p:graphicFrame>
        <p:nvGraphicFramePr>
          <p:cNvPr id="122" name="Table 11"/>
          <p:cNvGraphicFramePr/>
          <p:nvPr/>
        </p:nvGraphicFramePr>
        <p:xfrm>
          <a:off x="2590006" y="4447674"/>
          <a:ext cx="2928763" cy="990601"/>
        </p:xfrm>
        <a:graphic xmlns:a="http://schemas.openxmlformats.org/drawingml/2006/main">
          <a:graphicData uri="http://schemas.openxmlformats.org/drawingml/2006/table">
            <a:tbl>
              <a:tblPr firstCol="1" firstRow="1" lastCol="0" lastRow="0" bandCol="0" bandRow="1" rtl="0">
                <a:tableStyleId>{4A9BC294-FFE2-49D5-8D69-9E1BD2C41BD5}</a:tableStyleId>
              </a:tblPr>
              <a:tblGrid>
                <a:gridCol w="535848"/>
                <a:gridCol w="289596"/>
                <a:gridCol w="369324"/>
                <a:gridCol w="288963"/>
                <a:gridCol w="365043"/>
                <a:gridCol w="426151"/>
                <a:gridCol w="310507"/>
                <a:gridCol w="343327"/>
              </a:tblGrid>
              <a:tr h="101600">
                <a:tc gridSpan="8">
                  <a:txBody>
                    <a:bodyPr/>
                    <a:lstStyle/>
                    <a:p>
                      <a:pPr algn="ctr" defTabSz="685800">
                        <a:spcBef>
                          <a:spcPts val="600"/>
                        </a:spcBef>
                        <a:defRPr sz="1800"/>
                      </a:pPr>
                      <a:r>
                        <a:rPr sz="600">
                          <a:latin typeface="Times"/>
                          <a:ea typeface="Times"/>
                          <a:cs typeface="Times"/>
                        </a:rPr>
                        <a:t>Replies to opinion tweets by news accounts (and the % with indicators of strong emotions)</a:t>
                      </a:r>
                    </a:p>
                  </a:txBody>
                  <a:tcPr marL="0" marR="0" marT="0" marB="0" anchor="t" anchorCtr="0" horzOverflow="overflow">
                    <a:lnL/>
                    <a:lnR/>
                    <a:lnT/>
                    <a:lnB w="0">
                      <a:miter lim="400000"/>
                    </a:lnB>
                    <a:solidFill>
                      <a:srgbClr val="000000">
                        <a:alpha val="0"/>
                      </a:srgbClr>
                    </a:solidFill>
                  </a:tcPr>
                </a:tc>
                <a:tc hMerge="1">
                  <a:tcPr/>
                </a:tc>
                <a:tc hMerge="1">
                  <a:tcPr/>
                </a:tc>
                <a:tc hMerge="1">
                  <a:tcPr/>
                </a:tc>
                <a:tc hMerge="1">
                  <a:tcPr/>
                </a:tc>
                <a:tc hMerge="1">
                  <a:tcPr/>
                </a:tc>
                <a:tc hMerge="1">
                  <a:tcPr/>
                </a:tc>
                <a:tc hMerge="1">
                  <a:tcPr/>
                </a:tc>
              </a:tr>
              <a:tr h="261470">
                <a:tc>
                  <a:txBody>
                    <a:bodyPr/>
                    <a:lstStyle/>
                    <a:p>
                      <a:pPr algn="ctr">
                        <a:spcBef>
                          <a:spcPts val="0"/>
                        </a:spcBef>
                        <a:defRPr sz="1800"/>
                      </a:pPr>
                      <a:r>
                        <a:rPr b="1" sz="500">
                          <a:sym typeface="Calibri"/>
                        </a:rPr>
                        <a:t>news agency account</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number of quotes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have cuss words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have all-caps words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use first-person pronouns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with second-person pronouns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with emojis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c>
                  <a:txBody>
                    <a:bodyPr/>
                    <a:lstStyle/>
                    <a:p>
                      <a:pPr algn="ctr">
                        <a:spcBef>
                          <a:spcPts val="0"/>
                        </a:spcBef>
                        <a:defRPr sz="1800"/>
                      </a:pPr>
                      <a:r>
                        <a:rPr sz="500">
                          <a:sym typeface="Calibri"/>
                        </a:rPr>
                        <a:t>average sentiment scores</a:t>
                      </a:r>
                    </a:p>
                  </a:txBody>
                  <a:tcPr marL="12700" marR="12700" marT="12700" marB="12700" anchor="ctr" anchorCtr="0" horzOverflow="overflow">
                    <a:lnL w="0">
                      <a:miter lim="400000"/>
                    </a:lnL>
                    <a:lnR w="0">
                      <a:miter lim="400000"/>
                    </a:lnR>
                    <a:lnT w="0">
                      <a:miter lim="400000"/>
                    </a:lnT>
                    <a:lnB w="0">
                      <a:miter lim="400000"/>
                    </a:lnB>
                    <a:solidFill>
                      <a:srgbClr val="F096FF">
                        <a:alpha val="25000"/>
                      </a:srgbClr>
                    </a:solidFill>
                  </a:tcPr>
                </a:tc>
              </a:tr>
              <a:tr h="104588">
                <a:tc>
                  <a:txBody>
                    <a:bodyPr/>
                    <a:lstStyle/>
                    <a:p>
                      <a:pPr>
                        <a:spcBef>
                          <a:spcPts val="0"/>
                        </a:spcBef>
                        <a:defRPr sz="1800"/>
                      </a:pPr>
                      <a:r>
                        <a:rPr sz="500">
                          <a:sym typeface="Calibri"/>
                        </a:rPr>
                        <a:t>@AJEnglish</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38</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18.42%</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13.16%</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18.42%</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13.16%</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5.26%</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0.0191</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4588">
                <a:tc>
                  <a:txBody>
                    <a:bodyPr/>
                    <a:lstStyle/>
                    <a:p>
                      <a:pPr>
                        <a:spcBef>
                          <a:spcPts val="0"/>
                        </a:spcBef>
                        <a:defRPr sz="1800"/>
                      </a:pPr>
                      <a:r>
                        <a:rPr sz="500">
                          <a:sym typeface="Calibri"/>
                        </a:rPr>
                        <a:t>@washingtonpost</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443</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20.54%</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22.12%</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16.70%</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12.87%</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1.81%</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-0.1432</a:t>
                      </a:r>
                    </a:p>
                  </a:txBody>
                  <a:tcPr marL="12700" marR="12700" marT="12700" marB="12700" anchor="ctr" anchorCtr="0" horzOverflow="overflow">
                    <a:lnL w="0">
                      <a:miter lim="400000"/>
                    </a:lnL>
                    <a:lnR w="0">
                      <a:miter lim="400000"/>
                    </a:lnR>
                    <a:lnT w="0">
                      <a:miter lim="400000"/>
                    </a:lnT>
                    <a:lnB w="0">
                      <a:miter lim="400000"/>
                    </a:lnB>
                    <a:solidFill>
                      <a:srgbClr val="E8EBF5"/>
                    </a:solidFill>
                  </a:tcPr>
                </a:tc>
              </a:tr>
              <a:tr h="104588">
                <a:tc>
                  <a:txBody>
                    <a:bodyPr/>
                    <a:lstStyle/>
                    <a:p>
                      <a:pPr>
                        <a:spcBef>
                          <a:spcPts val="0"/>
                        </a:spcBef>
                        <a:defRPr sz="1800"/>
                      </a:pPr>
                      <a:r>
                        <a:rPr sz="500">
                          <a:sym typeface="Calibri"/>
                        </a:rPr>
                        <a:t>@nytimes</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34</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8.82%</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20.59%</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11.76%</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8.82%</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0.00%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-0.0106</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4588">
                <a:tc>
                  <a:txBody>
                    <a:bodyPr/>
                    <a:lstStyle/>
                    <a:p>
                      <a:pPr>
                        <a:spcBef>
                          <a:spcPts val="0"/>
                        </a:spcBef>
                        <a:defRPr sz="1800"/>
                      </a:pPr>
                      <a:r>
                        <a:rPr sz="500">
                          <a:sym typeface="Calibri"/>
                        </a:rPr>
                        <a:t>@NBCNews</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292</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17.47%</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45.21%</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26.37%</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28.42%</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4.45%</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sz="500">
                          <a:sym typeface="Calibri"/>
                        </a:rPr>
                        <a:t>-0.0752</a:t>
                      </a:r>
                    </a:p>
                  </a:txBody>
                  <a:tcPr marL="12700" marR="12700" marT="12700" marB="12700" anchor="ctr" anchorCtr="0" horzOverflow="overflow">
                    <a:lnL w="0">
                      <a:miter lim="400000"/>
                    </a:lnL>
                    <a:lnR w="0">
                      <a:miter lim="400000"/>
                    </a:lnR>
                    <a:lnT w="0">
                      <a:miter lim="400000"/>
                    </a:lnT>
                    <a:lnB w="0">
                      <a:miter lim="400000"/>
                    </a:lnB>
                    <a:solidFill>
                      <a:srgbClr val="E8EBF5"/>
                    </a:solidFill>
                  </a:tcPr>
                </a:tc>
              </a:tr>
              <a:tr h="104588">
                <a:tc>
                  <a:txBody>
                    <a:bodyPr/>
                    <a:lstStyle/>
                    <a:p>
                      <a:pPr>
                        <a:spcBef>
                          <a:spcPts val="0"/>
                        </a:spcBef>
                        <a:defRPr sz="1800"/>
                      </a:pPr>
                      <a:r>
                        <a:rPr sz="500">
                          <a:sym typeface="Calibri"/>
                        </a:rPr>
                        <a:t>@WSJ</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1800"/>
                      </a:pPr>
                      <a:r>
                        <a:rPr sz="500">
                          <a:sym typeface="Calibri"/>
                        </a:rPr>
                        <a:t>100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15.00%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47.00%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17.00%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12.00%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3.00%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spcBef>
                          <a:spcPts val="0"/>
                        </a:spcBef>
                        <a:defRPr sz="1800"/>
                      </a:pPr>
                      <a:r>
                        <a:rPr sz="500">
                          <a:sym typeface="Calibri"/>
                        </a:rPr>
                        <a:t>-0.0915</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4588">
                <a:tc>
                  <a:txBody>
                    <a:bodyPr/>
                    <a:lstStyle/>
                    <a:p>
                      <a:pPr>
                        <a:spcBef>
                          <a:spcPts val="0"/>
                        </a:spcBef>
                        <a:defRPr sz="1800"/>
                      </a:pPr>
                      <a:r>
                        <a:rPr sz="500">
                          <a:sym typeface="Calibri"/>
                        </a:rPr>
                        <a:t>average</a:t>
                      </a:r>
                    </a:p>
                  </a:txBody>
                  <a:tcPr marL="12700" marR="12700" marT="12700" marB="12700" anchor="ctr" anchorCtr="0" horzOverflow="overflow">
                    <a:lnL w="0">
                      <a:miter lim="400000"/>
                    </a:lnL>
                    <a:lnR w="0">
                      <a:miter lim="400000"/>
                    </a:lnR>
                    <a:lnT w="0">
                      <a:miter lim="400000"/>
                    </a:lnT>
                    <a:lnB w="0">
                      <a:miter lim="400000"/>
                    </a:lnB>
                  </a:tcPr>
                </a:tc>
                <a:tc>
                  <a:txBody>
                    <a:bodyPr/>
                    <a:lstStyle/>
                    <a:p>
                      <a:pPr algn="ctr">
                        <a:spcBef>
                          <a:spcPts val="0"/>
                        </a:spcBef>
                        <a:defRPr sz="500">
                          <a:sym typeface="Calibri"/>
                        </a:defRPr>
                      </a:pP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13.38%</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41.35%</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15.04%</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12.55%</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2.42%</a:t>
                      </a:r>
                    </a:p>
                  </a:txBody>
                  <a:tcPr marL="12700" marR="12700" marT="12700" marB="12700" anchor="ctr" anchorCtr="0" horzOverflow="overflow">
                    <a:lnL w="0">
                      <a:miter lim="400000"/>
                    </a:lnL>
                    <a:lnR w="0">
                      <a:miter lim="400000"/>
                    </a:lnR>
                    <a:lnT w="0">
                      <a:miter lim="400000"/>
                    </a:lnT>
                    <a:lnB w="0">
                      <a:miter lim="400000"/>
                    </a:lnB>
                    <a:solidFill>
                      <a:srgbClr val="E8EBF5"/>
                    </a:solidFill>
                  </a:tcPr>
                </a:tc>
                <a:tc>
                  <a:txBody>
                    <a:bodyPr/>
                    <a:lstStyle/>
                    <a:p>
                      <a:pPr algn="ctr">
                        <a:spcBef>
                          <a:spcPts val="0"/>
                        </a:spcBef>
                        <a:defRPr sz="1800"/>
                      </a:pPr>
                      <a:r>
                        <a:rPr b="1" sz="500">
                          <a:sym typeface="Calibri"/>
                        </a:rPr>
                        <a:t>-0.0502</a:t>
                      </a:r>
                    </a:p>
                  </a:txBody>
                  <a:tcPr marL="12700" marR="12700" marT="12700" marB="12700" anchor="ctr" anchorCtr="0" horzOverflow="overflow">
                    <a:lnL w="0">
                      <a:miter lim="400000"/>
                    </a:lnL>
                    <a:lnR w="0">
                      <a:miter lim="400000"/>
                    </a:lnR>
                    <a:lnT w="0">
                      <a:miter lim="400000"/>
                    </a:lnT>
                    <a:lnB w="0">
                      <a:miter lim="400000"/>
                    </a:lnB>
                    <a:solidFill>
                      <a:srgbClr val="E8EBF5"/>
                    </a:solidFill>
                  </a:tcPr>
                </a:tc>
              </a:tr>
            </a:tbl>
          </a:graphicData>
        </a:graphic>
      </p:graphicFrame>
      <p:sp>
        <p:nvSpPr>
          <p:cNvPr id="123" name="How Op-Eds Influence Discourse on Twitter: An Online Ethnographic Study"/>
          <p:cNvSpPr txBox="1"/>
          <p:nvPr/>
        </p:nvSpPr>
        <p:spPr>
          <a:xfrm>
            <a:off x="1195705" y="121874"/>
            <a:ext cx="6752591"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685800">
              <a:lnSpc>
                <a:spcPct val="90000"/>
              </a:lnSpc>
              <a:defRPr b="1" sz="1600">
                <a:solidFill>
                  <a:srgbClr val="FFFFFF"/>
                </a:solidFill>
                <a:latin typeface="Times"/>
                <a:ea typeface="Times"/>
                <a:cs typeface="Times"/>
                <a:sym typeface="Times"/>
              </a:defRPr>
            </a:lvl1pPr>
          </a:lstStyle>
          <a:p>
            <a:pPr/>
            <a:r>
              <a:t>How Op-Eds Influence Discourse on Twitter: An Online Ethnographic Study</a:t>
            </a:r>
          </a:p>
        </p:txBody>
      </p:sp>
      <p:sp>
        <p:nvSpPr>
          <p:cNvPr id="124" name="Computer Science Senior Honors Thesis by Joyce Wang (B.C.S.A.), advised by Prof. Kathleen M. Carley (Societal Computing, CASOS)"/>
          <p:cNvSpPr txBox="1"/>
          <p:nvPr/>
        </p:nvSpPr>
        <p:spPr>
          <a:xfrm>
            <a:off x="1415440" y="392447"/>
            <a:ext cx="6478152"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800"/>
              </a:spcBef>
              <a:defRPr sz="900">
                <a:solidFill>
                  <a:srgbClr val="FFFFFF"/>
                </a:solidFill>
                <a:latin typeface="Times"/>
                <a:ea typeface="Times"/>
                <a:cs typeface="Times"/>
                <a:sym typeface="Times"/>
              </a:defRPr>
            </a:pPr>
            <a:r>
              <a:t>Computer Science Senior Honors Thesis by </a:t>
            </a:r>
            <a:r>
              <a:rPr b="1"/>
              <a:t>Joyce Wang</a:t>
            </a:r>
            <a:r>
              <a:t> (B.C.S.A.), advised by Prof. </a:t>
            </a:r>
            <a:r>
              <a:rPr b="1"/>
              <a:t>Kathleen M. Carley</a:t>
            </a:r>
            <a:r>
              <a:t> (Societal Computing, CASOS)</a:t>
            </a:r>
          </a:p>
        </p:txBody>
      </p:sp>
      <p:grpSp>
        <p:nvGrpSpPr>
          <p:cNvPr id="129" name="Group"/>
          <p:cNvGrpSpPr/>
          <p:nvPr/>
        </p:nvGrpSpPr>
        <p:grpSpPr>
          <a:xfrm>
            <a:off x="41859" y="4839116"/>
            <a:ext cx="972959" cy="597733"/>
            <a:chOff x="0" y="13464"/>
            <a:chExt cx="972957" cy="597732"/>
          </a:xfrm>
        </p:grpSpPr>
        <p:grpSp>
          <p:nvGrpSpPr>
            <p:cNvPr id="127" name="Screen Shot 2019-03-19 at 2.39.35 PM.png"/>
            <p:cNvGrpSpPr/>
            <p:nvPr/>
          </p:nvGrpSpPr>
          <p:grpSpPr>
            <a:xfrm>
              <a:off x="77743" y="13464"/>
              <a:ext cx="826226" cy="311756"/>
              <a:chOff x="0" y="0"/>
              <a:chExt cx="826224" cy="311755"/>
            </a:xfrm>
          </p:grpSpPr>
          <p:pic>
            <p:nvPicPr>
              <p:cNvPr id="126" name="Screen Shot 2019-03-19 at 2.39.35 PM.png" descr="Screen Shot 2019-03-19 at 2.39.35 PM.png"/>
              <p:cNvPicPr>
                <a:picLocks noChangeAspect="1"/>
              </p:cNvPicPr>
              <p:nvPr/>
            </p:nvPicPr>
            <p:blipFill>
              <a:blip r:embed="rId2">
                <a:extLst/>
              </a:blip>
              <a:stretch>
                <a:fillRect/>
              </a:stretch>
            </p:blipFill>
            <p:spPr>
              <a:xfrm>
                <a:off x="12700" y="12700"/>
                <a:ext cx="800825" cy="286356"/>
              </a:xfrm>
              <a:prstGeom prst="rect">
                <a:avLst/>
              </a:prstGeom>
              <a:ln>
                <a:noFill/>
              </a:ln>
              <a:effectLst/>
            </p:spPr>
          </p:pic>
          <p:pic>
            <p:nvPicPr>
              <p:cNvPr id="125" name="Screen Shot 2019-03-19 at 2.39.35 PM.png" descr="Screen Shot 2019-03-19 at 2.39.35 PM.png"/>
              <p:cNvPicPr>
                <a:picLocks noChangeAspect="0"/>
              </p:cNvPicPr>
              <p:nvPr/>
            </p:nvPicPr>
            <p:blipFill>
              <a:blip r:embed="rId3">
                <a:extLst/>
              </a:blip>
              <a:stretch>
                <a:fillRect/>
              </a:stretch>
            </p:blipFill>
            <p:spPr>
              <a:xfrm>
                <a:off x="0" y="0"/>
                <a:ext cx="826225" cy="311756"/>
              </a:xfrm>
              <a:prstGeom prst="rect">
                <a:avLst/>
              </a:prstGeom>
              <a:effectLst/>
            </p:spPr>
          </p:pic>
        </p:grpSp>
        <p:sp>
          <p:nvSpPr>
            <p:cNvPr id="128" name="The Los Angeles Times included contributors across the political spectrum (1967)"/>
            <p:cNvSpPr txBox="1"/>
            <p:nvPr/>
          </p:nvSpPr>
          <p:spPr>
            <a:xfrm>
              <a:off x="0" y="291156"/>
              <a:ext cx="972958"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500">
                  <a:latin typeface="Times"/>
                  <a:ea typeface="Times"/>
                  <a:cs typeface="Times"/>
                  <a:sym typeface="Times"/>
                </a:defRPr>
              </a:pPr>
              <a:r>
                <a:rPr i="1"/>
                <a:t>The Los Angeles Times</a:t>
              </a:r>
              <a:r>
                <a:t> included contributors across the political spectrum (1967)</a:t>
              </a:r>
            </a:p>
          </p:txBody>
        </p:sp>
      </p:grpSp>
      <p:sp>
        <p:nvSpPr>
          <p:cNvPr id="130" name="Nowadays, many news agencies regularly share opinion pieces on social media. The social affordances of platforms such as Twitter offer the potential of amplifying influence of op-eds. However, discourse on social media are challenged by the proliferation of online trolls and disinformation.…"/>
          <p:cNvSpPr txBox="1"/>
          <p:nvPr/>
        </p:nvSpPr>
        <p:spPr>
          <a:xfrm>
            <a:off x="142776" y="5633521"/>
            <a:ext cx="2365062"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spcBef>
                <a:spcPts val="600"/>
              </a:spcBef>
              <a:defRPr sz="700">
                <a:latin typeface="Times"/>
                <a:ea typeface="Times"/>
                <a:cs typeface="Times"/>
                <a:sym typeface="Times"/>
              </a:defRPr>
            </a:pPr>
            <a:r>
              <a:t>Nowadays, many news agencies regularly share opinion pieces on social media. The social affordances of platforms such as Twitter offer the potential of amplifying influence of op-eds. However, discourse on social media are challenged by the proliferation of online trolls and disinformation. </a:t>
            </a:r>
          </a:p>
          <a:p>
            <a:pPr defTabSz="685800">
              <a:spcBef>
                <a:spcPts val="600"/>
              </a:spcBef>
              <a:defRPr sz="700">
                <a:latin typeface="Times"/>
                <a:ea typeface="Times"/>
                <a:cs typeface="Times"/>
                <a:sym typeface="Times"/>
              </a:defRPr>
            </a:pPr>
            <a:r>
              <a:t>This work aims to explore whether op-eds are able to continue serving its purpose of facilitating informed public discourse when they are shared on Twitter.</a:t>
            </a:r>
          </a:p>
        </p:txBody>
      </p:sp>
      <p:grpSp>
        <p:nvGrpSpPr>
          <p:cNvPr id="135" name="Group"/>
          <p:cNvGrpSpPr/>
          <p:nvPr/>
        </p:nvGrpSpPr>
        <p:grpSpPr>
          <a:xfrm>
            <a:off x="2575287" y="2201365"/>
            <a:ext cx="1399831" cy="1688009"/>
            <a:chOff x="-12700" y="-12700"/>
            <a:chExt cx="1399829" cy="1688008"/>
          </a:xfrm>
        </p:grpSpPr>
        <p:sp>
          <p:nvSpPr>
            <p:cNvPr id="131" name="Tweets in the “opinion” network"/>
            <p:cNvSpPr txBox="1"/>
            <p:nvPr/>
          </p:nvSpPr>
          <p:spPr>
            <a:xfrm>
              <a:off x="176526" y="1498826"/>
              <a:ext cx="994638" cy="1764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500">
                  <a:latin typeface="Times"/>
                  <a:ea typeface="Times"/>
                  <a:cs typeface="Times"/>
                  <a:sym typeface="Times"/>
                </a:defRPr>
              </a:lvl1pPr>
            </a:lstStyle>
            <a:p>
              <a:pPr/>
              <a:r>
                <a:t>Tweets in the “opinion” network</a:t>
              </a:r>
            </a:p>
          </p:txBody>
        </p:sp>
        <p:grpSp>
          <p:nvGrpSpPr>
            <p:cNvPr id="134" name="Screen Shot 2019-03-19 at 2.46.02 PM.png"/>
            <p:cNvGrpSpPr/>
            <p:nvPr/>
          </p:nvGrpSpPr>
          <p:grpSpPr>
            <a:xfrm>
              <a:off x="-12700" y="-12700"/>
              <a:ext cx="1399830" cy="1549663"/>
              <a:chOff x="0" y="0"/>
              <a:chExt cx="1399829" cy="1549662"/>
            </a:xfrm>
          </p:grpSpPr>
          <p:pic>
            <p:nvPicPr>
              <p:cNvPr id="133" name="Screen Shot 2019-03-19 at 2.46.02 PM.png" descr="Screen Shot 2019-03-19 at 2.46.02 PM.png"/>
              <p:cNvPicPr>
                <a:picLocks noChangeAspect="1"/>
              </p:cNvPicPr>
              <p:nvPr/>
            </p:nvPicPr>
            <p:blipFill>
              <a:blip r:embed="rId4">
                <a:extLst/>
              </a:blip>
              <a:stretch>
                <a:fillRect/>
              </a:stretch>
            </p:blipFill>
            <p:spPr>
              <a:xfrm>
                <a:off x="12700" y="12700"/>
                <a:ext cx="1374430" cy="1524263"/>
              </a:xfrm>
              <a:prstGeom prst="rect">
                <a:avLst/>
              </a:prstGeom>
              <a:ln>
                <a:noFill/>
              </a:ln>
              <a:effectLst/>
            </p:spPr>
          </p:pic>
          <p:pic>
            <p:nvPicPr>
              <p:cNvPr id="132" name="Screen Shot 2019-03-19 at 2.46.02 PM.png" descr="Screen Shot 2019-03-19 at 2.46.02 PM.png"/>
              <p:cNvPicPr>
                <a:picLocks noChangeAspect="0"/>
              </p:cNvPicPr>
              <p:nvPr/>
            </p:nvPicPr>
            <p:blipFill>
              <a:blip r:embed="rId5">
                <a:extLst/>
              </a:blip>
              <a:stretch>
                <a:fillRect/>
              </a:stretch>
            </p:blipFill>
            <p:spPr>
              <a:xfrm>
                <a:off x="0" y="0"/>
                <a:ext cx="1399830" cy="1549663"/>
              </a:xfrm>
              <a:prstGeom prst="rect">
                <a:avLst/>
              </a:prstGeom>
              <a:effectLst/>
            </p:spPr>
          </p:pic>
        </p:grpSp>
      </p:grpSp>
      <p:grpSp>
        <p:nvGrpSpPr>
          <p:cNvPr id="138" name="Group"/>
          <p:cNvGrpSpPr/>
          <p:nvPr/>
        </p:nvGrpSpPr>
        <p:grpSpPr>
          <a:xfrm>
            <a:off x="4268648" y="2222765"/>
            <a:ext cx="1258347" cy="979418"/>
            <a:chOff x="12700" y="12700"/>
            <a:chExt cx="1258345" cy="979417"/>
          </a:xfrm>
        </p:grpSpPr>
        <p:graphicFrame>
          <p:nvGraphicFramePr>
            <p:cNvPr id="136" name="Table 4"/>
            <p:cNvGraphicFramePr/>
            <p:nvPr/>
          </p:nvGraphicFramePr>
          <p:xfrm>
            <a:off x="12700" y="12700"/>
            <a:ext cx="1258346" cy="838200"/>
          </p:xfrm>
          <a:graphic xmlns:a="http://schemas.openxmlformats.org/drawingml/2006/main">
            <a:graphicData uri="http://schemas.openxmlformats.org/drawingml/2006/table">
              <a:tbl>
                <a:tblPr firstCol="1" firstRow="0" lastCol="0" lastRow="0" bandCol="0" bandRow="1" rtl="0">
                  <a:tableStyleId>{8F44A2F1-9E1F-4B54-A3A2-5F16C0AD49E2}</a:tableStyleId>
                </a:tblPr>
                <a:tblGrid>
                  <a:gridCol w="530779"/>
                  <a:gridCol w="265528"/>
                  <a:gridCol w="266700"/>
                </a:tblGrid>
                <a:tr h="102636">
                  <a:tc>
                    <a:txBody>
                      <a:bodyPr/>
                      <a:lstStyle/>
                      <a:p>
                        <a:pPr algn="ctr">
                          <a:defRPr sz="500">
                            <a:solidFill>
                              <a:srgbClr val="000000"/>
                            </a:solidFill>
                          </a:defRPr>
                        </a:pPr>
                      </a:p>
                    </a:txBody>
                    <a:tcPr marL="12700" marR="12700" marT="12700" marB="12700" anchor="ctr" anchorCtr="0" horzOverflow="overflow">
                      <a:lnL w="0">
                        <a:miter lim="400000"/>
                      </a:lnL>
                      <a:lnR w="0">
                        <a:miter lim="400000"/>
                      </a:lnR>
                      <a:lnT w="0">
                        <a:miter lim="400000"/>
                      </a:lnT>
                      <a:lnB w="0">
                        <a:miter lim="400000"/>
                      </a:lnB>
                      <a:solidFill>
                        <a:srgbClr val="DDDDDD"/>
                      </a:solidFill>
                    </a:tcPr>
                  </a:tc>
                  <a:tc gridSpan="2">
                    <a:txBody>
                      <a:bodyPr/>
                      <a:lstStyle/>
                      <a:p>
                        <a:pPr algn="ctr"/>
                        <a:r>
                          <a:rPr sz="500"/>
                          <a:t>Opinion network</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hMerge="1">
                    <a:tcPr/>
                  </a:tc>
                </a:tr>
                <a:tr h="102636">
                  <a:tc>
                    <a:txBody>
                      <a:bodyPr/>
                      <a:lstStyle/>
                      <a:p>
                        <a:pPr algn="ctr">
                          <a:defRPr sz="500">
                            <a:solidFill>
                              <a:srgbClr val="000000"/>
                            </a:solidFill>
                          </a:defRPr>
                        </a:pP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 tweets</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 agents</a:t>
                        </a:r>
                      </a:p>
                    </a:txBody>
                    <a:tcPr marL="12700" marR="12700" marT="12700" marB="12700" anchor="ctr" anchorCtr="0" horzOverflow="overflow">
                      <a:lnL w="0">
                        <a:miter lim="400000"/>
                      </a:lnL>
                      <a:lnR w="0">
                        <a:miter lim="400000"/>
                      </a:lnR>
                      <a:lnT w="0">
                        <a:miter lim="400000"/>
                      </a:lnT>
                      <a:lnB w="0">
                        <a:miter lim="400000"/>
                      </a:lnB>
                      <a:solidFill>
                        <a:srgbClr val="DDDDDD"/>
                      </a:solidFill>
                    </a:tcPr>
                  </a:tc>
                </a:tr>
                <a:tr h="102636">
                  <a:tc>
                    <a:txBody>
                      <a:bodyPr/>
                      <a:lstStyle/>
                      <a:p>
                        <a:pPr>
                          <a:defRPr>
                            <a:solidFill>
                              <a:srgbClr val="000000"/>
                            </a:solidFill>
                          </a:defRPr>
                        </a:pPr>
                        <a:r>
                          <a:rPr sz="500"/>
                          <a:t>@AJEnglish</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10127</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7532</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19742">
                  <a:tc>
                    <a:txBody>
                      <a:bodyPr/>
                      <a:lstStyle/>
                      <a:p>
                        <a:pPr>
                          <a:defRPr>
                            <a:solidFill>
                              <a:srgbClr val="000000"/>
                            </a:solidFill>
                          </a:defRPr>
                        </a:pPr>
                        <a:r>
                          <a:rPr sz="500"/>
                          <a:t>@washingtonpost</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64276</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40958</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2636">
                  <a:tc>
                    <a:txBody>
                      <a:bodyPr/>
                      <a:lstStyle/>
                      <a:p>
                        <a:pPr>
                          <a:defRPr>
                            <a:solidFill>
                              <a:srgbClr val="000000"/>
                            </a:solidFill>
                          </a:defRPr>
                        </a:pPr>
                        <a:r>
                          <a:rPr sz="500"/>
                          <a:t>@ChinaDaily</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680</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516</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2636">
                  <a:tc>
                    <a:txBody>
                      <a:bodyPr/>
                      <a:lstStyle/>
                      <a:p>
                        <a:pPr>
                          <a:defRPr>
                            <a:solidFill>
                              <a:srgbClr val="000000"/>
                            </a:solidFill>
                          </a:defRPr>
                        </a:pPr>
                        <a:r>
                          <a:rPr sz="500"/>
                          <a:t>@nytimes</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15683</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13133</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2636">
                  <a:tc>
                    <a:txBody>
                      <a:bodyPr/>
                      <a:lstStyle/>
                      <a:p>
                        <a:pPr>
                          <a:defRPr>
                            <a:solidFill>
                              <a:srgbClr val="000000"/>
                            </a:solidFill>
                          </a:defRPr>
                        </a:pPr>
                        <a:r>
                          <a:rPr sz="500"/>
                          <a:t>@NBCNews</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18687</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11921</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r h="102636">
                  <a:tc>
                    <a:txBody>
                      <a:bodyPr/>
                      <a:lstStyle/>
                      <a:p>
                        <a:pPr>
                          <a:defRPr>
                            <a:solidFill>
                              <a:srgbClr val="000000"/>
                            </a:solidFill>
                          </a:defRPr>
                        </a:pPr>
                        <a:r>
                          <a:rPr sz="500"/>
                          <a:t>@WSJ</a:t>
                        </a:r>
                      </a:p>
                    </a:txBody>
                    <a:tcPr marL="12700" marR="12700" marT="12700" marB="12700" anchor="ctr" anchorCtr="0" horzOverflow="overflow">
                      <a:lnL w="0">
                        <a:miter lim="400000"/>
                      </a:lnL>
                      <a:lnR w="0">
                        <a:miter lim="400000"/>
                      </a:lnR>
                      <a:lnT w="0">
                        <a:miter lim="400000"/>
                      </a:lnT>
                      <a:lnB w="0">
                        <a:miter lim="400000"/>
                      </a:lnB>
                      <a:solidFill>
                        <a:srgbClr val="DDDDDD"/>
                      </a:solidFill>
                    </a:tcPr>
                  </a:tc>
                  <a:tc>
                    <a:txBody>
                      <a:bodyPr/>
                      <a:lstStyle/>
                      <a:p>
                        <a:pPr algn="ctr"/>
                        <a:r>
                          <a:rPr sz="500"/>
                          <a:t>13754</a:t>
                        </a:r>
                      </a:p>
                    </a:txBody>
                    <a:tcPr marL="12700" marR="12700" marT="12700" marB="12700" anchor="ctr" anchorCtr="0" horzOverflow="overflow">
                      <a:lnL w="0">
                        <a:miter lim="400000"/>
                      </a:lnL>
                      <a:lnR w="0">
                        <a:miter lim="400000"/>
                      </a:lnR>
                      <a:lnT w="0">
                        <a:miter lim="400000"/>
                      </a:lnT>
                      <a:lnB w="0">
                        <a:miter lim="400000"/>
                      </a:lnB>
                      <a:solidFill>
                        <a:srgbClr val="FFFFFF"/>
                      </a:solidFill>
                    </a:tcPr>
                  </a:tc>
                  <a:tc>
                    <a:txBody>
                      <a:bodyPr/>
                      <a:lstStyle/>
                      <a:p>
                        <a:pPr algn="ctr"/>
                        <a:r>
                          <a:rPr sz="500"/>
                          <a:t>10369</a:t>
                        </a:r>
                      </a:p>
                    </a:txBody>
                    <a:tcPr marL="12700" marR="12700" marT="12700" marB="12700" anchor="ctr" anchorCtr="0" horzOverflow="overflow">
                      <a:lnL w="0">
                        <a:miter lim="400000"/>
                      </a:lnL>
                      <a:lnR w="0">
                        <a:miter lim="400000"/>
                      </a:lnR>
                      <a:lnT w="0">
                        <a:miter lim="400000"/>
                      </a:lnT>
                      <a:lnB w="0">
                        <a:miter lim="400000"/>
                      </a:lnB>
                      <a:solidFill>
                        <a:srgbClr val="FFFFFF"/>
                      </a:solidFill>
                    </a:tcPr>
                  </a:tc>
                </a:tr>
              </a:tbl>
            </a:graphicData>
          </a:graphic>
        </p:graphicFrame>
        <p:sp>
          <p:nvSpPr>
            <p:cNvPr id="137" name="Data summary"/>
            <p:cNvSpPr txBox="1"/>
            <p:nvPr/>
          </p:nvSpPr>
          <p:spPr>
            <a:xfrm>
              <a:off x="147582" y="824477"/>
              <a:ext cx="793243" cy="167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00">
                  <a:latin typeface="Times"/>
                  <a:ea typeface="Times"/>
                  <a:cs typeface="Times"/>
                  <a:sym typeface="Times"/>
                </a:defRPr>
              </a:lvl1pPr>
            </a:lstStyle>
            <a:p>
              <a:pPr/>
              <a:r>
                <a:t>Data summary</a:t>
              </a:r>
            </a:p>
          </p:txBody>
        </p:sp>
      </p:grpSp>
      <p:sp>
        <p:nvSpPr>
          <p:cNvPr id="139" name="Neuroticism is positively correlated with use of negative emotion words and the frequent use of first person pronouns.…"/>
          <p:cNvSpPr txBox="1"/>
          <p:nvPr/>
        </p:nvSpPr>
        <p:spPr>
          <a:xfrm>
            <a:off x="2591741" y="5466996"/>
            <a:ext cx="2928763"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70184" indent="-70184" defTabSz="685800">
              <a:spcBef>
                <a:spcPts val="600"/>
              </a:spcBef>
              <a:buSzPct val="100000"/>
              <a:buChar char="•"/>
              <a:defRPr sz="700">
                <a:latin typeface="Times"/>
                <a:ea typeface="Times"/>
                <a:cs typeface="Times"/>
                <a:sym typeface="Times"/>
              </a:defRPr>
            </a:pPr>
            <a:r>
              <a:t>Neuroticism is positively correlated with use of negative emotion words and the frequent use of first person pronouns.</a:t>
            </a:r>
          </a:p>
          <a:p>
            <a:pPr marL="70184" indent="-70184" defTabSz="685800">
              <a:spcBef>
                <a:spcPts val="600"/>
              </a:spcBef>
              <a:buSzPct val="100000"/>
              <a:buChar char="•"/>
              <a:defRPr sz="700">
                <a:latin typeface="Times"/>
                <a:ea typeface="Times"/>
                <a:cs typeface="Times"/>
                <a:sym typeface="Times"/>
              </a:defRPr>
            </a:pPr>
            <a:r>
              <a:t>examples!</a:t>
            </a:r>
          </a:p>
        </p:txBody>
      </p:sp>
      <p:grpSp>
        <p:nvGrpSpPr>
          <p:cNvPr id="147" name="Group"/>
          <p:cNvGrpSpPr/>
          <p:nvPr/>
        </p:nvGrpSpPr>
        <p:grpSpPr>
          <a:xfrm>
            <a:off x="1010774" y="4652675"/>
            <a:ext cx="1469652" cy="970616"/>
            <a:chOff x="0" y="-12700"/>
            <a:chExt cx="1469650" cy="970614"/>
          </a:xfrm>
        </p:grpSpPr>
        <p:sp>
          <p:nvSpPr>
            <p:cNvPr id="140" name="The commitment to include diverse opinions and voices in the op-ed section is being continued today."/>
            <p:cNvSpPr txBox="1"/>
            <p:nvPr/>
          </p:nvSpPr>
          <p:spPr>
            <a:xfrm>
              <a:off x="0" y="714074"/>
              <a:ext cx="146965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500">
                  <a:latin typeface="Times"/>
                  <a:ea typeface="Times"/>
                  <a:cs typeface="Times"/>
                  <a:sym typeface="Times"/>
                </a:defRPr>
              </a:lvl1pPr>
            </a:lstStyle>
            <a:p>
              <a:pPr/>
              <a:r>
                <a:t>The commitment to include diverse opinions and voices in the op-ed section is being continued today.</a:t>
              </a:r>
            </a:p>
          </p:txBody>
        </p:sp>
        <p:grpSp>
          <p:nvGrpSpPr>
            <p:cNvPr id="143" name="Screen Shot 2019-03-19 at 3.25.04 PM.png"/>
            <p:cNvGrpSpPr/>
            <p:nvPr/>
          </p:nvGrpSpPr>
          <p:grpSpPr>
            <a:xfrm>
              <a:off x="52652" y="245018"/>
              <a:ext cx="1262747" cy="480631"/>
              <a:chOff x="0" y="0"/>
              <a:chExt cx="1262745" cy="480630"/>
            </a:xfrm>
          </p:grpSpPr>
          <p:pic>
            <p:nvPicPr>
              <p:cNvPr id="142" name="Screen Shot 2019-03-19 at 3.25.04 PM.png" descr="Screen Shot 2019-03-19 at 3.25.04 PM.png"/>
              <p:cNvPicPr>
                <a:picLocks noChangeAspect="1"/>
              </p:cNvPicPr>
              <p:nvPr/>
            </p:nvPicPr>
            <p:blipFill>
              <a:blip r:embed="rId6">
                <a:extLst/>
              </a:blip>
              <a:srcRect l="0" t="0" r="0" b="68501"/>
              <a:stretch>
                <a:fillRect/>
              </a:stretch>
            </p:blipFill>
            <p:spPr>
              <a:xfrm>
                <a:off x="12700" y="12700"/>
                <a:ext cx="1237346" cy="455231"/>
              </a:xfrm>
              <a:prstGeom prst="rect">
                <a:avLst/>
              </a:prstGeom>
              <a:ln>
                <a:noFill/>
              </a:ln>
              <a:effectLst/>
            </p:spPr>
          </p:pic>
          <p:pic>
            <p:nvPicPr>
              <p:cNvPr id="141" name="Screen Shot 2019-03-19 at 3.25.04 PM.png" descr="Screen Shot 2019-03-19 at 3.25.04 PM.png"/>
              <p:cNvPicPr>
                <a:picLocks noChangeAspect="0"/>
              </p:cNvPicPr>
              <p:nvPr/>
            </p:nvPicPr>
            <p:blipFill>
              <a:blip r:embed="rId7">
                <a:extLst/>
              </a:blip>
              <a:stretch>
                <a:fillRect/>
              </a:stretch>
            </p:blipFill>
            <p:spPr>
              <a:xfrm>
                <a:off x="0" y="0"/>
                <a:ext cx="1262746" cy="480631"/>
              </a:xfrm>
              <a:prstGeom prst="rect">
                <a:avLst/>
              </a:prstGeom>
              <a:effectLst/>
            </p:spPr>
          </p:pic>
        </p:grpSp>
        <p:grpSp>
          <p:nvGrpSpPr>
            <p:cNvPr id="146" name="Screen Shot 2019-03-19 at 2.38.48 PM.png"/>
            <p:cNvGrpSpPr/>
            <p:nvPr/>
          </p:nvGrpSpPr>
          <p:grpSpPr>
            <a:xfrm>
              <a:off x="602223" y="-12700"/>
              <a:ext cx="793243" cy="313341"/>
              <a:chOff x="0" y="0"/>
              <a:chExt cx="793241" cy="313340"/>
            </a:xfrm>
          </p:grpSpPr>
          <p:pic>
            <p:nvPicPr>
              <p:cNvPr id="145" name="Screen Shot 2019-03-19 at 2.38.48 PM.png" descr="Screen Shot 2019-03-19 at 2.38.48 PM.png"/>
              <p:cNvPicPr>
                <a:picLocks noChangeAspect="1"/>
              </p:cNvPicPr>
              <p:nvPr/>
            </p:nvPicPr>
            <p:blipFill>
              <a:blip r:embed="rId8">
                <a:extLst/>
              </a:blip>
              <a:stretch>
                <a:fillRect/>
              </a:stretch>
            </p:blipFill>
            <p:spPr>
              <a:xfrm>
                <a:off x="12700" y="12700"/>
                <a:ext cx="767842" cy="287941"/>
              </a:xfrm>
              <a:prstGeom prst="rect">
                <a:avLst/>
              </a:prstGeom>
              <a:ln>
                <a:noFill/>
              </a:ln>
              <a:effectLst/>
            </p:spPr>
          </p:pic>
          <p:pic>
            <p:nvPicPr>
              <p:cNvPr id="144" name="Screen Shot 2019-03-19 at 2.38.48 PM.png" descr="Screen Shot 2019-03-19 at 2.38.48 PM.png"/>
              <p:cNvPicPr>
                <a:picLocks noChangeAspect="0"/>
              </p:cNvPicPr>
              <p:nvPr/>
            </p:nvPicPr>
            <p:blipFill>
              <a:blip r:embed="rId9">
                <a:extLst/>
              </a:blip>
              <a:stretch>
                <a:fillRect/>
              </a:stretch>
            </p:blipFill>
            <p:spPr>
              <a:xfrm>
                <a:off x="0" y="0"/>
                <a:ext cx="793242" cy="313341"/>
              </a:xfrm>
              <a:prstGeom prst="rect">
                <a:avLst/>
              </a:prstGeom>
              <a:effectLst/>
            </p:spPr>
          </p:pic>
        </p:grpSp>
      </p:grpSp>
      <p:grpSp>
        <p:nvGrpSpPr>
          <p:cNvPr id="150" name="Group"/>
          <p:cNvGrpSpPr/>
          <p:nvPr/>
        </p:nvGrpSpPr>
        <p:grpSpPr>
          <a:xfrm>
            <a:off x="5696134" y="2567990"/>
            <a:ext cx="1591470" cy="1839259"/>
            <a:chOff x="554300" y="-773698"/>
            <a:chExt cx="1591468" cy="1839258"/>
          </a:xfrm>
        </p:grpSpPr>
        <p:sp>
          <p:nvSpPr>
            <p:cNvPr id="148" name="When the tweet has a question, people reply with direct answers."/>
            <p:cNvSpPr txBox="1"/>
            <p:nvPr/>
          </p:nvSpPr>
          <p:spPr>
            <a:xfrm>
              <a:off x="704261" y="793045"/>
              <a:ext cx="1291547" cy="2725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lgn="ctr">
                <a:defRPr sz="500">
                  <a:latin typeface="Times"/>
                  <a:ea typeface="Times"/>
                  <a:cs typeface="Times"/>
                  <a:sym typeface="Times"/>
                </a:defRPr>
              </a:pPr>
              <a:r>
                <a:t>When the tweet has a </a:t>
              </a:r>
              <a:r>
                <a:rPr b="1"/>
                <a:t>question</a:t>
              </a:r>
              <a:r>
                <a:t>, people reply with direct answers.</a:t>
              </a:r>
            </a:p>
          </p:txBody>
        </p:sp>
        <p:pic>
          <p:nvPicPr>
            <p:cNvPr id="149" name="Screen Shot 2019-03-20 at 8.41.42 PM.png" descr="Screen Shot 2019-03-20 at 8.41.42 PM.png"/>
            <p:cNvPicPr>
              <a:picLocks noChangeAspect="1"/>
            </p:cNvPicPr>
            <p:nvPr/>
          </p:nvPicPr>
          <p:blipFill>
            <a:blip r:embed="rId10">
              <a:extLst/>
            </a:blip>
            <a:srcRect l="0" t="0" r="0" b="0"/>
            <a:stretch>
              <a:fillRect/>
            </a:stretch>
          </p:blipFill>
          <p:spPr>
            <a:xfrm>
              <a:off x="554300" y="-773699"/>
              <a:ext cx="1591470" cy="1578879"/>
            </a:xfrm>
            <a:prstGeom prst="rect">
              <a:avLst/>
            </a:prstGeom>
            <a:ln w="9525" cap="flat">
              <a:solidFill>
                <a:srgbClr val="7E786C"/>
              </a:solidFill>
              <a:prstDash val="solid"/>
              <a:miter lim="400000"/>
            </a:ln>
            <a:effectLst>
              <a:outerShdw sx="100000" sy="100000" kx="0" ky="0" algn="b" rotWithShape="0" blurRad="25400" dist="12700" dir="4080000">
                <a:srgbClr val="000000">
                  <a:alpha val="50000"/>
                </a:srgbClr>
              </a:outerShdw>
            </a:effectLst>
          </p:spPr>
        </p:pic>
      </p:grpSp>
      <p:grpSp>
        <p:nvGrpSpPr>
          <p:cNvPr id="153" name="Group"/>
          <p:cNvGrpSpPr/>
          <p:nvPr/>
        </p:nvGrpSpPr>
        <p:grpSpPr>
          <a:xfrm>
            <a:off x="7326272" y="2534405"/>
            <a:ext cx="1581849" cy="1844480"/>
            <a:chOff x="0" y="0"/>
            <a:chExt cx="1581848" cy="1844478"/>
          </a:xfrm>
        </p:grpSpPr>
        <p:pic>
          <p:nvPicPr>
            <p:cNvPr id="151" name="Screen Shot 2019-03-20 at 8.48.34 PM.png" descr="Screen Shot 2019-03-20 at 8.48.34 PM.png"/>
            <p:cNvPicPr>
              <a:picLocks noChangeAspect="1"/>
            </p:cNvPicPr>
            <p:nvPr/>
          </p:nvPicPr>
          <p:blipFill>
            <a:blip r:embed="rId11">
              <a:extLst/>
            </a:blip>
            <a:srcRect l="0" t="0" r="0" b="0"/>
            <a:stretch>
              <a:fillRect/>
            </a:stretch>
          </p:blipFill>
          <p:spPr>
            <a:xfrm>
              <a:off x="0" y="0"/>
              <a:ext cx="1581849" cy="1665784"/>
            </a:xfrm>
            <a:prstGeom prst="rect">
              <a:avLst/>
            </a:prstGeom>
            <a:ln w="9525" cap="flat">
              <a:solidFill>
                <a:srgbClr val="7E786C"/>
              </a:solidFill>
              <a:prstDash val="solid"/>
              <a:miter lim="400000"/>
            </a:ln>
            <a:effectLst>
              <a:outerShdw sx="100000" sy="100000" kx="0" ky="0" algn="b" rotWithShape="0" blurRad="25400" dist="12700" dir="4080000">
                <a:srgbClr val="000000">
                  <a:alpha val="50000"/>
                </a:srgbClr>
              </a:outerShdw>
            </a:effectLst>
          </p:spPr>
        </p:pic>
        <p:sp>
          <p:nvSpPr>
            <p:cNvPr id="152" name="Replies contain phrases that appear in the tweet."/>
            <p:cNvSpPr txBox="1"/>
            <p:nvPr/>
          </p:nvSpPr>
          <p:spPr>
            <a:xfrm>
              <a:off x="132076" y="1662461"/>
              <a:ext cx="1317792" cy="1820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pPr/>
              <a:r>
                <a:t>Replies contain phrases that appear in the tweet.</a:t>
              </a:r>
            </a:p>
          </p:txBody>
        </p:sp>
      </p:grpSp>
      <p:grpSp>
        <p:nvGrpSpPr>
          <p:cNvPr id="156" name="Group"/>
          <p:cNvGrpSpPr/>
          <p:nvPr/>
        </p:nvGrpSpPr>
        <p:grpSpPr>
          <a:xfrm>
            <a:off x="6112011" y="5314292"/>
            <a:ext cx="1045646" cy="907343"/>
            <a:chOff x="0" y="0"/>
            <a:chExt cx="1045645" cy="907341"/>
          </a:xfrm>
        </p:grpSpPr>
        <p:sp>
          <p:nvSpPr>
            <p:cNvPr id="154" name="reply::retweet ratio"/>
            <p:cNvSpPr txBox="1"/>
            <p:nvPr/>
          </p:nvSpPr>
          <p:spPr>
            <a:xfrm>
              <a:off x="226783" y="0"/>
              <a:ext cx="592079" cy="172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pPr/>
              <a:r>
                <a:t>reply::retweet ratio</a:t>
              </a:r>
            </a:p>
          </p:txBody>
        </p:sp>
        <p:pic>
          <p:nvPicPr>
            <p:cNvPr id="155" name="Screen Shot 2019-03-20 at 9.13.58 PM.png" descr="Screen Shot 2019-03-20 at 9.13.58 PM.png"/>
            <p:cNvPicPr>
              <a:picLocks noChangeAspect="1"/>
            </p:cNvPicPr>
            <p:nvPr/>
          </p:nvPicPr>
          <p:blipFill>
            <a:blip r:embed="rId12">
              <a:extLst/>
            </a:blip>
            <a:stretch>
              <a:fillRect/>
            </a:stretch>
          </p:blipFill>
          <p:spPr>
            <a:xfrm>
              <a:off x="0" y="151577"/>
              <a:ext cx="1045646" cy="755765"/>
            </a:xfrm>
            <a:prstGeom prst="rect">
              <a:avLst/>
            </a:prstGeom>
            <a:ln w="12700" cap="flat">
              <a:noFill/>
              <a:miter lim="400000"/>
            </a:ln>
            <a:effectLst/>
          </p:spPr>
        </p:pic>
      </p:grpSp>
      <p:grpSp>
        <p:nvGrpSpPr>
          <p:cNvPr id="159" name="Group"/>
          <p:cNvGrpSpPr/>
          <p:nvPr/>
        </p:nvGrpSpPr>
        <p:grpSpPr>
          <a:xfrm>
            <a:off x="7239696" y="5249546"/>
            <a:ext cx="1151971" cy="1019376"/>
            <a:chOff x="0" y="0"/>
            <a:chExt cx="1151970" cy="1019375"/>
          </a:xfrm>
        </p:grpSpPr>
        <p:sp>
          <p:nvSpPr>
            <p:cNvPr id="157" name="percentage of replies that criticize the author or news agency"/>
            <p:cNvSpPr txBox="1"/>
            <p:nvPr/>
          </p:nvSpPr>
          <p:spPr>
            <a:xfrm>
              <a:off x="127606" y="0"/>
              <a:ext cx="972959"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500">
                  <a:latin typeface="Times"/>
                  <a:ea typeface="Times"/>
                  <a:cs typeface="Times"/>
                  <a:sym typeface="Times"/>
                </a:defRPr>
              </a:lvl1pPr>
            </a:lstStyle>
            <a:p>
              <a:pPr/>
              <a:r>
                <a:t>percentage of replies that criticize the author or news agency</a:t>
              </a:r>
            </a:p>
          </p:txBody>
        </p:sp>
        <p:pic>
          <p:nvPicPr>
            <p:cNvPr id="158" name="Screen Shot 2019-03-20 at 9.14.02 PM.png" descr="Screen Shot 2019-03-20 at 9.14.02 PM.png"/>
            <p:cNvPicPr>
              <a:picLocks noChangeAspect="1"/>
            </p:cNvPicPr>
            <p:nvPr/>
          </p:nvPicPr>
          <p:blipFill>
            <a:blip r:embed="rId13">
              <a:extLst/>
            </a:blip>
            <a:stretch>
              <a:fillRect/>
            </a:stretch>
          </p:blipFill>
          <p:spPr>
            <a:xfrm>
              <a:off x="0" y="222252"/>
              <a:ext cx="1151971" cy="797124"/>
            </a:xfrm>
            <a:prstGeom prst="rect">
              <a:avLst/>
            </a:prstGeom>
            <a:ln w="12700" cap="flat">
              <a:noFill/>
              <a:miter lim="400000"/>
            </a:ln>
            <a:effectLst/>
          </p:spPr>
        </p:pic>
      </p:grpSp>
      <p:sp>
        <p:nvSpPr>
          <p:cNvPr id="160" name="Based on observations on all tweets with &gt; 50 replies by @nytopinion over a 10-day period:"/>
          <p:cNvSpPr txBox="1"/>
          <p:nvPr/>
        </p:nvSpPr>
        <p:spPr>
          <a:xfrm>
            <a:off x="5742623" y="5010265"/>
            <a:ext cx="2928763"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685800">
              <a:spcBef>
                <a:spcPts val="600"/>
              </a:spcBef>
              <a:defRPr sz="700">
                <a:latin typeface="Times"/>
                <a:ea typeface="Times"/>
                <a:cs typeface="Times"/>
                <a:sym typeface="Times"/>
              </a:defRPr>
            </a:pPr>
            <a:r>
              <a:t>Based on observations on </a:t>
            </a:r>
            <a:r>
              <a:rPr b="1"/>
              <a:t>all tweets with &gt; 50 replies</a:t>
            </a:r>
            <a:r>
              <a:t> by </a:t>
            </a:r>
            <a:r>
              <a:rPr b="1"/>
              <a:t>@nytopinion</a:t>
            </a:r>
            <a:r>
              <a:t> over a </a:t>
            </a:r>
            <a:r>
              <a:rPr b="1"/>
              <a:t>10-day period</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Screen Shot 2019-02-12 at 2.40.39 PM.png" descr="Screen Shot 2019-02-12 at 2.40.39 PM.png"/>
          <p:cNvPicPr>
            <a:picLocks noChangeAspect="1"/>
          </p:cNvPicPr>
          <p:nvPr/>
        </p:nvPicPr>
        <p:blipFill>
          <a:blip r:embed="rId2">
            <a:extLst/>
          </a:blip>
          <a:stretch>
            <a:fillRect/>
          </a:stretch>
        </p:blipFill>
        <p:spPr>
          <a:xfrm>
            <a:off x="2391045" y="765979"/>
            <a:ext cx="1228692" cy="1084669"/>
          </a:xfrm>
          <a:prstGeom prst="rect">
            <a:avLst/>
          </a:prstGeom>
          <a:ln w="12700">
            <a:miter lim="400000"/>
          </a:ln>
        </p:spPr>
      </p:pic>
      <p:sp>
        <p:nvSpPr>
          <p:cNvPr id="163" name="retweeted-by"/>
          <p:cNvSpPr txBox="1"/>
          <p:nvPr/>
        </p:nvSpPr>
        <p:spPr>
          <a:xfrm>
            <a:off x="2760090" y="1738976"/>
            <a:ext cx="490602" cy="1760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500">
                <a:latin typeface="Helvetica Neue"/>
                <a:ea typeface="Helvetica Neue"/>
                <a:cs typeface="Helvetica Neue"/>
                <a:sym typeface="Helvetica Neue"/>
              </a:defRPr>
            </a:lvl1pPr>
          </a:lstStyle>
          <a:p>
            <a:pPr/>
            <a:r>
              <a:t>retweeted-by</a:t>
            </a:r>
          </a:p>
        </p:txBody>
      </p:sp>
      <p:pic>
        <p:nvPicPr>
          <p:cNvPr id="164" name="Screen Shot 2019-02-12 at 2.42.50 PM.png" descr="Screen Shot 2019-02-12 at 2.42.50 PM.png"/>
          <p:cNvPicPr>
            <a:picLocks noChangeAspect="1"/>
          </p:cNvPicPr>
          <p:nvPr/>
        </p:nvPicPr>
        <p:blipFill>
          <a:blip r:embed="rId3">
            <a:extLst/>
          </a:blip>
          <a:stretch>
            <a:fillRect/>
          </a:stretch>
        </p:blipFill>
        <p:spPr>
          <a:xfrm>
            <a:off x="3622516" y="866499"/>
            <a:ext cx="1020363" cy="883630"/>
          </a:xfrm>
          <a:prstGeom prst="rect">
            <a:avLst/>
          </a:prstGeom>
          <a:ln w="12700">
            <a:miter lim="400000"/>
          </a:ln>
        </p:spPr>
      </p:pic>
      <p:pic>
        <p:nvPicPr>
          <p:cNvPr id="165" name="Screen Shot 2019-02-12 at 2.44.08 PM.png" descr="Screen Shot 2019-02-12 at 2.44.08 PM.png"/>
          <p:cNvPicPr>
            <a:picLocks noChangeAspect="1"/>
          </p:cNvPicPr>
          <p:nvPr/>
        </p:nvPicPr>
        <p:blipFill>
          <a:blip r:embed="rId4">
            <a:extLst/>
          </a:blip>
          <a:stretch>
            <a:fillRect/>
          </a:stretch>
        </p:blipFill>
        <p:spPr>
          <a:xfrm>
            <a:off x="2473210" y="1935991"/>
            <a:ext cx="1020362" cy="925533"/>
          </a:xfrm>
          <a:prstGeom prst="rect">
            <a:avLst/>
          </a:prstGeom>
          <a:ln w="12700">
            <a:miter lim="400000"/>
          </a:ln>
        </p:spPr>
      </p:pic>
      <p:sp>
        <p:nvSpPr>
          <p:cNvPr id="166" name="quoted-by"/>
          <p:cNvSpPr txBox="1"/>
          <p:nvPr/>
        </p:nvSpPr>
        <p:spPr>
          <a:xfrm>
            <a:off x="2800603" y="2882496"/>
            <a:ext cx="409576" cy="1760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500">
                <a:latin typeface="Helvetica Neue"/>
                <a:ea typeface="Helvetica Neue"/>
                <a:cs typeface="Helvetica Neue"/>
                <a:sym typeface="Helvetica Neue"/>
              </a:defRPr>
            </a:lvl1pPr>
          </a:lstStyle>
          <a:p>
            <a:pPr/>
            <a:r>
              <a:t>quoted-by</a:t>
            </a:r>
          </a:p>
        </p:txBody>
      </p:sp>
      <p:pic>
        <p:nvPicPr>
          <p:cNvPr id="167" name="Screen Shot 2019-02-12 at 2.46.15 PM.png" descr="Screen Shot 2019-02-12 at 2.46.15 PM.png"/>
          <p:cNvPicPr>
            <a:picLocks noChangeAspect="1"/>
          </p:cNvPicPr>
          <p:nvPr/>
        </p:nvPicPr>
        <p:blipFill>
          <a:blip r:embed="rId5">
            <a:extLst/>
          </a:blip>
          <a:stretch>
            <a:fillRect/>
          </a:stretch>
        </p:blipFill>
        <p:spPr>
          <a:xfrm>
            <a:off x="3624543" y="1979139"/>
            <a:ext cx="1108269" cy="986765"/>
          </a:xfrm>
          <a:prstGeom prst="rect">
            <a:avLst/>
          </a:prstGeom>
          <a:ln w="12700">
            <a:miter lim="400000"/>
          </a:ln>
        </p:spPr>
      </p:pic>
      <p:sp>
        <p:nvSpPr>
          <p:cNvPr id="168" name="mentioned-by"/>
          <p:cNvSpPr txBox="1"/>
          <p:nvPr/>
        </p:nvSpPr>
        <p:spPr>
          <a:xfrm>
            <a:off x="3877903" y="1738976"/>
            <a:ext cx="509589" cy="1760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500">
                <a:latin typeface="Helvetica Neue"/>
                <a:ea typeface="Helvetica Neue"/>
                <a:cs typeface="Helvetica Neue"/>
                <a:sym typeface="Helvetica Neue"/>
              </a:defRPr>
            </a:lvl1pPr>
          </a:lstStyle>
          <a:p>
            <a:pPr/>
            <a:r>
              <a:t>mentioned-by</a:t>
            </a:r>
          </a:p>
        </p:txBody>
      </p:sp>
      <p:sp>
        <p:nvSpPr>
          <p:cNvPr id="169" name="replied-by"/>
          <p:cNvSpPr txBox="1"/>
          <p:nvPr/>
        </p:nvSpPr>
        <p:spPr>
          <a:xfrm>
            <a:off x="3978524" y="2882496"/>
            <a:ext cx="400114" cy="1760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sz="500">
                <a:latin typeface="Helvetica Neue"/>
                <a:ea typeface="Helvetica Neue"/>
                <a:cs typeface="Helvetica Neue"/>
                <a:sym typeface="Helvetica Neue"/>
              </a:defRPr>
            </a:lvl1pPr>
          </a:lstStyle>
          <a:p>
            <a:pPr/>
            <a:r>
              <a:t>replied-by</a:t>
            </a:r>
          </a:p>
        </p:txBody>
      </p:sp>
      <p:sp>
        <p:nvSpPr>
          <p:cNvPr id="170" name="Twitter user networks of opinion tweets by @washingtonpost:"/>
          <p:cNvSpPr txBox="1"/>
          <p:nvPr/>
        </p:nvSpPr>
        <p:spPr>
          <a:xfrm>
            <a:off x="2391800" y="578438"/>
            <a:ext cx="2928763" cy="19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spcBef>
                <a:spcPts val="600"/>
              </a:spcBef>
              <a:defRPr sz="700">
                <a:latin typeface="Times"/>
                <a:ea typeface="Times"/>
                <a:cs typeface="Times"/>
                <a:sym typeface="Times"/>
              </a:defRPr>
            </a:lvl1pPr>
          </a:lstStyle>
          <a:p>
            <a:pPr/>
            <a:r>
              <a:t>Twitter user networks of opinion tweets by @washingtonpost: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