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3"/>
  </p:sldMasterIdLst>
  <p:notesMasterIdLst>
    <p:notesMasterId r:id="rId5"/>
  </p:notesMasterIdLst>
  <p:sldIdLst>
    <p:sldId id="256" r:id="rId4"/>
  </p:sldIdLst>
  <p:sldSz cx="32918400" cy="36576000"/>
  <p:notesSz cx="32461200" cy="3611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0368">
          <p15:clr>
            <a:srgbClr val="A4A3A4"/>
          </p15:clr>
        </p15:guide>
      </p15:sldGuideLst>
    </p:ext>
    <p:ext uri="{2D200454-40CA-4A62-9FC3-DE9A4176ACB9}">
      <p15:notesGuideLst xmlns:p15="http://schemas.microsoft.com/office/powerpoint/2012/main">
        <p15:guide id="1" orient="horz" pos="11374" userDrawn="1">
          <p15:clr>
            <a:srgbClr val="A4A3A4"/>
          </p15:clr>
        </p15:guide>
        <p15:guide id="2" pos="10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E6"/>
    <a:srgbClr val="CCC5FF"/>
    <a:srgbClr val="B5B5FF"/>
    <a:srgbClr val="ADFF7D"/>
    <a:srgbClr val="F9F28D"/>
    <a:srgbClr val="E6E6B0"/>
    <a:srgbClr val="1F44E1"/>
    <a:srgbClr val="254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352" autoAdjust="0"/>
  </p:normalViewPr>
  <p:slideViewPr>
    <p:cSldViewPr snapToGrid="0" snapToObjects="1">
      <p:cViewPr>
        <p:scale>
          <a:sx n="18" d="100"/>
          <a:sy n="18" d="100"/>
        </p:scale>
        <p:origin x="1560" y="352"/>
      </p:cViewPr>
      <p:guideLst>
        <p:guide orient="horz" pos="11520"/>
        <p:guide pos="10368"/>
      </p:guideLst>
    </p:cSldViewPr>
  </p:slideViewPr>
  <p:notesTextViewPr>
    <p:cViewPr>
      <p:scale>
        <a:sx n="100" d="100"/>
        <a:sy n="100" d="100"/>
      </p:scale>
      <p:origin x="0" y="0"/>
    </p:cViewPr>
  </p:notesTextViewPr>
  <p:sorterViewPr>
    <p:cViewPr>
      <p:scale>
        <a:sx n="66" d="100"/>
        <a:sy n="66" d="100"/>
      </p:scale>
      <p:origin x="0" y="1038"/>
    </p:cViewPr>
  </p:sorterViewPr>
  <p:notesViewPr>
    <p:cSldViewPr snapToGrid="0" snapToObjects="1">
      <p:cViewPr varScale="1">
        <p:scale>
          <a:sx n="19" d="100"/>
          <a:sy n="19" d="100"/>
        </p:scale>
        <p:origin x="2064" y="368"/>
      </p:cViewPr>
      <p:guideLst>
        <p:guide orient="horz" pos="11374"/>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18387168"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lgn="r">
              <a:defRPr sz="51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0136188" y="2711450"/>
            <a:ext cx="12188825" cy="13542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3246120" y="17158768"/>
            <a:ext cx="25968960" cy="16248783"/>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18387168"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lgn="r">
              <a:defRPr sz="5100"/>
            </a:lvl1pPr>
          </a:lstStyle>
          <a:p>
            <a:fld id="{2959AD96-2BAD-4E52-9C0F-6A985B3F77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200">
                <a:solidFill>
                  <a:schemeClr val="tx1"/>
                </a:solidFill>
                <a:latin typeface="Times New Roman" panose="02020603050405020304" pitchFamily="18" charset="0"/>
                <a:ea typeface="MS PGothic" panose="020B0600070205080204" pitchFamily="34" charset="-128"/>
              </a:defRPr>
            </a:lvl1pPr>
            <a:lvl2pPr marL="3172991" indent="-1220381">
              <a:defRPr sz="10200">
                <a:solidFill>
                  <a:schemeClr val="tx1"/>
                </a:solidFill>
                <a:latin typeface="Times New Roman" panose="02020603050405020304" pitchFamily="18" charset="0"/>
                <a:ea typeface="MS PGothic" panose="020B0600070205080204" pitchFamily="34" charset="-128"/>
              </a:defRPr>
            </a:lvl2pPr>
            <a:lvl3pPr marL="4881524" indent="-976305">
              <a:defRPr sz="10200">
                <a:solidFill>
                  <a:schemeClr val="tx1"/>
                </a:solidFill>
                <a:latin typeface="Times New Roman" panose="02020603050405020304" pitchFamily="18" charset="0"/>
                <a:ea typeface="MS PGothic" panose="020B0600070205080204" pitchFamily="34" charset="-128"/>
              </a:defRPr>
            </a:lvl3pPr>
            <a:lvl4pPr marL="6834134" indent="-976305">
              <a:defRPr sz="10200">
                <a:solidFill>
                  <a:schemeClr val="tx1"/>
                </a:solidFill>
                <a:latin typeface="Times New Roman" panose="02020603050405020304" pitchFamily="18" charset="0"/>
                <a:ea typeface="MS PGothic" panose="020B0600070205080204" pitchFamily="34" charset="-128"/>
              </a:defRPr>
            </a:lvl4pPr>
            <a:lvl5pPr marL="8786744" indent="-976305">
              <a:defRPr sz="10200">
                <a:solidFill>
                  <a:schemeClr val="tx1"/>
                </a:solidFill>
                <a:latin typeface="Times New Roman" panose="02020603050405020304" pitchFamily="18" charset="0"/>
                <a:ea typeface="MS PGothic" panose="020B0600070205080204" pitchFamily="34" charset="-128"/>
              </a:defRPr>
            </a:lvl5pPr>
            <a:lvl6pPr marL="10739354"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6pPr>
            <a:lvl7pPr marL="1269196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7pPr>
            <a:lvl8pPr marL="1464457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8pPr>
            <a:lvl9pPr marL="1659718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9pPr>
          </a:lstStyle>
          <a:p>
            <a:fld id="{86856420-4EAA-4550-9DB5-751EC1D82664}" type="slidenum">
              <a:rPr lang="en-US" altLang="en-US" sz="5100"/>
              <a:pPr/>
              <a:t>1</a:t>
            </a:fld>
            <a:endParaRPr lang="en-US" altLang="en-US" sz="51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985936"/>
            <a:ext cx="24688800" cy="12733867"/>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19210869"/>
            <a:ext cx="24688800" cy="8830731"/>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5211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416066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947334"/>
            <a:ext cx="709803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947334"/>
            <a:ext cx="2088261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5621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75158" y="1947336"/>
            <a:ext cx="19731789" cy="229922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6002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9118606"/>
            <a:ext cx="28392120" cy="15214597"/>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24477139"/>
            <a:ext cx="28392120" cy="80009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04872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9736667"/>
            <a:ext cx="1399032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9736667"/>
            <a:ext cx="1399032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69973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36"/>
            <a:ext cx="28392120" cy="7069669"/>
          </a:xfrm>
        </p:spPr>
        <p:txBody>
          <a:bodyPr/>
          <a:lstStyle/>
          <a:p>
            <a:r>
              <a:rPr lang="en-US"/>
              <a:t>Click to edit Master title style</a:t>
            </a:r>
          </a:p>
        </p:txBody>
      </p:sp>
      <p:sp>
        <p:nvSpPr>
          <p:cNvPr id="3" name="Text Placeholder 2"/>
          <p:cNvSpPr>
            <a:spLocks noGrp="1"/>
          </p:cNvSpPr>
          <p:nvPr>
            <p:ph type="body" idx="1"/>
          </p:nvPr>
        </p:nvSpPr>
        <p:spPr>
          <a:xfrm>
            <a:off x="2267429" y="8966203"/>
            <a:ext cx="13926025"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p:cNvSpPr>
            <a:spLocks noGrp="1"/>
          </p:cNvSpPr>
          <p:nvPr>
            <p:ph sz="half" idx="2"/>
          </p:nvPr>
        </p:nvSpPr>
        <p:spPr>
          <a:xfrm>
            <a:off x="2267429" y="13360400"/>
            <a:ext cx="13926025"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8966203"/>
            <a:ext cx="13994608"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p:cNvSpPr>
            <a:spLocks noGrp="1"/>
          </p:cNvSpPr>
          <p:nvPr>
            <p:ph sz="quarter" idx="4"/>
          </p:nvPr>
        </p:nvSpPr>
        <p:spPr>
          <a:xfrm>
            <a:off x="16664940" y="13360400"/>
            <a:ext cx="13994608"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98219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35260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12352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5266269"/>
            <a:ext cx="16664940" cy="25992667"/>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73886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5266269"/>
            <a:ext cx="16664940" cy="25992667"/>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86390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8384" y="1947336"/>
            <a:ext cx="24880102" cy="22992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63140" y="4915168"/>
            <a:ext cx="28392120" cy="2802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22475" y="32956500"/>
            <a:ext cx="28884563" cy="2891369"/>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pic>
        <p:nvPicPr>
          <p:cNvPr id="9" name="Picture 322" descr="casos logo-2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839913" y="914400"/>
            <a:ext cx="3998596"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26"/>
          <p:cNvSpPr>
            <a:spLocks noChangeArrowheads="1"/>
          </p:cNvSpPr>
          <p:nvPr userDrawn="1"/>
        </p:nvSpPr>
        <p:spPr bwMode="auto">
          <a:xfrm>
            <a:off x="2011363" y="32804100"/>
            <a:ext cx="28895675" cy="152400"/>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1" name="Rectangle 331"/>
          <p:cNvSpPr>
            <a:spLocks noChangeArrowheads="1"/>
          </p:cNvSpPr>
          <p:nvPr userDrawn="1"/>
        </p:nvSpPr>
        <p:spPr bwMode="auto">
          <a:xfrm flipV="1">
            <a:off x="1839914" y="4216928"/>
            <a:ext cx="29915996" cy="45719"/>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2" name="Text Box 334"/>
          <p:cNvSpPr txBox="1">
            <a:spLocks noChangeArrowheads="1"/>
          </p:cNvSpPr>
          <p:nvPr userDrawn="1"/>
        </p:nvSpPr>
        <p:spPr bwMode="auto">
          <a:xfrm>
            <a:off x="26267410" y="3447257"/>
            <a:ext cx="438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b="1" dirty="0">
                <a:solidFill>
                  <a:schemeClr val="accent1">
                    <a:lumMod val="50000"/>
                  </a:schemeClr>
                </a:solidFill>
                <a:latin typeface="Tahoma" charset="0"/>
              </a:rPr>
              <a:t>www.casos.cs.cmu.edu</a:t>
            </a:r>
          </a:p>
        </p:txBody>
      </p:sp>
      <p:pic>
        <p:nvPicPr>
          <p:cNvPr id="13" name="Picture 321"/>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26951940" y="1406216"/>
            <a:ext cx="3372239" cy="21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36" descr="ISR_blu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504795" y="34650947"/>
            <a:ext cx="4251114" cy="12900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86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68880" rtl="0" eaLnBrk="1" latinLnBrk="0" hangingPunct="1">
        <a:lnSpc>
          <a:spcPct val="90000"/>
        </a:lnSpc>
        <a:spcBef>
          <a:spcPct val="0"/>
        </a:spcBef>
        <a:buNone/>
        <a:defRPr sz="11880" kern="1200">
          <a:solidFill>
            <a:schemeClr val="accent1">
              <a:lumMod val="50000"/>
            </a:schemeClr>
          </a:solidFill>
          <a:latin typeface="+mn-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12"/>
          <p:cNvSpPr txBox="1">
            <a:spLocks noChangeArrowheads="1"/>
          </p:cNvSpPr>
          <p:nvPr/>
        </p:nvSpPr>
        <p:spPr bwMode="auto">
          <a:xfrm>
            <a:off x="6051550" y="2366249"/>
            <a:ext cx="97472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3600" b="1" dirty="0">
                <a:latin typeface="Century Gothic" panose="020B0502020202020204" pitchFamily="34" charset="0"/>
              </a:rPr>
              <a:t>Joyce Wang</a:t>
            </a:r>
          </a:p>
          <a:p>
            <a:pPr algn="ctr"/>
            <a:r>
              <a:rPr lang="en-US" altLang="en-US" sz="2000" b="1" dirty="0" err="1">
                <a:latin typeface="Century Gothic" panose="020B0502020202020204" pitchFamily="34" charset="0"/>
              </a:rPr>
              <a:t>xinyiw@andrew.cmu.du</a:t>
            </a:r>
            <a:endParaRPr lang="en-US" altLang="en-US" sz="2000" b="1" dirty="0">
              <a:latin typeface="Century Gothic" panose="020B0502020202020204" pitchFamily="34" charset="0"/>
            </a:endParaRPr>
          </a:p>
        </p:txBody>
      </p:sp>
      <p:sp>
        <p:nvSpPr>
          <p:cNvPr id="2056" name="Rectangle 60"/>
          <p:cNvSpPr>
            <a:spLocks noChangeArrowheads="1"/>
          </p:cNvSpPr>
          <p:nvPr/>
        </p:nvSpPr>
        <p:spPr bwMode="auto">
          <a:xfrm>
            <a:off x="1925638" y="33296664"/>
            <a:ext cx="2898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sz="3200" dirty="0"/>
              <a:t>This work was supported in part by the {INSERT FUNDING AGENCY} through, Grant {INSERT GRANT NUMBER} and the Center for Computational Analysis of Social and Organization Systems (CASOS). The views and conclusions contained in this document are those of the authors and should not be interpreted as representing official policies, either expressed or implied, of the {INSERT FUNDING AGENCY} or the U.S. government.</a:t>
            </a:r>
          </a:p>
        </p:txBody>
      </p:sp>
      <p:sp>
        <p:nvSpPr>
          <p:cNvPr id="31" name="Text Box 12">
            <a:extLst>
              <a:ext uri="{FF2B5EF4-FFF2-40B4-BE49-F238E27FC236}">
                <a16:creationId xmlns:a16="http://schemas.microsoft.com/office/drawing/2014/main" id="{6864DF85-B63D-4A53-B4F0-3000E977383C}"/>
              </a:ext>
            </a:extLst>
          </p:cNvPr>
          <p:cNvSpPr txBox="1">
            <a:spLocks noChangeArrowheads="1"/>
          </p:cNvSpPr>
          <p:nvPr/>
        </p:nvSpPr>
        <p:spPr bwMode="auto">
          <a:xfrm>
            <a:off x="17276983" y="2366249"/>
            <a:ext cx="97472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3600" b="1" dirty="0">
                <a:latin typeface="Century Gothic" panose="020B0502020202020204" pitchFamily="34" charset="0"/>
              </a:rPr>
              <a:t>Kathleen M. Carley</a:t>
            </a:r>
          </a:p>
          <a:p>
            <a:pPr algn="ctr"/>
            <a:r>
              <a:rPr lang="en-US" altLang="en-US" sz="2000" b="1" dirty="0" err="1">
                <a:latin typeface="Century Gothic" panose="020B0502020202020204" pitchFamily="34" charset="0"/>
              </a:rPr>
              <a:t>kathleen.carley@cs.cmu.edu</a:t>
            </a:r>
            <a:endParaRPr lang="en-US" altLang="en-US" sz="2000" b="1" dirty="0">
              <a:latin typeface="Century Gothic" panose="020B0502020202020204" pitchFamily="34" charset="0"/>
            </a:endParaRPr>
          </a:p>
        </p:txBody>
      </p:sp>
      <p:sp>
        <p:nvSpPr>
          <p:cNvPr id="2" name="TextBox 1"/>
          <p:cNvSpPr txBox="1"/>
          <p:nvPr/>
        </p:nvSpPr>
        <p:spPr>
          <a:xfrm>
            <a:off x="1925638" y="4617719"/>
            <a:ext cx="29804042" cy="3046988"/>
          </a:xfrm>
          <a:prstGeom prst="rect">
            <a:avLst/>
          </a:prstGeom>
          <a:noFill/>
        </p:spPr>
        <p:txBody>
          <a:bodyPr wrap="square" rtlCol="0">
            <a:spAutoFit/>
          </a:bodyPr>
          <a:lstStyle/>
          <a:p>
            <a:r>
              <a:rPr lang="en-US" sz="9600" dirty="0">
                <a:latin typeface="+mj-lt"/>
              </a:rPr>
              <a:t>How Op-Eds Influence Discourse on Twitter: An Online Ethnographic Study</a:t>
            </a:r>
          </a:p>
        </p:txBody>
      </p:sp>
      <p:sp>
        <p:nvSpPr>
          <p:cNvPr id="6" name="Rectangle 5">
            <a:extLst>
              <a:ext uri="{FF2B5EF4-FFF2-40B4-BE49-F238E27FC236}">
                <a16:creationId xmlns:a16="http://schemas.microsoft.com/office/drawing/2014/main" id="{1073B7AA-1F71-9044-876F-843B1797208B}"/>
              </a:ext>
            </a:extLst>
          </p:cNvPr>
          <p:cNvSpPr txBox="1"/>
          <p:nvPr/>
        </p:nvSpPr>
        <p:spPr>
          <a:xfrm>
            <a:off x="2004487" y="15435623"/>
            <a:ext cx="8365000" cy="6714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685800">
              <a:lnSpc>
                <a:spcPct val="90000"/>
              </a:lnSpc>
              <a:spcAft>
                <a:spcPts val="1200"/>
              </a:spcAft>
              <a:defRPr sz="1200" b="1">
                <a:solidFill>
                  <a:srgbClr val="139CFF"/>
                </a:solidFill>
                <a:latin typeface="Times"/>
                <a:ea typeface="Times"/>
                <a:cs typeface="Times"/>
                <a:sym typeface="Times"/>
              </a:defRPr>
            </a:pPr>
            <a:r>
              <a:rPr sz="3000" dirty="0">
                <a:latin typeface="+mj-lt"/>
                <a:cs typeface="Calibri" panose="020F0502020204030204" pitchFamily="34" charset="0"/>
              </a:rPr>
              <a:t>Op-Eds: Past and Present</a:t>
            </a:r>
          </a:p>
          <a:p>
            <a:pPr>
              <a:spcBef>
                <a:spcPts val="800"/>
              </a:spcBef>
              <a:defRPr sz="900" b="1">
                <a:latin typeface="Times"/>
                <a:ea typeface="Times"/>
                <a:cs typeface="Times"/>
                <a:sym typeface="Times"/>
              </a:defRPr>
            </a:pPr>
            <a:r>
              <a:rPr sz="3000" dirty="0">
                <a:latin typeface="Calibri" panose="020F0502020204030204" pitchFamily="34" charset="0"/>
                <a:cs typeface="Calibri" panose="020F0502020204030204" pitchFamily="34" charset="0"/>
              </a:rPr>
              <a:t>“A page of clashing opinions, however, was the aim from the beginning.”</a:t>
            </a:r>
            <a:r>
              <a:rPr lang="en-US" sz="3000" baseline="30000" dirty="0">
                <a:latin typeface="Calibri" panose="020F0502020204030204" pitchFamily="34" charset="0"/>
                <a:cs typeface="Calibri" panose="020F0502020204030204" pitchFamily="34" charset="0"/>
              </a:rPr>
              <a:t>1</a:t>
            </a:r>
            <a:r>
              <a:rPr sz="3000" dirty="0">
                <a:latin typeface="Calibri" panose="020F0502020204030204" pitchFamily="34" charset="0"/>
                <a:cs typeface="Calibri" panose="020F0502020204030204" pitchFamily="34" charset="0"/>
              </a:rPr>
              <a:t> </a:t>
            </a:r>
          </a:p>
          <a:p>
            <a:pPr algn="r">
              <a:defRPr sz="900" b="1">
                <a:latin typeface="Times"/>
                <a:ea typeface="Times"/>
                <a:cs typeface="Times"/>
                <a:sym typeface="Times"/>
              </a:defRPr>
            </a:pPr>
            <a:r>
              <a:rPr sz="3000" b="0" dirty="0">
                <a:latin typeface="Calibri" panose="020F0502020204030204" pitchFamily="34" charset="0"/>
                <a:cs typeface="Calibri" panose="020F0502020204030204" pitchFamily="34" charset="0"/>
              </a:rPr>
              <a:t>—</a:t>
            </a:r>
            <a:r>
              <a:rPr sz="3000" b="0" i="1" dirty="0">
                <a:latin typeface="Calibri" panose="020F0502020204030204" pitchFamily="34" charset="0"/>
                <a:cs typeface="Calibri" panose="020F0502020204030204" pitchFamily="34" charset="0"/>
              </a:rPr>
              <a:t>The New York Times</a:t>
            </a:r>
            <a:r>
              <a:rPr sz="3000" b="0" dirty="0">
                <a:latin typeface="Calibri" panose="020F0502020204030204" pitchFamily="34" charset="0"/>
                <a:cs typeface="Calibri" panose="020F0502020204030204" pitchFamily="34" charset="0"/>
              </a:rPr>
              <a:t>, 2004</a:t>
            </a:r>
          </a:p>
          <a:p>
            <a:pPr>
              <a:spcBef>
                <a:spcPts val="800"/>
              </a:spcBef>
              <a:defRPr sz="900" b="1">
                <a:latin typeface="Times"/>
                <a:ea typeface="Times"/>
                <a:cs typeface="Times"/>
                <a:sym typeface="Times"/>
              </a:defRPr>
            </a:pPr>
            <a:r>
              <a:rPr sz="3000" dirty="0">
                <a:latin typeface="Calibri" panose="020F0502020204030204" pitchFamily="34" charset="0"/>
                <a:cs typeface="Calibri" panose="020F0502020204030204" pitchFamily="34" charset="0"/>
              </a:rPr>
              <a:t>“We like controversy.”</a:t>
            </a:r>
            <a:r>
              <a:rPr lang="en-US" sz="3000" baseline="30000" dirty="0">
                <a:latin typeface="Calibri" panose="020F0502020204030204" pitchFamily="34" charset="0"/>
                <a:cs typeface="Calibri" panose="020F0502020204030204" pitchFamily="34" charset="0"/>
              </a:rPr>
              <a:t>2</a:t>
            </a:r>
            <a:r>
              <a:rPr sz="3000" dirty="0">
                <a:latin typeface="Calibri" panose="020F0502020204030204" pitchFamily="34" charset="0"/>
                <a:cs typeface="Calibri" panose="020F0502020204030204" pitchFamily="34" charset="0"/>
              </a:rPr>
              <a:t> </a:t>
            </a:r>
          </a:p>
          <a:p>
            <a:pPr algn="r">
              <a:defRPr sz="900" b="1">
                <a:latin typeface="Times"/>
                <a:ea typeface="Times"/>
                <a:cs typeface="Times"/>
                <a:sym typeface="Times"/>
              </a:defRPr>
            </a:pPr>
            <a:r>
              <a:rPr sz="3000" b="0" dirty="0">
                <a:latin typeface="Calibri" panose="020F0502020204030204" pitchFamily="34" charset="0"/>
                <a:cs typeface="Calibri" panose="020F0502020204030204" pitchFamily="34" charset="0"/>
              </a:rPr>
              <a:t>—</a:t>
            </a:r>
            <a:r>
              <a:rPr sz="3000" b="0" i="1" dirty="0">
                <a:latin typeface="Calibri" panose="020F0502020204030204" pitchFamily="34" charset="0"/>
                <a:cs typeface="Calibri" panose="020F0502020204030204" pitchFamily="34" charset="0"/>
              </a:rPr>
              <a:t>The Los Angeles Times</a:t>
            </a:r>
            <a:r>
              <a:rPr sz="3000" b="0" dirty="0">
                <a:latin typeface="Calibri" panose="020F0502020204030204" pitchFamily="34" charset="0"/>
                <a:cs typeface="Calibri" panose="020F0502020204030204" pitchFamily="34" charset="0"/>
              </a:rPr>
              <a:t>, 1967</a:t>
            </a:r>
          </a:p>
          <a:p>
            <a:pPr defTabSz="685800">
              <a:spcBef>
                <a:spcPts val="12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In the early 1900s, major newspapers across the United States experimented with op-eds as </a:t>
            </a:r>
            <a:r>
              <a:rPr sz="3000" b="1" dirty="0">
                <a:latin typeface="Calibri" panose="020F0502020204030204" pitchFamily="34" charset="0"/>
                <a:cs typeface="Calibri" panose="020F0502020204030204" pitchFamily="34" charset="0"/>
              </a:rPr>
              <a:t>an innovative public forum for commentary</a:t>
            </a:r>
            <a:r>
              <a:rPr lang="en-US" sz="3000" b="1" baseline="30000" dirty="0">
                <a:latin typeface="Calibri" panose="020F0502020204030204" pitchFamily="34" charset="0"/>
                <a:cs typeface="Calibri" panose="020F0502020204030204" pitchFamily="34" charset="0"/>
              </a:rPr>
              <a:t>3</a:t>
            </a:r>
            <a:r>
              <a:rPr sz="3000" dirty="0">
                <a:latin typeface="Calibri" panose="020F0502020204030204" pitchFamily="34" charset="0"/>
                <a:cs typeface="Calibri" panose="020F0502020204030204" pitchFamily="34" charset="0"/>
              </a:rPr>
              <a:t>. </a:t>
            </a:r>
          </a:p>
          <a:p>
            <a:pPr defTabSz="685800">
              <a:spcBef>
                <a:spcPts val="12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Designed to democratize social and political discourse, the op-ed section </a:t>
            </a:r>
            <a:r>
              <a:rPr sz="3000" b="1" dirty="0">
                <a:latin typeface="Calibri" panose="020F0502020204030204" pitchFamily="34" charset="0"/>
                <a:cs typeface="Calibri" panose="020F0502020204030204" pitchFamily="34" charset="0"/>
              </a:rPr>
              <a:t>includes diverse voices and opinions</a:t>
            </a:r>
            <a:r>
              <a:rPr sz="3000" dirty="0">
                <a:latin typeface="Calibri" panose="020F0502020204030204" pitchFamily="34" charset="0"/>
                <a:cs typeface="Calibri" panose="020F0502020204030204" pitchFamily="34" charset="0"/>
              </a:rPr>
              <a:t> from a variety of professions, identities, backgrounds, and across the political spectrum.</a:t>
            </a:r>
          </a:p>
        </p:txBody>
      </p:sp>
      <p:sp>
        <p:nvSpPr>
          <p:cNvPr id="7" name="Rectangle 6">
            <a:extLst>
              <a:ext uri="{FF2B5EF4-FFF2-40B4-BE49-F238E27FC236}">
                <a16:creationId xmlns:a16="http://schemas.microsoft.com/office/drawing/2014/main" id="{0E388E32-5688-5641-B4FA-5137D0B9839F}"/>
              </a:ext>
            </a:extLst>
          </p:cNvPr>
          <p:cNvSpPr txBox="1"/>
          <p:nvPr/>
        </p:nvSpPr>
        <p:spPr>
          <a:xfrm>
            <a:off x="1981026" y="8016000"/>
            <a:ext cx="8404683" cy="6971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685800">
              <a:lnSpc>
                <a:spcPct val="90000"/>
              </a:lnSpc>
              <a:defRPr sz="1200" b="1">
                <a:solidFill>
                  <a:srgbClr val="139CFF"/>
                </a:solidFill>
                <a:latin typeface="Times"/>
                <a:ea typeface="Times"/>
                <a:cs typeface="Times"/>
                <a:sym typeface="Times"/>
              </a:defRPr>
            </a:pPr>
            <a:r>
              <a:rPr sz="3000" dirty="0">
                <a:latin typeface="+mj-lt"/>
                <a:cs typeface="Calibri" panose="020F0502020204030204" pitchFamily="34" charset="0"/>
              </a:rPr>
              <a:t>Introduction</a:t>
            </a:r>
          </a:p>
          <a:p>
            <a:pPr defTabSz="685800">
              <a:spcBef>
                <a:spcPts val="12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This study examines discourse patterns around opinion articles shared by major news agencies on the platform of Twitter. </a:t>
            </a:r>
          </a:p>
          <a:p>
            <a:pPr defTabSz="685800">
              <a:spcBef>
                <a:spcPts val="1200"/>
              </a:spcBef>
              <a:defRPr sz="700">
                <a:latin typeface="Times"/>
                <a:ea typeface="Times"/>
                <a:cs typeface="Times"/>
                <a:sym typeface="Times"/>
              </a:defRPr>
            </a:pPr>
            <a:r>
              <a:rPr sz="3000" b="1" dirty="0">
                <a:latin typeface="Calibri" panose="020F0502020204030204" pitchFamily="34" charset="0"/>
                <a:cs typeface="Calibri" panose="020F0502020204030204" pitchFamily="34" charset="0"/>
              </a:rPr>
              <a:t>Purpose</a:t>
            </a:r>
            <a:r>
              <a:rPr sz="3000" dirty="0">
                <a:latin typeface="Calibri" panose="020F0502020204030204" pitchFamily="34" charset="0"/>
                <a:cs typeface="Calibri" panose="020F0502020204030204" pitchFamily="34" charset="0"/>
              </a:rPr>
              <a:t>: to help news professionals become more informed in their creation and curation of content for social media platforms, which have very different affordances from print, websites, news letters, and other channels of news dissemination.</a:t>
            </a:r>
          </a:p>
          <a:p>
            <a:pPr defTabSz="685800">
              <a:spcBef>
                <a:spcPts val="12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Taking a mixed-methods approach, this work in progress</a:t>
            </a:r>
          </a:p>
          <a:p>
            <a:pPr marL="457200" indent="-457200" defTabSz="685800">
              <a:buSzPct val="100000"/>
              <a:buFont typeface="Arial" panose="020B0604020202020204" pitchFamily="34" charset="0"/>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traces the history of op-eds in print</a:t>
            </a:r>
          </a:p>
          <a:p>
            <a:pPr marL="457200" indent="-457200" defTabSz="685800">
              <a:buSzPct val="100000"/>
              <a:buFont typeface="Arial" panose="020B0604020202020204" pitchFamily="34" charset="0"/>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makes online observations</a:t>
            </a:r>
          </a:p>
          <a:p>
            <a:pPr marL="457200" indent="-457200" defTabSz="685800">
              <a:buSzPct val="100000"/>
              <a:buFont typeface="Arial" panose="020B0604020202020204" pitchFamily="34" charset="0"/>
              <a:buChar char="•"/>
              <a:defRPr sz="700">
                <a:latin typeface="Times"/>
                <a:ea typeface="Times"/>
                <a:cs typeface="Times"/>
                <a:sym typeface="Times"/>
              </a:defRPr>
            </a:pPr>
            <a:r>
              <a:rPr sz="3000" dirty="0">
                <a:latin typeface="Calibri" panose="020F0502020204030204" pitchFamily="34" charset="0"/>
                <a:cs typeface="Calibri" panose="020F0502020204030204" pitchFamily="34" charset="0"/>
              </a:rPr>
              <a:t>performs social network analysis</a:t>
            </a:r>
          </a:p>
        </p:txBody>
      </p:sp>
      <p:sp>
        <p:nvSpPr>
          <p:cNvPr id="8" name="Rectangle 12">
            <a:extLst>
              <a:ext uri="{FF2B5EF4-FFF2-40B4-BE49-F238E27FC236}">
                <a16:creationId xmlns:a16="http://schemas.microsoft.com/office/drawing/2014/main" id="{BB809889-7CD7-6740-9A27-C84B225DF7B6}"/>
              </a:ext>
            </a:extLst>
          </p:cNvPr>
          <p:cNvSpPr txBox="1"/>
          <p:nvPr/>
        </p:nvSpPr>
        <p:spPr>
          <a:xfrm>
            <a:off x="22174827" y="25513018"/>
            <a:ext cx="8975864" cy="7940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pPr>
              <a:spcAft>
                <a:spcPts val="1200"/>
              </a:spcAft>
            </a:pPr>
            <a:r>
              <a:rPr sz="3000" dirty="0">
                <a:latin typeface="Calibri" panose="020F0502020204030204" pitchFamily="34" charset="0"/>
                <a:cs typeface="Calibri" panose="020F0502020204030204" pitchFamily="34" charset="0"/>
              </a:rPr>
              <a:t>Future works</a:t>
            </a:r>
            <a:endParaRPr lang="en-US" sz="30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Extend experiments to multiple news agencies</a:t>
            </a: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Contextualize findings by consulting literatures</a:t>
            </a:r>
          </a:p>
          <a:p>
            <a:pPr marL="457200" indent="-457200">
              <a:buFont typeface="Arial" panose="020B0604020202020204" pitchFamily="34" charset="0"/>
              <a:buChar char="•"/>
            </a:pPr>
            <a:r>
              <a:rPr lang="en-US" sz="3000" b="0" dirty="0">
                <a:solidFill>
                  <a:schemeClr val="tx1"/>
                </a:solidFill>
                <a:latin typeface="Calibri" panose="020F0502020204030204" pitchFamily="34" charset="0"/>
                <a:cs typeface="Calibri" panose="020F0502020204030204" pitchFamily="34" charset="0"/>
              </a:rPr>
              <a:t>Create recommendations for social media managers and news curators</a:t>
            </a:r>
          </a:p>
          <a:p>
            <a:pPr marL="457200" indent="-457200">
              <a:buFont typeface="Arial" panose="020B0604020202020204" pitchFamily="34" charset="0"/>
              <a:buChar char="•"/>
            </a:pPr>
            <a:endParaRPr lang="en-US" sz="3000" b="0" dirty="0">
              <a:solidFill>
                <a:schemeClr val="tx1"/>
              </a:solidFill>
              <a:latin typeface="Calibri" panose="020F0502020204030204" pitchFamily="34" charset="0"/>
              <a:cs typeface="Calibri" panose="020F0502020204030204" pitchFamily="34" charset="0"/>
            </a:endParaRPr>
          </a:p>
          <a:p>
            <a:r>
              <a:rPr lang="en-US" sz="3000" dirty="0">
                <a:latin typeface="Calibri" panose="020F0502020204030204" pitchFamily="34" charset="0"/>
                <a:cs typeface="Calibri" panose="020F0502020204030204" pitchFamily="34" charset="0"/>
              </a:rPr>
              <a:t>References</a:t>
            </a:r>
          </a:p>
          <a:p>
            <a:pPr marL="514350" indent="-514350">
              <a:buFont typeface="+mj-lt"/>
              <a:buAutoNum type="arabicPeriod"/>
            </a:pPr>
            <a:r>
              <a:rPr lang="en-US" sz="2200" b="0" dirty="0">
                <a:solidFill>
                  <a:schemeClr val="tx1"/>
                </a:solidFill>
                <a:latin typeface="Calibri" panose="020F0502020204030204" pitchFamily="34" charset="0"/>
                <a:cs typeface="Calibri" panose="020F0502020204030204" pitchFamily="34" charset="0"/>
              </a:rPr>
              <a:t>Shipley, David. “And Now a Word From Op-Ed,” </a:t>
            </a:r>
            <a:r>
              <a:rPr lang="en-US" sz="2200" b="0" i="1" dirty="0">
                <a:solidFill>
                  <a:schemeClr val="tx1"/>
                </a:solidFill>
                <a:latin typeface="Calibri" panose="020F0502020204030204" pitchFamily="34" charset="0"/>
                <a:cs typeface="Calibri" panose="020F0502020204030204" pitchFamily="34" charset="0"/>
              </a:rPr>
              <a:t>The New York Times</a:t>
            </a:r>
            <a:r>
              <a:rPr lang="en-US" sz="2200" b="0" dirty="0">
                <a:solidFill>
                  <a:schemeClr val="tx1"/>
                </a:solidFill>
                <a:latin typeface="Calibri" panose="020F0502020204030204" pitchFamily="34" charset="0"/>
                <a:cs typeface="Calibri" panose="020F0502020204030204" pitchFamily="34" charset="0"/>
              </a:rPr>
              <a:t>, Feb 1, 2004.</a:t>
            </a:r>
          </a:p>
          <a:p>
            <a:pPr marL="514350" indent="-514350">
              <a:buFont typeface="+mj-lt"/>
              <a:buAutoNum type="arabicPeriod"/>
            </a:pPr>
            <a:r>
              <a:rPr lang="en-US" sz="2200" b="0" dirty="0">
                <a:solidFill>
                  <a:schemeClr val="tx1"/>
                </a:solidFill>
                <a:latin typeface="Calibri" panose="020F0502020204030204" pitchFamily="34" charset="0"/>
                <a:cs typeface="Calibri" panose="020F0502020204030204" pitchFamily="34" charset="0"/>
              </a:rPr>
              <a:t>Bassett, James. "The Battle of the Analysts," </a:t>
            </a:r>
            <a:r>
              <a:rPr lang="en-US" sz="2200" b="0" i="1" dirty="0">
                <a:solidFill>
                  <a:schemeClr val="tx1"/>
                </a:solidFill>
                <a:latin typeface="Calibri" panose="020F0502020204030204" pitchFamily="34" charset="0"/>
                <a:cs typeface="Calibri" panose="020F0502020204030204" pitchFamily="34" charset="0"/>
              </a:rPr>
              <a:t>The Los Angeles Times</a:t>
            </a:r>
            <a:r>
              <a:rPr lang="en-US" sz="2200" b="0" dirty="0">
                <a:solidFill>
                  <a:schemeClr val="tx1"/>
                </a:solidFill>
                <a:latin typeface="Calibri" panose="020F0502020204030204" pitchFamily="34" charset="0"/>
                <a:cs typeface="Calibri" panose="020F0502020204030204" pitchFamily="34" charset="0"/>
              </a:rPr>
              <a:t>, November 26, 1967, p. 6. </a:t>
            </a:r>
          </a:p>
          <a:p>
            <a:pPr marL="514350" indent="-514350">
              <a:buFont typeface="+mj-lt"/>
              <a:buAutoNum type="arabicPeriod"/>
            </a:pPr>
            <a:r>
              <a:rPr lang="en-US" sz="2200" b="0" dirty="0">
                <a:solidFill>
                  <a:schemeClr val="tx1"/>
                </a:solidFill>
                <a:latin typeface="Calibri" panose="020F0502020204030204" pitchFamily="34" charset="0"/>
                <a:cs typeface="Calibri" panose="020F0502020204030204" pitchFamily="34" charset="0"/>
              </a:rPr>
              <a:t>Socolow, Michael J. "A profitable public sphere: the creation of the New York times Op-ed page." </a:t>
            </a:r>
            <a:r>
              <a:rPr lang="en-US" sz="2200" b="0" i="1" dirty="0">
                <a:solidFill>
                  <a:schemeClr val="tx1"/>
                </a:solidFill>
                <a:latin typeface="Calibri" panose="020F0502020204030204" pitchFamily="34" charset="0"/>
                <a:cs typeface="Calibri" panose="020F0502020204030204" pitchFamily="34" charset="0"/>
              </a:rPr>
              <a:t>Journalism &amp; Mass Communication Quarterly</a:t>
            </a:r>
            <a:r>
              <a:rPr lang="en-US" sz="2200" b="0" dirty="0">
                <a:solidFill>
                  <a:schemeClr val="tx1"/>
                </a:solidFill>
                <a:latin typeface="Calibri" panose="020F0502020204030204" pitchFamily="34" charset="0"/>
                <a:cs typeface="Calibri" panose="020F0502020204030204" pitchFamily="34" charset="0"/>
              </a:rPr>
              <a:t> 87.2 (2010): 281-296.</a:t>
            </a:r>
          </a:p>
          <a:p>
            <a:pPr marL="514350" indent="-514350">
              <a:buFont typeface="+mj-lt"/>
              <a:buAutoNum type="arabicPeriod"/>
            </a:pPr>
            <a:r>
              <a:rPr lang="en-US" sz="2200" b="0" dirty="0" err="1">
                <a:solidFill>
                  <a:schemeClr val="tx1"/>
                </a:solidFill>
                <a:latin typeface="Calibri" panose="020F0502020204030204" pitchFamily="34" charset="0"/>
                <a:cs typeface="Calibri" panose="020F0502020204030204" pitchFamily="34" charset="0"/>
              </a:rPr>
              <a:t>Pennebaker</a:t>
            </a:r>
            <a:r>
              <a:rPr lang="en-US" sz="2200" b="0" dirty="0">
                <a:solidFill>
                  <a:schemeClr val="tx1"/>
                </a:solidFill>
                <a:latin typeface="Calibri" panose="020F0502020204030204" pitchFamily="34" charset="0"/>
                <a:cs typeface="Calibri" panose="020F0502020204030204" pitchFamily="34" charset="0"/>
              </a:rPr>
              <a:t>, James W., and Laura A. King. "Linguistic styles: Language use as an individual difference." </a:t>
            </a:r>
            <a:r>
              <a:rPr lang="en-US" sz="2200" b="0" i="1" dirty="0">
                <a:solidFill>
                  <a:schemeClr val="tx1"/>
                </a:solidFill>
                <a:latin typeface="Calibri" panose="020F0502020204030204" pitchFamily="34" charset="0"/>
                <a:cs typeface="Calibri" panose="020F0502020204030204" pitchFamily="34" charset="0"/>
              </a:rPr>
              <a:t>Journal of personality and social psychology</a:t>
            </a:r>
            <a:r>
              <a:rPr lang="en-US" sz="2200" b="0" dirty="0">
                <a:solidFill>
                  <a:schemeClr val="tx1"/>
                </a:solidFill>
                <a:latin typeface="Calibri" panose="020F0502020204030204" pitchFamily="34" charset="0"/>
                <a:cs typeface="Calibri" panose="020F0502020204030204" pitchFamily="34" charset="0"/>
              </a:rPr>
              <a:t> 77.6 (1999): 1296.</a:t>
            </a:r>
          </a:p>
          <a:p>
            <a:pPr marL="514350" indent="-514350">
              <a:buFont typeface="+mj-lt"/>
              <a:buAutoNum type="arabicPeriod"/>
            </a:pPr>
            <a:endParaRPr lang="en-US" b="0" dirty="0"/>
          </a:p>
          <a:p>
            <a:pPr marL="514350" indent="-514350">
              <a:buFont typeface="+mj-lt"/>
              <a:buAutoNum type="arabicPeriod"/>
            </a:pPr>
            <a:endParaRPr lang="en-US" sz="3000" b="0" dirty="0">
              <a:solidFill>
                <a:schemeClr val="tx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sz="3000" b="0" dirty="0">
              <a:solidFill>
                <a:schemeClr val="tx1"/>
              </a:solidFill>
              <a:latin typeface="Calibri" panose="020F0502020204030204" pitchFamily="34" charset="0"/>
              <a:cs typeface="Calibri" panose="020F0502020204030204" pitchFamily="34" charset="0"/>
            </a:endParaRPr>
          </a:p>
        </p:txBody>
      </p:sp>
      <p:sp>
        <p:nvSpPr>
          <p:cNvPr id="10" name="Rectangle 14">
            <a:extLst>
              <a:ext uri="{FF2B5EF4-FFF2-40B4-BE49-F238E27FC236}">
                <a16:creationId xmlns:a16="http://schemas.microsoft.com/office/drawing/2014/main" id="{4BA696FF-C40F-A546-8F16-250CBE89312B}"/>
              </a:ext>
            </a:extLst>
          </p:cNvPr>
          <p:cNvSpPr txBox="1"/>
          <p:nvPr/>
        </p:nvSpPr>
        <p:spPr>
          <a:xfrm>
            <a:off x="11359098" y="17830638"/>
            <a:ext cx="98792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r>
              <a:rPr sz="3000" dirty="0">
                <a:latin typeface="Calibri" panose="020F0502020204030204" pitchFamily="34" charset="0"/>
                <a:cs typeface="Calibri" panose="020F0502020204030204" pitchFamily="34" charset="0"/>
              </a:rPr>
              <a:t>Observation A: Replies to opinion articles exhibit high level of neuroticism.</a:t>
            </a:r>
          </a:p>
        </p:txBody>
      </p:sp>
      <p:sp>
        <p:nvSpPr>
          <p:cNvPr id="11" name="Rectangle 15">
            <a:extLst>
              <a:ext uri="{FF2B5EF4-FFF2-40B4-BE49-F238E27FC236}">
                <a16:creationId xmlns:a16="http://schemas.microsoft.com/office/drawing/2014/main" id="{9193B7C5-D83A-7143-87E1-6C2A0C501F53}"/>
              </a:ext>
            </a:extLst>
          </p:cNvPr>
          <p:cNvSpPr txBox="1"/>
          <p:nvPr/>
        </p:nvSpPr>
        <p:spPr>
          <a:xfrm>
            <a:off x="22211707" y="7952857"/>
            <a:ext cx="940343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r>
              <a:rPr sz="3000" dirty="0">
                <a:latin typeface="+mn-lt"/>
              </a:rPr>
              <a:t>Observation </a:t>
            </a:r>
            <a:r>
              <a:rPr lang="en-US" sz="3000" dirty="0">
                <a:latin typeface="+mn-lt"/>
              </a:rPr>
              <a:t>C</a:t>
            </a:r>
            <a:r>
              <a:rPr sz="3000" dirty="0">
                <a:latin typeface="+mn-lt"/>
              </a:rPr>
              <a:t>: </a:t>
            </a:r>
            <a:r>
              <a:rPr lang="en-US" sz="3000" dirty="0">
                <a:latin typeface="+mn-lt"/>
              </a:rPr>
              <a:t>Users engage with opinion articles mostly through retweeting (&gt;replying &gt;mentioning&gt;quoting).</a:t>
            </a:r>
            <a:endParaRPr sz="3000" dirty="0">
              <a:latin typeface="+mn-lt"/>
            </a:endParaRPr>
          </a:p>
        </p:txBody>
      </p:sp>
      <p:sp>
        <p:nvSpPr>
          <p:cNvPr id="12" name="Rectangle 16">
            <a:extLst>
              <a:ext uri="{FF2B5EF4-FFF2-40B4-BE49-F238E27FC236}">
                <a16:creationId xmlns:a16="http://schemas.microsoft.com/office/drawing/2014/main" id="{ADCE76F3-FA08-AA4F-9BA5-6F3402F12AD9}"/>
              </a:ext>
            </a:extLst>
          </p:cNvPr>
          <p:cNvSpPr txBox="1"/>
          <p:nvPr/>
        </p:nvSpPr>
        <p:spPr>
          <a:xfrm>
            <a:off x="22174827" y="17688986"/>
            <a:ext cx="8975864" cy="30162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pPr>
              <a:spcAft>
                <a:spcPts val="1200"/>
              </a:spcAft>
            </a:pPr>
            <a:r>
              <a:rPr sz="3000" dirty="0">
                <a:latin typeface="Calibri" panose="020F0502020204030204" pitchFamily="34" charset="0"/>
                <a:cs typeface="Calibri" panose="020F0502020204030204" pitchFamily="34" charset="0"/>
              </a:rPr>
              <a:t>Observation D: When the opinion piece doesn’t align with the news agency’s usual stance, 1) there is a higher amount of interaction, 2) the interaction is more negative</a:t>
            </a:r>
            <a:r>
              <a:rPr lang="en-US" sz="3000" dirty="0">
                <a:latin typeface="Calibri" panose="020F0502020204030204" pitchFamily="34" charset="0"/>
                <a:cs typeface="Calibri" panose="020F0502020204030204" pitchFamily="34" charset="0"/>
              </a:rPr>
              <a:t>.</a:t>
            </a:r>
          </a:p>
          <a:p>
            <a:r>
              <a:rPr lang="en-US" sz="3000" b="0" dirty="0">
                <a:solidFill>
                  <a:schemeClr val="tx1"/>
                </a:solidFill>
                <a:latin typeface="Calibri" panose="020F0502020204030204" pitchFamily="34" charset="0"/>
                <a:cs typeface="Calibri" panose="020F0502020204030204" pitchFamily="34" charset="0"/>
              </a:rPr>
              <a:t>Based on observations on all tweets with &gt; 50 replies by @</a:t>
            </a:r>
            <a:r>
              <a:rPr lang="en-US" sz="3000" b="0" dirty="0" err="1">
                <a:solidFill>
                  <a:schemeClr val="tx1"/>
                </a:solidFill>
                <a:latin typeface="Calibri" panose="020F0502020204030204" pitchFamily="34" charset="0"/>
                <a:cs typeface="Calibri" panose="020F0502020204030204" pitchFamily="34" charset="0"/>
              </a:rPr>
              <a:t>nytopinion</a:t>
            </a:r>
            <a:r>
              <a:rPr lang="en-US" sz="3000" b="0" dirty="0">
                <a:solidFill>
                  <a:schemeClr val="tx1"/>
                </a:solidFill>
                <a:latin typeface="Calibri" panose="020F0502020204030204" pitchFamily="34" charset="0"/>
                <a:cs typeface="Calibri" panose="020F0502020204030204" pitchFamily="34" charset="0"/>
              </a:rPr>
              <a:t> over a 10-day period:</a:t>
            </a:r>
          </a:p>
        </p:txBody>
      </p:sp>
      <p:sp>
        <p:nvSpPr>
          <p:cNvPr id="13" name="Rectangle 17">
            <a:extLst>
              <a:ext uri="{FF2B5EF4-FFF2-40B4-BE49-F238E27FC236}">
                <a16:creationId xmlns:a16="http://schemas.microsoft.com/office/drawing/2014/main" id="{419F8542-4295-BA45-A691-4683A5278D7C}"/>
              </a:ext>
            </a:extLst>
          </p:cNvPr>
          <p:cNvSpPr txBox="1"/>
          <p:nvPr/>
        </p:nvSpPr>
        <p:spPr>
          <a:xfrm>
            <a:off x="11312422" y="25170707"/>
            <a:ext cx="10008252"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685800">
              <a:defRPr sz="1000" b="1">
                <a:solidFill>
                  <a:srgbClr val="139CFF"/>
                </a:solidFill>
                <a:latin typeface="Times"/>
                <a:ea typeface="Times"/>
                <a:cs typeface="Times"/>
                <a:sym typeface="Times"/>
              </a:defRPr>
            </a:lvl1pPr>
          </a:lstStyle>
          <a:p>
            <a:r>
              <a:rPr sz="3000" dirty="0">
                <a:latin typeface="+mn-lt"/>
              </a:rPr>
              <a:t>Observation </a:t>
            </a:r>
            <a:r>
              <a:rPr lang="en-US" sz="3000" dirty="0">
                <a:latin typeface="+mn-lt"/>
              </a:rPr>
              <a:t>B:</a:t>
            </a:r>
            <a:r>
              <a:rPr sz="3000" dirty="0">
                <a:latin typeface="+mn-lt"/>
              </a:rPr>
              <a:t> Twitter users tend to respond directly to content immediately visible in the tweet. </a:t>
            </a:r>
          </a:p>
        </p:txBody>
      </p:sp>
      <p:sp>
        <p:nvSpPr>
          <p:cNvPr id="14" name="Rectangle 18">
            <a:extLst>
              <a:ext uri="{FF2B5EF4-FFF2-40B4-BE49-F238E27FC236}">
                <a16:creationId xmlns:a16="http://schemas.microsoft.com/office/drawing/2014/main" id="{2CDBDA30-C758-1D44-9B97-FCB5E2D70794}"/>
              </a:ext>
            </a:extLst>
          </p:cNvPr>
          <p:cNvSpPr txBox="1"/>
          <p:nvPr/>
        </p:nvSpPr>
        <p:spPr>
          <a:xfrm>
            <a:off x="11261243" y="8016000"/>
            <a:ext cx="9977131" cy="4047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685800">
              <a:lnSpc>
                <a:spcPct val="90000"/>
              </a:lnSpc>
              <a:defRPr sz="1200" b="1">
                <a:solidFill>
                  <a:srgbClr val="139CFF"/>
                </a:solidFill>
                <a:latin typeface="Times"/>
                <a:ea typeface="Times"/>
                <a:cs typeface="Times"/>
                <a:sym typeface="Times"/>
              </a:defRPr>
            </a:pPr>
            <a:r>
              <a:rPr sz="3000" dirty="0">
                <a:latin typeface="Calibri" panose="020F0502020204030204" pitchFamily="34" charset="0"/>
                <a:cs typeface="Calibri" panose="020F0502020204030204" pitchFamily="34" charset="0"/>
              </a:rPr>
              <a:t>Data Collection</a:t>
            </a:r>
          </a:p>
          <a:p>
            <a:pPr defTabSz="685800">
              <a:spcBef>
                <a:spcPts val="6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Content: </a:t>
            </a:r>
            <a:r>
              <a:rPr sz="3000" b="0" dirty="0">
                <a:latin typeface="Calibri" panose="020F0502020204030204" pitchFamily="34" charset="0"/>
                <a:cs typeface="Calibri" panose="020F0502020204030204" pitchFamily="34" charset="0"/>
              </a:rPr>
              <a:t>all news tweets posted by six major English-language news agencies and their retweets, replies, and quotes</a:t>
            </a:r>
          </a:p>
          <a:p>
            <a:pPr defTabSz="685800">
              <a:spcBef>
                <a:spcPts val="6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Time period:</a:t>
            </a:r>
            <a:r>
              <a:rPr sz="3000" b="0" dirty="0">
                <a:latin typeface="Calibri" panose="020F0502020204030204" pitchFamily="34" charset="0"/>
                <a:cs typeface="Calibri" panose="020F0502020204030204" pitchFamily="34" charset="0"/>
              </a:rPr>
              <a:t> one month (1/18/2019–2/18/2019)</a:t>
            </a:r>
          </a:p>
          <a:p>
            <a:pPr defTabSz="685800">
              <a:spcBef>
                <a:spcPts val="600"/>
              </a:spcBef>
              <a:defRPr sz="700" b="1">
                <a:latin typeface="Times"/>
                <a:ea typeface="Times"/>
                <a:cs typeface="Times"/>
                <a:sym typeface="Times"/>
              </a:defRPr>
            </a:pPr>
            <a:r>
              <a:rPr sz="3000" dirty="0">
                <a:latin typeface="Calibri" panose="020F0502020204030204" pitchFamily="34" charset="0"/>
                <a:cs typeface="Calibri" panose="020F0502020204030204" pitchFamily="34" charset="0"/>
              </a:rPr>
              <a:t>Tool:</a:t>
            </a:r>
            <a:r>
              <a:rPr sz="3000" b="0" dirty="0">
                <a:latin typeface="Calibri" panose="020F0502020204030204" pitchFamily="34" charset="0"/>
                <a:cs typeface="Calibri" panose="020F0502020204030204" pitchFamily="34" charset="0"/>
              </a:rPr>
              <a:t> Twitter Standard API and the </a:t>
            </a:r>
            <a:r>
              <a:rPr sz="3000" b="0" dirty="0" err="1">
                <a:latin typeface="Calibri" panose="020F0502020204030204" pitchFamily="34" charset="0"/>
                <a:cs typeface="Calibri" panose="020F0502020204030204" pitchFamily="34" charset="0"/>
              </a:rPr>
              <a:t>Tweepy</a:t>
            </a:r>
            <a:r>
              <a:rPr sz="3000" b="0" dirty="0">
                <a:latin typeface="Calibri" panose="020F0502020204030204" pitchFamily="34" charset="0"/>
                <a:cs typeface="Calibri" panose="020F0502020204030204" pitchFamily="34" charset="0"/>
              </a:rPr>
              <a:t> python library</a:t>
            </a:r>
          </a:p>
          <a:p>
            <a:pPr defTabSz="685800">
              <a:spcBef>
                <a:spcPts val="600"/>
              </a:spcBef>
              <a:defRPr sz="700">
                <a:latin typeface="Times"/>
                <a:ea typeface="Times"/>
                <a:cs typeface="Times"/>
                <a:sym typeface="Times"/>
              </a:defRPr>
            </a:pPr>
            <a:r>
              <a:rPr sz="3000" b="1" dirty="0">
                <a:latin typeface="Calibri" panose="020F0502020204030204" pitchFamily="34" charset="0"/>
                <a:cs typeface="Calibri" panose="020F0502020204030204" pitchFamily="34" charset="0"/>
              </a:rPr>
              <a:t>Categorization</a:t>
            </a:r>
            <a:r>
              <a:rPr sz="3000" dirty="0">
                <a:latin typeface="Calibri" panose="020F0502020204030204" pitchFamily="34" charset="0"/>
                <a:cs typeface="Calibri" panose="020F0502020204030204" pitchFamily="34" charset="0"/>
              </a:rPr>
              <a:t>: Each tweet is categorized either in the “opinion network” or the “non-opinion network,” based on whether it is connected to a news tweet that links to an opinion article.</a:t>
            </a:r>
          </a:p>
        </p:txBody>
      </p:sp>
      <p:graphicFrame>
        <p:nvGraphicFramePr>
          <p:cNvPr id="15" name="Table 11">
            <a:extLst>
              <a:ext uri="{FF2B5EF4-FFF2-40B4-BE49-F238E27FC236}">
                <a16:creationId xmlns:a16="http://schemas.microsoft.com/office/drawing/2014/main" id="{1E3753D8-AE99-DA4A-8E36-75EE2955B1B1}"/>
              </a:ext>
            </a:extLst>
          </p:cNvPr>
          <p:cNvGraphicFramePr/>
          <p:nvPr>
            <p:extLst>
              <p:ext uri="{D42A27DB-BD31-4B8C-83A1-F6EECF244321}">
                <p14:modId xmlns:p14="http://schemas.microsoft.com/office/powerpoint/2010/main" val="3359536357"/>
              </p:ext>
            </p:extLst>
          </p:nvPr>
        </p:nvGraphicFramePr>
        <p:xfrm>
          <a:off x="11399254" y="19145621"/>
          <a:ext cx="9921421" cy="4536440"/>
        </p:xfrm>
        <a:graphic>
          <a:graphicData uri="http://schemas.openxmlformats.org/drawingml/2006/table">
            <a:tbl>
              <a:tblPr firstRow="1" firstCol="1" bandRow="1">
                <a:tableStyleId>{3B4B98B0-60AC-42C2-AFA5-B58CD77FA1E5}</a:tableStyleId>
              </a:tblPr>
              <a:tblGrid>
                <a:gridCol w="1815231">
                  <a:extLst>
                    <a:ext uri="{9D8B030D-6E8A-4147-A177-3AD203B41FA5}">
                      <a16:colId xmlns:a16="http://schemas.microsoft.com/office/drawing/2014/main" val="20000"/>
                    </a:ext>
                  </a:extLst>
                </a:gridCol>
                <a:gridCol w="981031">
                  <a:extLst>
                    <a:ext uri="{9D8B030D-6E8A-4147-A177-3AD203B41FA5}">
                      <a16:colId xmlns:a16="http://schemas.microsoft.com/office/drawing/2014/main" val="20001"/>
                    </a:ext>
                  </a:extLst>
                </a:gridCol>
                <a:gridCol w="1251117">
                  <a:extLst>
                    <a:ext uri="{9D8B030D-6E8A-4147-A177-3AD203B41FA5}">
                      <a16:colId xmlns:a16="http://schemas.microsoft.com/office/drawing/2014/main" val="20002"/>
                    </a:ext>
                  </a:extLst>
                </a:gridCol>
                <a:gridCol w="978887">
                  <a:extLst>
                    <a:ext uri="{9D8B030D-6E8A-4147-A177-3AD203B41FA5}">
                      <a16:colId xmlns:a16="http://schemas.microsoft.com/office/drawing/2014/main" val="20003"/>
                    </a:ext>
                  </a:extLst>
                </a:gridCol>
                <a:gridCol w="1236614">
                  <a:extLst>
                    <a:ext uri="{9D8B030D-6E8A-4147-A177-3AD203B41FA5}">
                      <a16:colId xmlns:a16="http://schemas.microsoft.com/office/drawing/2014/main" val="20004"/>
                    </a:ext>
                  </a:extLst>
                </a:gridCol>
                <a:gridCol w="1443623">
                  <a:extLst>
                    <a:ext uri="{9D8B030D-6E8A-4147-A177-3AD203B41FA5}">
                      <a16:colId xmlns:a16="http://schemas.microsoft.com/office/drawing/2014/main" val="20005"/>
                    </a:ext>
                  </a:extLst>
                </a:gridCol>
                <a:gridCol w="1051869">
                  <a:extLst>
                    <a:ext uri="{9D8B030D-6E8A-4147-A177-3AD203B41FA5}">
                      <a16:colId xmlns:a16="http://schemas.microsoft.com/office/drawing/2014/main" val="20006"/>
                    </a:ext>
                  </a:extLst>
                </a:gridCol>
                <a:gridCol w="1163049">
                  <a:extLst>
                    <a:ext uri="{9D8B030D-6E8A-4147-A177-3AD203B41FA5}">
                      <a16:colId xmlns:a16="http://schemas.microsoft.com/office/drawing/2014/main" val="20007"/>
                    </a:ext>
                  </a:extLst>
                </a:gridCol>
              </a:tblGrid>
              <a:tr h="101600">
                <a:tc gridSpan="8">
                  <a:txBody>
                    <a:bodyPr/>
                    <a:lstStyle/>
                    <a:p>
                      <a:pPr algn="ctr" defTabSz="685800">
                        <a:spcBef>
                          <a:spcPts val="600"/>
                        </a:spcBef>
                        <a:defRPr sz="1800"/>
                      </a:pPr>
                      <a:r>
                        <a:rPr sz="2200"/>
                        <a:t>Replies to opinion tweets by news accounts (and the % with indicators of strong emotions)</a:t>
                      </a:r>
                      <a:endParaRPr sz="2200">
                        <a:latin typeface="Calibri" panose="020F0502020204030204" pitchFamily="34" charset="0"/>
                        <a:ea typeface="Times"/>
                        <a:cs typeface="Calibri" panose="020F0502020204030204" pitchFamily="34" charset="0"/>
                      </a:endParaRPr>
                    </a:p>
                  </a:txBody>
                  <a:tcPr marL="0" marR="0" marT="0" marB="0"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1470">
                <a:tc>
                  <a:txBody>
                    <a:bodyPr/>
                    <a:lstStyle/>
                    <a:p>
                      <a:pPr algn="ctr">
                        <a:spcBef>
                          <a:spcPts val="0"/>
                        </a:spcBef>
                        <a:defRPr sz="1800"/>
                      </a:pPr>
                      <a:r>
                        <a:rPr sz="2200" dirty="0">
                          <a:sym typeface="Calibri"/>
                        </a:rPr>
                        <a:t>news agency account</a:t>
                      </a:r>
                      <a:endParaRPr sz="2200" b="1"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lang="en-US" sz="2200" dirty="0">
                          <a:sym typeface="Calibri"/>
                        </a:rPr>
                        <a:t>#</a:t>
                      </a:r>
                      <a:r>
                        <a:rPr sz="2200" dirty="0">
                          <a:sym typeface="Calibri"/>
                        </a:rPr>
                        <a:t> of </a:t>
                      </a:r>
                      <a:r>
                        <a:rPr lang="en-US" sz="2200" dirty="0">
                          <a:sym typeface="Calibri"/>
                        </a:rPr>
                        <a:t>replies</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have cuss words</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have all-caps words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use first-person pronouns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with second-person pronouns</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with emojis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average sentiment scores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1"/>
                  </a:ext>
                </a:extLst>
              </a:tr>
              <a:tr h="104588">
                <a:tc>
                  <a:txBody>
                    <a:bodyPr/>
                    <a:lstStyle/>
                    <a:p>
                      <a:pPr>
                        <a:spcBef>
                          <a:spcPts val="0"/>
                        </a:spcBef>
                        <a:defRPr sz="1800"/>
                      </a:pPr>
                      <a:r>
                        <a:rPr sz="2200">
                          <a:sym typeface="Calibri"/>
                        </a:rPr>
                        <a:t>@AJEnglish</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38</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18.42%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13.16%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18.42%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13.16%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5.26%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0.0191</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2"/>
                  </a:ext>
                </a:extLst>
              </a:tr>
              <a:tr h="104588">
                <a:tc>
                  <a:txBody>
                    <a:bodyPr/>
                    <a:lstStyle/>
                    <a:p>
                      <a:pPr>
                        <a:spcBef>
                          <a:spcPts val="0"/>
                        </a:spcBef>
                        <a:defRPr sz="1800"/>
                      </a:pPr>
                      <a:r>
                        <a:rPr sz="2200" dirty="0">
                          <a:sym typeface="Calibri"/>
                        </a:rPr>
                        <a:t>@</a:t>
                      </a:r>
                      <a:r>
                        <a:rPr sz="2200" dirty="0" err="1">
                          <a:sym typeface="Calibri"/>
                        </a:rPr>
                        <a:t>washingtonpost</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443</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20.54%</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22.12%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16.70%</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12.87%</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1.81%</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-0.1432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3"/>
                  </a:ext>
                </a:extLst>
              </a:tr>
              <a:tr h="104588">
                <a:tc>
                  <a:txBody>
                    <a:bodyPr/>
                    <a:lstStyle/>
                    <a:p>
                      <a:pPr>
                        <a:spcBef>
                          <a:spcPts val="0"/>
                        </a:spcBef>
                        <a:defRPr sz="1800"/>
                      </a:pPr>
                      <a:r>
                        <a:rPr sz="2200">
                          <a:sym typeface="Calibri"/>
                        </a:rPr>
                        <a:t>@nytimes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34</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8.82%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20.59%</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11.76%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8.82%</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-0.0106</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4"/>
                  </a:ext>
                </a:extLst>
              </a:tr>
              <a:tr h="104588">
                <a:tc>
                  <a:txBody>
                    <a:bodyPr/>
                    <a:lstStyle/>
                    <a:p>
                      <a:pPr>
                        <a:spcBef>
                          <a:spcPts val="0"/>
                        </a:spcBef>
                        <a:defRPr sz="1800"/>
                      </a:pPr>
                      <a:r>
                        <a:rPr sz="2200">
                          <a:sym typeface="Calibri"/>
                        </a:rPr>
                        <a:t>@NBCNews</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292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17.47%</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45.21%</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26.37%</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28.42%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4.45%</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-0.0752</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5"/>
                  </a:ext>
                </a:extLst>
              </a:tr>
              <a:tr h="104588">
                <a:tc>
                  <a:txBody>
                    <a:bodyPr/>
                    <a:lstStyle/>
                    <a:p>
                      <a:pPr>
                        <a:spcBef>
                          <a:spcPts val="0"/>
                        </a:spcBef>
                        <a:defRPr sz="1800"/>
                      </a:pPr>
                      <a:r>
                        <a:rPr sz="2200">
                          <a:sym typeface="Calibri"/>
                        </a:rPr>
                        <a:t>@WSJ</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15.00%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47.00%</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17.00%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12.00%</a:t>
                      </a:r>
                      <a:endParaRPr sz="2200" dirty="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3.00%</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-0.0915</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6"/>
                  </a:ext>
                </a:extLst>
              </a:tr>
              <a:tr h="104588">
                <a:tc>
                  <a:txBody>
                    <a:bodyPr/>
                    <a:lstStyle/>
                    <a:p>
                      <a:pPr>
                        <a:spcBef>
                          <a:spcPts val="0"/>
                        </a:spcBef>
                        <a:defRPr sz="1800"/>
                      </a:pPr>
                      <a:r>
                        <a:rPr sz="2200">
                          <a:sym typeface="Calibri"/>
                        </a:rPr>
                        <a:t>average</a:t>
                      </a:r>
                      <a:endParaRPr sz="2200">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500">
                          <a:sym typeface="Calibri"/>
                        </a:defRPr>
                      </a:pPr>
                      <a:endParaRPr sz="2200">
                        <a:latin typeface="Calibri" panose="020F0502020204030204" pitchFamily="34" charset="0"/>
                        <a:cs typeface="Calibri" panose="020F0502020204030204" pitchFamily="34" charset="0"/>
                      </a:endParaRPr>
                    </a:p>
                  </a:txBody>
                  <a:tcPr marL="12700" marR="12700" marT="12700" marB="12700" anchor="ctr" horzOverflow="overflow"/>
                </a:tc>
                <a:tc>
                  <a:txBody>
                    <a:bodyPr/>
                    <a:lstStyle/>
                    <a:p>
                      <a:pPr algn="ctr">
                        <a:spcBef>
                          <a:spcPts val="0"/>
                        </a:spcBef>
                        <a:defRPr sz="1800"/>
                      </a:pPr>
                      <a:r>
                        <a:rPr sz="2200">
                          <a:sym typeface="Calibri"/>
                        </a:rPr>
                        <a:t>13.38%</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41.35%</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15.04%</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12.55%</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a:sym typeface="Calibri"/>
                        </a:rPr>
                        <a:t>2.42%</a:t>
                      </a:r>
                      <a:endParaRPr sz="2200" b="1">
                        <a:latin typeface="Calibri" panose="020F0502020204030204" pitchFamily="34" charset="0"/>
                        <a:cs typeface="Calibri" panose="020F0502020204030204" pitchFamily="34" charset="0"/>
                        <a:sym typeface="Calibri"/>
                      </a:endParaRPr>
                    </a:p>
                  </a:txBody>
                  <a:tcPr marL="12700" marR="12700" marT="12700" marB="12700" anchor="ctr" horzOverflow="overflow"/>
                </a:tc>
                <a:tc>
                  <a:txBody>
                    <a:bodyPr/>
                    <a:lstStyle/>
                    <a:p>
                      <a:pPr algn="ctr">
                        <a:spcBef>
                          <a:spcPts val="0"/>
                        </a:spcBef>
                        <a:defRPr sz="1800"/>
                      </a:pPr>
                      <a:r>
                        <a:rPr sz="2200" dirty="0">
                          <a:sym typeface="Calibri"/>
                        </a:rPr>
                        <a:t>-0.0502</a:t>
                      </a:r>
                      <a:endParaRPr sz="2200" b="1" dirty="0">
                        <a:latin typeface="Calibri" panose="020F0502020204030204" pitchFamily="34" charset="0"/>
                        <a:cs typeface="Calibri" panose="020F0502020204030204" pitchFamily="34" charset="0"/>
                        <a:sym typeface="Calibri"/>
                      </a:endParaRPr>
                    </a:p>
                  </a:txBody>
                  <a:tcPr marL="12700" marR="12700" marT="12700" marB="12700" anchor="ctr" horzOverflow="overflow"/>
                </a:tc>
                <a:extLst>
                  <a:ext uri="{0D108BD9-81ED-4DB2-BD59-A6C34878D82A}">
                    <a16:rowId xmlns:a16="http://schemas.microsoft.com/office/drawing/2014/main" val="10007"/>
                  </a:ext>
                </a:extLst>
              </a:tr>
            </a:tbl>
          </a:graphicData>
        </a:graphic>
      </p:graphicFrame>
      <p:pic>
        <p:nvPicPr>
          <p:cNvPr id="19" name="Screen Shot 2019-03-19 at 2.39.35 PM.png" descr="Screen Shot 2019-03-19 at 2.39.35 PM.png">
            <a:extLst>
              <a:ext uri="{FF2B5EF4-FFF2-40B4-BE49-F238E27FC236}">
                <a16:creationId xmlns:a16="http://schemas.microsoft.com/office/drawing/2014/main" id="{226227A4-30E3-904B-9987-9A57118CFD62}"/>
              </a:ext>
            </a:extLst>
          </p:cNvPr>
          <p:cNvPicPr>
            <a:picLocks noChangeAspect="1"/>
          </p:cNvPicPr>
          <p:nvPr/>
        </p:nvPicPr>
        <p:blipFill>
          <a:blip r:embed="rId3">
            <a:extLst/>
          </a:blip>
          <a:stretch>
            <a:fillRect/>
          </a:stretch>
        </p:blipFill>
        <p:spPr>
          <a:xfrm>
            <a:off x="1563855" y="22598766"/>
            <a:ext cx="3882727" cy="1686719"/>
          </a:xfrm>
          <a:prstGeom prst="rect">
            <a:avLst/>
          </a:prstGeom>
          <a:ln>
            <a:noFill/>
          </a:ln>
          <a:effectLst/>
        </p:spPr>
      </p:pic>
      <p:sp>
        <p:nvSpPr>
          <p:cNvPr id="18" name="The Los Angeles Times included contributors across the political spectrum (1967)">
            <a:extLst>
              <a:ext uri="{FF2B5EF4-FFF2-40B4-BE49-F238E27FC236}">
                <a16:creationId xmlns:a16="http://schemas.microsoft.com/office/drawing/2014/main" id="{60503F5D-2CDD-F744-B985-7A661C693777}"/>
              </a:ext>
            </a:extLst>
          </p:cNvPr>
          <p:cNvSpPr txBox="1"/>
          <p:nvPr/>
        </p:nvSpPr>
        <p:spPr>
          <a:xfrm>
            <a:off x="1563855" y="24483754"/>
            <a:ext cx="4125384" cy="11079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500">
                <a:latin typeface="Times"/>
                <a:ea typeface="Times"/>
                <a:cs typeface="Times"/>
                <a:sym typeface="Times"/>
              </a:defRPr>
            </a:pPr>
            <a:r>
              <a:rPr sz="2200" i="1" dirty="0">
                <a:latin typeface="Calibri" panose="020F0502020204030204" pitchFamily="34" charset="0"/>
                <a:cs typeface="Calibri" panose="020F0502020204030204" pitchFamily="34" charset="0"/>
              </a:rPr>
              <a:t>The Los Angeles Times</a:t>
            </a:r>
            <a:r>
              <a:rPr sz="2200" dirty="0">
                <a:latin typeface="Calibri" panose="020F0502020204030204" pitchFamily="34" charset="0"/>
                <a:cs typeface="Calibri" panose="020F0502020204030204" pitchFamily="34" charset="0"/>
              </a:rPr>
              <a:t> included contributors across the political spectrum (1967)</a:t>
            </a:r>
          </a:p>
        </p:txBody>
      </p:sp>
      <p:sp>
        <p:nvSpPr>
          <p:cNvPr id="21" name="Nowadays, many news agencies regularly share opinion pieces on social media. The social affordances of platforms such as Twitter offer the potential of amplifying influence of op-eds. However, discourse on social media are challenged by the proliferation of online trolls and disinformation.…">
            <a:extLst>
              <a:ext uri="{FF2B5EF4-FFF2-40B4-BE49-F238E27FC236}">
                <a16:creationId xmlns:a16="http://schemas.microsoft.com/office/drawing/2014/main" id="{59B7FC33-9CAC-F146-8EFB-EE3A6D8B5DE0}"/>
              </a:ext>
            </a:extLst>
          </p:cNvPr>
          <p:cNvSpPr txBox="1"/>
          <p:nvPr/>
        </p:nvSpPr>
        <p:spPr>
          <a:xfrm>
            <a:off x="2004487" y="26753372"/>
            <a:ext cx="8404683" cy="43242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685800">
              <a:spcBef>
                <a:spcPts val="6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Nowadays, many news agencies regularly share opinion pieces on social media. The social affordances of platforms such as Twitter offer the potential of amplifying influence of op-eds. However, discourse on social media are challenged by the proliferation of online trolls and disinformation. </a:t>
            </a:r>
          </a:p>
          <a:p>
            <a:pPr defTabSz="685800">
              <a:spcBef>
                <a:spcPts val="600"/>
              </a:spcBef>
              <a:defRPr sz="700">
                <a:latin typeface="Times"/>
                <a:ea typeface="Times"/>
                <a:cs typeface="Times"/>
                <a:sym typeface="Times"/>
              </a:defRPr>
            </a:pPr>
            <a:r>
              <a:rPr sz="3000" dirty="0">
                <a:latin typeface="Calibri" panose="020F0502020204030204" pitchFamily="34" charset="0"/>
                <a:cs typeface="Calibri" panose="020F0502020204030204" pitchFamily="34" charset="0"/>
              </a:rPr>
              <a:t>This work aims to explore whether op-eds are able to continue serving its purpose of facilitating informed public discourse when they are shared on Twitter.</a:t>
            </a:r>
          </a:p>
        </p:txBody>
      </p:sp>
      <p:sp>
        <p:nvSpPr>
          <p:cNvPr id="23" name="Tweets in the “opinion” network">
            <a:extLst>
              <a:ext uri="{FF2B5EF4-FFF2-40B4-BE49-F238E27FC236}">
                <a16:creationId xmlns:a16="http://schemas.microsoft.com/office/drawing/2014/main" id="{376F4F9E-58A2-EB48-BA0A-FD4C9F27B99D}"/>
              </a:ext>
            </a:extLst>
          </p:cNvPr>
          <p:cNvSpPr txBox="1"/>
          <p:nvPr/>
        </p:nvSpPr>
        <p:spPr>
          <a:xfrm>
            <a:off x="15996383" y="15765007"/>
            <a:ext cx="5324291" cy="8110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defRPr sz="500">
                <a:latin typeface="Times"/>
                <a:ea typeface="Times"/>
                <a:cs typeface="Times"/>
                <a:sym typeface="Times"/>
              </a:defRPr>
            </a:lvl1pPr>
          </a:lstStyle>
          <a:p>
            <a:r>
              <a:rPr lang="en-US" sz="2400" dirty="0">
                <a:latin typeface="Calibri" panose="020F0502020204030204" pitchFamily="34" charset="0"/>
                <a:cs typeface="Calibri" panose="020F0502020204030204" pitchFamily="34" charset="0"/>
              </a:rPr>
              <a:t>Top: Data summary of “opinion networks”</a:t>
            </a:r>
          </a:p>
          <a:p>
            <a:r>
              <a:rPr lang="en-US" sz="2400" dirty="0">
                <a:latin typeface="Calibri" panose="020F0502020204030204" pitchFamily="34" charset="0"/>
                <a:cs typeface="Calibri" panose="020F0502020204030204" pitchFamily="34" charset="0"/>
              </a:rPr>
              <a:t>Left: </a:t>
            </a:r>
            <a:r>
              <a:rPr sz="2400" dirty="0">
                <a:latin typeface="Calibri" panose="020F0502020204030204" pitchFamily="34" charset="0"/>
                <a:cs typeface="Calibri" panose="020F0502020204030204" pitchFamily="34" charset="0"/>
              </a:rPr>
              <a:t>Tweets in the “opinion” network</a:t>
            </a:r>
          </a:p>
        </p:txBody>
      </p:sp>
      <p:pic>
        <p:nvPicPr>
          <p:cNvPr id="25" name="Screen Shot 2019-03-19 at 2.46.02 PM.png" descr="Screen Shot 2019-03-19 at 2.46.02 PM.png">
            <a:extLst>
              <a:ext uri="{FF2B5EF4-FFF2-40B4-BE49-F238E27FC236}">
                <a16:creationId xmlns:a16="http://schemas.microsoft.com/office/drawing/2014/main" id="{20767E66-8D07-CD42-880A-2375DC59D14F}"/>
              </a:ext>
            </a:extLst>
          </p:cNvPr>
          <p:cNvPicPr>
            <a:picLocks noChangeAspect="1"/>
          </p:cNvPicPr>
          <p:nvPr/>
        </p:nvPicPr>
        <p:blipFill rotWithShape="1">
          <a:blip r:embed="rId4">
            <a:extLst/>
          </a:blip>
          <a:srcRect b="10919"/>
          <a:stretch/>
        </p:blipFill>
        <p:spPr>
          <a:xfrm>
            <a:off x="11030762" y="12195259"/>
            <a:ext cx="4905620" cy="4846320"/>
          </a:xfrm>
          <a:prstGeom prst="rect">
            <a:avLst/>
          </a:prstGeom>
          <a:ln>
            <a:noFill/>
          </a:ln>
          <a:effectLst/>
        </p:spPr>
      </p:pic>
      <p:graphicFrame>
        <p:nvGraphicFramePr>
          <p:cNvPr id="28" name="Table 4">
            <a:extLst>
              <a:ext uri="{FF2B5EF4-FFF2-40B4-BE49-F238E27FC236}">
                <a16:creationId xmlns:a16="http://schemas.microsoft.com/office/drawing/2014/main" id="{5A3EBEB1-CE1A-6848-9EA8-13A33E74E2F3}"/>
              </a:ext>
            </a:extLst>
          </p:cNvPr>
          <p:cNvGraphicFramePr/>
          <p:nvPr>
            <p:extLst>
              <p:ext uri="{D42A27DB-BD31-4B8C-83A1-F6EECF244321}">
                <p14:modId xmlns:p14="http://schemas.microsoft.com/office/powerpoint/2010/main" val="3573630493"/>
              </p:ext>
            </p:extLst>
          </p:nvPr>
        </p:nvGraphicFramePr>
        <p:xfrm>
          <a:off x="16223045" y="12446744"/>
          <a:ext cx="4870969" cy="2738120"/>
        </p:xfrm>
        <a:graphic>
          <a:graphicData uri="http://schemas.openxmlformats.org/drawingml/2006/table">
            <a:tbl>
              <a:tblPr firstCol="1" bandRow="1">
                <a:tableStyleId>{3B4B98B0-60AC-42C2-AFA5-B58CD77FA1E5}</a:tableStyleId>
              </a:tblPr>
              <a:tblGrid>
                <a:gridCol w="2391537">
                  <a:extLst>
                    <a:ext uri="{9D8B030D-6E8A-4147-A177-3AD203B41FA5}">
                      <a16:colId xmlns:a16="http://schemas.microsoft.com/office/drawing/2014/main" val="20000"/>
                    </a:ext>
                  </a:extLst>
                </a:gridCol>
                <a:gridCol w="1230923">
                  <a:extLst>
                    <a:ext uri="{9D8B030D-6E8A-4147-A177-3AD203B41FA5}">
                      <a16:colId xmlns:a16="http://schemas.microsoft.com/office/drawing/2014/main" val="20001"/>
                    </a:ext>
                  </a:extLst>
                </a:gridCol>
                <a:gridCol w="1248509">
                  <a:extLst>
                    <a:ext uri="{9D8B030D-6E8A-4147-A177-3AD203B41FA5}">
                      <a16:colId xmlns:a16="http://schemas.microsoft.com/office/drawing/2014/main" val="20002"/>
                    </a:ext>
                  </a:extLst>
                </a:gridCol>
              </a:tblGrid>
              <a:tr h="102636">
                <a:tc>
                  <a:txBody>
                    <a:bodyPr/>
                    <a:lstStyle/>
                    <a:p>
                      <a:pPr algn="ctr">
                        <a:defRPr sz="500">
                          <a:solidFill>
                            <a:srgbClr val="000000"/>
                          </a:solidFill>
                        </a:defRPr>
                      </a:pPr>
                      <a:endParaRPr sz="2400" dirty="0"/>
                    </a:p>
                  </a:txBody>
                  <a:tcPr marL="12700" marR="12700" marT="12700" marB="12700" anchor="ctr" horzOverflow="overflow"/>
                </a:tc>
                <a:tc>
                  <a:txBody>
                    <a:bodyPr/>
                    <a:lstStyle/>
                    <a:p>
                      <a:pPr algn="ctr"/>
                      <a:r>
                        <a:rPr sz="2400" b="1" dirty="0"/>
                        <a:t>#tweets</a:t>
                      </a:r>
                    </a:p>
                  </a:txBody>
                  <a:tcPr marL="12700" marR="12700" marT="12700" marB="12700" anchor="ctr" horzOverflow="overflow"/>
                </a:tc>
                <a:tc>
                  <a:txBody>
                    <a:bodyPr/>
                    <a:lstStyle/>
                    <a:p>
                      <a:pPr algn="ctr"/>
                      <a:r>
                        <a:rPr sz="2400" b="1" dirty="0"/>
                        <a:t>#agents</a:t>
                      </a:r>
                    </a:p>
                  </a:txBody>
                  <a:tcPr marL="12700" marR="12700" marT="12700" marB="12700" anchor="ctr" horzOverflow="overflow"/>
                </a:tc>
                <a:extLst>
                  <a:ext uri="{0D108BD9-81ED-4DB2-BD59-A6C34878D82A}">
                    <a16:rowId xmlns:a16="http://schemas.microsoft.com/office/drawing/2014/main" val="10001"/>
                  </a:ext>
                </a:extLst>
              </a:tr>
              <a:tr h="102636">
                <a:tc>
                  <a:txBody>
                    <a:bodyPr/>
                    <a:lstStyle/>
                    <a:p>
                      <a:pPr>
                        <a:defRPr>
                          <a:solidFill>
                            <a:srgbClr val="000000"/>
                          </a:solidFill>
                        </a:defRPr>
                      </a:pPr>
                      <a:r>
                        <a:rPr sz="2400"/>
                        <a:t>@AJEnglish</a:t>
                      </a:r>
                    </a:p>
                  </a:txBody>
                  <a:tcPr marL="12700" marR="12700" marT="12700" marB="12700" anchor="ctr" horzOverflow="overflow"/>
                </a:tc>
                <a:tc>
                  <a:txBody>
                    <a:bodyPr/>
                    <a:lstStyle/>
                    <a:p>
                      <a:pPr algn="ctr"/>
                      <a:r>
                        <a:rPr sz="2400" dirty="0"/>
                        <a:t>10127</a:t>
                      </a:r>
                    </a:p>
                  </a:txBody>
                  <a:tcPr marL="12700" marR="12700" marT="12700" marB="12700" anchor="ctr" horzOverflow="overflow"/>
                </a:tc>
                <a:tc>
                  <a:txBody>
                    <a:bodyPr/>
                    <a:lstStyle/>
                    <a:p>
                      <a:pPr algn="ctr"/>
                      <a:r>
                        <a:rPr sz="2400" dirty="0"/>
                        <a:t>7532</a:t>
                      </a:r>
                    </a:p>
                  </a:txBody>
                  <a:tcPr marL="12700" marR="12700" marT="12700" marB="12700" anchor="ctr" horzOverflow="overflow"/>
                </a:tc>
                <a:extLst>
                  <a:ext uri="{0D108BD9-81ED-4DB2-BD59-A6C34878D82A}">
                    <a16:rowId xmlns:a16="http://schemas.microsoft.com/office/drawing/2014/main" val="10002"/>
                  </a:ext>
                </a:extLst>
              </a:tr>
              <a:tr h="119742">
                <a:tc>
                  <a:txBody>
                    <a:bodyPr/>
                    <a:lstStyle/>
                    <a:p>
                      <a:pPr>
                        <a:defRPr>
                          <a:solidFill>
                            <a:srgbClr val="000000"/>
                          </a:solidFill>
                        </a:defRPr>
                      </a:pPr>
                      <a:r>
                        <a:rPr sz="2400"/>
                        <a:t>@washingtonpost</a:t>
                      </a:r>
                    </a:p>
                  </a:txBody>
                  <a:tcPr marL="12700" marR="12700" marT="12700" marB="12700" anchor="ctr" horzOverflow="overflow"/>
                </a:tc>
                <a:tc>
                  <a:txBody>
                    <a:bodyPr/>
                    <a:lstStyle/>
                    <a:p>
                      <a:pPr algn="ctr"/>
                      <a:r>
                        <a:rPr sz="2400"/>
                        <a:t>64276</a:t>
                      </a:r>
                    </a:p>
                  </a:txBody>
                  <a:tcPr marL="12700" marR="12700" marT="12700" marB="12700" anchor="ctr" horzOverflow="overflow"/>
                </a:tc>
                <a:tc>
                  <a:txBody>
                    <a:bodyPr/>
                    <a:lstStyle/>
                    <a:p>
                      <a:pPr algn="ctr"/>
                      <a:r>
                        <a:rPr sz="2400" dirty="0"/>
                        <a:t>40958</a:t>
                      </a:r>
                    </a:p>
                  </a:txBody>
                  <a:tcPr marL="12700" marR="12700" marT="12700" marB="12700" anchor="ctr" horzOverflow="overflow"/>
                </a:tc>
                <a:extLst>
                  <a:ext uri="{0D108BD9-81ED-4DB2-BD59-A6C34878D82A}">
                    <a16:rowId xmlns:a16="http://schemas.microsoft.com/office/drawing/2014/main" val="10003"/>
                  </a:ext>
                </a:extLst>
              </a:tr>
              <a:tr h="102636">
                <a:tc>
                  <a:txBody>
                    <a:bodyPr/>
                    <a:lstStyle/>
                    <a:p>
                      <a:pPr>
                        <a:defRPr>
                          <a:solidFill>
                            <a:srgbClr val="000000"/>
                          </a:solidFill>
                        </a:defRPr>
                      </a:pPr>
                      <a:r>
                        <a:rPr sz="2400" dirty="0"/>
                        <a:t>@</a:t>
                      </a:r>
                      <a:r>
                        <a:rPr sz="2400" dirty="0" err="1"/>
                        <a:t>ChinaDaily</a:t>
                      </a:r>
                      <a:endParaRPr sz="2400" dirty="0"/>
                    </a:p>
                  </a:txBody>
                  <a:tcPr marL="12700" marR="12700" marT="12700" marB="12700" anchor="ctr" horzOverflow="overflow"/>
                </a:tc>
                <a:tc>
                  <a:txBody>
                    <a:bodyPr/>
                    <a:lstStyle/>
                    <a:p>
                      <a:pPr algn="ctr"/>
                      <a:r>
                        <a:rPr sz="2400"/>
                        <a:t>680</a:t>
                      </a:r>
                    </a:p>
                  </a:txBody>
                  <a:tcPr marL="12700" marR="12700" marT="12700" marB="12700" anchor="ctr" horzOverflow="overflow"/>
                </a:tc>
                <a:tc>
                  <a:txBody>
                    <a:bodyPr/>
                    <a:lstStyle/>
                    <a:p>
                      <a:pPr algn="ctr"/>
                      <a:r>
                        <a:rPr sz="2400"/>
                        <a:t>516</a:t>
                      </a:r>
                    </a:p>
                  </a:txBody>
                  <a:tcPr marL="12700" marR="12700" marT="12700" marB="12700" anchor="ctr" horzOverflow="overflow"/>
                </a:tc>
                <a:extLst>
                  <a:ext uri="{0D108BD9-81ED-4DB2-BD59-A6C34878D82A}">
                    <a16:rowId xmlns:a16="http://schemas.microsoft.com/office/drawing/2014/main" val="10004"/>
                  </a:ext>
                </a:extLst>
              </a:tr>
              <a:tr h="102636">
                <a:tc>
                  <a:txBody>
                    <a:bodyPr/>
                    <a:lstStyle/>
                    <a:p>
                      <a:pPr>
                        <a:defRPr>
                          <a:solidFill>
                            <a:srgbClr val="000000"/>
                          </a:solidFill>
                        </a:defRPr>
                      </a:pPr>
                      <a:r>
                        <a:rPr sz="2400"/>
                        <a:t>@nytimes</a:t>
                      </a:r>
                    </a:p>
                  </a:txBody>
                  <a:tcPr marL="12700" marR="12700" marT="12700" marB="12700" anchor="ctr" horzOverflow="overflow"/>
                </a:tc>
                <a:tc>
                  <a:txBody>
                    <a:bodyPr/>
                    <a:lstStyle/>
                    <a:p>
                      <a:pPr algn="ctr"/>
                      <a:r>
                        <a:rPr sz="2400"/>
                        <a:t>15683</a:t>
                      </a:r>
                    </a:p>
                  </a:txBody>
                  <a:tcPr marL="12700" marR="12700" marT="12700" marB="12700" anchor="ctr" horzOverflow="overflow"/>
                </a:tc>
                <a:tc>
                  <a:txBody>
                    <a:bodyPr/>
                    <a:lstStyle/>
                    <a:p>
                      <a:pPr algn="ctr"/>
                      <a:r>
                        <a:rPr sz="2400" dirty="0"/>
                        <a:t>13133</a:t>
                      </a:r>
                    </a:p>
                  </a:txBody>
                  <a:tcPr marL="12700" marR="12700" marT="12700" marB="12700" anchor="ctr" horzOverflow="overflow"/>
                </a:tc>
                <a:extLst>
                  <a:ext uri="{0D108BD9-81ED-4DB2-BD59-A6C34878D82A}">
                    <a16:rowId xmlns:a16="http://schemas.microsoft.com/office/drawing/2014/main" val="10005"/>
                  </a:ext>
                </a:extLst>
              </a:tr>
              <a:tr h="102636">
                <a:tc>
                  <a:txBody>
                    <a:bodyPr/>
                    <a:lstStyle/>
                    <a:p>
                      <a:pPr>
                        <a:defRPr>
                          <a:solidFill>
                            <a:srgbClr val="000000"/>
                          </a:solidFill>
                        </a:defRPr>
                      </a:pPr>
                      <a:r>
                        <a:rPr sz="2400"/>
                        <a:t>@NBCNews</a:t>
                      </a:r>
                    </a:p>
                  </a:txBody>
                  <a:tcPr marL="12700" marR="12700" marT="12700" marB="12700" anchor="ctr" horzOverflow="overflow"/>
                </a:tc>
                <a:tc>
                  <a:txBody>
                    <a:bodyPr/>
                    <a:lstStyle/>
                    <a:p>
                      <a:pPr algn="ctr"/>
                      <a:r>
                        <a:rPr sz="2400"/>
                        <a:t>18687</a:t>
                      </a:r>
                    </a:p>
                  </a:txBody>
                  <a:tcPr marL="12700" marR="12700" marT="12700" marB="12700" anchor="ctr" horzOverflow="overflow"/>
                </a:tc>
                <a:tc>
                  <a:txBody>
                    <a:bodyPr/>
                    <a:lstStyle/>
                    <a:p>
                      <a:pPr algn="ctr"/>
                      <a:r>
                        <a:rPr sz="2400"/>
                        <a:t>11921</a:t>
                      </a:r>
                    </a:p>
                  </a:txBody>
                  <a:tcPr marL="12700" marR="12700" marT="12700" marB="12700" anchor="ctr" horzOverflow="overflow"/>
                </a:tc>
                <a:extLst>
                  <a:ext uri="{0D108BD9-81ED-4DB2-BD59-A6C34878D82A}">
                    <a16:rowId xmlns:a16="http://schemas.microsoft.com/office/drawing/2014/main" val="10006"/>
                  </a:ext>
                </a:extLst>
              </a:tr>
              <a:tr h="102636">
                <a:tc>
                  <a:txBody>
                    <a:bodyPr/>
                    <a:lstStyle/>
                    <a:p>
                      <a:pPr>
                        <a:defRPr>
                          <a:solidFill>
                            <a:srgbClr val="000000"/>
                          </a:solidFill>
                        </a:defRPr>
                      </a:pPr>
                      <a:r>
                        <a:rPr sz="2400"/>
                        <a:t>@WSJ</a:t>
                      </a:r>
                    </a:p>
                  </a:txBody>
                  <a:tcPr marL="12700" marR="12700" marT="12700" marB="12700" anchor="ctr" horzOverflow="overflow"/>
                </a:tc>
                <a:tc>
                  <a:txBody>
                    <a:bodyPr/>
                    <a:lstStyle/>
                    <a:p>
                      <a:pPr algn="ctr"/>
                      <a:r>
                        <a:rPr sz="2400"/>
                        <a:t>13754</a:t>
                      </a:r>
                    </a:p>
                  </a:txBody>
                  <a:tcPr marL="12700" marR="12700" marT="12700" marB="12700" anchor="ctr" horzOverflow="overflow"/>
                </a:tc>
                <a:tc>
                  <a:txBody>
                    <a:bodyPr/>
                    <a:lstStyle/>
                    <a:p>
                      <a:pPr algn="ctr"/>
                      <a:r>
                        <a:rPr sz="2400" dirty="0"/>
                        <a:t>10369</a:t>
                      </a:r>
                    </a:p>
                  </a:txBody>
                  <a:tcPr marL="12700" marR="12700" marT="12700" marB="12700" anchor="ctr" horzOverflow="overflow"/>
                </a:tc>
                <a:extLst>
                  <a:ext uri="{0D108BD9-81ED-4DB2-BD59-A6C34878D82A}">
                    <a16:rowId xmlns:a16="http://schemas.microsoft.com/office/drawing/2014/main" val="10007"/>
                  </a:ext>
                </a:extLst>
              </a:tr>
            </a:tbl>
          </a:graphicData>
        </a:graphic>
      </p:graphicFrame>
      <p:sp>
        <p:nvSpPr>
          <p:cNvPr id="30" name="Neuroticism is positively correlated with use of negative emotion words and the frequent use of first person pronouns.…">
            <a:extLst>
              <a:ext uri="{FF2B5EF4-FFF2-40B4-BE49-F238E27FC236}">
                <a16:creationId xmlns:a16="http://schemas.microsoft.com/office/drawing/2014/main" id="{B3F654A4-357F-8348-A467-C6A6733C712B}"/>
              </a:ext>
            </a:extLst>
          </p:cNvPr>
          <p:cNvSpPr txBox="1"/>
          <p:nvPr/>
        </p:nvSpPr>
        <p:spPr>
          <a:xfrm>
            <a:off x="11359098" y="23966781"/>
            <a:ext cx="99615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685800">
              <a:spcBef>
                <a:spcPts val="600"/>
              </a:spcBef>
              <a:buSzPct val="100000"/>
              <a:defRPr sz="700">
                <a:latin typeface="Times"/>
                <a:ea typeface="Times"/>
                <a:cs typeface="Times"/>
                <a:sym typeface="Times"/>
              </a:defRPr>
            </a:pPr>
            <a:r>
              <a:rPr sz="3000" dirty="0">
                <a:latin typeface="Calibri" panose="020F0502020204030204" pitchFamily="34" charset="0"/>
                <a:cs typeface="Calibri" panose="020F0502020204030204" pitchFamily="34" charset="0"/>
              </a:rPr>
              <a:t>Neuroticism is positively correlated with use of negative emotion words and the frequent use of first person pronouns</a:t>
            </a:r>
            <a:r>
              <a:rPr lang="en-US" sz="3000" baseline="30000" dirty="0">
                <a:latin typeface="Calibri" panose="020F0502020204030204" pitchFamily="34" charset="0"/>
                <a:cs typeface="Calibri" panose="020F0502020204030204" pitchFamily="34" charset="0"/>
              </a:rPr>
              <a:t>4</a:t>
            </a:r>
            <a:r>
              <a:rPr lang="en-US" sz="3000" dirty="0">
                <a:latin typeface="Calibri" panose="020F0502020204030204" pitchFamily="34" charset="0"/>
                <a:cs typeface="Calibri" panose="020F0502020204030204" pitchFamily="34" charset="0"/>
              </a:rPr>
              <a:t>.</a:t>
            </a:r>
          </a:p>
        </p:txBody>
      </p:sp>
      <p:sp>
        <p:nvSpPr>
          <p:cNvPr id="33" name="The commitment to include diverse opinions and voices in the op-ed section is being continued today.">
            <a:extLst>
              <a:ext uri="{FF2B5EF4-FFF2-40B4-BE49-F238E27FC236}">
                <a16:creationId xmlns:a16="http://schemas.microsoft.com/office/drawing/2014/main" id="{DC163DA4-B0E3-4F4E-9BD0-8C8ECD7B3D6E}"/>
              </a:ext>
            </a:extLst>
          </p:cNvPr>
          <p:cNvSpPr txBox="1"/>
          <p:nvPr/>
        </p:nvSpPr>
        <p:spPr>
          <a:xfrm>
            <a:off x="5890204" y="25343903"/>
            <a:ext cx="4764293" cy="11079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500">
                <a:latin typeface="Times"/>
                <a:ea typeface="Times"/>
                <a:cs typeface="Times"/>
                <a:sym typeface="Times"/>
              </a:defRPr>
            </a:lvl1pPr>
          </a:lstStyle>
          <a:p>
            <a:r>
              <a:rPr sz="2200" dirty="0">
                <a:latin typeface="+mn-lt"/>
              </a:rPr>
              <a:t>The commitment to include diverse opinions and voices in the op-ed section is being continued today.</a:t>
            </a:r>
          </a:p>
        </p:txBody>
      </p:sp>
      <p:pic>
        <p:nvPicPr>
          <p:cNvPr id="38" name="Screen Shot 2019-03-19 at 3.25.04 PM.png" descr="Screen Shot 2019-03-19 at 3.25.04 PM.png">
            <a:extLst>
              <a:ext uri="{FF2B5EF4-FFF2-40B4-BE49-F238E27FC236}">
                <a16:creationId xmlns:a16="http://schemas.microsoft.com/office/drawing/2014/main" id="{C3B06AE3-8773-1B4D-804B-A52C1E23844F}"/>
              </a:ext>
            </a:extLst>
          </p:cNvPr>
          <p:cNvPicPr>
            <a:picLocks noChangeAspect="1"/>
          </p:cNvPicPr>
          <p:nvPr/>
        </p:nvPicPr>
        <p:blipFill>
          <a:blip r:embed="rId5">
            <a:extLst/>
          </a:blip>
          <a:srcRect b="68501"/>
          <a:stretch>
            <a:fillRect/>
          </a:stretch>
        </p:blipFill>
        <p:spPr>
          <a:xfrm>
            <a:off x="5644200" y="23426580"/>
            <a:ext cx="5027702" cy="1849740"/>
          </a:xfrm>
          <a:prstGeom prst="rect">
            <a:avLst/>
          </a:prstGeom>
          <a:ln>
            <a:noFill/>
          </a:ln>
          <a:effectLst/>
        </p:spPr>
      </p:pic>
      <p:pic>
        <p:nvPicPr>
          <p:cNvPr id="36" name="Screen Shot 2019-03-19 at 2.38.48 PM.png" descr="Screen Shot 2019-03-19 at 2.38.48 PM.png">
            <a:extLst>
              <a:ext uri="{FF2B5EF4-FFF2-40B4-BE49-F238E27FC236}">
                <a16:creationId xmlns:a16="http://schemas.microsoft.com/office/drawing/2014/main" id="{B316C984-9A5F-FB47-898C-70352E77D561}"/>
              </a:ext>
            </a:extLst>
          </p:cNvPr>
          <p:cNvPicPr>
            <a:picLocks noChangeAspect="1"/>
          </p:cNvPicPr>
          <p:nvPr/>
        </p:nvPicPr>
        <p:blipFill>
          <a:blip r:embed="rId6">
            <a:extLst/>
          </a:blip>
          <a:stretch>
            <a:fillRect/>
          </a:stretch>
        </p:blipFill>
        <p:spPr>
          <a:xfrm>
            <a:off x="7736013" y="22378851"/>
            <a:ext cx="2649696" cy="993640"/>
          </a:xfrm>
          <a:prstGeom prst="rect">
            <a:avLst/>
          </a:prstGeom>
          <a:ln>
            <a:noFill/>
          </a:ln>
          <a:effectLst/>
        </p:spPr>
      </p:pic>
      <p:sp>
        <p:nvSpPr>
          <p:cNvPr id="41" name="When the tweet has a question, people reply with direct answers.">
            <a:extLst>
              <a:ext uri="{FF2B5EF4-FFF2-40B4-BE49-F238E27FC236}">
                <a16:creationId xmlns:a16="http://schemas.microsoft.com/office/drawing/2014/main" id="{BC2846A9-CFA7-4648-BC85-626171C3F823}"/>
              </a:ext>
            </a:extLst>
          </p:cNvPr>
          <p:cNvSpPr txBox="1"/>
          <p:nvPr/>
        </p:nvSpPr>
        <p:spPr>
          <a:xfrm>
            <a:off x="11437590" y="31239394"/>
            <a:ext cx="4961802" cy="853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p>
            <a:pPr algn="ctr">
              <a:defRPr sz="500">
                <a:latin typeface="Times"/>
                <a:ea typeface="Times"/>
                <a:cs typeface="Times"/>
                <a:sym typeface="Times"/>
              </a:defRPr>
            </a:pPr>
            <a:r>
              <a:rPr sz="2800" dirty="0">
                <a:latin typeface="Calibri" panose="020F0502020204030204" pitchFamily="34" charset="0"/>
                <a:cs typeface="Calibri" panose="020F0502020204030204" pitchFamily="34" charset="0"/>
              </a:rPr>
              <a:t>When the tweet has a </a:t>
            </a:r>
            <a:r>
              <a:rPr sz="2800" b="1" dirty="0">
                <a:latin typeface="Calibri" panose="020F0502020204030204" pitchFamily="34" charset="0"/>
                <a:cs typeface="Calibri" panose="020F0502020204030204" pitchFamily="34" charset="0"/>
              </a:rPr>
              <a:t>question</a:t>
            </a:r>
            <a:r>
              <a:rPr sz="2800" dirty="0">
                <a:latin typeface="Calibri" panose="020F0502020204030204" pitchFamily="34" charset="0"/>
                <a:cs typeface="Calibri" panose="020F0502020204030204" pitchFamily="34" charset="0"/>
              </a:rPr>
              <a:t>, people reply with direct answers.</a:t>
            </a:r>
          </a:p>
        </p:txBody>
      </p:sp>
      <p:pic>
        <p:nvPicPr>
          <p:cNvPr id="42" name="Screen Shot 2019-03-20 at 8.41.42 PM.png" descr="Screen Shot 2019-03-20 at 8.41.42 PM.png">
            <a:extLst>
              <a:ext uri="{FF2B5EF4-FFF2-40B4-BE49-F238E27FC236}">
                <a16:creationId xmlns:a16="http://schemas.microsoft.com/office/drawing/2014/main" id="{B779DF51-CE0C-3644-956E-7C9741A231A5}"/>
              </a:ext>
            </a:extLst>
          </p:cNvPr>
          <p:cNvPicPr>
            <a:picLocks noChangeAspect="1"/>
          </p:cNvPicPr>
          <p:nvPr/>
        </p:nvPicPr>
        <p:blipFill rotWithShape="1">
          <a:blip r:embed="rId7">
            <a:extLst/>
          </a:blip>
          <a:srcRect b="4653"/>
          <a:stretch/>
        </p:blipFill>
        <p:spPr>
          <a:xfrm>
            <a:off x="11367252" y="26441623"/>
            <a:ext cx="4901068" cy="4636009"/>
          </a:xfrm>
          <a:prstGeom prst="rect">
            <a:avLst/>
          </a:prstGeom>
          <a:ln w="9525" cap="flat">
            <a:solidFill>
              <a:srgbClr val="7E786C"/>
            </a:solidFill>
            <a:prstDash val="solid"/>
            <a:miter lim="400000"/>
          </a:ln>
          <a:effectLst>
            <a:outerShdw blurRad="25400" dist="12700" dir="4080000" rotWithShape="0">
              <a:srgbClr val="000000">
                <a:alpha val="50000"/>
              </a:srgbClr>
            </a:outerShdw>
          </a:effectLst>
        </p:spPr>
      </p:pic>
      <p:pic>
        <p:nvPicPr>
          <p:cNvPr id="44" name="Screen Shot 2019-03-20 at 8.48.34 PM.png" descr="Screen Shot 2019-03-20 at 8.48.34 PM.png">
            <a:extLst>
              <a:ext uri="{FF2B5EF4-FFF2-40B4-BE49-F238E27FC236}">
                <a16:creationId xmlns:a16="http://schemas.microsoft.com/office/drawing/2014/main" id="{398A6FC9-3A8C-734F-807E-119F8E4E0262}"/>
              </a:ext>
            </a:extLst>
          </p:cNvPr>
          <p:cNvPicPr>
            <a:picLocks noChangeAspect="1"/>
          </p:cNvPicPr>
          <p:nvPr/>
        </p:nvPicPr>
        <p:blipFill>
          <a:blip r:embed="rId8">
            <a:extLst/>
          </a:blip>
          <a:srcRect/>
          <a:stretch>
            <a:fillRect/>
          </a:stretch>
        </p:blipFill>
        <p:spPr>
          <a:xfrm>
            <a:off x="16542213" y="26450838"/>
            <a:ext cx="4393660" cy="4626795"/>
          </a:xfrm>
          <a:prstGeom prst="rect">
            <a:avLst/>
          </a:prstGeom>
          <a:ln w="9525" cap="flat">
            <a:solidFill>
              <a:srgbClr val="7E786C"/>
            </a:solidFill>
            <a:prstDash val="solid"/>
            <a:miter lim="400000"/>
          </a:ln>
          <a:effectLst>
            <a:outerShdw blurRad="25400" dist="12700" dir="4080000" rotWithShape="0">
              <a:srgbClr val="000000">
                <a:alpha val="50000"/>
              </a:srgbClr>
            </a:outerShdw>
          </a:effectLst>
        </p:spPr>
      </p:pic>
      <p:sp>
        <p:nvSpPr>
          <p:cNvPr id="45" name="Replies contain phrases that appear in the tweet.">
            <a:extLst>
              <a:ext uri="{FF2B5EF4-FFF2-40B4-BE49-F238E27FC236}">
                <a16:creationId xmlns:a16="http://schemas.microsoft.com/office/drawing/2014/main" id="{07D133BA-531F-5C46-AC71-FD993B7E605B}"/>
              </a:ext>
            </a:extLst>
          </p:cNvPr>
          <p:cNvSpPr txBox="1"/>
          <p:nvPr/>
        </p:nvSpPr>
        <p:spPr>
          <a:xfrm>
            <a:off x="16553793" y="31312922"/>
            <a:ext cx="4624006" cy="69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500">
                <a:latin typeface="Times"/>
                <a:ea typeface="Times"/>
                <a:cs typeface="Times"/>
                <a:sym typeface="Times"/>
              </a:defRPr>
            </a:lvl1pPr>
          </a:lstStyle>
          <a:p>
            <a:r>
              <a:rPr sz="2800" dirty="0">
                <a:latin typeface="Calibri" panose="020F0502020204030204" pitchFamily="34" charset="0"/>
                <a:cs typeface="Calibri" panose="020F0502020204030204" pitchFamily="34" charset="0"/>
              </a:rPr>
              <a:t>Replies contain phrases that appear in the tweet.</a:t>
            </a:r>
          </a:p>
        </p:txBody>
      </p:sp>
      <p:sp>
        <p:nvSpPr>
          <p:cNvPr id="47" name="reply::retweet ratio">
            <a:extLst>
              <a:ext uri="{FF2B5EF4-FFF2-40B4-BE49-F238E27FC236}">
                <a16:creationId xmlns:a16="http://schemas.microsoft.com/office/drawing/2014/main" id="{EA3E743E-930C-C542-84F6-CAF36904EB8C}"/>
              </a:ext>
            </a:extLst>
          </p:cNvPr>
          <p:cNvSpPr txBox="1"/>
          <p:nvPr/>
        </p:nvSpPr>
        <p:spPr>
          <a:xfrm>
            <a:off x="22376825" y="23931858"/>
            <a:ext cx="3583392" cy="6976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500">
                <a:latin typeface="Times"/>
                <a:ea typeface="Times"/>
                <a:cs typeface="Times"/>
                <a:sym typeface="Times"/>
              </a:defRPr>
            </a:lvl1pPr>
          </a:lstStyle>
          <a:p>
            <a:r>
              <a:rPr sz="2800" dirty="0">
                <a:latin typeface="Calibri" panose="020F0502020204030204" pitchFamily="34" charset="0"/>
                <a:cs typeface="Calibri" panose="020F0502020204030204" pitchFamily="34" charset="0"/>
              </a:rPr>
              <a:t>reply::retweet ratio</a:t>
            </a:r>
          </a:p>
        </p:txBody>
      </p:sp>
      <p:pic>
        <p:nvPicPr>
          <p:cNvPr id="48" name="Screen Shot 2019-03-20 at 9.13.58 PM.png" descr="Screen Shot 2019-03-20 at 9.13.58 PM.png">
            <a:extLst>
              <a:ext uri="{FF2B5EF4-FFF2-40B4-BE49-F238E27FC236}">
                <a16:creationId xmlns:a16="http://schemas.microsoft.com/office/drawing/2014/main" id="{68D6C55A-DB2A-4845-890E-536256059957}"/>
              </a:ext>
            </a:extLst>
          </p:cNvPr>
          <p:cNvPicPr>
            <a:picLocks noChangeAspect="1"/>
          </p:cNvPicPr>
          <p:nvPr/>
        </p:nvPicPr>
        <p:blipFill>
          <a:blip r:embed="rId9">
            <a:extLst/>
          </a:blip>
          <a:stretch>
            <a:fillRect/>
          </a:stretch>
        </p:blipFill>
        <p:spPr>
          <a:xfrm>
            <a:off x="22150608" y="20994282"/>
            <a:ext cx="4261938" cy="3080421"/>
          </a:xfrm>
          <a:prstGeom prst="rect">
            <a:avLst/>
          </a:prstGeom>
          <a:ln w="12700" cap="flat">
            <a:noFill/>
            <a:miter lim="400000"/>
          </a:ln>
          <a:effectLst/>
        </p:spPr>
      </p:pic>
      <p:sp>
        <p:nvSpPr>
          <p:cNvPr id="50" name="percentage of replies that criticize the author or news agency">
            <a:extLst>
              <a:ext uri="{FF2B5EF4-FFF2-40B4-BE49-F238E27FC236}">
                <a16:creationId xmlns:a16="http://schemas.microsoft.com/office/drawing/2014/main" id="{C06AB551-DB42-0041-8CE1-238D646A5B96}"/>
              </a:ext>
            </a:extLst>
          </p:cNvPr>
          <p:cNvSpPr txBox="1"/>
          <p:nvPr/>
        </p:nvSpPr>
        <p:spPr>
          <a:xfrm rot="10800000" flipV="1">
            <a:off x="26257414" y="24130484"/>
            <a:ext cx="5112588" cy="9796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defRPr sz="500">
                <a:latin typeface="Times"/>
                <a:ea typeface="Times"/>
                <a:cs typeface="Times"/>
                <a:sym typeface="Times"/>
              </a:defRPr>
            </a:lvl1pPr>
          </a:lstStyle>
          <a:p>
            <a:r>
              <a:rPr sz="2800" dirty="0">
                <a:latin typeface="Calibri" panose="020F0502020204030204" pitchFamily="34" charset="0"/>
                <a:cs typeface="Calibri" panose="020F0502020204030204" pitchFamily="34" charset="0"/>
              </a:rPr>
              <a:t>percentage of replies that criticize the author or news agency</a:t>
            </a:r>
          </a:p>
        </p:txBody>
      </p:sp>
      <p:pic>
        <p:nvPicPr>
          <p:cNvPr id="51" name="Screen Shot 2019-03-20 at 9.14.02 PM.png" descr="Screen Shot 2019-03-20 at 9.14.02 PM.png">
            <a:extLst>
              <a:ext uri="{FF2B5EF4-FFF2-40B4-BE49-F238E27FC236}">
                <a16:creationId xmlns:a16="http://schemas.microsoft.com/office/drawing/2014/main" id="{1014AE1F-6890-204C-A327-C782C885BFFF}"/>
              </a:ext>
            </a:extLst>
          </p:cNvPr>
          <p:cNvPicPr>
            <a:picLocks noChangeAspect="1"/>
          </p:cNvPicPr>
          <p:nvPr/>
        </p:nvPicPr>
        <p:blipFill>
          <a:blip r:embed="rId10">
            <a:extLst/>
          </a:blip>
          <a:stretch>
            <a:fillRect/>
          </a:stretch>
        </p:blipFill>
        <p:spPr>
          <a:xfrm>
            <a:off x="26584067" y="21042042"/>
            <a:ext cx="4588395" cy="3175012"/>
          </a:xfrm>
          <a:prstGeom prst="rect">
            <a:avLst/>
          </a:prstGeom>
          <a:ln w="12700" cap="flat">
            <a:noFill/>
            <a:miter lim="400000"/>
          </a:ln>
          <a:effectLst/>
        </p:spPr>
      </p:pic>
      <p:pic>
        <p:nvPicPr>
          <p:cNvPr id="58" name="Picture 57">
            <a:extLst>
              <a:ext uri="{FF2B5EF4-FFF2-40B4-BE49-F238E27FC236}">
                <a16:creationId xmlns:a16="http://schemas.microsoft.com/office/drawing/2014/main" id="{F6F0AAA2-F6CE-FD49-8DDB-093ABB2E2F00}"/>
              </a:ext>
            </a:extLst>
          </p:cNvPr>
          <p:cNvPicPr>
            <a:picLocks noChangeAspect="1"/>
          </p:cNvPicPr>
          <p:nvPr/>
        </p:nvPicPr>
        <p:blipFill>
          <a:blip r:embed="rId11"/>
          <a:stretch>
            <a:fillRect/>
          </a:stretch>
        </p:blipFill>
        <p:spPr>
          <a:xfrm>
            <a:off x="22376825" y="9044188"/>
            <a:ext cx="4647408" cy="4124190"/>
          </a:xfrm>
          <a:prstGeom prst="rect">
            <a:avLst/>
          </a:prstGeom>
        </p:spPr>
      </p:pic>
      <p:pic>
        <p:nvPicPr>
          <p:cNvPr id="59" name="Picture 58">
            <a:extLst>
              <a:ext uri="{FF2B5EF4-FFF2-40B4-BE49-F238E27FC236}">
                <a16:creationId xmlns:a16="http://schemas.microsoft.com/office/drawing/2014/main" id="{EE96F1D6-D308-2548-BD53-191B057D1F48}"/>
              </a:ext>
            </a:extLst>
          </p:cNvPr>
          <p:cNvPicPr>
            <a:picLocks noChangeAspect="1"/>
          </p:cNvPicPr>
          <p:nvPr/>
        </p:nvPicPr>
        <p:blipFill>
          <a:blip r:embed="rId12"/>
          <a:stretch>
            <a:fillRect/>
          </a:stretch>
        </p:blipFill>
        <p:spPr>
          <a:xfrm>
            <a:off x="26913426" y="9199624"/>
            <a:ext cx="4259036" cy="3681540"/>
          </a:xfrm>
          <a:prstGeom prst="rect">
            <a:avLst/>
          </a:prstGeom>
        </p:spPr>
      </p:pic>
      <p:pic>
        <p:nvPicPr>
          <p:cNvPr id="60" name="Picture 59">
            <a:extLst>
              <a:ext uri="{FF2B5EF4-FFF2-40B4-BE49-F238E27FC236}">
                <a16:creationId xmlns:a16="http://schemas.microsoft.com/office/drawing/2014/main" id="{391D3AA7-AC83-2048-A2C0-AC3D35FC3893}"/>
              </a:ext>
            </a:extLst>
          </p:cNvPr>
          <p:cNvPicPr>
            <a:picLocks noChangeAspect="1"/>
          </p:cNvPicPr>
          <p:nvPr/>
        </p:nvPicPr>
        <p:blipFill>
          <a:blip r:embed="rId13"/>
          <a:stretch>
            <a:fillRect/>
          </a:stretch>
        </p:blipFill>
        <p:spPr>
          <a:xfrm>
            <a:off x="22481401" y="13120215"/>
            <a:ext cx="4268477" cy="3899975"/>
          </a:xfrm>
          <a:prstGeom prst="rect">
            <a:avLst/>
          </a:prstGeom>
        </p:spPr>
      </p:pic>
      <p:pic>
        <p:nvPicPr>
          <p:cNvPr id="61" name="Picture 60">
            <a:extLst>
              <a:ext uri="{FF2B5EF4-FFF2-40B4-BE49-F238E27FC236}">
                <a16:creationId xmlns:a16="http://schemas.microsoft.com/office/drawing/2014/main" id="{8258DA60-24AD-6547-88F3-51249B135533}"/>
              </a:ext>
            </a:extLst>
          </p:cNvPr>
          <p:cNvPicPr>
            <a:picLocks noChangeAspect="1"/>
          </p:cNvPicPr>
          <p:nvPr/>
        </p:nvPicPr>
        <p:blipFill>
          <a:blip r:embed="rId14"/>
          <a:stretch>
            <a:fillRect/>
          </a:stretch>
        </p:blipFill>
        <p:spPr>
          <a:xfrm>
            <a:off x="26584067" y="13120215"/>
            <a:ext cx="4459283" cy="3972816"/>
          </a:xfrm>
          <a:prstGeom prst="rect">
            <a:avLst/>
          </a:prstGeom>
        </p:spPr>
      </p:pic>
      <p:sp>
        <p:nvSpPr>
          <p:cNvPr id="62" name="Rectangle 61">
            <a:extLst>
              <a:ext uri="{FF2B5EF4-FFF2-40B4-BE49-F238E27FC236}">
                <a16:creationId xmlns:a16="http://schemas.microsoft.com/office/drawing/2014/main" id="{6B7291E5-0D77-2547-AD77-D559534DEADB}"/>
              </a:ext>
            </a:extLst>
          </p:cNvPr>
          <p:cNvSpPr/>
          <p:nvPr/>
        </p:nvSpPr>
        <p:spPr>
          <a:xfrm>
            <a:off x="23279873" y="12865236"/>
            <a:ext cx="2939651"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Retweeted-by</a:t>
            </a:r>
            <a:r>
              <a:rPr lang="en-US" dirty="0">
                <a:latin typeface="Calibri" panose="020F0502020204030204" pitchFamily="34" charset="0"/>
                <a:cs typeface="Calibri" panose="020F0502020204030204" pitchFamily="34" charset="0"/>
              </a:rPr>
              <a:t> agent network</a:t>
            </a:r>
            <a:endParaRPr lang="en-US" dirty="0"/>
          </a:p>
        </p:txBody>
      </p:sp>
      <p:sp>
        <p:nvSpPr>
          <p:cNvPr id="65" name="Rectangle 64">
            <a:extLst>
              <a:ext uri="{FF2B5EF4-FFF2-40B4-BE49-F238E27FC236}">
                <a16:creationId xmlns:a16="http://schemas.microsoft.com/office/drawing/2014/main" id="{BF51B63B-EA83-0B4C-BA41-7DAF312657A4}"/>
              </a:ext>
            </a:extLst>
          </p:cNvPr>
          <p:cNvSpPr/>
          <p:nvPr/>
        </p:nvSpPr>
        <p:spPr>
          <a:xfrm>
            <a:off x="27551398" y="12869952"/>
            <a:ext cx="2964786"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Mentioned-by</a:t>
            </a:r>
            <a:r>
              <a:rPr lang="en-US" dirty="0">
                <a:latin typeface="Calibri" panose="020F0502020204030204" pitchFamily="34" charset="0"/>
                <a:cs typeface="Calibri" panose="020F0502020204030204" pitchFamily="34" charset="0"/>
              </a:rPr>
              <a:t> agent network</a:t>
            </a:r>
            <a:endParaRPr lang="en-US" dirty="0"/>
          </a:p>
        </p:txBody>
      </p:sp>
      <p:sp>
        <p:nvSpPr>
          <p:cNvPr id="66" name="Rectangle 65">
            <a:extLst>
              <a:ext uri="{FF2B5EF4-FFF2-40B4-BE49-F238E27FC236}">
                <a16:creationId xmlns:a16="http://schemas.microsoft.com/office/drawing/2014/main" id="{9A8DF2DA-5118-DC45-A5F9-B1E51C2EB437}"/>
              </a:ext>
            </a:extLst>
          </p:cNvPr>
          <p:cNvSpPr/>
          <p:nvPr/>
        </p:nvSpPr>
        <p:spPr>
          <a:xfrm>
            <a:off x="23473939" y="16775345"/>
            <a:ext cx="2625847"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Quoted-by</a:t>
            </a:r>
            <a:r>
              <a:rPr lang="en-US" dirty="0">
                <a:latin typeface="Calibri" panose="020F0502020204030204" pitchFamily="34" charset="0"/>
                <a:cs typeface="Calibri" panose="020F0502020204030204" pitchFamily="34" charset="0"/>
              </a:rPr>
              <a:t> agent network</a:t>
            </a:r>
            <a:endParaRPr lang="en-US" dirty="0"/>
          </a:p>
        </p:txBody>
      </p:sp>
      <p:sp>
        <p:nvSpPr>
          <p:cNvPr id="67" name="Rectangle 66">
            <a:extLst>
              <a:ext uri="{FF2B5EF4-FFF2-40B4-BE49-F238E27FC236}">
                <a16:creationId xmlns:a16="http://schemas.microsoft.com/office/drawing/2014/main" id="{2F1F6BAD-5A0A-744D-8816-F75A9733232E}"/>
              </a:ext>
            </a:extLst>
          </p:cNvPr>
          <p:cNvSpPr/>
          <p:nvPr/>
        </p:nvSpPr>
        <p:spPr>
          <a:xfrm>
            <a:off x="27698987" y="16795767"/>
            <a:ext cx="2620461"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Replied-by</a:t>
            </a:r>
            <a:r>
              <a:rPr lang="en-US" dirty="0">
                <a:latin typeface="Calibri" panose="020F0502020204030204" pitchFamily="34" charset="0"/>
                <a:cs typeface="Calibri" panose="020F0502020204030204" pitchFamily="34" charset="0"/>
              </a:rPr>
              <a:t> agent network</a:t>
            </a:r>
            <a:endParaRPr lang="en-US" dirty="0"/>
          </a:p>
        </p:txBody>
      </p:sp>
      <p:sp>
        <p:nvSpPr>
          <p:cNvPr id="68" name="Rectangle 67">
            <a:extLst>
              <a:ext uri="{FF2B5EF4-FFF2-40B4-BE49-F238E27FC236}">
                <a16:creationId xmlns:a16="http://schemas.microsoft.com/office/drawing/2014/main" id="{5D332B49-1937-CE43-8798-9EC3521AD206}"/>
              </a:ext>
            </a:extLst>
          </p:cNvPr>
          <p:cNvSpPr/>
          <p:nvPr/>
        </p:nvSpPr>
        <p:spPr>
          <a:xfrm>
            <a:off x="11261243" y="15685051"/>
            <a:ext cx="2009280" cy="4870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E739BE8-8AE0-8448-817E-BF41A3DC0176}"/>
              </a:ext>
            </a:extLst>
          </p:cNvPr>
          <p:cNvSpPr/>
          <p:nvPr/>
        </p:nvSpPr>
        <p:spPr>
          <a:xfrm>
            <a:off x="11554340" y="29887934"/>
            <a:ext cx="2009280" cy="4870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2E67878-0D97-9D44-9DFC-344A76093A4A}"/>
              </a:ext>
            </a:extLst>
          </p:cNvPr>
          <p:cNvSpPr/>
          <p:nvPr/>
        </p:nvSpPr>
        <p:spPr>
          <a:xfrm>
            <a:off x="16729763" y="29784962"/>
            <a:ext cx="2009280" cy="4870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5610DE7082BC42870081046C36C099" ma:contentTypeVersion="0" ma:contentTypeDescription="Create a new document." ma:contentTypeScope="" ma:versionID="8644b65b9a67792f14bccf06eb615be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4AEE379-5F72-42FE-84CF-0FB841B8A1E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25F88D8F-D874-45F2-8549-A55F0E00D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21769</TotalTime>
  <Words>793</Words>
  <Application>Microsoft Macintosh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ＭＳ Ｐゴシック</vt:lpstr>
      <vt:lpstr>ＭＳ Ｐゴシック</vt:lpstr>
      <vt:lpstr>Arial</vt:lpstr>
      <vt:lpstr>Calibri</vt:lpstr>
      <vt:lpstr>Calibri Light</vt:lpstr>
      <vt:lpstr>Century Gothic</vt:lpstr>
      <vt:lpstr>Tahoma</vt:lpstr>
      <vt:lpstr>Times</vt:lpstr>
      <vt:lpstr>Times New Roman</vt:lpstr>
      <vt:lpstr>Office Theme</vt:lpstr>
      <vt:lpstr>PowerPoint Presentation</vt:lpstr>
    </vt:vector>
  </TitlesOfParts>
  <Company>Lockheed Martin</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Lockheed Martin</dc:creator>
  <cp:lastModifiedBy>xinyiw</cp:lastModifiedBy>
  <cp:revision>332</cp:revision>
  <cp:lastPrinted>2018-08-02T12:20:02Z</cp:lastPrinted>
  <dcterms:created xsi:type="dcterms:W3CDTF">2000-12-15T19:33:43Z</dcterms:created>
  <dcterms:modified xsi:type="dcterms:W3CDTF">2019-03-22T19:13:58Z</dcterms:modified>
</cp:coreProperties>
</file>