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02" r:id="rId1"/>
    <p:sldMasterId id="2147483731" r:id="rId2"/>
    <p:sldMasterId id="2147483989" r:id="rId3"/>
  </p:sldMasterIdLst>
  <p:notesMasterIdLst>
    <p:notesMasterId r:id="rId5"/>
  </p:notesMasterIdLst>
  <p:sldIdLst>
    <p:sldId id="256" r:id="rId4"/>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
          <p15:clr>
            <a:srgbClr val="A4A3A4"/>
          </p15:clr>
        </p15:guide>
        <p15:guide id="2" pos="14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231"/>
    <a:srgbClr val="C41230"/>
    <a:srgbClr val="CCCCFF"/>
    <a:srgbClr val="82847C"/>
    <a:srgbClr val="FFC1C1"/>
    <a:srgbClr val="A5644E"/>
    <a:srgbClr val="A27862"/>
    <a:srgbClr val="F9E0CD"/>
    <a:srgbClr val="FCEDD7"/>
    <a:srgbClr val="F8D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980" autoAdjust="0"/>
    <p:restoredTop sz="94280" autoAdjust="0"/>
  </p:normalViewPr>
  <p:slideViewPr>
    <p:cSldViewPr snapToGrid="0">
      <p:cViewPr>
        <p:scale>
          <a:sx n="19" d="100"/>
          <a:sy n="19" d="100"/>
        </p:scale>
        <p:origin x="1092" y="-834"/>
      </p:cViewPr>
      <p:guideLst>
        <p:guide orient="horz" pos="673"/>
        <p:guide pos="140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3CF92-D9D9-48CA-AD8F-56C98251024C}" type="datetimeFigureOut">
              <a:rPr lang="en-US" smtClean="0"/>
              <a:t>7/27/2017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06D12-602B-4B10-ADBE-B0B96E663419}" type="slidenum">
              <a:rPr lang="en-US" smtClean="0"/>
              <a:t>‹#›</a:t>
            </a:fld>
            <a:endParaRPr lang="en-US"/>
          </a:p>
        </p:txBody>
      </p:sp>
    </p:spTree>
    <p:extLst>
      <p:ext uri="{BB962C8B-B14F-4D97-AF65-F5344CB8AC3E}">
        <p14:creationId xmlns:p14="http://schemas.microsoft.com/office/powerpoint/2010/main" val="457499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106D12-602B-4B10-ADBE-B0B96E663419}" type="slidenum">
              <a:rPr lang="en-US" smtClean="0"/>
              <a:t>1</a:t>
            </a:fld>
            <a:endParaRPr lang="en-US"/>
          </a:p>
        </p:txBody>
      </p:sp>
    </p:spTree>
    <p:extLst>
      <p:ext uri="{BB962C8B-B14F-4D97-AF65-F5344CB8AC3E}">
        <p14:creationId xmlns:p14="http://schemas.microsoft.com/office/powerpoint/2010/main" val="146251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97744"/>
            <a:ext cx="32918400" cy="11460480"/>
          </a:xfrm>
        </p:spPr>
        <p:txBody>
          <a:bodyPr anchor="b">
            <a:normAutofit/>
          </a:bodyPr>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normAutofit/>
          </a:bodyPr>
          <a:lstStyle>
            <a:lvl1pPr marL="0" indent="0" algn="ctr">
              <a:buNone/>
              <a:defRPr sz="8640">
                <a:solidFill>
                  <a:schemeClr val="tx1">
                    <a:lumMod val="75000"/>
                    <a:lumOff val="25000"/>
                  </a:schemeClr>
                </a:solidFill>
              </a:defRPr>
            </a:lvl1pPr>
            <a:lvl2pPr marL="1645920" indent="0" algn="ctr">
              <a:buNone/>
              <a:defRPr sz="10080"/>
            </a:lvl2pPr>
            <a:lvl3pPr marL="3291840" indent="0" algn="ctr">
              <a:buNone/>
              <a:defRPr sz="8640"/>
            </a:lvl3pPr>
            <a:lvl4pPr marL="4937760" indent="0" algn="ctr">
              <a:buNone/>
              <a:defRPr sz="7200"/>
            </a:lvl4pPr>
            <a:lvl5pPr marL="6583680" indent="0" algn="ctr">
              <a:buNone/>
              <a:defRPr sz="7200"/>
            </a:lvl5pPr>
            <a:lvl6pPr marL="8229600" indent="0" algn="ctr">
              <a:buNone/>
              <a:defRPr sz="7200"/>
            </a:lvl6pPr>
            <a:lvl7pPr marL="9875520" indent="0" algn="ctr">
              <a:buNone/>
              <a:defRPr sz="7200"/>
            </a:lvl7pPr>
            <a:lvl8pPr marL="11521440" indent="0" algn="ctr">
              <a:buNone/>
              <a:defRPr sz="7200"/>
            </a:lvl8pPr>
            <a:lvl9pPr marL="1316736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70845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44248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29738"/>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29740"/>
            <a:ext cx="27843480" cy="27896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69948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97744"/>
            <a:ext cx="32918400" cy="11460480"/>
          </a:xfrm>
        </p:spPr>
        <p:txBody>
          <a:bodyPr anchor="b">
            <a:normAutofit/>
          </a:bodyPr>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normAutofit/>
          </a:bodyPr>
          <a:lstStyle>
            <a:lvl1pPr marL="0" indent="0" algn="ctr">
              <a:buNone/>
              <a:defRPr sz="8640">
                <a:solidFill>
                  <a:schemeClr val="tx1">
                    <a:lumMod val="75000"/>
                    <a:lumOff val="25000"/>
                  </a:schemeClr>
                </a:solidFill>
              </a:defRPr>
            </a:lvl1pPr>
            <a:lvl2pPr marL="1645920" indent="0" algn="ctr">
              <a:buNone/>
              <a:defRPr sz="10080"/>
            </a:lvl2pPr>
            <a:lvl3pPr marL="3291840" indent="0" algn="ctr">
              <a:buNone/>
              <a:defRPr sz="8640"/>
            </a:lvl3pPr>
            <a:lvl4pPr marL="4937760" indent="0" algn="ctr">
              <a:buNone/>
              <a:defRPr sz="7200"/>
            </a:lvl4pPr>
            <a:lvl5pPr marL="6583680" indent="0" algn="ctr">
              <a:buNone/>
              <a:defRPr sz="7200"/>
            </a:lvl5pPr>
            <a:lvl6pPr marL="8229600" indent="0" algn="ctr">
              <a:buNone/>
              <a:defRPr sz="7200"/>
            </a:lvl6pPr>
            <a:lvl7pPr marL="9875520" indent="0" algn="ctr">
              <a:buNone/>
              <a:defRPr sz="7200"/>
            </a:lvl7pPr>
            <a:lvl8pPr marL="11521440" indent="0" algn="ctr">
              <a:buNone/>
              <a:defRPr sz="7200"/>
            </a:lvl8pPr>
            <a:lvl9pPr marL="1316736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01011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46832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19631"/>
            <a:ext cx="37856160" cy="13685798"/>
          </a:xfrm>
        </p:spPr>
        <p:txBody>
          <a:bodyPr anchor="b">
            <a:normAutofit/>
          </a:bodyPr>
          <a:lstStyle>
            <a:lvl1pPr>
              <a:defRPr sz="21600" b="0"/>
            </a:lvl1pPr>
          </a:lstStyle>
          <a:p>
            <a:r>
              <a:rPr lang="en-US"/>
              <a:t>Click to edit Master title style</a:t>
            </a:r>
            <a:endParaRPr lang="en-US" dirty="0"/>
          </a:p>
        </p:txBody>
      </p:sp>
      <p:sp>
        <p:nvSpPr>
          <p:cNvPr id="3" name="Text Placeholder 2"/>
          <p:cNvSpPr>
            <a:spLocks noGrp="1"/>
          </p:cNvSpPr>
          <p:nvPr>
            <p:ph type="body" idx="1"/>
          </p:nvPr>
        </p:nvSpPr>
        <p:spPr>
          <a:xfrm>
            <a:off x="2994660" y="21852641"/>
            <a:ext cx="37856160" cy="7200898"/>
          </a:xfrm>
        </p:spPr>
        <p:txBody>
          <a:bodyPr anchor="t">
            <a:normAutofit/>
          </a:bodyPr>
          <a:lstStyle>
            <a:lvl1pPr marL="0" indent="0">
              <a:buNone/>
              <a:defRPr sz="864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96639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2457"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740101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2457" y="8072883"/>
            <a:ext cx="18562320" cy="3963355"/>
          </a:xfrm>
        </p:spPr>
        <p:txBody>
          <a:bodyPr anchor="b">
            <a:normAutofit/>
          </a:bodyPr>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42457" y="12036242"/>
            <a:ext cx="18562320"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72885"/>
            <a:ext cx="18653764" cy="3963350"/>
          </a:xfrm>
        </p:spPr>
        <p:txBody>
          <a:bodyPr anchor="b"/>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2" y="12036242"/>
            <a:ext cx="18653764"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F7C0B4-7F0C-4C79-86C5-B720CC18A568}"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13D-C971-40A8-B4C2-5D865F66C4A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2708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F7C0B4-7F0C-4C79-86C5-B720CC18A568}"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13D-C971-40A8-B4C2-5D865F66C4A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852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7C0B4-7F0C-4C79-86C5-B720CC18A568}"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659852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2"/>
            <a:ext cx="14154912" cy="7680946"/>
          </a:xfrm>
        </p:spPr>
        <p:txBody>
          <a:bodyPr anchor="b">
            <a:normAutofit/>
          </a:bodyPr>
          <a:lstStyle>
            <a:lvl1pPr>
              <a:defRPr sz="11520" b="0"/>
            </a:lvl1pPr>
          </a:lstStyle>
          <a:p>
            <a:r>
              <a:rPr lang="en-US"/>
              <a:t>Click to edit Master title style</a:t>
            </a:r>
            <a:endParaRPr lang="en-US" dirty="0"/>
          </a:p>
        </p:txBody>
      </p:sp>
      <p:sp>
        <p:nvSpPr>
          <p:cNvPr id="3" name="Content Placeholder 2"/>
          <p:cNvSpPr>
            <a:spLocks noGrp="1"/>
          </p:cNvSpPr>
          <p:nvPr>
            <p:ph idx="1"/>
          </p:nvPr>
        </p:nvSpPr>
        <p:spPr>
          <a:xfrm>
            <a:off x="18653760" y="4754880"/>
            <a:ext cx="22219920" cy="2340864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8493" y="9875518"/>
            <a:ext cx="14154912" cy="18288005"/>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49103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193191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0"/>
            <a:ext cx="14154912" cy="7680960"/>
          </a:xfrm>
        </p:spPr>
        <p:txBody>
          <a:bodyPr anchor="b">
            <a:normAutofit/>
          </a:bodyPr>
          <a:lstStyle>
            <a:lvl1pPr>
              <a:defRPr sz="11520" b="0"/>
            </a:lvl1pPr>
          </a:lstStyle>
          <a:p>
            <a:r>
              <a:rPr lang="en-US"/>
              <a:t>Click to edit Master title style</a:t>
            </a:r>
            <a:endParaRPr lang="en-US" dirty="0"/>
          </a:p>
        </p:txBody>
      </p:sp>
      <p:sp>
        <p:nvSpPr>
          <p:cNvPr id="3" name="Picture Placeholder 2"/>
          <p:cNvSpPr>
            <a:spLocks noGrp="1"/>
          </p:cNvSpPr>
          <p:nvPr>
            <p:ph type="pic" idx="1"/>
          </p:nvPr>
        </p:nvSpPr>
        <p:spPr>
          <a:xfrm>
            <a:off x="18653760" y="4754880"/>
            <a:ext cx="22219920" cy="2340864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8493" y="9875520"/>
            <a:ext cx="14154912" cy="18288000"/>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378365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020506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29738"/>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29740"/>
            <a:ext cx="27843480" cy="27896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881848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97744"/>
            <a:ext cx="32918400" cy="11460480"/>
          </a:xfrm>
        </p:spPr>
        <p:txBody>
          <a:bodyPr anchor="b">
            <a:normAutofit/>
          </a:bodyPr>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normAutofit/>
          </a:bodyPr>
          <a:lstStyle>
            <a:lvl1pPr marL="0" indent="0" algn="ctr">
              <a:buNone/>
              <a:defRPr sz="8640">
                <a:solidFill>
                  <a:schemeClr val="tx1">
                    <a:lumMod val="75000"/>
                    <a:lumOff val="25000"/>
                  </a:schemeClr>
                </a:solidFill>
              </a:defRPr>
            </a:lvl1pPr>
            <a:lvl2pPr marL="1645920" indent="0" algn="ctr">
              <a:buNone/>
              <a:defRPr sz="10080"/>
            </a:lvl2pPr>
            <a:lvl3pPr marL="3291840" indent="0" algn="ctr">
              <a:buNone/>
              <a:defRPr sz="8640"/>
            </a:lvl3pPr>
            <a:lvl4pPr marL="4937760" indent="0" algn="ctr">
              <a:buNone/>
              <a:defRPr sz="7200"/>
            </a:lvl4pPr>
            <a:lvl5pPr marL="6583680" indent="0" algn="ctr">
              <a:buNone/>
              <a:defRPr sz="7200"/>
            </a:lvl5pPr>
            <a:lvl6pPr marL="8229600" indent="0" algn="ctr">
              <a:buNone/>
              <a:defRPr sz="7200"/>
            </a:lvl6pPr>
            <a:lvl7pPr marL="9875520" indent="0" algn="ctr">
              <a:buNone/>
              <a:defRPr sz="7200"/>
            </a:lvl7pPr>
            <a:lvl8pPr marL="11521440" indent="0" algn="ctr">
              <a:buNone/>
              <a:defRPr sz="7200"/>
            </a:lvl8pPr>
            <a:lvl9pPr marL="1316736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048952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507094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19631"/>
            <a:ext cx="37856160" cy="13685798"/>
          </a:xfrm>
        </p:spPr>
        <p:txBody>
          <a:bodyPr anchor="b">
            <a:normAutofit/>
          </a:bodyPr>
          <a:lstStyle>
            <a:lvl1pPr>
              <a:defRPr sz="21600" b="0"/>
            </a:lvl1pPr>
          </a:lstStyle>
          <a:p>
            <a:r>
              <a:rPr lang="en-US"/>
              <a:t>Click to edit Master title style</a:t>
            </a:r>
            <a:endParaRPr lang="en-US" dirty="0"/>
          </a:p>
        </p:txBody>
      </p:sp>
      <p:sp>
        <p:nvSpPr>
          <p:cNvPr id="3" name="Text Placeholder 2"/>
          <p:cNvSpPr>
            <a:spLocks noGrp="1"/>
          </p:cNvSpPr>
          <p:nvPr>
            <p:ph type="body" idx="1"/>
          </p:nvPr>
        </p:nvSpPr>
        <p:spPr>
          <a:xfrm>
            <a:off x="2994660" y="21852641"/>
            <a:ext cx="37856160" cy="7200898"/>
          </a:xfrm>
        </p:spPr>
        <p:txBody>
          <a:bodyPr anchor="t">
            <a:normAutofit/>
          </a:bodyPr>
          <a:lstStyle>
            <a:lvl1pPr marL="0" indent="0">
              <a:buNone/>
              <a:defRPr sz="864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4037910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2457"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362143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2457" y="8072883"/>
            <a:ext cx="18562320" cy="3963355"/>
          </a:xfrm>
        </p:spPr>
        <p:txBody>
          <a:bodyPr anchor="b">
            <a:normAutofit/>
          </a:bodyPr>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42457" y="12036242"/>
            <a:ext cx="18562320"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72885"/>
            <a:ext cx="18653764" cy="3963350"/>
          </a:xfrm>
        </p:spPr>
        <p:txBody>
          <a:bodyPr anchor="b"/>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2" y="12036242"/>
            <a:ext cx="18653764"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F7C0B4-7F0C-4C79-86C5-B720CC18A568}"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13D-C971-40A8-B4C2-5D865F66C4A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961506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F7C0B4-7F0C-4C79-86C5-B720CC18A568}"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13D-C971-40A8-B4C2-5D865F66C4A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48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7C0B4-7F0C-4C79-86C5-B720CC18A568}"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00728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19631"/>
            <a:ext cx="37856160" cy="13685798"/>
          </a:xfrm>
        </p:spPr>
        <p:txBody>
          <a:bodyPr anchor="b">
            <a:normAutofit/>
          </a:bodyPr>
          <a:lstStyle>
            <a:lvl1pPr>
              <a:defRPr sz="21600" b="0"/>
            </a:lvl1pPr>
          </a:lstStyle>
          <a:p>
            <a:r>
              <a:rPr lang="en-US"/>
              <a:t>Click to edit Master title style</a:t>
            </a:r>
            <a:endParaRPr lang="en-US" dirty="0"/>
          </a:p>
        </p:txBody>
      </p:sp>
      <p:sp>
        <p:nvSpPr>
          <p:cNvPr id="3" name="Text Placeholder 2"/>
          <p:cNvSpPr>
            <a:spLocks noGrp="1"/>
          </p:cNvSpPr>
          <p:nvPr>
            <p:ph type="body" idx="1"/>
          </p:nvPr>
        </p:nvSpPr>
        <p:spPr>
          <a:xfrm>
            <a:off x="2994660" y="21852641"/>
            <a:ext cx="37856160" cy="7200898"/>
          </a:xfrm>
        </p:spPr>
        <p:txBody>
          <a:bodyPr anchor="t">
            <a:normAutofit/>
          </a:bodyPr>
          <a:lstStyle>
            <a:lvl1pPr marL="0" indent="0">
              <a:buNone/>
              <a:defRPr sz="864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927150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2"/>
            <a:ext cx="14154912" cy="7680946"/>
          </a:xfrm>
        </p:spPr>
        <p:txBody>
          <a:bodyPr anchor="b">
            <a:normAutofit/>
          </a:bodyPr>
          <a:lstStyle>
            <a:lvl1pPr>
              <a:defRPr sz="11520" b="0"/>
            </a:lvl1pPr>
          </a:lstStyle>
          <a:p>
            <a:r>
              <a:rPr lang="en-US"/>
              <a:t>Click to edit Master title style</a:t>
            </a:r>
            <a:endParaRPr lang="en-US" dirty="0"/>
          </a:p>
        </p:txBody>
      </p:sp>
      <p:sp>
        <p:nvSpPr>
          <p:cNvPr id="3" name="Content Placeholder 2"/>
          <p:cNvSpPr>
            <a:spLocks noGrp="1"/>
          </p:cNvSpPr>
          <p:nvPr>
            <p:ph idx="1"/>
          </p:nvPr>
        </p:nvSpPr>
        <p:spPr>
          <a:xfrm>
            <a:off x="18653760" y="4754880"/>
            <a:ext cx="22219920" cy="2340864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8493" y="9875518"/>
            <a:ext cx="14154912" cy="18288005"/>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808326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0"/>
            <a:ext cx="14154912" cy="7680960"/>
          </a:xfrm>
        </p:spPr>
        <p:txBody>
          <a:bodyPr anchor="b">
            <a:normAutofit/>
          </a:bodyPr>
          <a:lstStyle>
            <a:lvl1pPr>
              <a:defRPr sz="11520" b="0"/>
            </a:lvl1pPr>
          </a:lstStyle>
          <a:p>
            <a:r>
              <a:rPr lang="en-US"/>
              <a:t>Click to edit Master title style</a:t>
            </a:r>
            <a:endParaRPr lang="en-US" dirty="0"/>
          </a:p>
        </p:txBody>
      </p:sp>
      <p:sp>
        <p:nvSpPr>
          <p:cNvPr id="3" name="Picture Placeholder 2"/>
          <p:cNvSpPr>
            <a:spLocks noGrp="1"/>
          </p:cNvSpPr>
          <p:nvPr>
            <p:ph type="pic" idx="1"/>
          </p:nvPr>
        </p:nvSpPr>
        <p:spPr>
          <a:xfrm>
            <a:off x="18653760" y="4754880"/>
            <a:ext cx="22219920" cy="2340864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8493" y="9875520"/>
            <a:ext cx="14154912" cy="18288000"/>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78824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830703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29738"/>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29740"/>
            <a:ext cx="27843480" cy="27896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F7C0B4-7F0C-4C79-86C5-B720CC18A568}"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87478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2457"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78242"/>
            <a:ext cx="18653760" cy="20886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10556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2457" y="8072883"/>
            <a:ext cx="18562320" cy="3963355"/>
          </a:xfrm>
        </p:spPr>
        <p:txBody>
          <a:bodyPr anchor="b">
            <a:normAutofit/>
          </a:bodyPr>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3042457" y="12036242"/>
            <a:ext cx="18562320"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72885"/>
            <a:ext cx="18653764" cy="3963350"/>
          </a:xfrm>
        </p:spPr>
        <p:txBody>
          <a:bodyPr anchor="b"/>
          <a:lstStyle>
            <a:lvl1pPr marL="0" indent="0">
              <a:spcBef>
                <a:spcPts val="0"/>
              </a:spcBef>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219922" y="12036242"/>
            <a:ext cx="18653764" cy="17666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F7C0B4-7F0C-4C79-86C5-B720CC18A568}"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13D-C971-40A8-B4C2-5D865F66C4A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132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F7C0B4-7F0C-4C79-86C5-B720CC18A568}"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13D-C971-40A8-B4C2-5D865F66C4A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42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7C0B4-7F0C-4C79-86C5-B720CC18A568}"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69953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2"/>
            <a:ext cx="14154912" cy="7680946"/>
          </a:xfrm>
        </p:spPr>
        <p:txBody>
          <a:bodyPr anchor="b">
            <a:normAutofit/>
          </a:bodyPr>
          <a:lstStyle>
            <a:lvl1pPr>
              <a:defRPr sz="11520" b="0"/>
            </a:lvl1pPr>
          </a:lstStyle>
          <a:p>
            <a:r>
              <a:rPr lang="en-US"/>
              <a:t>Click to edit Master title style</a:t>
            </a:r>
            <a:endParaRPr lang="en-US" dirty="0"/>
          </a:p>
        </p:txBody>
      </p:sp>
      <p:sp>
        <p:nvSpPr>
          <p:cNvPr id="3" name="Content Placeholder 2"/>
          <p:cNvSpPr>
            <a:spLocks noGrp="1"/>
          </p:cNvSpPr>
          <p:nvPr>
            <p:ph idx="1"/>
          </p:nvPr>
        </p:nvSpPr>
        <p:spPr>
          <a:xfrm>
            <a:off x="18653760" y="4754880"/>
            <a:ext cx="22219920" cy="2340864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8493" y="9875518"/>
            <a:ext cx="14154912" cy="18288005"/>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293098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8493" y="2194560"/>
            <a:ext cx="14154912" cy="7680960"/>
          </a:xfrm>
        </p:spPr>
        <p:txBody>
          <a:bodyPr anchor="b">
            <a:normAutofit/>
          </a:bodyPr>
          <a:lstStyle>
            <a:lvl1pPr>
              <a:defRPr sz="11520" b="0"/>
            </a:lvl1pPr>
          </a:lstStyle>
          <a:p>
            <a:r>
              <a:rPr lang="en-US"/>
              <a:t>Click to edit Master title style</a:t>
            </a:r>
            <a:endParaRPr lang="en-US" dirty="0"/>
          </a:p>
        </p:txBody>
      </p:sp>
      <p:sp>
        <p:nvSpPr>
          <p:cNvPr id="3" name="Picture Placeholder 2"/>
          <p:cNvSpPr>
            <a:spLocks noGrp="1"/>
          </p:cNvSpPr>
          <p:nvPr>
            <p:ph type="pic" idx="1"/>
          </p:nvPr>
        </p:nvSpPr>
        <p:spPr>
          <a:xfrm>
            <a:off x="18653760" y="4754880"/>
            <a:ext cx="22219920" cy="2340864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3028493" y="9875520"/>
            <a:ext cx="14154912" cy="18288000"/>
          </a:xfrm>
        </p:spPr>
        <p:txBody>
          <a:bodyPr>
            <a:normAutofit/>
          </a:bodyPr>
          <a:lstStyle>
            <a:lvl1pPr marL="0" indent="0">
              <a:lnSpc>
                <a:spcPct val="90000"/>
              </a:lnSpc>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Click to edit Master text styles</a:t>
            </a:r>
          </a:p>
        </p:txBody>
      </p:sp>
      <p:sp>
        <p:nvSpPr>
          <p:cNvPr id="5" name="Date Placeholder 4"/>
          <p:cNvSpPr>
            <a:spLocks noGrp="1"/>
          </p:cNvSpPr>
          <p:nvPr>
            <p:ph type="dt" sz="half" idx="10"/>
          </p:nvPr>
        </p:nvSpPr>
        <p:spPr/>
        <p:txBody>
          <a:bodyPr/>
          <a:lstStyle/>
          <a:p>
            <a:fld id="{32F7C0B4-7F0C-4C79-86C5-B720CC18A568}"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13D-C971-40A8-B4C2-5D865F66C4A2}" type="slidenum">
              <a:rPr lang="en-US" smtClean="0"/>
              <a:t>‹#›</a:t>
            </a:fld>
            <a:endParaRPr lang="en-US"/>
          </a:p>
        </p:txBody>
      </p:sp>
    </p:spTree>
    <p:extLst>
      <p:ext uri="{BB962C8B-B14F-4D97-AF65-F5344CB8AC3E}">
        <p14:creationId xmlns:p14="http://schemas.microsoft.com/office/powerpoint/2010/main" val="395485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2457" y="1755648"/>
            <a:ext cx="37856160" cy="63626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2457" y="8778242"/>
            <a:ext cx="37856160" cy="208864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3960">
                <a:solidFill>
                  <a:schemeClr val="tx1">
                    <a:lumMod val="65000"/>
                    <a:lumOff val="35000"/>
                  </a:schemeClr>
                </a:solidFill>
              </a:defRPr>
            </a:lvl1pPr>
          </a:lstStyle>
          <a:p>
            <a:fld id="{32F7C0B4-7F0C-4C79-86C5-B720CC18A568}" type="datetimeFigureOut">
              <a:rPr lang="en-US" smtClean="0"/>
              <a:t>7/27/2017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396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31023097" y="30510482"/>
            <a:ext cx="987552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EF87213D-C971-40A8-B4C2-5D865F66C4A2}" type="slidenum">
              <a:rPr lang="en-US" smtClean="0"/>
              <a:t>‹#›</a:t>
            </a:fld>
            <a:endParaRPr lang="en-US"/>
          </a:p>
        </p:txBody>
      </p:sp>
    </p:spTree>
    <p:extLst>
      <p:ext uri="{BB962C8B-B14F-4D97-AF65-F5344CB8AC3E}">
        <p14:creationId xmlns:p14="http://schemas.microsoft.com/office/powerpoint/2010/main" val="33331816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Wingdings 2" pitchFamily="18" charset="2"/>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Wingdings 2" pitchFamily="18" charset="2"/>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Wingdings 2" pitchFamily="18" charset="2"/>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5pPr>
      <a:lvl6pPr marL="905256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6pPr>
      <a:lvl7pPr marL="1069848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7pPr>
      <a:lvl8pPr marL="1234440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8pPr>
      <a:lvl9pPr marL="1399032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2457" y="1755648"/>
            <a:ext cx="37856160" cy="63626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2457" y="8778242"/>
            <a:ext cx="37856160" cy="208864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3960">
                <a:solidFill>
                  <a:schemeClr val="tx1">
                    <a:lumMod val="65000"/>
                    <a:lumOff val="35000"/>
                  </a:schemeClr>
                </a:solidFill>
              </a:defRPr>
            </a:lvl1pPr>
          </a:lstStyle>
          <a:p>
            <a:fld id="{32F7C0B4-7F0C-4C79-86C5-B720CC18A568}" type="datetimeFigureOut">
              <a:rPr lang="en-US" smtClean="0"/>
              <a:t>7/27/2017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396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31023097" y="30510482"/>
            <a:ext cx="987552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EF87213D-C971-40A8-B4C2-5D865F66C4A2}" type="slidenum">
              <a:rPr lang="en-US" smtClean="0"/>
              <a:t>‹#›</a:t>
            </a:fld>
            <a:endParaRPr lang="en-US"/>
          </a:p>
        </p:txBody>
      </p:sp>
    </p:spTree>
    <p:extLst>
      <p:ext uri="{BB962C8B-B14F-4D97-AF65-F5344CB8AC3E}">
        <p14:creationId xmlns:p14="http://schemas.microsoft.com/office/powerpoint/2010/main" val="139440230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Wingdings 2" pitchFamily="18" charset="2"/>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Wingdings 2" pitchFamily="18" charset="2"/>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Wingdings 2" pitchFamily="18" charset="2"/>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5pPr>
      <a:lvl6pPr marL="905256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6pPr>
      <a:lvl7pPr marL="1069848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7pPr>
      <a:lvl8pPr marL="1234440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8pPr>
      <a:lvl9pPr marL="1399032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2457" y="1755648"/>
            <a:ext cx="37856160" cy="63626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2457" y="8778242"/>
            <a:ext cx="37856160" cy="208864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3960">
                <a:solidFill>
                  <a:schemeClr val="tx1">
                    <a:lumMod val="65000"/>
                    <a:lumOff val="35000"/>
                  </a:schemeClr>
                </a:solidFill>
              </a:defRPr>
            </a:lvl1pPr>
          </a:lstStyle>
          <a:p>
            <a:fld id="{32F7C0B4-7F0C-4C79-86C5-B720CC18A568}" type="datetimeFigureOut">
              <a:rPr lang="en-US" smtClean="0"/>
              <a:t>7/27/2017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396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31023097" y="30510482"/>
            <a:ext cx="987552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EF87213D-C971-40A8-B4C2-5D865F66C4A2}" type="slidenum">
              <a:rPr lang="en-US" smtClean="0"/>
              <a:t>‹#›</a:t>
            </a:fld>
            <a:endParaRPr lang="en-US"/>
          </a:p>
        </p:txBody>
      </p:sp>
    </p:spTree>
    <p:extLst>
      <p:ext uri="{BB962C8B-B14F-4D97-AF65-F5344CB8AC3E}">
        <p14:creationId xmlns:p14="http://schemas.microsoft.com/office/powerpoint/2010/main" val="3199806430"/>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Wingdings 2" pitchFamily="18" charset="2"/>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Wingdings 2" pitchFamily="18" charset="2"/>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Wingdings 2" pitchFamily="18" charset="2"/>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Wingdings 2" pitchFamily="18" charset="2"/>
        <a:buChar char=""/>
        <a:defRPr sz="6480" kern="1200">
          <a:solidFill>
            <a:schemeClr val="tx1"/>
          </a:solidFill>
          <a:latin typeface="+mn-lt"/>
          <a:ea typeface="+mn-ea"/>
          <a:cs typeface="+mn-cs"/>
        </a:defRPr>
      </a:lvl5pPr>
      <a:lvl6pPr marL="905256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6pPr>
      <a:lvl7pPr marL="1069848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7pPr>
      <a:lvl8pPr marL="1234440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8pPr>
      <a:lvl9pPr marL="13990320" indent="-822960" algn="l" defTabSz="3291840" rtl="0" eaLnBrk="1" latinLnBrk="0" hangingPunct="1">
        <a:spcBef>
          <a:spcPct val="20000"/>
        </a:spcBef>
        <a:buFont typeface="Wingdings 2" pitchFamily="18" charset="2"/>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2568611" y="1204794"/>
            <a:ext cx="18507447" cy="28911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20015" tIns="60008" rIns="120015" bIns="60008">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r>
              <a:rPr lang="en-US" sz="7200" b="1" dirty="0"/>
              <a:t>Data Visualization and Emotion Detection</a:t>
            </a:r>
          </a:p>
          <a:p>
            <a:pPr algn="ctr"/>
            <a:r>
              <a:rPr lang="en-US" sz="5400" b="1" dirty="0"/>
              <a:t>Students: Joyce Fang, Ohemaa Prempeh</a:t>
            </a:r>
          </a:p>
          <a:p>
            <a:pPr algn="ctr"/>
            <a:r>
              <a:rPr lang="en-US" sz="5400" b="1" dirty="0"/>
              <a:t>Advisor: Professor Lane Harrison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109" y="-1267963"/>
            <a:ext cx="10058400" cy="7772400"/>
          </a:xfrm>
          <a:prstGeom prst="rect">
            <a:avLst/>
          </a:prstGeom>
        </p:spPr>
      </p:pic>
      <p:sp>
        <p:nvSpPr>
          <p:cNvPr id="212" name="Text Box 21"/>
          <p:cNvSpPr txBox="1">
            <a:spLocks noChangeArrowheads="1"/>
          </p:cNvSpPr>
          <p:nvPr/>
        </p:nvSpPr>
        <p:spPr bwMode="auto">
          <a:xfrm>
            <a:off x="15456696" y="4450410"/>
            <a:ext cx="12192000" cy="120446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endParaRPr lang="en-US" sz="5400" b="1" dirty="0"/>
          </a:p>
        </p:txBody>
      </p:sp>
      <p:sp>
        <p:nvSpPr>
          <p:cNvPr id="21" name="Text Box 21"/>
          <p:cNvSpPr txBox="1">
            <a:spLocks noChangeArrowheads="1"/>
          </p:cNvSpPr>
          <p:nvPr/>
        </p:nvSpPr>
        <p:spPr bwMode="auto">
          <a:xfrm>
            <a:off x="12710810" y="4317955"/>
            <a:ext cx="16693728" cy="727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Chart Accuracy Test</a:t>
            </a:r>
          </a:p>
        </p:txBody>
      </p:sp>
      <p:sp>
        <p:nvSpPr>
          <p:cNvPr id="27" name="Text Box 21"/>
          <p:cNvSpPr txBox="1">
            <a:spLocks noChangeArrowheads="1"/>
          </p:cNvSpPr>
          <p:nvPr/>
        </p:nvSpPr>
        <p:spPr bwMode="auto">
          <a:xfrm>
            <a:off x="12618318" y="15926888"/>
            <a:ext cx="16657020" cy="8284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Using Affectiva to Produce Emotion Data</a:t>
            </a:r>
          </a:p>
        </p:txBody>
      </p:sp>
      <p:sp>
        <p:nvSpPr>
          <p:cNvPr id="37" name="TextBox 36"/>
          <p:cNvSpPr txBox="1"/>
          <p:nvPr/>
        </p:nvSpPr>
        <p:spPr>
          <a:xfrm>
            <a:off x="12678437" y="16709303"/>
            <a:ext cx="16433702" cy="335476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Run Affectiva through the webcam of a computer while the participant is doing the chart accuracy test.</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sp>
        <p:nvSpPr>
          <p:cNvPr id="59" name="Text Box 21"/>
          <p:cNvSpPr txBox="1">
            <a:spLocks noChangeArrowheads="1"/>
          </p:cNvSpPr>
          <p:nvPr/>
        </p:nvSpPr>
        <p:spPr bwMode="auto">
          <a:xfrm>
            <a:off x="1021970" y="4356457"/>
            <a:ext cx="10474680" cy="679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Abstract</a:t>
            </a:r>
          </a:p>
        </p:txBody>
      </p:sp>
      <p:sp>
        <p:nvSpPr>
          <p:cNvPr id="60" name="Text Box 21"/>
          <p:cNvSpPr txBox="1">
            <a:spLocks noChangeArrowheads="1"/>
          </p:cNvSpPr>
          <p:nvPr/>
        </p:nvSpPr>
        <p:spPr bwMode="auto">
          <a:xfrm>
            <a:off x="948166" y="12519344"/>
            <a:ext cx="10450952" cy="760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Background</a:t>
            </a:r>
          </a:p>
        </p:txBody>
      </p:sp>
      <p:sp>
        <p:nvSpPr>
          <p:cNvPr id="105" name="Text Box 21"/>
          <p:cNvSpPr txBox="1">
            <a:spLocks noChangeArrowheads="1"/>
          </p:cNvSpPr>
          <p:nvPr/>
        </p:nvSpPr>
        <p:spPr bwMode="auto">
          <a:xfrm>
            <a:off x="30043025" y="29251761"/>
            <a:ext cx="12794299" cy="8089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Future Work</a:t>
            </a:r>
          </a:p>
        </p:txBody>
      </p:sp>
      <p:sp>
        <p:nvSpPr>
          <p:cNvPr id="107" name="Text Box 21"/>
          <p:cNvSpPr txBox="1">
            <a:spLocks noChangeArrowheads="1"/>
          </p:cNvSpPr>
          <p:nvPr/>
        </p:nvSpPr>
        <p:spPr bwMode="auto">
          <a:xfrm>
            <a:off x="30306158" y="4508851"/>
            <a:ext cx="12745725" cy="7777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Participants Experiencing Less Intense Negative and Positive Emotions Were More Accurate</a:t>
            </a:r>
          </a:p>
        </p:txBody>
      </p:sp>
      <p:sp>
        <p:nvSpPr>
          <p:cNvPr id="119" name="TextBox 118"/>
          <p:cNvSpPr txBox="1"/>
          <p:nvPr/>
        </p:nvSpPr>
        <p:spPr>
          <a:xfrm>
            <a:off x="30342417" y="6554415"/>
            <a:ext cx="12446851" cy="1938992"/>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Participants who experienced frequent and intense negative and positive emotions were less accurate than those who had more stable and fewer emotions.</a:t>
            </a:r>
          </a:p>
        </p:txBody>
      </p:sp>
      <p:sp>
        <p:nvSpPr>
          <p:cNvPr id="120" name="TextBox 119"/>
          <p:cNvSpPr txBox="1"/>
          <p:nvPr/>
        </p:nvSpPr>
        <p:spPr>
          <a:xfrm>
            <a:off x="30569432" y="30060687"/>
            <a:ext cx="12446850"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Test more participants of different ages, genders, etc. to get more variation in test subjects. </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Do more analysis/make charts for different parts of the data to see if there are any other correlations between the two data sets.</a:t>
            </a:r>
          </a:p>
        </p:txBody>
      </p:sp>
      <p:sp>
        <p:nvSpPr>
          <p:cNvPr id="122" name="TextBox 121"/>
          <p:cNvSpPr txBox="1"/>
          <p:nvPr/>
        </p:nvSpPr>
        <p:spPr>
          <a:xfrm>
            <a:off x="1124168" y="5180667"/>
            <a:ext cx="10260688" cy="6247864"/>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Studying facial expressions along with accuracy when analyzing data visualizations can help us predict and understand how well people read data in different types of situations. By using Affectiva, an emotion-sensing software, and a simple chart test, we are able to find connections between emotions and accuracy when reading data visualizations, which could help find better ways to express information to people in stressful situations.</a:t>
            </a:r>
          </a:p>
        </p:txBody>
      </p:sp>
      <p:sp>
        <p:nvSpPr>
          <p:cNvPr id="90" name="TextBox 89"/>
          <p:cNvSpPr txBox="1"/>
          <p:nvPr/>
        </p:nvSpPr>
        <p:spPr>
          <a:xfrm>
            <a:off x="30437900" y="25030424"/>
            <a:ext cx="12610120" cy="3170099"/>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People with high levels of negative or positive emotions tended to be less accurate than those who had stable and fewer emotions.</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Results suggest that emotional stability also leads to increased accuracy when reading data visualizations.</a:t>
            </a:r>
          </a:p>
        </p:txBody>
      </p:sp>
      <p:grpSp>
        <p:nvGrpSpPr>
          <p:cNvPr id="109" name="Group 108">
            <a:extLst>
              <a:ext uri="{FF2B5EF4-FFF2-40B4-BE49-F238E27FC236}">
                <a16:creationId xmlns:a16="http://schemas.microsoft.com/office/drawing/2014/main" id="{5B2067AC-6D86-4626-B2A2-7DD55CCC85EB}"/>
              </a:ext>
            </a:extLst>
          </p:cNvPr>
          <p:cNvGrpSpPr/>
          <p:nvPr/>
        </p:nvGrpSpPr>
        <p:grpSpPr>
          <a:xfrm>
            <a:off x="32216242" y="552787"/>
            <a:ext cx="8044048" cy="3543184"/>
            <a:chOff x="26773093" y="141092"/>
            <a:chExt cx="5304260" cy="3117897"/>
          </a:xfrm>
        </p:grpSpPr>
        <p:sp>
          <p:nvSpPr>
            <p:cNvPr id="110" name="Rectangle 109">
              <a:extLst>
                <a:ext uri="{FF2B5EF4-FFF2-40B4-BE49-F238E27FC236}">
                  <a16:creationId xmlns:a16="http://schemas.microsoft.com/office/drawing/2014/main" id="{C0663F0F-C5B4-4204-9B70-78CAB148BEA8}"/>
                </a:ext>
              </a:extLst>
            </p:cNvPr>
            <p:cNvSpPr/>
            <p:nvPr/>
          </p:nvSpPr>
          <p:spPr>
            <a:xfrm>
              <a:off x="26773093" y="141092"/>
              <a:ext cx="5304260" cy="1789447"/>
            </a:xfrm>
            <a:prstGeom prst="rect">
              <a:avLst/>
            </a:prstGeom>
            <a:solidFill>
              <a:srgbClr val="990000"/>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1pPr>
              <a:lvl2pPr marL="0" marR="0" indent="1567229"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2pPr>
              <a:lvl3pPr marL="0" marR="0" indent="3134455"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3pPr>
              <a:lvl4pPr marL="0" marR="0" indent="4701683"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4pPr>
              <a:lvl5pPr marL="0" marR="0" indent="6268915"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5pPr>
              <a:lvl6pPr marL="0" marR="0" indent="7836144"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6pPr>
              <a:lvl7pPr marL="0" marR="0" indent="9403373"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7pPr>
              <a:lvl8pPr marL="0" marR="0" indent="10970600"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8pPr>
              <a:lvl9pPr marL="0" marR="0" indent="12537829"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9pPr>
            </a:lstStyle>
            <a:p>
              <a:pPr marL="0" marR="0" indent="0" algn="l" defTabSz="1567229"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solidFill>
                    <a:srgbClr val="C00000"/>
                  </a:solidFill>
                </a:ln>
                <a:solidFill>
                  <a:srgbClr val="000000"/>
                </a:solidFill>
                <a:effectLst/>
                <a:uFillTx/>
                <a:latin typeface="Arial" panose="020B0604020202020204" pitchFamily="34" charset="0"/>
                <a:cs typeface="Arial" panose="020B0604020202020204" pitchFamily="34" charset="0"/>
                <a:sym typeface="Cambria"/>
              </a:endParaRPr>
            </a:p>
          </p:txBody>
        </p:sp>
        <p:sp>
          <p:nvSpPr>
            <p:cNvPr id="111" name="TextBox 39">
              <a:extLst>
                <a:ext uri="{FF2B5EF4-FFF2-40B4-BE49-F238E27FC236}">
                  <a16:creationId xmlns:a16="http://schemas.microsoft.com/office/drawing/2014/main" id="{AAED6645-C17F-474F-A55C-25AE5735EFDB}"/>
                </a:ext>
              </a:extLst>
            </p:cNvPr>
            <p:cNvSpPr txBox="1"/>
            <p:nvPr/>
          </p:nvSpPr>
          <p:spPr>
            <a:xfrm>
              <a:off x="27115937" y="237147"/>
              <a:ext cx="4618572" cy="1569660"/>
            </a:xfrm>
            <a:prstGeom prst="rect">
              <a:avLst/>
            </a:prstGeom>
            <a:noFill/>
          </p:spPr>
          <p:txBody>
            <a:bodyPr wrap="non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1pPr>
              <a:lvl2pPr marL="0" marR="0" indent="1567229"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2pPr>
              <a:lvl3pPr marL="0" marR="0" indent="3134455"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3pPr>
              <a:lvl4pPr marL="0" marR="0" indent="4701683"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4pPr>
              <a:lvl5pPr marL="0" marR="0" indent="6268915"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5pPr>
              <a:lvl6pPr marL="0" marR="0" indent="7836144"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6pPr>
              <a:lvl7pPr marL="0" marR="0" indent="9403373"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7pPr>
              <a:lvl8pPr marL="0" marR="0" indent="10970600"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8pPr>
              <a:lvl9pPr marL="0" marR="0" indent="12537829" algn="l" defTabSz="1567229"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mbria"/>
                  <a:ea typeface="Cambria"/>
                  <a:cs typeface="Cambria"/>
                  <a:sym typeface="Cambria"/>
                </a:defRPr>
              </a:lvl9pPr>
            </a:lstStyle>
            <a:p>
              <a:pPr algn="ctr"/>
              <a:r>
                <a:rPr lang="en-US" sz="2400" b="1" dirty="0">
                  <a:solidFill>
                    <a:schemeClr val="bg1"/>
                  </a:solidFill>
                  <a:latin typeface="Arial" panose="020B0604020202020204" pitchFamily="34" charset="0"/>
                  <a:cs typeface="Arial" panose="020B0604020202020204" pitchFamily="34" charset="0"/>
                </a:rPr>
                <a:t>Program in Bioinformatics</a:t>
              </a:r>
            </a:p>
            <a:p>
              <a:pPr algn="ctr"/>
              <a:r>
                <a:rPr lang="en-US" sz="2400" b="1" dirty="0">
                  <a:solidFill>
                    <a:schemeClr val="bg1"/>
                  </a:solidFill>
                  <a:latin typeface="Arial" panose="020B0604020202020204" pitchFamily="34" charset="0"/>
                  <a:cs typeface="Arial" panose="020B0604020202020204" pitchFamily="34" charset="0"/>
                </a:rPr>
                <a:t> and Computational Biology</a:t>
              </a:r>
            </a:p>
            <a:p>
              <a:pPr algn="ctr"/>
              <a:r>
                <a:rPr lang="en-US" sz="2400" b="1" dirty="0">
                  <a:solidFill>
                    <a:schemeClr val="bg1"/>
                  </a:solidFill>
                  <a:latin typeface="Arial" panose="020B0604020202020204" pitchFamily="34" charset="0"/>
                  <a:cs typeface="Arial" panose="020B0604020202020204" pitchFamily="34" charset="0"/>
                </a:rPr>
                <a:t>Summer Research Experience</a:t>
              </a:r>
            </a:p>
            <a:p>
              <a:pPr algn="ctr"/>
              <a:r>
                <a:rPr lang="en-US" sz="2400" b="1" dirty="0">
                  <a:solidFill>
                    <a:schemeClr val="bg1"/>
                  </a:solidFill>
                  <a:latin typeface="Arial" panose="020B0604020202020204" pitchFamily="34" charset="0"/>
                  <a:cs typeface="Arial" panose="020B0604020202020204" pitchFamily="34" charset="0"/>
                </a:rPr>
                <a:t>for High School Students</a:t>
              </a:r>
            </a:p>
          </p:txBody>
        </p:sp>
        <p:pic>
          <p:nvPicPr>
            <p:cNvPr id="112" name="Picture 111">
              <a:extLst>
                <a:ext uri="{FF2B5EF4-FFF2-40B4-BE49-F238E27FC236}">
                  <a16:creationId xmlns:a16="http://schemas.microsoft.com/office/drawing/2014/main" id="{908882E1-D873-41B5-869A-226921F129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941" b="497"/>
            <a:stretch/>
          </p:blipFill>
          <p:spPr bwMode="auto">
            <a:xfrm>
              <a:off x="26773093" y="1909161"/>
              <a:ext cx="5304260" cy="134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3" name="TextBox 112">
            <a:extLst>
              <a:ext uri="{FF2B5EF4-FFF2-40B4-BE49-F238E27FC236}">
                <a16:creationId xmlns:a16="http://schemas.microsoft.com/office/drawing/2014/main" id="{9A61A3C1-19F1-47F6-AA2F-FE7C7E0697AD}"/>
              </a:ext>
            </a:extLst>
          </p:cNvPr>
          <p:cNvSpPr txBox="1"/>
          <p:nvPr/>
        </p:nvSpPr>
        <p:spPr>
          <a:xfrm>
            <a:off x="1124168" y="28101185"/>
            <a:ext cx="10248070" cy="4462760"/>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analyze how peoples’ emotions change while observing data visualizations.</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find connections between emotions and accuracy when reading data visualizations.</a:t>
            </a: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be able to predict how well people read data in stressful situations.</a:t>
            </a:r>
          </a:p>
          <a:p>
            <a:endParaRPr lang="en-US" sz="4400" dirty="0">
              <a:latin typeface="Times New Roman" panose="02020603050405020304" pitchFamily="18" charset="0"/>
              <a:cs typeface="Times New Roman" panose="02020603050405020304" pitchFamily="18" charset="0"/>
            </a:endParaRPr>
          </a:p>
        </p:txBody>
      </p:sp>
      <p:sp>
        <p:nvSpPr>
          <p:cNvPr id="114" name="Text Box 21">
            <a:extLst>
              <a:ext uri="{FF2B5EF4-FFF2-40B4-BE49-F238E27FC236}">
                <a16:creationId xmlns:a16="http://schemas.microsoft.com/office/drawing/2014/main" id="{B0D8079F-6C55-4B8F-A005-C6005D50EDE3}"/>
              </a:ext>
            </a:extLst>
          </p:cNvPr>
          <p:cNvSpPr txBox="1">
            <a:spLocks noChangeArrowheads="1"/>
          </p:cNvSpPr>
          <p:nvPr/>
        </p:nvSpPr>
        <p:spPr bwMode="auto">
          <a:xfrm>
            <a:off x="30274510" y="24268903"/>
            <a:ext cx="12709577" cy="5990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Conclusion</a:t>
            </a:r>
          </a:p>
        </p:txBody>
      </p:sp>
      <p:sp>
        <p:nvSpPr>
          <p:cNvPr id="115" name="TextBox 114">
            <a:extLst>
              <a:ext uri="{FF2B5EF4-FFF2-40B4-BE49-F238E27FC236}">
                <a16:creationId xmlns:a16="http://schemas.microsoft.com/office/drawing/2014/main" id="{2C6A217E-C836-4192-86BC-B8F0681A93B8}"/>
              </a:ext>
            </a:extLst>
          </p:cNvPr>
          <p:cNvSpPr txBox="1"/>
          <p:nvPr/>
        </p:nvSpPr>
        <p:spPr>
          <a:xfrm>
            <a:off x="1076085" y="13196660"/>
            <a:ext cx="9924448" cy="8094524"/>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Data visualization is a term used to describe the use of visual effects to present data in an efficient way. </a:t>
            </a:r>
          </a:p>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Affectiva is a software that has a data base of thousands of faces from around the world; it maps out a person’s face and analyzes facial movements to determine the emotions he/she is feeling.</a:t>
            </a:r>
          </a:p>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 hospitals and doctors’ offices, patients are responsible for analyzing medical data and making decisions based off of  it, but stress is a factor that may prevent a patient from making informed decisions.</a:t>
            </a:r>
          </a:p>
        </p:txBody>
      </p:sp>
      <p:sp>
        <p:nvSpPr>
          <p:cNvPr id="116" name="TextBox 115">
            <a:extLst>
              <a:ext uri="{FF2B5EF4-FFF2-40B4-BE49-F238E27FC236}">
                <a16:creationId xmlns:a16="http://schemas.microsoft.com/office/drawing/2014/main" id="{08F6CC00-6A29-499D-B80B-35D3A98099A0}"/>
              </a:ext>
            </a:extLst>
          </p:cNvPr>
          <p:cNvSpPr txBox="1"/>
          <p:nvPr/>
        </p:nvSpPr>
        <p:spPr>
          <a:xfrm>
            <a:off x="12736001" y="4999431"/>
            <a:ext cx="15979465" cy="3231654"/>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participant inputs, for each type of chart, what he/she thinks is the percentage of the smaller part over the larger part. </a:t>
            </a:r>
          </a:p>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participant answers questions regarding how he/she felt while taking the test in a survey to provide information about how accurate Affectiva is.</a:t>
            </a:r>
            <a:endParaRPr lang="en-US" sz="44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A8EA438-99D4-4510-B728-30ABBDB384C4}"/>
              </a:ext>
            </a:extLst>
          </p:cNvPr>
          <p:cNvSpPr txBox="1"/>
          <p:nvPr/>
        </p:nvSpPr>
        <p:spPr>
          <a:xfrm>
            <a:off x="19158906" y="14419550"/>
            <a:ext cx="9822281"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3. An error chart organized by chart type (bar, bubble, and pie) with the mean error for each type shown (red dots).</a:t>
            </a:r>
          </a:p>
        </p:txBody>
      </p:sp>
      <p:sp>
        <p:nvSpPr>
          <p:cNvPr id="51" name="TextBox 50">
            <a:extLst>
              <a:ext uri="{FF2B5EF4-FFF2-40B4-BE49-F238E27FC236}">
                <a16:creationId xmlns:a16="http://schemas.microsoft.com/office/drawing/2014/main" id="{E1050BCF-6551-43E2-8482-93CABB3CD914}"/>
              </a:ext>
            </a:extLst>
          </p:cNvPr>
          <p:cNvSpPr txBox="1"/>
          <p:nvPr/>
        </p:nvSpPr>
        <p:spPr>
          <a:xfrm>
            <a:off x="13596361" y="21712994"/>
            <a:ext cx="14432702"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4. An emotion chart Affectiva produces, with colored lines corresponding to anger, contempt, disgust, engagement, dear, joy, sadness, surprise, and valence.</a:t>
            </a:r>
          </a:p>
        </p:txBody>
      </p:sp>
      <p:sp>
        <p:nvSpPr>
          <p:cNvPr id="10" name="Rectangle 9">
            <a:extLst>
              <a:ext uri="{FF2B5EF4-FFF2-40B4-BE49-F238E27FC236}">
                <a16:creationId xmlns:a16="http://schemas.microsoft.com/office/drawing/2014/main" id="{81712CDD-81D5-46AC-A288-526E571C8036}"/>
              </a:ext>
            </a:extLst>
          </p:cNvPr>
          <p:cNvSpPr/>
          <p:nvPr/>
        </p:nvSpPr>
        <p:spPr>
          <a:xfrm>
            <a:off x="12736001" y="23339032"/>
            <a:ext cx="16668537" cy="1446550"/>
          </a:xfrm>
          <a:prstGeom prst="rect">
            <a:avLst/>
          </a:prstGeom>
        </p:spPr>
        <p:txBody>
          <a:bodyPr wrap="square">
            <a:spAutoFit/>
          </a:bodyPr>
          <a:lstStyle/>
          <a:p>
            <a:pPr algn="ctr"/>
            <a:r>
              <a:rPr lang="en-US" sz="4400" b="1" dirty="0">
                <a:latin typeface="Arial" panose="020B0604020202020204" pitchFamily="34" charset="0"/>
                <a:cs typeface="Arial" panose="020B0604020202020204" pitchFamily="34" charset="0"/>
              </a:rPr>
              <a:t>Participant with Stable Negative Valence and Engagement Performed the Best</a:t>
            </a:r>
          </a:p>
        </p:txBody>
      </p:sp>
      <p:sp>
        <p:nvSpPr>
          <p:cNvPr id="52" name="TextBox 51">
            <a:extLst>
              <a:ext uri="{FF2B5EF4-FFF2-40B4-BE49-F238E27FC236}">
                <a16:creationId xmlns:a16="http://schemas.microsoft.com/office/drawing/2014/main" id="{C37A40A8-F8E0-4ADD-9252-6E7822A2BDB3}"/>
              </a:ext>
            </a:extLst>
          </p:cNvPr>
          <p:cNvSpPr txBox="1"/>
          <p:nvPr/>
        </p:nvSpPr>
        <p:spPr>
          <a:xfrm>
            <a:off x="12825824" y="24659872"/>
            <a:ext cx="16286315" cy="2800767"/>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The participant with the least error had negative valence and emotional stability throughout the experiment. Valence is the overall negative or positive state a person is in.</a:t>
            </a: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D3E7615-C465-47C9-89A5-516D5EA5C70E}"/>
              </a:ext>
            </a:extLst>
          </p:cNvPr>
          <p:cNvSpPr txBox="1"/>
          <p:nvPr/>
        </p:nvSpPr>
        <p:spPr>
          <a:xfrm>
            <a:off x="13958621" y="30822976"/>
            <a:ext cx="13976413"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Fig 5. The error chart next to the emotion chart depicting engagement (red) and valence (blue).</a:t>
            </a:r>
          </a:p>
        </p:txBody>
      </p:sp>
      <p:sp>
        <p:nvSpPr>
          <p:cNvPr id="17" name="TextBox 16">
            <a:extLst>
              <a:ext uri="{FF2B5EF4-FFF2-40B4-BE49-F238E27FC236}">
                <a16:creationId xmlns:a16="http://schemas.microsoft.com/office/drawing/2014/main" id="{698D15AB-76D0-4485-8A7F-B74236D53B8A}"/>
              </a:ext>
            </a:extLst>
          </p:cNvPr>
          <p:cNvSpPr txBox="1"/>
          <p:nvPr/>
        </p:nvSpPr>
        <p:spPr>
          <a:xfrm>
            <a:off x="30481276" y="22405726"/>
            <a:ext cx="12395488"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6. A comparison between error, negative emotions (fear, anger, disgust, contempt, and sadness), and positive emotions (joy and surprise) for two participants.</a:t>
            </a:r>
          </a:p>
        </p:txBody>
      </p:sp>
      <p:sp>
        <p:nvSpPr>
          <p:cNvPr id="14" name="Rectangle 13">
            <a:extLst>
              <a:ext uri="{FF2B5EF4-FFF2-40B4-BE49-F238E27FC236}">
                <a16:creationId xmlns:a16="http://schemas.microsoft.com/office/drawing/2014/main" id="{F50FA970-0F86-472E-9600-2850BE204529}"/>
              </a:ext>
            </a:extLst>
          </p:cNvPr>
          <p:cNvSpPr/>
          <p:nvPr/>
        </p:nvSpPr>
        <p:spPr>
          <a:xfrm>
            <a:off x="858844" y="4212286"/>
            <a:ext cx="10637805" cy="7489631"/>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2B4137D-4E01-42D2-8B79-CB86CE9C3A42}"/>
              </a:ext>
            </a:extLst>
          </p:cNvPr>
          <p:cNvSpPr/>
          <p:nvPr/>
        </p:nvSpPr>
        <p:spPr>
          <a:xfrm>
            <a:off x="871705" y="12230429"/>
            <a:ext cx="10624944" cy="14031837"/>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21">
            <a:extLst>
              <a:ext uri="{FF2B5EF4-FFF2-40B4-BE49-F238E27FC236}">
                <a16:creationId xmlns:a16="http://schemas.microsoft.com/office/drawing/2014/main" id="{AE750E9F-B448-4AAC-AF39-43993FF43CE5}"/>
              </a:ext>
            </a:extLst>
          </p:cNvPr>
          <p:cNvSpPr txBox="1">
            <a:spLocks noChangeArrowheads="1"/>
          </p:cNvSpPr>
          <p:nvPr/>
        </p:nvSpPr>
        <p:spPr bwMode="auto">
          <a:xfrm>
            <a:off x="1045697" y="26965824"/>
            <a:ext cx="10450952" cy="698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400" b="1" dirty="0"/>
              <a:t>Objectives</a:t>
            </a:r>
          </a:p>
        </p:txBody>
      </p:sp>
      <p:sp>
        <p:nvSpPr>
          <p:cNvPr id="66" name="Rectangle 65">
            <a:extLst>
              <a:ext uri="{FF2B5EF4-FFF2-40B4-BE49-F238E27FC236}">
                <a16:creationId xmlns:a16="http://schemas.microsoft.com/office/drawing/2014/main" id="{7238FFE1-BEA7-481E-9493-77C80519DE48}"/>
              </a:ext>
            </a:extLst>
          </p:cNvPr>
          <p:cNvSpPr/>
          <p:nvPr/>
        </p:nvSpPr>
        <p:spPr>
          <a:xfrm>
            <a:off x="909080" y="26790778"/>
            <a:ext cx="10624944" cy="5867062"/>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9A4A8D8-3198-4F22-91A2-38504481A126}"/>
              </a:ext>
            </a:extLst>
          </p:cNvPr>
          <p:cNvSpPr/>
          <p:nvPr/>
        </p:nvSpPr>
        <p:spPr>
          <a:xfrm>
            <a:off x="12434529" y="15820013"/>
            <a:ext cx="16970009" cy="7094683"/>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66665A8-B750-46AC-AE5C-B1E99034F206}"/>
              </a:ext>
            </a:extLst>
          </p:cNvPr>
          <p:cNvSpPr/>
          <p:nvPr/>
        </p:nvSpPr>
        <p:spPr>
          <a:xfrm>
            <a:off x="12434529" y="4247409"/>
            <a:ext cx="16970009" cy="11302264"/>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AF73C7-B7F7-4274-A7EA-C252214ED0BE}"/>
              </a:ext>
            </a:extLst>
          </p:cNvPr>
          <p:cNvSpPr/>
          <p:nvPr/>
        </p:nvSpPr>
        <p:spPr>
          <a:xfrm>
            <a:off x="12447552" y="23288389"/>
            <a:ext cx="17004277" cy="9369451"/>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F892CE3E-5ECC-4DC5-AA20-9834F1160E93}"/>
              </a:ext>
            </a:extLst>
          </p:cNvPr>
          <p:cNvSpPr txBox="1"/>
          <p:nvPr/>
        </p:nvSpPr>
        <p:spPr>
          <a:xfrm>
            <a:off x="13023104" y="14438349"/>
            <a:ext cx="5328874"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2. An example of the three types of chart problems on the test.</a:t>
            </a:r>
          </a:p>
        </p:txBody>
      </p:sp>
      <p:sp>
        <p:nvSpPr>
          <p:cNvPr id="76" name="Rectangle 75">
            <a:extLst>
              <a:ext uri="{FF2B5EF4-FFF2-40B4-BE49-F238E27FC236}">
                <a16:creationId xmlns:a16="http://schemas.microsoft.com/office/drawing/2014/main" id="{E735D57E-3C49-4FE6-A9E1-B54C64639864}"/>
              </a:ext>
            </a:extLst>
          </p:cNvPr>
          <p:cNvSpPr/>
          <p:nvPr/>
        </p:nvSpPr>
        <p:spPr>
          <a:xfrm>
            <a:off x="30185545" y="4212287"/>
            <a:ext cx="12887508" cy="19304096"/>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2CF99B5-1274-46B0-9EED-DA6B162F8218}"/>
              </a:ext>
            </a:extLst>
          </p:cNvPr>
          <p:cNvSpPr/>
          <p:nvPr/>
        </p:nvSpPr>
        <p:spPr>
          <a:xfrm>
            <a:off x="30246101" y="29130682"/>
            <a:ext cx="12865838" cy="3527158"/>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B21DB01-7ACF-4986-8E99-660CDFE8FD70}"/>
              </a:ext>
            </a:extLst>
          </p:cNvPr>
          <p:cNvSpPr/>
          <p:nvPr/>
        </p:nvSpPr>
        <p:spPr>
          <a:xfrm>
            <a:off x="30246101" y="24208478"/>
            <a:ext cx="12865838" cy="4203698"/>
          </a:xfrm>
          <a:prstGeom prst="rect">
            <a:avLst/>
          </a:prstGeom>
          <a:noFill/>
          <a:ln>
            <a:solidFill>
              <a:srgbClr val="C812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D06A43F0-53D1-4CEC-B680-61BF79146D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8318" y="7555320"/>
            <a:ext cx="4360704" cy="2916359"/>
          </a:xfrm>
          <a:prstGeom prst="rect">
            <a:avLst/>
          </a:prstGeom>
        </p:spPr>
      </p:pic>
      <p:pic>
        <p:nvPicPr>
          <p:cNvPr id="35" name="Picture 34">
            <a:extLst>
              <a:ext uri="{FF2B5EF4-FFF2-40B4-BE49-F238E27FC236}">
                <a16:creationId xmlns:a16="http://schemas.microsoft.com/office/drawing/2014/main" id="{32A801B0-F43D-40D0-98B6-040412A285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99740" y="10501506"/>
            <a:ext cx="3144337" cy="2666362"/>
          </a:xfrm>
          <a:prstGeom prst="rect">
            <a:avLst/>
          </a:prstGeom>
        </p:spPr>
      </p:pic>
      <p:pic>
        <p:nvPicPr>
          <p:cNvPr id="38" name="Picture 37">
            <a:extLst>
              <a:ext uri="{FF2B5EF4-FFF2-40B4-BE49-F238E27FC236}">
                <a16:creationId xmlns:a16="http://schemas.microsoft.com/office/drawing/2014/main" id="{FBCD8E16-89FD-4FAD-8B3F-B17DACEBF7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99826" y="12737692"/>
            <a:ext cx="5223669" cy="1713640"/>
          </a:xfrm>
          <a:prstGeom prst="rect">
            <a:avLst/>
          </a:prstGeom>
        </p:spPr>
      </p:pic>
      <p:pic>
        <p:nvPicPr>
          <p:cNvPr id="6" name="Picture 5">
            <a:extLst>
              <a:ext uri="{FF2B5EF4-FFF2-40B4-BE49-F238E27FC236}">
                <a16:creationId xmlns:a16="http://schemas.microsoft.com/office/drawing/2014/main" id="{E9AA9843-E7D0-4EEE-BFAC-9C112A95C2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27966" y="7592887"/>
            <a:ext cx="11843413" cy="6864266"/>
          </a:xfrm>
          <a:prstGeom prst="rect">
            <a:avLst/>
          </a:prstGeom>
        </p:spPr>
      </p:pic>
      <p:pic>
        <p:nvPicPr>
          <p:cNvPr id="12" name="Picture 11">
            <a:extLst>
              <a:ext uri="{FF2B5EF4-FFF2-40B4-BE49-F238E27FC236}">
                <a16:creationId xmlns:a16="http://schemas.microsoft.com/office/drawing/2014/main" id="{B07114A7-45F9-4F94-AC4D-A6CAEA3AF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97775" y="18076160"/>
            <a:ext cx="16501059" cy="3523559"/>
          </a:xfrm>
          <a:prstGeom prst="rect">
            <a:avLst/>
          </a:prstGeom>
        </p:spPr>
      </p:pic>
      <p:pic>
        <p:nvPicPr>
          <p:cNvPr id="71" name="Picture 70">
            <a:extLst>
              <a:ext uri="{FF2B5EF4-FFF2-40B4-BE49-F238E27FC236}">
                <a16:creationId xmlns:a16="http://schemas.microsoft.com/office/drawing/2014/main" id="{8B0E8E88-5B32-44E9-AB58-1DD43800CA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42505" y="21404816"/>
            <a:ext cx="5821668" cy="3241291"/>
          </a:xfrm>
          <a:prstGeom prst="rect">
            <a:avLst/>
          </a:prstGeom>
        </p:spPr>
      </p:pic>
      <p:sp>
        <p:nvSpPr>
          <p:cNvPr id="72" name="TextBox 71">
            <a:extLst>
              <a:ext uri="{FF2B5EF4-FFF2-40B4-BE49-F238E27FC236}">
                <a16:creationId xmlns:a16="http://schemas.microsoft.com/office/drawing/2014/main" id="{BC203B2B-D421-41F0-AA14-24441969BFC2}"/>
              </a:ext>
            </a:extLst>
          </p:cNvPr>
          <p:cNvSpPr txBox="1"/>
          <p:nvPr/>
        </p:nvSpPr>
        <p:spPr>
          <a:xfrm>
            <a:off x="3014656" y="24646107"/>
            <a:ext cx="6513033"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Fig 1. Medical decisions often require patients to interpret data, but stress is a factor that often influences their decisions.</a:t>
            </a:r>
          </a:p>
        </p:txBody>
      </p:sp>
      <p:pic>
        <p:nvPicPr>
          <p:cNvPr id="23" name="Picture 22">
            <a:extLst>
              <a:ext uri="{FF2B5EF4-FFF2-40B4-BE49-F238E27FC236}">
                <a16:creationId xmlns:a16="http://schemas.microsoft.com/office/drawing/2014/main" id="{24FB8221-E06A-4D2E-B7B3-3468429CB5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506346" y="27877798"/>
            <a:ext cx="9504093" cy="2528019"/>
          </a:xfrm>
          <a:prstGeom prst="rect">
            <a:avLst/>
          </a:prstGeom>
        </p:spPr>
      </p:pic>
      <p:pic>
        <p:nvPicPr>
          <p:cNvPr id="29" name="Picture 28">
            <a:extLst>
              <a:ext uri="{FF2B5EF4-FFF2-40B4-BE49-F238E27FC236}">
                <a16:creationId xmlns:a16="http://schemas.microsoft.com/office/drawing/2014/main" id="{47D4B025-F938-407D-9C98-7C08C4BE691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84122" y="27839218"/>
            <a:ext cx="6276107" cy="2777931"/>
          </a:xfrm>
          <a:prstGeom prst="rect">
            <a:avLst/>
          </a:prstGeom>
        </p:spPr>
      </p:pic>
      <p:pic>
        <p:nvPicPr>
          <p:cNvPr id="67" name="Picture 66">
            <a:extLst>
              <a:ext uri="{FF2B5EF4-FFF2-40B4-BE49-F238E27FC236}">
                <a16:creationId xmlns:a16="http://schemas.microsoft.com/office/drawing/2014/main" id="{143A35B7-5952-4C4A-9495-9F2A11800D26}"/>
              </a:ext>
            </a:extLst>
          </p:cNvPr>
          <p:cNvPicPr>
            <a:picLocks noChangeAspect="1"/>
          </p:cNvPicPr>
          <p:nvPr/>
        </p:nvPicPr>
        <p:blipFill rotWithShape="1">
          <a:blip r:embed="rId13">
            <a:extLst>
              <a:ext uri="{28A0092B-C50C-407E-A947-70E740481C1C}">
                <a14:useLocalDpi xmlns:a14="http://schemas.microsoft.com/office/drawing/2010/main" val="0"/>
              </a:ext>
            </a:extLst>
          </a:blip>
          <a:srcRect t="6086" r="-287" b="79614"/>
          <a:stretch/>
        </p:blipFill>
        <p:spPr>
          <a:xfrm>
            <a:off x="36440175" y="8716517"/>
            <a:ext cx="6203616" cy="1755162"/>
          </a:xfrm>
          <a:prstGeom prst="rect">
            <a:avLst/>
          </a:prstGeom>
        </p:spPr>
      </p:pic>
      <p:pic>
        <p:nvPicPr>
          <p:cNvPr id="73" name="Picture 72">
            <a:extLst>
              <a:ext uri="{FF2B5EF4-FFF2-40B4-BE49-F238E27FC236}">
                <a16:creationId xmlns:a16="http://schemas.microsoft.com/office/drawing/2014/main" id="{9B400039-40F2-495D-80B9-0EE57366CE80}"/>
              </a:ext>
            </a:extLst>
          </p:cNvPr>
          <p:cNvPicPr>
            <a:picLocks noChangeAspect="1"/>
          </p:cNvPicPr>
          <p:nvPr/>
        </p:nvPicPr>
        <p:blipFill rotWithShape="1">
          <a:blip r:embed="rId13">
            <a:extLst>
              <a:ext uri="{28A0092B-C50C-407E-A947-70E740481C1C}">
                <a14:useLocalDpi xmlns:a14="http://schemas.microsoft.com/office/drawing/2010/main" val="0"/>
              </a:ext>
            </a:extLst>
          </a:blip>
          <a:srcRect t="50857" r="-608" b="34589"/>
          <a:stretch/>
        </p:blipFill>
        <p:spPr>
          <a:xfrm>
            <a:off x="36440175" y="10779241"/>
            <a:ext cx="6203616" cy="1780525"/>
          </a:xfrm>
          <a:prstGeom prst="rect">
            <a:avLst/>
          </a:prstGeom>
        </p:spPr>
      </p:pic>
      <p:pic>
        <p:nvPicPr>
          <p:cNvPr id="83" name="Picture 82">
            <a:extLst>
              <a:ext uri="{FF2B5EF4-FFF2-40B4-BE49-F238E27FC236}">
                <a16:creationId xmlns:a16="http://schemas.microsoft.com/office/drawing/2014/main" id="{F140D55A-AD50-4D59-9847-AD0CF49B0E30}"/>
              </a:ext>
            </a:extLst>
          </p:cNvPr>
          <p:cNvPicPr>
            <a:picLocks noChangeAspect="1"/>
          </p:cNvPicPr>
          <p:nvPr/>
        </p:nvPicPr>
        <p:blipFill rotWithShape="1">
          <a:blip r:embed="rId14">
            <a:extLst>
              <a:ext uri="{28A0092B-C50C-407E-A947-70E740481C1C}">
                <a14:useLocalDpi xmlns:a14="http://schemas.microsoft.com/office/drawing/2010/main" val="0"/>
              </a:ext>
            </a:extLst>
          </a:blip>
          <a:srcRect t="5342" r="49421" b="78937"/>
          <a:stretch/>
        </p:blipFill>
        <p:spPr>
          <a:xfrm>
            <a:off x="35192102" y="13716297"/>
            <a:ext cx="7855918" cy="1303379"/>
          </a:xfrm>
          <a:prstGeom prst="rect">
            <a:avLst/>
          </a:prstGeom>
        </p:spPr>
      </p:pic>
      <p:pic>
        <p:nvPicPr>
          <p:cNvPr id="84" name="Picture 83">
            <a:extLst>
              <a:ext uri="{FF2B5EF4-FFF2-40B4-BE49-F238E27FC236}">
                <a16:creationId xmlns:a16="http://schemas.microsoft.com/office/drawing/2014/main" id="{EFD5AD48-D643-404F-BD18-5920223A39A3}"/>
              </a:ext>
            </a:extLst>
          </p:cNvPr>
          <p:cNvPicPr>
            <a:picLocks noChangeAspect="1"/>
          </p:cNvPicPr>
          <p:nvPr/>
        </p:nvPicPr>
        <p:blipFill rotWithShape="1">
          <a:blip r:embed="rId14">
            <a:extLst>
              <a:ext uri="{28A0092B-C50C-407E-A947-70E740481C1C}">
                <a14:useLocalDpi xmlns:a14="http://schemas.microsoft.com/office/drawing/2010/main" val="0"/>
              </a:ext>
            </a:extLst>
          </a:blip>
          <a:srcRect t="51277" r="50326" b="33909"/>
          <a:stretch/>
        </p:blipFill>
        <p:spPr>
          <a:xfrm>
            <a:off x="35192101" y="15307469"/>
            <a:ext cx="7824181" cy="1338175"/>
          </a:xfrm>
          <a:prstGeom prst="rect">
            <a:avLst/>
          </a:prstGeom>
        </p:spPr>
      </p:pic>
      <p:pic>
        <p:nvPicPr>
          <p:cNvPr id="85" name="Picture 84">
            <a:extLst>
              <a:ext uri="{FF2B5EF4-FFF2-40B4-BE49-F238E27FC236}">
                <a16:creationId xmlns:a16="http://schemas.microsoft.com/office/drawing/2014/main" id="{38F17FC9-1817-4469-9035-A5E00960A2FA}"/>
              </a:ext>
            </a:extLst>
          </p:cNvPr>
          <p:cNvPicPr>
            <a:picLocks noChangeAspect="1"/>
          </p:cNvPicPr>
          <p:nvPr/>
        </p:nvPicPr>
        <p:blipFill rotWithShape="1">
          <a:blip r:embed="rId15">
            <a:extLst>
              <a:ext uri="{28A0092B-C50C-407E-A947-70E740481C1C}">
                <a14:useLocalDpi xmlns:a14="http://schemas.microsoft.com/office/drawing/2010/main" val="0"/>
              </a:ext>
            </a:extLst>
          </a:blip>
          <a:srcRect t="5982" r="47938" b="79130"/>
          <a:stretch/>
        </p:blipFill>
        <p:spPr>
          <a:xfrm>
            <a:off x="35192101" y="18076160"/>
            <a:ext cx="7824181" cy="1439061"/>
          </a:xfrm>
          <a:prstGeom prst="rect">
            <a:avLst/>
          </a:prstGeom>
        </p:spPr>
      </p:pic>
      <p:pic>
        <p:nvPicPr>
          <p:cNvPr id="86" name="Picture 85">
            <a:extLst>
              <a:ext uri="{FF2B5EF4-FFF2-40B4-BE49-F238E27FC236}">
                <a16:creationId xmlns:a16="http://schemas.microsoft.com/office/drawing/2014/main" id="{873D72F7-DD51-4758-9CA2-B23568F2884C}"/>
              </a:ext>
            </a:extLst>
          </p:cNvPr>
          <p:cNvPicPr>
            <a:picLocks noChangeAspect="1"/>
          </p:cNvPicPr>
          <p:nvPr/>
        </p:nvPicPr>
        <p:blipFill rotWithShape="1">
          <a:blip r:embed="rId15">
            <a:extLst>
              <a:ext uri="{28A0092B-C50C-407E-A947-70E740481C1C}">
                <a14:useLocalDpi xmlns:a14="http://schemas.microsoft.com/office/drawing/2010/main" val="0"/>
              </a:ext>
            </a:extLst>
          </a:blip>
          <a:srcRect t="50658" r="47418" b="33800"/>
          <a:stretch/>
        </p:blipFill>
        <p:spPr>
          <a:xfrm>
            <a:off x="35285261" y="19822783"/>
            <a:ext cx="7781774" cy="1422689"/>
          </a:xfrm>
          <a:prstGeom prst="rect">
            <a:avLst/>
          </a:prstGeom>
        </p:spPr>
      </p:pic>
      <p:pic>
        <p:nvPicPr>
          <p:cNvPr id="20" name="Picture 19">
            <a:extLst>
              <a:ext uri="{FF2B5EF4-FFF2-40B4-BE49-F238E27FC236}">
                <a16:creationId xmlns:a16="http://schemas.microsoft.com/office/drawing/2014/main" id="{1AD0BC81-CA57-4162-85A4-CB269BC2453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246101" y="13875987"/>
            <a:ext cx="4889229" cy="3830880"/>
          </a:xfrm>
          <a:prstGeom prst="rect">
            <a:avLst/>
          </a:prstGeom>
        </p:spPr>
      </p:pic>
      <p:pic>
        <p:nvPicPr>
          <p:cNvPr id="25" name="Picture 24">
            <a:extLst>
              <a:ext uri="{FF2B5EF4-FFF2-40B4-BE49-F238E27FC236}">
                <a16:creationId xmlns:a16="http://schemas.microsoft.com/office/drawing/2014/main" id="{43B29B20-34E2-42AF-BAFA-87A6533445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534212" y="18398962"/>
            <a:ext cx="4565898" cy="4034309"/>
          </a:xfrm>
          <a:prstGeom prst="rect">
            <a:avLst/>
          </a:prstGeom>
        </p:spPr>
      </p:pic>
      <p:pic>
        <p:nvPicPr>
          <p:cNvPr id="28" name="Picture 27">
            <a:extLst>
              <a:ext uri="{FF2B5EF4-FFF2-40B4-BE49-F238E27FC236}">
                <a16:creationId xmlns:a16="http://schemas.microsoft.com/office/drawing/2014/main" id="{DE84FEEF-F789-4F7C-BF69-1A3CA55042F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437900" y="9299919"/>
            <a:ext cx="6002275" cy="4268506"/>
          </a:xfrm>
          <a:prstGeom prst="rect">
            <a:avLst/>
          </a:prstGeom>
        </p:spPr>
      </p:pic>
    </p:spTree>
    <p:extLst>
      <p:ext uri="{BB962C8B-B14F-4D97-AF65-F5344CB8AC3E}">
        <p14:creationId xmlns:p14="http://schemas.microsoft.com/office/powerpoint/2010/main" val="429946360"/>
      </p:ext>
    </p:extLst>
  </p:cSld>
  <p:clrMapOvr>
    <a:masterClrMapping/>
  </p:clrMapOvr>
</p:sld>
</file>

<file path=ppt/theme/theme1.xml><?xml version="1.0" encoding="utf-8"?>
<a:theme xmlns:a="http://schemas.openxmlformats.org/drawingml/2006/main" name="HDOfficeLightV0">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2896</TotalTime>
  <Words>636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Calibri</vt:lpstr>
      <vt:lpstr>Calibri Light</vt:lpstr>
      <vt:lpstr>Cambria</vt:lpstr>
      <vt:lpstr>Times New Roman</vt:lpstr>
      <vt:lpstr>Wingdings 2</vt:lpstr>
      <vt:lpstr>HDOfficeLightV0</vt:lpstr>
      <vt:lpstr>1_HDOfficeLightV0</vt:lpstr>
      <vt:lpstr>2_HDOfficeLightV0</vt:lpstr>
      <vt:lpstr>PowerPoint Presentation</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Hui Fang</cp:lastModifiedBy>
  <cp:revision>572</cp:revision>
  <dcterms:created xsi:type="dcterms:W3CDTF">2014-12-07T19:07:26Z</dcterms:created>
  <dcterms:modified xsi:type="dcterms:W3CDTF">2017-07-27T14:59:26Z</dcterms:modified>
</cp:coreProperties>
</file>