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74" r:id="rId1"/>
  </p:sldMasterIdLst>
  <p:sldIdLst>
    <p:sldId id="256" r:id="rId2"/>
    <p:sldId id="257" r:id="rId3"/>
    <p:sldId id="258" r:id="rId4"/>
    <p:sldId id="287" r:id="rId5"/>
    <p:sldId id="276" r:id="rId6"/>
    <p:sldId id="259" r:id="rId7"/>
    <p:sldId id="275" r:id="rId8"/>
    <p:sldId id="260" r:id="rId9"/>
    <p:sldId id="261" r:id="rId10"/>
    <p:sldId id="277" r:id="rId11"/>
    <p:sldId id="262" r:id="rId12"/>
    <p:sldId id="278" r:id="rId13"/>
    <p:sldId id="288" r:id="rId14"/>
    <p:sldId id="289" r:id="rId15"/>
    <p:sldId id="290" r:id="rId16"/>
    <p:sldId id="279" r:id="rId17"/>
    <p:sldId id="291" r:id="rId18"/>
    <p:sldId id="292" r:id="rId19"/>
    <p:sldId id="294" r:id="rId20"/>
    <p:sldId id="293" r:id="rId21"/>
    <p:sldId id="296" r:id="rId22"/>
    <p:sldId id="299" r:id="rId23"/>
    <p:sldId id="295" r:id="rId24"/>
    <p:sldId id="280" r:id="rId25"/>
    <p:sldId id="300" r:id="rId26"/>
    <p:sldId id="301" r:id="rId27"/>
    <p:sldId id="302" r:id="rId28"/>
    <p:sldId id="303" r:id="rId29"/>
    <p:sldId id="304" r:id="rId30"/>
    <p:sldId id="305" r:id="rId31"/>
    <p:sldId id="281" r:id="rId32"/>
    <p:sldId id="306" r:id="rId33"/>
    <p:sldId id="308" r:id="rId34"/>
    <p:sldId id="309" r:id="rId35"/>
    <p:sldId id="307" r:id="rId36"/>
    <p:sldId id="282" r:id="rId37"/>
    <p:sldId id="311" r:id="rId38"/>
    <p:sldId id="310" r:id="rId39"/>
    <p:sldId id="312" r:id="rId40"/>
    <p:sldId id="283" r:id="rId41"/>
    <p:sldId id="313" r:id="rId42"/>
    <p:sldId id="314" r:id="rId43"/>
    <p:sldId id="315" r:id="rId44"/>
    <p:sldId id="316" r:id="rId45"/>
    <p:sldId id="317" r:id="rId46"/>
    <p:sldId id="284" r:id="rId47"/>
    <p:sldId id="263" r:id="rId48"/>
    <p:sldId id="318" r:id="rId49"/>
    <p:sldId id="285" r:id="rId50"/>
    <p:sldId id="319" r:id="rId51"/>
    <p:sldId id="322" r:id="rId52"/>
    <p:sldId id="298" r:id="rId53"/>
    <p:sldId id="266" r:id="rId54"/>
    <p:sldId id="269" r:id="rId55"/>
    <p:sldId id="270" r:id="rId56"/>
    <p:sldId id="267" r:id="rId57"/>
    <p:sldId id="268" r:id="rId58"/>
    <p:sldId id="271" r:id="rId59"/>
    <p:sldId id="272" r:id="rId60"/>
    <p:sldId id="273" r:id="rId61"/>
    <p:sldId id="274" r:id="rId62"/>
    <p:sldId id="297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5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18-Nov-13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3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18-Nov-13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6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18-Nov-13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1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18-Nov-13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8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18-Nov-13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0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18-Nov-13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2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18-Nov-13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8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18-Nov-13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2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18-Nov-13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1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18-Nov-13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18-Nov-13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17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18-Nov-13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4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ttherope.i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atari.com/arcade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blog.utest.com/if-programming-languages-were-wom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634" y="652908"/>
            <a:ext cx="9998964" cy="3545501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Startup Academy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8038719" cy="1559595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Recap</a:t>
            </a:r>
          </a:p>
          <a:p>
            <a:r>
              <a:rPr lang="en-US" dirty="0" smtClean="0">
                <a:latin typeface="Ubuntu" panose="020B0504030602030204" pitchFamily="34" charset="0"/>
              </a:rPr>
              <a:t>Week 6: Introduction to JavaScript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b="1" dirty="0" smtClean="0">
                <a:latin typeface="Ubuntu" panose="020B0504030602030204" pitchFamily="34" charset="0"/>
              </a:rPr>
              <a:t>Example of an event: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 smtClean="0">
                <a:latin typeface="Ubuntu" panose="020B0504030602030204" pitchFamily="34" charset="0"/>
              </a:rPr>
              <a:t>When </a:t>
            </a:r>
            <a:r>
              <a:rPr lang="en-US" sz="2800" dirty="0">
                <a:latin typeface="Ubuntu" panose="020B0504030602030204" pitchFamily="34" charset="0"/>
              </a:rPr>
              <a:t>you click on the button, a pop up with text of “Welcome” appears.</a:t>
            </a:r>
            <a:br>
              <a:rPr lang="en-US" sz="2800" dirty="0">
                <a:latin typeface="Ubuntu" panose="020B0504030602030204" pitchFamily="34" charset="0"/>
              </a:rPr>
            </a:br>
            <a:endParaRPr lang="en-US" sz="2800" dirty="0">
              <a:latin typeface="Ubuntu" panose="020B0504030602030204" pitchFamily="34" charset="0"/>
            </a:endParaRPr>
          </a:p>
          <a:p>
            <a:r>
              <a:rPr lang="en-US" sz="2000" dirty="0">
                <a:latin typeface="Ubuntu" panose="020B0504030602030204" pitchFamily="34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Ubuntu" panose="020B0504030602030204" pitchFamily="34" charset="0"/>
              </a:rPr>
              <a:t>button</a:t>
            </a:r>
            <a:r>
              <a:rPr lang="en-US" sz="2000" dirty="0">
                <a:latin typeface="Ubuntu" panose="020B0504030602030204" pitchFamily="34" charset="0"/>
              </a:rPr>
              <a:t> type="button" </a:t>
            </a:r>
            <a:r>
              <a:rPr lang="en-US" sz="2000" dirty="0" err="1">
                <a:solidFill>
                  <a:srgbClr val="FF0000"/>
                </a:solidFill>
                <a:latin typeface="Ubuntu" panose="020B0504030602030204" pitchFamily="34" charset="0"/>
              </a:rPr>
              <a:t>onclick</a:t>
            </a:r>
            <a:r>
              <a:rPr lang="en-US" sz="2000" dirty="0">
                <a:latin typeface="Ubuntu" panose="020B0504030602030204" pitchFamily="34" charset="0"/>
              </a:rPr>
              <a:t>="</a:t>
            </a:r>
            <a:r>
              <a:rPr lang="en-US" sz="2000" dirty="0">
                <a:solidFill>
                  <a:srgbClr val="FF0000"/>
                </a:solidFill>
                <a:latin typeface="Ubuntu" panose="020B0504030602030204" pitchFamily="34" charset="0"/>
              </a:rPr>
              <a:t>alert</a:t>
            </a:r>
            <a:r>
              <a:rPr lang="en-US" sz="2000" dirty="0">
                <a:latin typeface="Ubuntu" panose="020B0504030602030204" pitchFamily="34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Ubuntu" panose="020B0504030602030204" pitchFamily="34" charset="0"/>
              </a:rPr>
              <a:t>'Welcome</a:t>
            </a:r>
            <a:r>
              <a:rPr lang="en-US" sz="2000" dirty="0">
                <a:latin typeface="Ubuntu" panose="020B0504030602030204" pitchFamily="34" charset="0"/>
              </a:rPr>
              <a:t>!')"&gt;Click Me!&lt;/button&gt;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3277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Let’s try it out now!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Exercise 2 – Events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Variables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32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JavaScript Variables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Ubuntu" panose="020B0504030602030204" pitchFamily="34" charset="0"/>
              </a:rPr>
              <a:t>JavaScript </a:t>
            </a:r>
            <a:r>
              <a:rPr lang="en-US" sz="2000" b="1" dirty="0">
                <a:solidFill>
                  <a:srgbClr val="FC3E67"/>
                </a:solidFill>
                <a:latin typeface="Ubuntu" panose="020B0504030602030204" pitchFamily="34" charset="0"/>
              </a:rPr>
              <a:t>variables</a:t>
            </a:r>
            <a:r>
              <a:rPr lang="en-US" sz="2000" dirty="0">
                <a:solidFill>
                  <a:srgbClr val="FC3E67"/>
                </a:solidFill>
                <a:latin typeface="Ubuntu" panose="020B0504030602030204" pitchFamily="34" charset="0"/>
              </a:rPr>
              <a:t> </a:t>
            </a:r>
            <a:r>
              <a:rPr lang="en-US" sz="2000" dirty="0">
                <a:latin typeface="Ubuntu" panose="020B0504030602030204" pitchFamily="34" charset="0"/>
              </a:rPr>
              <a:t>are "containers" for storing information:</a:t>
            </a:r>
          </a:p>
          <a:p>
            <a:endParaRPr lang="en-US" sz="2000" dirty="0" smtClean="0">
              <a:latin typeface="Ubuntu" panose="020B0504030602030204" pitchFamily="34" charset="0"/>
            </a:endParaRPr>
          </a:p>
          <a:p>
            <a:endParaRPr lang="en-US" sz="2000" dirty="0">
              <a:latin typeface="Ubuntu" panose="020B0504030602030204" pitchFamily="34" charset="0"/>
            </a:endParaRPr>
          </a:p>
          <a:p>
            <a:endParaRPr lang="en-US" sz="2000" dirty="0" smtClean="0">
              <a:latin typeface="Ubuntu" panose="020B0504030602030204" pitchFamily="34" charset="0"/>
            </a:endParaRPr>
          </a:p>
          <a:p>
            <a:endParaRPr lang="en-US" sz="2000" dirty="0">
              <a:latin typeface="Ubuntu" panose="020B0504030602030204" pitchFamily="34" charset="0"/>
            </a:endParaRPr>
          </a:p>
          <a:p>
            <a:r>
              <a:rPr lang="en-US" sz="2000" dirty="0" smtClean="0">
                <a:latin typeface="Ubuntu" panose="020B0504030602030204" pitchFamily="34" charset="0"/>
              </a:rPr>
              <a:t>These variables act much like algebra and each alphabet can store values that you can define </a:t>
            </a:r>
            <a:r>
              <a:rPr lang="en-US" sz="2000" dirty="0" smtClean="0">
                <a:latin typeface="Ubuntu" panose="020B0504030602030204" pitchFamily="34" charset="0"/>
                <a:sym typeface="Wingdings" panose="05000000000000000000" pitchFamily="2" charset="2"/>
              </a:rPr>
              <a:t> </a:t>
            </a:r>
            <a:endParaRPr lang="en-US" sz="2000" dirty="0">
              <a:latin typeface="Ubuntu" panose="020B05040306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224" y="2551176"/>
            <a:ext cx="493776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chemeClr val="bg1"/>
                </a:solidFill>
                <a:latin typeface="Ubuntu" panose="020B0504030602030204" pitchFamily="34" charset="0"/>
              </a:rPr>
              <a:t>var x=5;</a:t>
            </a:r>
          </a:p>
          <a:p>
            <a:r>
              <a:rPr lang="da-DK" sz="2400" dirty="0">
                <a:solidFill>
                  <a:schemeClr val="bg1"/>
                </a:solidFill>
                <a:latin typeface="Ubuntu" panose="020B0504030602030204" pitchFamily="34" charset="0"/>
              </a:rPr>
              <a:t>var y=6;</a:t>
            </a:r>
          </a:p>
          <a:p>
            <a:r>
              <a:rPr lang="da-DK" sz="2400" dirty="0">
                <a:solidFill>
                  <a:schemeClr val="bg1"/>
                </a:solidFill>
                <a:latin typeface="Ubuntu" panose="020B0504030602030204" pitchFamily="34" charset="0"/>
              </a:rPr>
              <a:t>var z=x+y;</a:t>
            </a:r>
            <a:endParaRPr lang="en-US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62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How do we name variables?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Ubuntu" panose="020B0504030602030204" pitchFamily="34" charset="0"/>
              </a:rPr>
              <a:t>Variables </a:t>
            </a:r>
            <a:r>
              <a:rPr lang="en-US" dirty="0">
                <a:latin typeface="Ubuntu" panose="020B0504030602030204" pitchFamily="34" charset="0"/>
              </a:rPr>
              <a:t>can have short names (like </a:t>
            </a:r>
            <a:r>
              <a:rPr lang="en-US" dirty="0">
                <a:solidFill>
                  <a:srgbClr val="FC3E67"/>
                </a:solidFill>
                <a:latin typeface="Ubuntu" panose="020B0504030602030204" pitchFamily="34" charset="0"/>
              </a:rPr>
              <a:t>x</a:t>
            </a:r>
            <a:r>
              <a:rPr lang="en-US" dirty="0">
                <a:latin typeface="Ubuntu" panose="020B0504030602030204" pitchFamily="34" charset="0"/>
              </a:rPr>
              <a:t> and </a:t>
            </a:r>
            <a:r>
              <a:rPr lang="en-US" dirty="0">
                <a:solidFill>
                  <a:srgbClr val="FC3E67"/>
                </a:solidFill>
                <a:latin typeface="Ubuntu" panose="020B0504030602030204" pitchFamily="34" charset="0"/>
              </a:rPr>
              <a:t>y</a:t>
            </a:r>
            <a:r>
              <a:rPr lang="en-US" dirty="0">
                <a:latin typeface="Ubuntu" panose="020B0504030602030204" pitchFamily="34" charset="0"/>
              </a:rPr>
              <a:t>) or more descriptive names (</a:t>
            </a:r>
            <a:r>
              <a:rPr lang="en-US" dirty="0">
                <a:solidFill>
                  <a:srgbClr val="FC3E67"/>
                </a:solidFill>
                <a:latin typeface="Ubuntu" panose="020B0504030602030204" pitchFamily="34" charset="0"/>
              </a:rPr>
              <a:t>age</a:t>
            </a:r>
            <a:r>
              <a:rPr lang="en-US" dirty="0">
                <a:latin typeface="Ubuntu" panose="020B0504030602030204" pitchFamily="34" charset="0"/>
              </a:rPr>
              <a:t>, </a:t>
            </a:r>
            <a:r>
              <a:rPr lang="en-US" dirty="0">
                <a:solidFill>
                  <a:srgbClr val="FC3E67"/>
                </a:solidFill>
                <a:latin typeface="Ubuntu" panose="020B0504030602030204" pitchFamily="34" charset="0"/>
              </a:rPr>
              <a:t>sum</a:t>
            </a:r>
            <a:r>
              <a:rPr lang="en-US" dirty="0">
                <a:latin typeface="Ubuntu" panose="020B0504030602030204" pitchFamily="34" charset="0"/>
              </a:rPr>
              <a:t>, </a:t>
            </a:r>
            <a:r>
              <a:rPr lang="en-US" dirty="0" err="1" smtClean="0">
                <a:solidFill>
                  <a:srgbClr val="FC3E67"/>
                </a:solidFill>
                <a:latin typeface="Ubuntu" panose="020B0504030602030204" pitchFamily="34" charset="0"/>
              </a:rPr>
              <a:t>total</a:t>
            </a:r>
            <a:r>
              <a:rPr lang="en-US" dirty="0" err="1" smtClean="0">
                <a:solidFill>
                  <a:srgbClr val="92D050"/>
                </a:solidFill>
                <a:latin typeface="Ubuntu" panose="020B0504030602030204" pitchFamily="34" charset="0"/>
              </a:rPr>
              <a:t>Volume</a:t>
            </a:r>
            <a:r>
              <a:rPr lang="en-US" dirty="0" smtClean="0">
                <a:latin typeface="Ubuntu" panose="020B0504030602030204" pitchFamily="34" charset="0"/>
              </a:rPr>
              <a:t>).</a:t>
            </a:r>
            <a:br>
              <a:rPr lang="en-US" dirty="0" smtClean="0">
                <a:latin typeface="Ubuntu" panose="020B0504030602030204" pitchFamily="34" charset="0"/>
              </a:rPr>
            </a:br>
            <a:endParaRPr lang="en-US" dirty="0">
              <a:latin typeface="Ubuntu" panose="020B05040306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Ubuntu" panose="020B0504030602030204" pitchFamily="34" charset="0"/>
              </a:rPr>
              <a:t>Variable </a:t>
            </a:r>
            <a:r>
              <a:rPr lang="en-US" dirty="0">
                <a:latin typeface="Ubuntu" panose="020B0504030602030204" pitchFamily="34" charset="0"/>
              </a:rPr>
              <a:t>names </a:t>
            </a:r>
            <a:r>
              <a:rPr lang="en-US" b="1" dirty="0">
                <a:latin typeface="Ubuntu" panose="020B0504030602030204" pitchFamily="34" charset="0"/>
              </a:rPr>
              <a:t>must begin with a </a:t>
            </a:r>
            <a:r>
              <a:rPr lang="en-US" b="1" dirty="0" smtClean="0">
                <a:latin typeface="Ubuntu" panose="020B0504030602030204" pitchFamily="34" charset="0"/>
              </a:rPr>
              <a:t>letter</a:t>
            </a:r>
            <a:br>
              <a:rPr lang="en-US" b="1" dirty="0" smtClean="0">
                <a:latin typeface="Ubuntu" panose="020B0504030602030204" pitchFamily="34" charset="0"/>
              </a:rPr>
            </a:br>
            <a:endParaRPr lang="en-US" b="1" dirty="0">
              <a:latin typeface="Ubuntu" panose="020B05040306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Ubuntu" panose="020B0504030602030204" pitchFamily="34" charset="0"/>
              </a:rPr>
              <a:t>Variable </a:t>
            </a:r>
            <a:r>
              <a:rPr lang="en-US" dirty="0">
                <a:latin typeface="Ubuntu" panose="020B0504030602030204" pitchFamily="34" charset="0"/>
              </a:rPr>
              <a:t>names are </a:t>
            </a:r>
            <a:r>
              <a:rPr lang="en-US" b="1" dirty="0">
                <a:latin typeface="Ubuntu" panose="020B0504030602030204" pitchFamily="34" charset="0"/>
              </a:rPr>
              <a:t>case sensitive </a:t>
            </a:r>
            <a:r>
              <a:rPr lang="en-US" dirty="0">
                <a:latin typeface="Ubuntu" panose="020B0504030602030204" pitchFamily="34" charset="0"/>
              </a:rPr>
              <a:t>(y and Y are different variables)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378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Let’s try it out now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Exercise 3 – variables</a:t>
            </a:r>
          </a:p>
        </p:txBody>
      </p:sp>
    </p:spTree>
    <p:extLst>
      <p:ext uri="{BB962C8B-B14F-4D97-AF65-F5344CB8AC3E}">
        <p14:creationId xmlns:p14="http://schemas.microsoft.com/office/powerpoint/2010/main" val="376155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Data Types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45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What types of data can we use in JavaScript?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In the previous exercise, you learnt that we can store numeric values in our JavaScript variables. </a:t>
            </a:r>
          </a:p>
          <a:p>
            <a:endParaRPr lang="en-US" dirty="0">
              <a:latin typeface="Ubuntu" panose="020B0504030602030204" pitchFamily="34" charset="0"/>
            </a:endParaRPr>
          </a:p>
          <a:p>
            <a:r>
              <a:rPr lang="en-US" dirty="0" smtClean="0">
                <a:latin typeface="Ubuntu" panose="020B0504030602030204" pitchFamily="34" charset="0"/>
              </a:rPr>
              <a:t>Can you guess what other types of data can be used?</a:t>
            </a:r>
          </a:p>
        </p:txBody>
      </p:sp>
    </p:spTree>
    <p:extLst>
      <p:ext uri="{BB962C8B-B14F-4D97-AF65-F5344CB8AC3E}">
        <p14:creationId xmlns:p14="http://schemas.microsoft.com/office/powerpoint/2010/main" val="175697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Data Types 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358" y="1947673"/>
            <a:ext cx="3735610" cy="138988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Ubuntu" panose="020B0504030602030204" pitchFamily="34" charset="0"/>
              </a:rPr>
              <a:t>a. </a:t>
            </a:r>
            <a:r>
              <a:rPr lang="en-US" sz="2800" dirty="0">
                <a:solidFill>
                  <a:srgbClr val="92D050"/>
                </a:solidFill>
                <a:latin typeface="Ubuntu" panose="020B0504030602030204" pitchFamily="34" charset="0"/>
              </a:rPr>
              <a:t>numbers</a:t>
            </a:r>
            <a:r>
              <a:rPr lang="en-US" sz="2800" dirty="0">
                <a:latin typeface="Ubuntu" panose="020B0504030602030204" pitchFamily="34" charset="0"/>
              </a:rPr>
              <a:t> are quantities, just like you're used to. You can do math with them</a:t>
            </a:r>
            <a:r>
              <a:rPr lang="en-US" sz="2800" dirty="0" smtClean="0">
                <a:latin typeface="Ubuntu" panose="020B0504030602030204" pitchFamily="34" charset="0"/>
              </a:rPr>
              <a:t>.</a:t>
            </a:r>
          </a:p>
          <a:p>
            <a:endParaRPr lang="en-US" sz="2800" dirty="0">
              <a:latin typeface="Ubuntu" panose="020B0504030602030204" pitchFamily="34" charset="0"/>
            </a:endParaRPr>
          </a:p>
          <a:p>
            <a:r>
              <a:rPr lang="en-US" sz="2800" dirty="0" smtClean="0">
                <a:latin typeface="Ubuntu" panose="020B0504030602030204" pitchFamily="34" charset="0"/>
              </a:rPr>
              <a:t>E.g., </a:t>
            </a:r>
            <a:r>
              <a:rPr lang="en-US" sz="2800" dirty="0" err="1" smtClean="0">
                <a:latin typeface="Ubuntu" panose="020B0504030602030204" pitchFamily="34" charset="0"/>
              </a:rPr>
              <a:t>var</a:t>
            </a:r>
            <a:r>
              <a:rPr lang="en-US" sz="2800" dirty="0" smtClean="0">
                <a:latin typeface="Ubuntu" panose="020B0504030602030204" pitchFamily="34" charset="0"/>
              </a:rPr>
              <a:t> x = 3.14;</a:t>
            </a:r>
          </a:p>
        </p:txBody>
      </p:sp>
      <p:pic>
        <p:nvPicPr>
          <p:cNvPr id="4102" name="Picture 6" descr="http://www.firstpalette.com/Craft_themes/Alphabet_and_Numbers/Exploding_Numbers/steps_images/ExplodingNumbers_mainp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82" y="238506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01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Data Types 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919" y="1819656"/>
            <a:ext cx="8425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Ubuntu" panose="020B0504030602030204" pitchFamily="34" charset="0"/>
              </a:rPr>
              <a:t>b. </a:t>
            </a:r>
            <a:r>
              <a:rPr lang="en-US" sz="2400" dirty="0">
                <a:solidFill>
                  <a:srgbClr val="00B050"/>
                </a:solidFill>
                <a:latin typeface="Ubuntu" panose="020B0504030602030204" pitchFamily="34" charset="0"/>
              </a:rPr>
              <a:t>strings</a:t>
            </a:r>
            <a:r>
              <a:rPr lang="en-US" sz="2400" dirty="0">
                <a:latin typeface="Ubuntu" panose="020B0504030602030204" pitchFamily="34" charset="0"/>
              </a:rPr>
              <a:t> are sequences of characters, like the letters a-z, spaces, and even numbers. </a:t>
            </a:r>
            <a:r>
              <a:rPr lang="en-US" sz="2400" dirty="0" smtClean="0">
                <a:latin typeface="Ubuntu" panose="020B0504030602030204" pitchFamily="34" charset="0"/>
              </a:rPr>
              <a:t/>
            </a:r>
            <a:br>
              <a:rPr lang="en-US" sz="2400" dirty="0" smtClean="0">
                <a:latin typeface="Ubuntu" panose="020B0504030602030204" pitchFamily="34" charset="0"/>
              </a:rPr>
            </a:br>
            <a:r>
              <a:rPr lang="en-US" sz="2400" dirty="0" smtClean="0">
                <a:latin typeface="Ubuntu" panose="020B0504030602030204" pitchFamily="34" charset="0"/>
              </a:rPr>
              <a:t/>
            </a:r>
            <a:br>
              <a:rPr lang="en-US" sz="2400" dirty="0" smtClean="0">
                <a:latin typeface="Ubuntu" panose="020B0504030602030204" pitchFamily="34" charset="0"/>
              </a:rPr>
            </a:br>
            <a:r>
              <a:rPr lang="en-US" sz="2400" dirty="0" smtClean="0">
                <a:latin typeface="Ubuntu" panose="020B0504030602030204" pitchFamily="34" charset="0"/>
              </a:rPr>
              <a:t>These </a:t>
            </a:r>
            <a:r>
              <a:rPr lang="en-US" sz="2400" dirty="0">
                <a:latin typeface="Ubuntu" panose="020B0504030602030204" pitchFamily="34" charset="0"/>
              </a:rPr>
              <a:t>are all strings: "</a:t>
            </a:r>
            <a:r>
              <a:rPr lang="en-US" sz="2400" dirty="0">
                <a:solidFill>
                  <a:srgbClr val="00B050"/>
                </a:solidFill>
                <a:latin typeface="Ubuntu" panose="020B0504030602030204" pitchFamily="34" charset="0"/>
              </a:rPr>
              <a:t>Ryan</a:t>
            </a:r>
            <a:r>
              <a:rPr lang="en-US" sz="2400" dirty="0">
                <a:latin typeface="Ubuntu" panose="020B0504030602030204" pitchFamily="34" charset="0"/>
              </a:rPr>
              <a:t>", "</a:t>
            </a:r>
            <a:r>
              <a:rPr lang="en-US" sz="2400" dirty="0">
                <a:solidFill>
                  <a:srgbClr val="00B050"/>
                </a:solidFill>
                <a:latin typeface="Ubuntu" panose="020B0504030602030204" pitchFamily="34" charset="0"/>
              </a:rPr>
              <a:t>4</a:t>
            </a:r>
            <a:r>
              <a:rPr lang="en-US" sz="2400" dirty="0">
                <a:latin typeface="Ubuntu" panose="020B0504030602030204" pitchFamily="34" charset="0"/>
              </a:rPr>
              <a:t>" and "</a:t>
            </a:r>
            <a:r>
              <a:rPr lang="en-US" sz="2400" dirty="0">
                <a:solidFill>
                  <a:srgbClr val="00B050"/>
                </a:solidFill>
                <a:latin typeface="Ubuntu" panose="020B0504030602030204" pitchFamily="34" charset="0"/>
              </a:rPr>
              <a:t>What is your name?</a:t>
            </a:r>
            <a:r>
              <a:rPr lang="en-US" sz="2400" dirty="0">
                <a:latin typeface="Ubuntu" panose="020B0504030602030204" pitchFamily="34" charset="0"/>
              </a:rPr>
              <a:t>" </a:t>
            </a:r>
            <a:endParaRPr lang="en-US" sz="2400" dirty="0" smtClean="0">
              <a:latin typeface="Ubuntu" panose="020B0504030602030204" pitchFamily="34" charset="0"/>
            </a:endParaRPr>
          </a:p>
          <a:p>
            <a:endParaRPr lang="en-US" sz="2400" dirty="0">
              <a:latin typeface="Ubuntu" panose="020B0504030602030204" pitchFamily="34" charset="0"/>
            </a:endParaRPr>
          </a:p>
          <a:p>
            <a:r>
              <a:rPr lang="en-US" sz="2400" dirty="0" smtClean="0">
                <a:latin typeface="Ubuntu" panose="020B0504030602030204" pitchFamily="34" charset="0"/>
              </a:rPr>
              <a:t>Strings </a:t>
            </a:r>
            <a:r>
              <a:rPr lang="en-US" sz="2400" dirty="0">
                <a:latin typeface="Ubuntu" panose="020B0504030602030204" pitchFamily="34" charset="0"/>
              </a:rPr>
              <a:t>are extremely useful as </a:t>
            </a:r>
            <a:r>
              <a:rPr lang="en-US" sz="2400" b="1" dirty="0">
                <a:latin typeface="Ubuntu" panose="020B0504030602030204" pitchFamily="34" charset="0"/>
              </a:rPr>
              <a:t>labels, names, and content for your programs</a:t>
            </a:r>
            <a:r>
              <a:rPr lang="en-US" sz="2400" b="1" dirty="0" smtClean="0">
                <a:latin typeface="Ubuntu" panose="020B0504030602030204" pitchFamily="34" charset="0"/>
              </a:rPr>
              <a:t>.</a:t>
            </a:r>
            <a:br>
              <a:rPr lang="en-US" sz="2400" b="1" dirty="0" smtClean="0">
                <a:latin typeface="Ubuntu" panose="020B0504030602030204" pitchFamily="34" charset="0"/>
              </a:rPr>
            </a:br>
            <a:r>
              <a:rPr lang="en-US" sz="2400" b="1" dirty="0" smtClean="0">
                <a:latin typeface="Ubuntu" panose="020B0504030602030204" pitchFamily="34" charset="0"/>
              </a:rPr>
              <a:t/>
            </a:r>
            <a:br>
              <a:rPr lang="en-US" sz="2400" b="1" dirty="0" smtClean="0">
                <a:latin typeface="Ubuntu" panose="020B0504030602030204" pitchFamily="34" charset="0"/>
              </a:rPr>
            </a:br>
            <a:r>
              <a:rPr lang="en-US" sz="2400" dirty="0" smtClean="0">
                <a:latin typeface="Ubuntu" panose="020B0504030602030204" pitchFamily="34" charset="0"/>
              </a:rPr>
              <a:t>E.g., </a:t>
            </a:r>
            <a:r>
              <a:rPr lang="en-US" sz="2400" dirty="0" err="1" smtClean="0">
                <a:latin typeface="Ubuntu" panose="020B0504030602030204" pitchFamily="34" charset="0"/>
              </a:rPr>
              <a:t>var</a:t>
            </a:r>
            <a:r>
              <a:rPr lang="en-US" sz="2400" dirty="0" smtClean="0">
                <a:latin typeface="Ubuntu" panose="020B0504030602030204" pitchFamily="34" charset="0"/>
              </a:rPr>
              <a:t> </a:t>
            </a:r>
            <a:r>
              <a:rPr lang="en-US" sz="2400" dirty="0" err="1" smtClean="0">
                <a:solidFill>
                  <a:srgbClr val="FC3E67"/>
                </a:solidFill>
                <a:latin typeface="Ubuntu" panose="020B0504030602030204" pitchFamily="34" charset="0"/>
              </a:rPr>
              <a:t>userName</a:t>
            </a:r>
            <a:r>
              <a:rPr lang="en-US" sz="2400" dirty="0" smtClean="0">
                <a:latin typeface="Ubuntu" panose="020B0504030602030204" pitchFamily="34" charset="0"/>
              </a:rPr>
              <a:t>=“</a:t>
            </a:r>
            <a:r>
              <a:rPr lang="en-US" sz="2400" dirty="0" smtClean="0">
                <a:solidFill>
                  <a:srgbClr val="00B050"/>
                </a:solidFill>
                <a:latin typeface="Ubuntu" panose="020B0504030602030204" pitchFamily="34" charset="0"/>
              </a:rPr>
              <a:t>Ryan</a:t>
            </a:r>
            <a:r>
              <a:rPr lang="en-US" sz="2400" dirty="0" smtClean="0">
                <a:latin typeface="Ubuntu" panose="020B0504030602030204" pitchFamily="34" charset="0"/>
              </a:rPr>
              <a:t>”</a:t>
            </a:r>
            <a:endParaRPr lang="en-US" sz="24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What does JavaScript do?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If html is the structure and </a:t>
            </a:r>
            <a:r>
              <a:rPr lang="en-US" dirty="0" err="1" smtClean="0">
                <a:latin typeface="Ubuntu" panose="020B0504030602030204" pitchFamily="34" charset="0"/>
              </a:rPr>
              <a:t>css</a:t>
            </a:r>
            <a:r>
              <a:rPr lang="en-US" dirty="0" smtClean="0">
                <a:latin typeface="Ubuntu" panose="020B0504030602030204" pitchFamily="34" charset="0"/>
              </a:rPr>
              <a:t> is the appearance, what about JS?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31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Data Types 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919" y="1819656"/>
            <a:ext cx="75812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Ubuntu" panose="020B0504030602030204" pitchFamily="34" charset="0"/>
              </a:rPr>
              <a:t>To make a number in your code, just write a number as numerals without quotes: </a:t>
            </a:r>
            <a:r>
              <a:rPr lang="en-US" sz="2400" b="1" dirty="0">
                <a:solidFill>
                  <a:srgbClr val="00B050"/>
                </a:solidFill>
                <a:latin typeface="Ubuntu" panose="020B0504030602030204" pitchFamily="34" charset="0"/>
              </a:rPr>
              <a:t>42</a:t>
            </a:r>
            <a:r>
              <a:rPr lang="en-US" sz="2400" dirty="0">
                <a:latin typeface="Ubuntu" panose="020B0504030602030204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Ubuntu" panose="020B0504030602030204" pitchFamily="34" charset="0"/>
              </a:rPr>
              <a:t>190.12334</a:t>
            </a:r>
            <a:r>
              <a:rPr lang="en-US" sz="2400" dirty="0" smtClean="0">
                <a:latin typeface="Ubuntu" panose="020B0504030602030204" pitchFamily="34" charset="0"/>
              </a:rPr>
              <a:t>.</a:t>
            </a:r>
            <a:br>
              <a:rPr lang="en-US" sz="2400" dirty="0" smtClean="0">
                <a:latin typeface="Ubuntu" panose="020B0504030602030204" pitchFamily="34" charset="0"/>
              </a:rPr>
            </a:br>
            <a:endParaRPr lang="en-US" sz="2400" dirty="0">
              <a:latin typeface="Ubuntu" panose="020B0504030602030204" pitchFamily="34" charset="0"/>
            </a:endParaRPr>
          </a:p>
          <a:p>
            <a:r>
              <a:rPr lang="en-US" sz="2400" dirty="0">
                <a:latin typeface="Ubuntu" panose="020B0504030602030204" pitchFamily="34" charset="0"/>
              </a:rPr>
              <a:t>To write a string, surround the string with quotes: </a:t>
            </a:r>
            <a:r>
              <a:rPr lang="en-US" sz="2400" b="1" dirty="0">
                <a:solidFill>
                  <a:srgbClr val="00B050"/>
                </a:solidFill>
                <a:latin typeface="Ubuntu" panose="020B0504030602030204" pitchFamily="34" charset="0"/>
              </a:rPr>
              <a:t>"What is your name</a:t>
            </a:r>
            <a:r>
              <a:rPr lang="en-US" sz="2400" b="1" dirty="0" smtClean="0">
                <a:solidFill>
                  <a:srgbClr val="00B050"/>
                </a:solidFill>
                <a:latin typeface="Ubuntu" panose="020B0504030602030204" pitchFamily="34" charset="0"/>
              </a:rPr>
              <a:t>?“</a:t>
            </a:r>
          </a:p>
          <a:p>
            <a:endParaRPr lang="en-US" sz="2400" b="1" dirty="0">
              <a:solidFill>
                <a:srgbClr val="00B050"/>
              </a:solidFill>
              <a:latin typeface="Ubuntu" panose="020B0504030602030204" pitchFamily="34" charset="0"/>
            </a:endParaRPr>
          </a:p>
          <a:p>
            <a:endParaRPr lang="en-US" sz="2400" b="1" dirty="0" smtClean="0">
              <a:solidFill>
                <a:srgbClr val="00B050"/>
              </a:solidFill>
              <a:latin typeface="Ubuntu" panose="020B0504030602030204" pitchFamily="34" charset="0"/>
            </a:endParaRPr>
          </a:p>
          <a:p>
            <a:endParaRPr lang="en-US" sz="2400" b="1" dirty="0">
              <a:solidFill>
                <a:srgbClr val="00B050"/>
              </a:solidFill>
              <a:latin typeface="Ubuntu" panose="020B05040306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4" y="4766060"/>
            <a:ext cx="719718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Ubuntu" panose="020B0504030602030204" pitchFamily="3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 name = "Michael" </a:t>
            </a:r>
            <a:r>
              <a:rPr lang="en-US" i="1" dirty="0">
                <a:solidFill>
                  <a:schemeClr val="bg1"/>
                </a:solidFill>
                <a:latin typeface="Ubuntu" panose="020B0504030602030204" pitchFamily="34" charset="0"/>
              </a:rPr>
              <a:t>//declare variable and give it value of "Michael"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endParaRPr lang="en-US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name 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= "Samuel" </a:t>
            </a:r>
            <a:r>
              <a:rPr lang="en-US" i="1" dirty="0">
                <a:solidFill>
                  <a:schemeClr val="bg1"/>
                </a:solidFill>
                <a:latin typeface="Ubuntu" panose="020B0504030602030204" pitchFamily="34" charset="0"/>
              </a:rPr>
              <a:t>//change value of name to "Samuel"</a:t>
            </a:r>
            <a:endParaRPr lang="en-US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919" y="43159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Changing variable names: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52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Data Types 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919" y="1819656"/>
            <a:ext cx="7581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Ubuntu" panose="020B0504030602030204" pitchFamily="34" charset="0"/>
              </a:rPr>
              <a:t>The </a:t>
            </a:r>
            <a:r>
              <a:rPr lang="en-US" sz="2400" dirty="0">
                <a:latin typeface="Ubuntu" panose="020B0504030602030204" pitchFamily="34" charset="0"/>
              </a:rPr>
              <a:t>third type of data is a </a:t>
            </a:r>
            <a:r>
              <a:rPr lang="en-US" sz="2400" b="1" dirty="0" smtClean="0">
                <a:solidFill>
                  <a:srgbClr val="00B050"/>
                </a:solidFill>
                <a:latin typeface="Ubuntu" panose="020B0504030602030204" pitchFamily="34" charset="0"/>
              </a:rPr>
              <a:t>Boolean</a:t>
            </a:r>
            <a:r>
              <a:rPr lang="en-US" sz="2400" dirty="0" smtClean="0">
                <a:latin typeface="Ubuntu" panose="020B0504030602030204" pitchFamily="34" charset="0"/>
              </a:rPr>
              <a:t>.</a:t>
            </a:r>
            <a:br>
              <a:rPr lang="en-US" sz="2400" dirty="0" smtClean="0">
                <a:latin typeface="Ubuntu" panose="020B0504030602030204" pitchFamily="34" charset="0"/>
              </a:rPr>
            </a:br>
            <a:r>
              <a:rPr lang="en-US" sz="2400" dirty="0" smtClean="0">
                <a:latin typeface="Ubuntu" panose="020B0504030602030204" pitchFamily="34" charset="0"/>
              </a:rPr>
              <a:t/>
            </a:r>
            <a:br>
              <a:rPr lang="en-US" sz="2400" dirty="0" smtClean="0">
                <a:latin typeface="Ubuntu" panose="020B0504030602030204" pitchFamily="34" charset="0"/>
              </a:rPr>
            </a:br>
            <a:r>
              <a:rPr lang="en-US" sz="2400" dirty="0" smtClean="0">
                <a:latin typeface="Ubuntu" panose="020B0504030602030204" pitchFamily="34" charset="0"/>
              </a:rPr>
              <a:t>(</a:t>
            </a:r>
            <a:r>
              <a:rPr lang="en-US" sz="2400" dirty="0">
                <a:latin typeface="Ubuntu" panose="020B0504030602030204" pitchFamily="34" charset="0"/>
              </a:rPr>
              <a:t>pronounced "</a:t>
            </a:r>
            <a:r>
              <a:rPr lang="en-US" sz="2400" dirty="0" err="1">
                <a:latin typeface="Ubuntu" panose="020B0504030602030204" pitchFamily="34" charset="0"/>
              </a:rPr>
              <a:t>bool</a:t>
            </a:r>
            <a:r>
              <a:rPr lang="en-US" sz="2400" dirty="0">
                <a:latin typeface="Ubuntu" panose="020B0504030602030204" pitchFamily="34" charset="0"/>
              </a:rPr>
              <a:t>-</a:t>
            </a:r>
            <a:r>
              <a:rPr lang="en-US" sz="2400" dirty="0" err="1">
                <a:latin typeface="Ubuntu" panose="020B0504030602030204" pitchFamily="34" charset="0"/>
              </a:rPr>
              <a:t>ee</a:t>
            </a:r>
            <a:r>
              <a:rPr lang="en-US" sz="2400" dirty="0">
                <a:latin typeface="Ubuntu" panose="020B0504030602030204" pitchFamily="34" charset="0"/>
              </a:rPr>
              <a:t>-un" and named </a:t>
            </a:r>
            <a:r>
              <a:rPr lang="en-US" sz="2400" dirty="0" smtClean="0">
                <a:latin typeface="Ubuntu" panose="020B0504030602030204" pitchFamily="34" charset="0"/>
              </a:rPr>
              <a:t>after George </a:t>
            </a:r>
            <a:r>
              <a:rPr lang="en-US" sz="2400" dirty="0">
                <a:latin typeface="Ubuntu" panose="020B0504030602030204" pitchFamily="34" charset="0"/>
              </a:rPr>
              <a:t>Boole). </a:t>
            </a:r>
            <a:endParaRPr lang="en-US" sz="2400" dirty="0" smtClean="0">
              <a:latin typeface="Ubuntu" panose="020B0504030602030204" pitchFamily="34" charset="0"/>
            </a:endParaRPr>
          </a:p>
          <a:p>
            <a:endParaRPr lang="en-US" sz="2400" dirty="0">
              <a:latin typeface="Ubuntu" panose="020B0504030602030204" pitchFamily="34" charset="0"/>
            </a:endParaRPr>
          </a:p>
          <a:p>
            <a:r>
              <a:rPr lang="en-US" sz="2400" dirty="0" smtClean="0">
                <a:latin typeface="Ubuntu" panose="020B0504030602030204" pitchFamily="34" charset="0"/>
              </a:rPr>
              <a:t>A </a:t>
            </a:r>
            <a:r>
              <a:rPr lang="en-US" sz="2400" dirty="0" err="1">
                <a:latin typeface="Ubuntu" panose="020B0504030602030204" pitchFamily="34" charset="0"/>
              </a:rPr>
              <a:t>boolean</a:t>
            </a:r>
            <a:r>
              <a:rPr lang="en-US" sz="2400" dirty="0">
                <a:latin typeface="Ubuntu" panose="020B0504030602030204" pitchFamily="34" charset="0"/>
              </a:rPr>
              <a:t> can have only two values, </a:t>
            </a:r>
            <a:r>
              <a:rPr lang="en-US" sz="2400" b="1" dirty="0">
                <a:latin typeface="Ubuntu" panose="020B0504030602030204" pitchFamily="34" charset="0"/>
              </a:rPr>
              <a:t>true</a:t>
            </a:r>
            <a:r>
              <a:rPr lang="en-US" sz="2400" dirty="0">
                <a:latin typeface="Ubuntu" panose="020B0504030602030204" pitchFamily="34" charset="0"/>
              </a:rPr>
              <a:t> or </a:t>
            </a:r>
            <a:r>
              <a:rPr lang="en-US" sz="2400" b="1" dirty="0">
                <a:latin typeface="Ubuntu" panose="020B0504030602030204" pitchFamily="34" charset="0"/>
              </a:rPr>
              <a:t>false</a:t>
            </a:r>
            <a:r>
              <a:rPr lang="en-US" sz="2400" dirty="0">
                <a:latin typeface="Ubuntu" panose="020B0504030602030204" pitchFamily="34" charset="0"/>
              </a:rPr>
              <a:t>.</a:t>
            </a:r>
            <a:endParaRPr lang="en-US" sz="2400" b="1" dirty="0">
              <a:solidFill>
                <a:srgbClr val="00B050"/>
              </a:solidFill>
              <a:latin typeface="Ubuntu" panose="020B05040306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784" y="5596128"/>
            <a:ext cx="612539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*We’ll talk about Booleans once we hit if/else conditions.</a:t>
            </a:r>
            <a:endParaRPr lang="en-US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735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Data Types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993393"/>
            <a:ext cx="3534442" cy="3766185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The fourth type of data is Undefined.</a:t>
            </a:r>
          </a:p>
          <a:p>
            <a:r>
              <a:rPr lang="en-US" dirty="0" smtClean="0">
                <a:latin typeface="Ubuntu" panose="020B0504030602030204" pitchFamily="34" charset="0"/>
              </a:rPr>
              <a:t>For example, a variable can have no value </a:t>
            </a:r>
            <a:r>
              <a:rPr lang="en-US" dirty="0">
                <a:latin typeface="Ubuntu" panose="020B0504030602030204" pitchFamily="34" charset="0"/>
              </a:rPr>
              <a:t>assigned to it </a:t>
            </a:r>
            <a:r>
              <a:rPr lang="en-US" dirty="0" smtClean="0">
                <a:latin typeface="Ubuntu" panose="020B0504030602030204" pitchFamily="34" charset="0"/>
              </a:rPr>
              <a:t>yet.</a:t>
            </a:r>
            <a:endParaRPr lang="en-US" dirty="0">
              <a:latin typeface="Ubuntu" panose="020B0504030602030204" pitchFamily="34" charset="0"/>
            </a:endParaRPr>
          </a:p>
          <a:p>
            <a:r>
              <a:rPr lang="en-US" dirty="0" smtClean="0">
                <a:latin typeface="Ubuntu" panose="020B0504030602030204" pitchFamily="34" charset="0"/>
              </a:rPr>
              <a:t> e.g., </a:t>
            </a:r>
            <a:r>
              <a:rPr lang="en-US" b="1" dirty="0" err="1" smtClean="0">
                <a:solidFill>
                  <a:srgbClr val="00B050"/>
                </a:solidFill>
                <a:latin typeface="Ubuntu" panose="020B0504030602030204" pitchFamily="34" charset="0"/>
              </a:rPr>
              <a:t>var</a:t>
            </a:r>
            <a:r>
              <a:rPr lang="en-US" b="1" dirty="0" smtClean="0">
                <a:solidFill>
                  <a:srgbClr val="00B050"/>
                </a:solidFill>
                <a:latin typeface="Ubuntu" panose="020B0504030602030204" pitchFamily="34" charset="0"/>
              </a:rPr>
              <a:t> strawberries; </a:t>
            </a:r>
            <a:endParaRPr lang="en-US" b="1" dirty="0">
              <a:solidFill>
                <a:srgbClr val="00B050"/>
              </a:solidFill>
              <a:latin typeface="Ubuntu" panose="020B05040306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53127" y="1993392"/>
            <a:ext cx="41336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Ubuntu" panose="020B0504030602030204" pitchFamily="34" charset="0"/>
              </a:rPr>
              <a:t>The fifth type of data is Null.</a:t>
            </a:r>
          </a:p>
          <a:p>
            <a:r>
              <a:rPr lang="en-US" sz="2400" dirty="0" smtClean="0">
                <a:latin typeface="Ubuntu" panose="020B0504030602030204" pitchFamily="34" charset="0"/>
              </a:rPr>
              <a:t/>
            </a:r>
            <a:br>
              <a:rPr lang="en-US" sz="2400" dirty="0" smtClean="0">
                <a:latin typeface="Ubuntu" panose="020B0504030602030204" pitchFamily="34" charset="0"/>
              </a:rPr>
            </a:br>
            <a:r>
              <a:rPr lang="en-US" sz="2400" dirty="0">
                <a:latin typeface="Ubuntu" panose="020B0504030602030204" pitchFamily="34" charset="0"/>
              </a:rPr>
              <a:t>Variables can be emptied by setting the value to </a:t>
            </a:r>
            <a:r>
              <a:rPr lang="en-US" sz="2400" b="1" dirty="0">
                <a:latin typeface="Ubuntu" panose="020B0504030602030204" pitchFamily="34" charset="0"/>
              </a:rPr>
              <a:t>null</a:t>
            </a:r>
            <a:r>
              <a:rPr lang="en-US" sz="2400" dirty="0" smtClean="0">
                <a:latin typeface="Ubuntu" panose="020B0504030602030204" pitchFamily="34" charset="0"/>
              </a:rPr>
              <a:t>;</a:t>
            </a:r>
            <a:br>
              <a:rPr lang="en-US" sz="2400" dirty="0" smtClean="0">
                <a:latin typeface="Ubuntu" panose="020B0504030602030204" pitchFamily="34" charset="0"/>
              </a:rPr>
            </a:br>
            <a:r>
              <a:rPr lang="en-US" sz="2400" dirty="0" smtClean="0">
                <a:latin typeface="Ubuntu" panose="020B0504030602030204" pitchFamily="34" charset="0"/>
              </a:rPr>
              <a:t/>
            </a:r>
            <a:br>
              <a:rPr lang="en-US" sz="2400" dirty="0" smtClean="0">
                <a:latin typeface="Ubuntu" panose="020B0504030602030204" pitchFamily="34" charset="0"/>
              </a:rPr>
            </a:br>
            <a:r>
              <a:rPr lang="en-US" sz="2400" dirty="0" err="1" smtClean="0">
                <a:latin typeface="Ubuntu" panose="020B0504030602030204" pitchFamily="34" charset="0"/>
              </a:rPr>
              <a:t>e.g</a:t>
            </a:r>
            <a:r>
              <a:rPr lang="en-US" sz="2400" dirty="0" smtClean="0">
                <a:latin typeface="Ubuntu" panose="020B0504030602030204" pitchFamily="34" charset="0"/>
              </a:rPr>
              <a:t>, </a:t>
            </a:r>
            <a:r>
              <a:rPr lang="en-US" sz="2400" b="1" dirty="0" err="1" smtClean="0">
                <a:solidFill>
                  <a:srgbClr val="00B050"/>
                </a:solidFill>
                <a:latin typeface="Ubuntu" panose="020B0504030602030204" pitchFamily="34" charset="0"/>
              </a:rPr>
              <a:t>var</a:t>
            </a:r>
            <a:r>
              <a:rPr lang="en-US" sz="2400" b="1" dirty="0" smtClean="0">
                <a:solidFill>
                  <a:srgbClr val="00B050"/>
                </a:solidFill>
                <a:latin typeface="Ubuntu" panose="020B050403060203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Ubuntu" panose="020B0504030602030204" pitchFamily="34" charset="0"/>
              </a:rPr>
              <a:t>pumpkins </a:t>
            </a:r>
            <a:r>
              <a:rPr lang="en-US" sz="2400" dirty="0">
                <a:latin typeface="Ubuntu" panose="020B0504030602030204" pitchFamily="34" charset="0"/>
              </a:rPr>
              <a:t>= </a:t>
            </a:r>
            <a:r>
              <a:rPr lang="en-US" sz="2400" b="1" dirty="0">
                <a:solidFill>
                  <a:srgbClr val="00B050"/>
                </a:solidFill>
                <a:latin typeface="Ubuntu" panose="020B0504030602030204" pitchFamily="34" charset="0"/>
              </a:rPr>
              <a:t>null</a:t>
            </a:r>
            <a:r>
              <a:rPr lang="en-US" sz="2400" dirty="0" smtClean="0">
                <a:latin typeface="Ubuntu" panose="020B0504030602030204" pitchFamily="34" charset="0"/>
              </a:rPr>
              <a:t>;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454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Let’s try it out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Exercise 4 – data types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87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Objects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59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Objects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993393"/>
            <a:ext cx="4302538" cy="3766185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Almost everything in JavaScript can be an Object: Strings, Functions, Arrays, Dates</a:t>
            </a:r>
            <a:r>
              <a:rPr lang="en-US" dirty="0" smtClean="0">
                <a:latin typeface="Ubuntu" panose="020B0504030602030204" pitchFamily="34" charset="0"/>
              </a:rPr>
              <a:t>....</a:t>
            </a:r>
            <a:br>
              <a:rPr lang="en-US" dirty="0" smtClean="0">
                <a:latin typeface="Ubuntu" panose="020B0504030602030204" pitchFamily="34" charset="0"/>
              </a:rPr>
            </a:br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Objects are just data, with properties and methods.</a:t>
            </a:r>
          </a:p>
        </p:txBody>
      </p:sp>
    </p:spTree>
    <p:extLst>
      <p:ext uri="{BB962C8B-B14F-4D97-AF65-F5344CB8AC3E}">
        <p14:creationId xmlns:p14="http://schemas.microsoft.com/office/powerpoint/2010/main" val="692596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35" y="170349"/>
            <a:ext cx="8079581" cy="1658198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Properties and Methods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622" y="1664209"/>
            <a:ext cx="8065294" cy="3766185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Ubuntu" panose="020B0504030602030204" pitchFamily="34" charset="0"/>
              </a:rPr>
              <a:t>Properties</a:t>
            </a:r>
            <a:r>
              <a:rPr lang="en-US" sz="1600" dirty="0">
                <a:latin typeface="Ubuntu" panose="020B0504030602030204" pitchFamily="34" charset="0"/>
              </a:rPr>
              <a:t> are </a:t>
            </a:r>
            <a:r>
              <a:rPr lang="en-US" sz="1600" b="1" dirty="0">
                <a:latin typeface="Ubuntu" panose="020B0504030602030204" pitchFamily="34" charset="0"/>
              </a:rPr>
              <a:t>values</a:t>
            </a:r>
            <a:r>
              <a:rPr lang="en-US" sz="1600" dirty="0">
                <a:latin typeface="Ubuntu" panose="020B0504030602030204" pitchFamily="34" charset="0"/>
              </a:rPr>
              <a:t> associated with objects.</a:t>
            </a:r>
          </a:p>
          <a:p>
            <a:r>
              <a:rPr lang="en-US" sz="1600" b="1" dirty="0">
                <a:latin typeface="Ubuntu" panose="020B0504030602030204" pitchFamily="34" charset="0"/>
              </a:rPr>
              <a:t>Methods</a:t>
            </a:r>
            <a:r>
              <a:rPr lang="en-US" sz="1600" dirty="0">
                <a:latin typeface="Ubuntu" panose="020B0504030602030204" pitchFamily="34" charset="0"/>
              </a:rPr>
              <a:t> are </a:t>
            </a:r>
            <a:r>
              <a:rPr lang="en-US" sz="1600" b="1" dirty="0">
                <a:latin typeface="Ubuntu" panose="020B0504030602030204" pitchFamily="34" charset="0"/>
              </a:rPr>
              <a:t>actions</a:t>
            </a:r>
            <a:r>
              <a:rPr lang="en-US" sz="1600" dirty="0">
                <a:latin typeface="Ubuntu" panose="020B0504030602030204" pitchFamily="34" charset="0"/>
              </a:rPr>
              <a:t> that objects can perform.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494" y="2415802"/>
            <a:ext cx="2925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A real life example – A car:</a:t>
            </a:r>
            <a:endParaRPr lang="en-US" dirty="0">
              <a:latin typeface="Ubuntu" panose="020B0504030602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67776"/>
              </p:ext>
            </p:extLst>
          </p:nvPr>
        </p:nvGraphicFramePr>
        <p:xfrm>
          <a:off x="639922" y="2958870"/>
          <a:ext cx="7937850" cy="3271483"/>
        </p:xfrm>
        <a:graphic>
          <a:graphicData uri="http://schemas.openxmlformats.org/drawingml/2006/table">
            <a:tbl>
              <a:tblPr/>
              <a:tblGrid>
                <a:gridCol w="3578226"/>
                <a:gridCol w="2179812"/>
                <a:gridCol w="2179812"/>
              </a:tblGrid>
              <a:tr h="27345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Ubuntu" panose="020B0504030602030204" pitchFamily="34" charset="0"/>
                        </a:rPr>
                        <a:t>Object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Ubuntu" panose="020B0504030602030204" pitchFamily="34" charset="0"/>
                        </a:rPr>
                        <a:t>Properties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Ubuntu" panose="020B0504030602030204" pitchFamily="34" charset="0"/>
                        </a:rPr>
                        <a:t>Methods</a:t>
                      </a:r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2959063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Ubuntu" panose="020B0504030602030204" pitchFamily="34" charset="0"/>
                        </a:rPr>
                        <a:t/>
                      </a:r>
                      <a:br>
                        <a:rPr lang="en-US">
                          <a:effectLst/>
                          <a:latin typeface="Ubuntu" panose="020B0504030602030204" pitchFamily="34" charset="0"/>
                        </a:rPr>
                      </a:br>
                      <a:r>
                        <a:rPr lang="en-US">
                          <a:effectLst/>
                          <a:latin typeface="Ubuntu" panose="020B0504030602030204" pitchFamily="34" charset="0"/>
                        </a:rPr>
                        <a:t>car.name = Fiat</a:t>
                      </a:r>
                      <a:br>
                        <a:rPr lang="en-US">
                          <a:effectLst/>
                          <a:latin typeface="Ubuntu" panose="020B0504030602030204" pitchFamily="34" charset="0"/>
                        </a:rPr>
                      </a:br>
                      <a:r>
                        <a:rPr lang="en-US">
                          <a:effectLst/>
                          <a:latin typeface="Ubuntu" panose="020B0504030602030204" pitchFamily="34" charset="0"/>
                        </a:rPr>
                        <a:t/>
                      </a:r>
                      <a:br>
                        <a:rPr lang="en-US">
                          <a:effectLst/>
                          <a:latin typeface="Ubuntu" panose="020B0504030602030204" pitchFamily="34" charset="0"/>
                        </a:rPr>
                      </a:br>
                      <a:r>
                        <a:rPr lang="en-US">
                          <a:effectLst/>
                          <a:latin typeface="Ubuntu" panose="020B0504030602030204" pitchFamily="34" charset="0"/>
                        </a:rPr>
                        <a:t>car.model = 500</a:t>
                      </a:r>
                      <a:br>
                        <a:rPr lang="en-US">
                          <a:effectLst/>
                          <a:latin typeface="Ubuntu" panose="020B0504030602030204" pitchFamily="34" charset="0"/>
                        </a:rPr>
                      </a:br>
                      <a:r>
                        <a:rPr lang="en-US">
                          <a:effectLst/>
                          <a:latin typeface="Ubuntu" panose="020B0504030602030204" pitchFamily="34" charset="0"/>
                        </a:rPr>
                        <a:t/>
                      </a:r>
                      <a:br>
                        <a:rPr lang="en-US">
                          <a:effectLst/>
                          <a:latin typeface="Ubuntu" panose="020B0504030602030204" pitchFamily="34" charset="0"/>
                        </a:rPr>
                      </a:br>
                      <a:r>
                        <a:rPr lang="en-US">
                          <a:effectLst/>
                          <a:latin typeface="Ubuntu" panose="020B0504030602030204" pitchFamily="34" charset="0"/>
                        </a:rPr>
                        <a:t>car.weight = 850kg</a:t>
                      </a:r>
                      <a:br>
                        <a:rPr lang="en-US">
                          <a:effectLst/>
                          <a:latin typeface="Ubuntu" panose="020B0504030602030204" pitchFamily="34" charset="0"/>
                        </a:rPr>
                      </a:br>
                      <a:r>
                        <a:rPr lang="en-US">
                          <a:effectLst/>
                          <a:latin typeface="Ubuntu" panose="020B0504030602030204" pitchFamily="34" charset="0"/>
                        </a:rPr>
                        <a:t/>
                      </a:r>
                      <a:br>
                        <a:rPr lang="en-US">
                          <a:effectLst/>
                          <a:latin typeface="Ubuntu" panose="020B0504030602030204" pitchFamily="34" charset="0"/>
                        </a:rPr>
                      </a:br>
                      <a:r>
                        <a:rPr lang="en-US">
                          <a:effectLst/>
                          <a:latin typeface="Ubuntu" panose="020B0504030602030204" pitchFamily="34" charset="0"/>
                        </a:rPr>
                        <a:t>car.color = white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Ubuntu" panose="020B0504030602030204" pitchFamily="34" charset="0"/>
                        </a:rPr>
                        <a:t/>
                      </a:r>
                      <a:br>
                        <a:rPr lang="en-US" dirty="0">
                          <a:effectLst/>
                          <a:latin typeface="Ubuntu" panose="020B0504030602030204" pitchFamily="34" charset="0"/>
                        </a:rPr>
                      </a:br>
                      <a:r>
                        <a:rPr lang="en-US" dirty="0" err="1">
                          <a:effectLst/>
                          <a:latin typeface="Ubuntu" panose="020B0504030602030204" pitchFamily="34" charset="0"/>
                        </a:rPr>
                        <a:t>car.start</a:t>
                      </a:r>
                      <a:r>
                        <a:rPr lang="en-US" dirty="0">
                          <a:effectLst/>
                          <a:latin typeface="Ubuntu" panose="020B0504030602030204" pitchFamily="34" charset="0"/>
                        </a:rPr>
                        <a:t>()</a:t>
                      </a:r>
                      <a:br>
                        <a:rPr lang="en-US" dirty="0">
                          <a:effectLst/>
                          <a:latin typeface="Ubuntu" panose="020B0504030602030204" pitchFamily="34" charset="0"/>
                        </a:rPr>
                      </a:br>
                      <a:r>
                        <a:rPr lang="en-US" dirty="0">
                          <a:effectLst/>
                          <a:latin typeface="Ubuntu" panose="020B0504030602030204" pitchFamily="34" charset="0"/>
                        </a:rPr>
                        <a:t/>
                      </a:r>
                      <a:br>
                        <a:rPr lang="en-US" dirty="0">
                          <a:effectLst/>
                          <a:latin typeface="Ubuntu" panose="020B0504030602030204" pitchFamily="34" charset="0"/>
                        </a:rPr>
                      </a:br>
                      <a:r>
                        <a:rPr lang="en-US" dirty="0" err="1">
                          <a:effectLst/>
                          <a:latin typeface="Ubuntu" panose="020B0504030602030204" pitchFamily="34" charset="0"/>
                        </a:rPr>
                        <a:t>car.drive</a:t>
                      </a:r>
                      <a:r>
                        <a:rPr lang="en-US" dirty="0">
                          <a:effectLst/>
                          <a:latin typeface="Ubuntu" panose="020B0504030602030204" pitchFamily="34" charset="0"/>
                        </a:rPr>
                        <a:t>()</a:t>
                      </a:r>
                      <a:br>
                        <a:rPr lang="en-US" dirty="0">
                          <a:effectLst/>
                          <a:latin typeface="Ubuntu" panose="020B0504030602030204" pitchFamily="34" charset="0"/>
                        </a:rPr>
                      </a:br>
                      <a:r>
                        <a:rPr lang="en-US" dirty="0">
                          <a:effectLst/>
                          <a:latin typeface="Ubuntu" panose="020B0504030602030204" pitchFamily="34" charset="0"/>
                        </a:rPr>
                        <a:t/>
                      </a:r>
                      <a:br>
                        <a:rPr lang="en-US" dirty="0">
                          <a:effectLst/>
                          <a:latin typeface="Ubuntu" panose="020B0504030602030204" pitchFamily="34" charset="0"/>
                        </a:rPr>
                      </a:br>
                      <a:r>
                        <a:rPr lang="en-US" dirty="0" err="1">
                          <a:effectLst/>
                          <a:latin typeface="Ubuntu" panose="020B0504030602030204" pitchFamily="34" charset="0"/>
                        </a:rPr>
                        <a:t>car.brake</a:t>
                      </a:r>
                      <a:r>
                        <a:rPr lang="en-US" dirty="0">
                          <a:effectLst/>
                          <a:latin typeface="Ubuntu" panose="020B0504030602030204" pitchFamily="34" charset="0"/>
                        </a:rPr>
                        <a:t>()</a:t>
                      </a:r>
                    </a:p>
                  </a:txBody>
                  <a:tcPr marL="31750" marR="31750" marT="44450" marB="44450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193" name="Picture 1" descr="http://www.w3schools.com/js/objectExplain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584" y="3165610"/>
            <a:ext cx="4152176" cy="259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081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Objects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993393"/>
            <a:ext cx="4255294" cy="3766185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Ubuntu" panose="020B0504030602030204" pitchFamily="34" charset="0"/>
              </a:rPr>
              <a:t>The </a:t>
            </a:r>
            <a:r>
              <a:rPr lang="en-US" b="1" dirty="0">
                <a:solidFill>
                  <a:srgbClr val="00B050"/>
                </a:solidFill>
                <a:latin typeface="Ubuntu" panose="020B0504030602030204" pitchFamily="34" charset="0"/>
              </a:rPr>
              <a:t>properties</a:t>
            </a:r>
            <a:r>
              <a:rPr lang="en-US" dirty="0">
                <a:latin typeface="Ubuntu" panose="020B0504030602030204" pitchFamily="34" charset="0"/>
              </a:rPr>
              <a:t> of the car include name, model, weight, color, etc.</a:t>
            </a:r>
          </a:p>
          <a:p>
            <a:r>
              <a:rPr lang="en-US" dirty="0">
                <a:latin typeface="Ubuntu" panose="020B0504030602030204" pitchFamily="34" charset="0"/>
              </a:rPr>
              <a:t>All cars have these properties, but the </a:t>
            </a:r>
            <a:r>
              <a:rPr lang="en-US" b="1" dirty="0">
                <a:latin typeface="Ubuntu" panose="020B0504030602030204" pitchFamily="34" charset="0"/>
              </a:rPr>
              <a:t>property values differ from car to car</a:t>
            </a:r>
            <a:r>
              <a:rPr lang="en-US" dirty="0">
                <a:latin typeface="Ubuntu" panose="020B0504030602030204" pitchFamily="34" charset="0"/>
              </a:rPr>
              <a:t>.</a:t>
            </a:r>
          </a:p>
          <a:p>
            <a:r>
              <a:rPr lang="en-US" dirty="0">
                <a:latin typeface="Ubuntu" panose="020B0504030602030204" pitchFamily="34" charset="0"/>
              </a:rPr>
              <a:t>The </a:t>
            </a:r>
            <a:r>
              <a:rPr lang="en-US" b="1" dirty="0">
                <a:solidFill>
                  <a:srgbClr val="00B050"/>
                </a:solidFill>
                <a:latin typeface="Ubuntu" panose="020B0504030602030204" pitchFamily="34" charset="0"/>
              </a:rPr>
              <a:t>methods</a:t>
            </a:r>
            <a:r>
              <a:rPr lang="en-US" dirty="0">
                <a:latin typeface="Ubuntu" panose="020B0504030602030204" pitchFamily="34" charset="0"/>
              </a:rPr>
              <a:t> of the car could be start(), drive(), brake(), etc.</a:t>
            </a:r>
          </a:p>
          <a:p>
            <a:r>
              <a:rPr lang="en-US" dirty="0">
                <a:latin typeface="Ubuntu" panose="020B0504030602030204" pitchFamily="34" charset="0"/>
              </a:rPr>
              <a:t>All cars have these methods, </a:t>
            </a:r>
            <a:r>
              <a:rPr lang="en-US" b="1" dirty="0">
                <a:latin typeface="Ubuntu" panose="020B0504030602030204" pitchFamily="34" charset="0"/>
              </a:rPr>
              <a:t>but they are performed at different times</a:t>
            </a:r>
            <a:r>
              <a:rPr lang="en-US" dirty="0">
                <a:latin typeface="Ubuntu" panose="020B0504030602030204" pitchFamily="34" charset="0"/>
              </a:rPr>
              <a:t>.</a:t>
            </a:r>
          </a:p>
          <a:p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9218" name="Picture 2" descr="http://www.lowpolygon3d.com/shop2/media/images/product_detail/lwpg3d_065-0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7" y="1942910"/>
            <a:ext cx="38100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790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Let’s try it out now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Exercise 5 - Objects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945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Accessing Object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The </a:t>
            </a:r>
            <a:r>
              <a:rPr lang="en-US" dirty="0">
                <a:latin typeface="Ubuntu" panose="020B0504030602030204" pitchFamily="34" charset="0"/>
              </a:rPr>
              <a:t>syntax for </a:t>
            </a:r>
            <a:r>
              <a:rPr lang="en-US" dirty="0" smtClean="0">
                <a:latin typeface="Ubuntu" panose="020B0504030602030204" pitchFamily="34" charset="0"/>
              </a:rPr>
              <a:t>accessing </a:t>
            </a:r>
            <a:r>
              <a:rPr lang="en-US" dirty="0">
                <a:latin typeface="Ubuntu" panose="020B0504030602030204" pitchFamily="34" charset="0"/>
              </a:rPr>
              <a:t>the property of an object is</a:t>
            </a:r>
            <a:r>
              <a:rPr lang="en-US" dirty="0" smtClean="0">
                <a:latin typeface="Ubuntu" panose="020B0504030602030204" pitchFamily="34" charset="0"/>
              </a:rPr>
              <a:t>:</a:t>
            </a:r>
          </a:p>
          <a:p>
            <a:r>
              <a:rPr lang="en-US" i="1" dirty="0" err="1" smtClean="0">
                <a:solidFill>
                  <a:srgbClr val="00B050"/>
                </a:solidFill>
                <a:latin typeface="Ubuntu" panose="020B0504030602030204" pitchFamily="34" charset="0"/>
              </a:rPr>
              <a:t>objectName</a:t>
            </a:r>
            <a:r>
              <a:rPr lang="en-US" i="1" dirty="0" err="1" smtClean="0">
                <a:latin typeface="Ubuntu" panose="020B0504030602030204" pitchFamily="34" charset="0"/>
              </a:rPr>
              <a:t>.</a:t>
            </a:r>
            <a:r>
              <a:rPr lang="en-US" i="1" dirty="0" err="1" smtClean="0">
                <a:solidFill>
                  <a:srgbClr val="FC3E67"/>
                </a:solidFill>
                <a:latin typeface="Ubuntu" panose="020B0504030602030204" pitchFamily="34" charset="0"/>
              </a:rPr>
              <a:t>propertyName</a:t>
            </a:r>
            <a:r>
              <a:rPr lang="en-US" dirty="0" smtClean="0">
                <a:latin typeface="Ubuntu" panose="020B0504030602030204" pitchFamily="34" charset="0"/>
              </a:rPr>
              <a:t/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en-US" dirty="0" smtClean="0">
                <a:latin typeface="Ubuntu" panose="020B0504030602030204" pitchFamily="34" charset="0"/>
              </a:rPr>
              <a:t/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en-US" dirty="0" err="1" smtClean="0">
                <a:latin typeface="Ubuntu" panose="020B0504030602030204" pitchFamily="34" charset="0"/>
              </a:rPr>
              <a:t>var</a:t>
            </a:r>
            <a:r>
              <a:rPr lang="en-US" dirty="0" smtClean="0">
                <a:latin typeface="Ubuntu" panose="020B0504030602030204" pitchFamily="34" charset="0"/>
              </a:rPr>
              <a:t> </a:t>
            </a:r>
            <a:r>
              <a:rPr lang="en-US" dirty="0">
                <a:latin typeface="Ubuntu" panose="020B0504030602030204" pitchFamily="34" charset="0"/>
              </a:rPr>
              <a:t>message="Hello World!";</a:t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dirty="0" err="1">
                <a:latin typeface="Ubuntu" panose="020B0504030602030204" pitchFamily="34" charset="0"/>
              </a:rPr>
              <a:t>var</a:t>
            </a:r>
            <a:r>
              <a:rPr lang="en-US" dirty="0">
                <a:latin typeface="Ubuntu" panose="020B0504030602030204" pitchFamily="34" charset="0"/>
              </a:rPr>
              <a:t> x=</a:t>
            </a:r>
            <a:r>
              <a:rPr lang="en-US" dirty="0" err="1">
                <a:latin typeface="Ubuntu" panose="020B0504030602030204" pitchFamily="34" charset="0"/>
              </a:rPr>
              <a:t>message.length</a:t>
            </a:r>
            <a:r>
              <a:rPr lang="en-US" dirty="0" smtClean="0">
                <a:latin typeface="Ubuntu" panose="020B0504030602030204" pitchFamily="34" charset="0"/>
              </a:rPr>
              <a:t>;</a:t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en-US" dirty="0" smtClean="0">
                <a:latin typeface="Ubuntu" panose="020B0504030602030204" pitchFamily="34" charset="0"/>
              </a:rPr>
              <a:t/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en-US" dirty="0">
                <a:latin typeface="Ubuntu" panose="020B0504030602030204" pitchFamily="34" charset="0"/>
              </a:rPr>
              <a:t>The value of x, after execution of the code above will be</a:t>
            </a:r>
            <a:r>
              <a:rPr lang="en-US" dirty="0" smtClean="0">
                <a:latin typeface="Ubuntu" panose="020B0504030602030204" pitchFamily="34" charset="0"/>
              </a:rPr>
              <a:t>:</a:t>
            </a:r>
          </a:p>
          <a:p>
            <a:r>
              <a:rPr lang="en-US" dirty="0">
                <a:latin typeface="Ubuntu" panose="020B050403060203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9166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342" y="685801"/>
            <a:ext cx="5765578" cy="376618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Ubuntu" panose="020B0504030602030204" pitchFamily="34" charset="0"/>
              </a:rPr>
              <a:t>JavaScript</a:t>
            </a:r>
            <a:r>
              <a:rPr lang="en-US" sz="5400" dirty="0">
                <a:latin typeface="Ubuntu" panose="020B0504030602030204" pitchFamily="34" charset="0"/>
              </a:rPr>
              <a:t> </a:t>
            </a:r>
            <a:r>
              <a:rPr lang="en-US" sz="3600" dirty="0">
                <a:latin typeface="Ubuntu" panose="020B0504030602030204" pitchFamily="34" charset="0"/>
              </a:rPr>
              <a:t>is the </a:t>
            </a:r>
            <a:r>
              <a:rPr lang="en-US" sz="3600" b="1" dirty="0">
                <a:solidFill>
                  <a:schemeClr val="accent1"/>
                </a:solidFill>
                <a:latin typeface="Ubuntu" panose="020B0504030602030204" pitchFamily="34" charset="0"/>
              </a:rPr>
              <a:t>language of the </a:t>
            </a:r>
            <a:r>
              <a:rPr lang="en-US" sz="3600" b="1" dirty="0" smtClean="0">
                <a:solidFill>
                  <a:schemeClr val="accent1"/>
                </a:solidFill>
                <a:latin typeface="Ubuntu" panose="020B0504030602030204" pitchFamily="34" charset="0"/>
              </a:rPr>
              <a:t>browser.</a:t>
            </a:r>
            <a:br>
              <a:rPr lang="en-US" sz="3600" b="1" dirty="0" smtClean="0">
                <a:solidFill>
                  <a:schemeClr val="accent1"/>
                </a:solidFill>
                <a:latin typeface="Ubuntu" panose="020B0504030602030204" pitchFamily="34" charset="0"/>
              </a:rPr>
            </a:br>
            <a:endParaRPr lang="en-US" sz="3600" dirty="0">
              <a:latin typeface="Ubuntu" panose="020B0504030602030204" pitchFamily="34" charset="0"/>
            </a:endParaRPr>
          </a:p>
          <a:p>
            <a:pPr algn="ctr"/>
            <a:r>
              <a:rPr lang="en-US" sz="3600" dirty="0" smtClean="0">
                <a:latin typeface="Ubuntu" panose="020B0504030602030204" pitchFamily="34" charset="0"/>
              </a:rPr>
              <a:t>It’s </a:t>
            </a:r>
            <a:r>
              <a:rPr lang="en-US" sz="3600" dirty="0">
                <a:latin typeface="Ubuntu" panose="020B0504030602030204" pitchFamily="34" charset="0"/>
              </a:rPr>
              <a:t>primary purpose is to </a:t>
            </a:r>
            <a:r>
              <a:rPr lang="en-US" sz="3600" b="1" dirty="0">
                <a:latin typeface="Ubuntu" panose="020B0504030602030204" pitchFamily="34" charset="0"/>
              </a:rPr>
              <a:t>add interactivity to an otherwise static page</a:t>
            </a:r>
            <a:r>
              <a:rPr lang="en-US" sz="3600" dirty="0" smtClean="0">
                <a:latin typeface="Ubuntu" panose="020B0504030602030204" pitchFamily="34" charset="0"/>
              </a:rPr>
              <a:t>.</a:t>
            </a:r>
          </a:p>
          <a:p>
            <a:pPr algn="ctr"/>
            <a:endParaRPr lang="en-US" sz="3600" dirty="0">
              <a:latin typeface="Ubuntu" panose="020B0504030602030204" pitchFamily="34" charset="0"/>
            </a:endParaRPr>
          </a:p>
          <a:p>
            <a:pPr algn="ctr"/>
            <a:r>
              <a:rPr lang="en-US" sz="3600" dirty="0" smtClean="0">
                <a:latin typeface="Ubuntu" panose="020B0504030602030204" pitchFamily="34" charset="0"/>
              </a:rPr>
              <a:t>These days you can do </a:t>
            </a:r>
            <a:r>
              <a:rPr lang="en-US" sz="3600" dirty="0" err="1" smtClean="0">
                <a:latin typeface="Ubuntu" panose="020B0504030602030204" pitchFamily="34" charset="0"/>
              </a:rPr>
              <a:t>lotsa</a:t>
            </a:r>
            <a:r>
              <a:rPr lang="en-US" sz="3600" dirty="0" smtClean="0">
                <a:latin typeface="Ubuntu" panose="020B0504030602030204" pitchFamily="34" charset="0"/>
              </a:rPr>
              <a:t> cool stuff with JavaScript.</a:t>
            </a:r>
            <a:endParaRPr lang="en-US" sz="36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140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Accessing Object </a:t>
            </a:r>
            <a:r>
              <a:rPr lang="en-US" dirty="0" smtClean="0">
                <a:latin typeface="Ubuntu" panose="020B0504030602030204" pitchFamily="34" charset="0"/>
              </a:rPr>
              <a:t>Methods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Ubuntu" panose="020B0504030602030204" pitchFamily="34" charset="0"/>
              </a:rPr>
              <a:t>You can call a method with the following syntax:</a:t>
            </a:r>
          </a:p>
          <a:p>
            <a:r>
              <a:rPr lang="en-US" dirty="0">
                <a:latin typeface="Ubuntu" panose="020B0504030602030204" pitchFamily="34" charset="0"/>
              </a:rPr>
              <a:t/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i="1" dirty="0" err="1">
                <a:solidFill>
                  <a:srgbClr val="FC3E67"/>
                </a:solidFill>
                <a:latin typeface="Ubuntu" panose="020B0504030602030204" pitchFamily="34" charset="0"/>
              </a:rPr>
              <a:t>objectName</a:t>
            </a:r>
            <a:r>
              <a:rPr lang="en-US" i="1" dirty="0" err="1">
                <a:latin typeface="Ubuntu" panose="020B0504030602030204" pitchFamily="34" charset="0"/>
              </a:rPr>
              <a:t>.</a:t>
            </a:r>
            <a:r>
              <a:rPr lang="en-US" i="1" dirty="0" err="1">
                <a:solidFill>
                  <a:srgbClr val="FC3E67"/>
                </a:solidFill>
                <a:latin typeface="Ubuntu" panose="020B0504030602030204" pitchFamily="34" charset="0"/>
              </a:rPr>
              <a:t>methodName</a:t>
            </a:r>
            <a:r>
              <a:rPr lang="en-US" i="1" dirty="0">
                <a:solidFill>
                  <a:srgbClr val="FC3E67"/>
                </a:solidFill>
                <a:latin typeface="Ubuntu" panose="020B0504030602030204" pitchFamily="34" charset="0"/>
              </a:rPr>
              <a:t>()</a:t>
            </a:r>
            <a:endParaRPr lang="en-US" dirty="0">
              <a:solidFill>
                <a:srgbClr val="FC3E67"/>
              </a:solidFill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/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dirty="0">
                <a:latin typeface="Ubuntu" panose="020B0504030602030204" pitchFamily="34" charset="0"/>
              </a:rPr>
              <a:t>This example uses the </a:t>
            </a:r>
            <a:r>
              <a:rPr lang="en-US" dirty="0" err="1">
                <a:latin typeface="Ubuntu" panose="020B0504030602030204" pitchFamily="34" charset="0"/>
              </a:rPr>
              <a:t>toUpperCase</a:t>
            </a:r>
            <a:r>
              <a:rPr lang="en-US" dirty="0">
                <a:latin typeface="Ubuntu" panose="020B0504030602030204" pitchFamily="34" charset="0"/>
              </a:rPr>
              <a:t>() method of the String object, to convert a text to uppercase</a:t>
            </a:r>
            <a:r>
              <a:rPr lang="en-US" dirty="0" smtClean="0">
                <a:latin typeface="Ubuntu" panose="020B0504030602030204" pitchFamily="34" charset="0"/>
              </a:rPr>
              <a:t>:</a:t>
            </a:r>
            <a:br>
              <a:rPr lang="en-US" dirty="0" smtClean="0">
                <a:latin typeface="Ubuntu" panose="020B0504030602030204" pitchFamily="34" charset="0"/>
              </a:rPr>
            </a:br>
            <a:endParaRPr lang="en-US" dirty="0">
              <a:latin typeface="Ubuntu" panose="020B0504030602030204" pitchFamily="34" charset="0"/>
            </a:endParaRPr>
          </a:p>
          <a:p>
            <a:r>
              <a:rPr lang="en-US" dirty="0" err="1">
                <a:latin typeface="Ubuntu" panose="020B0504030602030204" pitchFamily="34" charset="0"/>
              </a:rPr>
              <a:t>var</a:t>
            </a:r>
            <a:r>
              <a:rPr lang="en-US" dirty="0">
                <a:latin typeface="Ubuntu" panose="020B0504030602030204" pitchFamily="34" charset="0"/>
              </a:rPr>
              <a:t> message="Hello world!";</a:t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dirty="0" err="1">
                <a:latin typeface="Ubuntu" panose="020B0504030602030204" pitchFamily="34" charset="0"/>
              </a:rPr>
              <a:t>var</a:t>
            </a:r>
            <a:r>
              <a:rPr lang="en-US" dirty="0">
                <a:latin typeface="Ubuntu" panose="020B0504030602030204" pitchFamily="34" charset="0"/>
              </a:rPr>
              <a:t> x=</a:t>
            </a:r>
            <a:r>
              <a:rPr lang="en-US" dirty="0" err="1">
                <a:latin typeface="Ubuntu" panose="020B0504030602030204" pitchFamily="34" charset="0"/>
              </a:rPr>
              <a:t>message.toUpperCase</a:t>
            </a:r>
            <a:r>
              <a:rPr lang="en-US" dirty="0" smtClean="0">
                <a:latin typeface="Ubuntu" panose="020B0504030602030204" pitchFamily="34" charset="0"/>
              </a:rPr>
              <a:t>();</a:t>
            </a:r>
            <a:br>
              <a:rPr lang="en-US" dirty="0" smtClean="0">
                <a:latin typeface="Ubuntu" panose="020B0504030602030204" pitchFamily="34" charset="0"/>
              </a:rPr>
            </a:br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The value of x, after execution of the code above will be:</a:t>
            </a:r>
          </a:p>
          <a:p>
            <a:r>
              <a:rPr lang="en-US" dirty="0">
                <a:latin typeface="Ubuntu" panose="020B0504030602030204" pitchFamily="34" charset="0"/>
              </a:rPr>
              <a:t>HELLO WORLD!</a:t>
            </a:r>
          </a:p>
          <a:p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8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Functions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93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Functions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A function is a JavaScript procedure—a set of statements that performs a task or calculates a value</a:t>
            </a:r>
            <a:r>
              <a:rPr lang="en-US" dirty="0" smtClean="0">
                <a:latin typeface="Ubuntu" panose="020B0504030602030204" pitchFamily="34" charset="0"/>
              </a:rPr>
              <a:t>.</a:t>
            </a:r>
          </a:p>
          <a:p>
            <a:endParaRPr lang="en-US" dirty="0">
              <a:latin typeface="Ubuntu" panose="020B0504030602030204" pitchFamily="34" charset="0"/>
            </a:endParaRPr>
          </a:p>
          <a:p>
            <a:r>
              <a:rPr lang="en-US" dirty="0" smtClean="0">
                <a:latin typeface="Ubuntu" panose="020B0504030602030204" pitchFamily="34" charset="0"/>
              </a:rPr>
              <a:t>It </a:t>
            </a:r>
            <a:r>
              <a:rPr lang="en-US" dirty="0">
                <a:latin typeface="Ubuntu" panose="020B0504030602030204" pitchFamily="34" charset="0"/>
              </a:rPr>
              <a:t>is like a reusable piece of code. Imagine , having 20 for loops ,and then having a single function to handle it all . </a:t>
            </a:r>
            <a:br>
              <a:rPr lang="en-US" dirty="0">
                <a:latin typeface="Ubuntu" panose="020B0504030602030204" pitchFamily="34" charset="0"/>
              </a:rPr>
            </a:b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" y="4416552"/>
            <a:ext cx="8083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Ubuntu" panose="020B0504030602030204" pitchFamily="34" charset="0"/>
              </a:rPr>
              <a:t>Example of a function:</a:t>
            </a:r>
            <a:r>
              <a:rPr lang="en-US" dirty="0" smtClean="0">
                <a:latin typeface="Ubuntu" panose="020B0504030602030204" pitchFamily="34" charset="0"/>
              </a:rPr>
              <a:t/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en-US" dirty="0">
                <a:latin typeface="Ubuntu" panose="020B0504030602030204" pitchFamily="34" charset="0"/>
              </a:rPr>
              <a:t/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dirty="0">
                <a:latin typeface="Ubuntu" panose="020B0504030602030204" pitchFamily="34" charset="0"/>
              </a:rPr>
              <a:t>function </a:t>
            </a:r>
            <a:r>
              <a:rPr lang="en-US" dirty="0" err="1">
                <a:solidFill>
                  <a:srgbClr val="FC3E67"/>
                </a:solidFill>
                <a:latin typeface="Ubuntu" panose="020B0504030602030204" pitchFamily="34" charset="0"/>
              </a:rPr>
              <a:t>myFunction</a:t>
            </a:r>
            <a:r>
              <a:rPr lang="en-US" dirty="0">
                <a:solidFill>
                  <a:srgbClr val="FC3E67"/>
                </a:solidFill>
                <a:latin typeface="Ubuntu" panose="020B0504030602030204" pitchFamily="34" charset="0"/>
              </a:rPr>
              <a:t>()</a:t>
            </a:r>
            <a:r>
              <a:rPr lang="en-US" dirty="0">
                <a:latin typeface="Ubuntu" panose="020B0504030602030204" pitchFamily="34" charset="0"/>
              </a:rPr>
              <a:t/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dirty="0">
                <a:latin typeface="Ubuntu" panose="020B0504030602030204" pitchFamily="34" charset="0"/>
              </a:rPr>
              <a:t>{</a:t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dirty="0" smtClean="0">
                <a:latin typeface="Ubuntu" panose="020B0504030602030204" pitchFamily="34" charset="0"/>
              </a:rPr>
              <a:t>	alert</a:t>
            </a:r>
            <a:r>
              <a:rPr lang="en-US" dirty="0">
                <a:latin typeface="Ubuntu" panose="020B0504030602030204" pitchFamily="34" charset="0"/>
              </a:rPr>
              <a:t>("Hello World!");</a:t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dirty="0" smtClean="0">
                <a:latin typeface="Ubuntu" panose="020B0504030602030204" pitchFamily="34" charset="0"/>
              </a:rPr>
              <a:t>}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85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JavaScript Function Syntax</a:t>
            </a:r>
            <a:br>
              <a:rPr lang="en-US" dirty="0">
                <a:latin typeface="Ubuntu" panose="020B0504030602030204" pitchFamily="34" charset="0"/>
              </a:rPr>
            </a:b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Ubuntu" panose="020B0504030602030204" pitchFamily="34" charset="0"/>
              </a:rPr>
              <a:t>A function is written as a code block (inside curly { } braces), preceded by the </a:t>
            </a:r>
            <a:r>
              <a:rPr lang="en-US" b="1" dirty="0">
                <a:latin typeface="Ubuntu" panose="020B0504030602030204" pitchFamily="34" charset="0"/>
              </a:rPr>
              <a:t>function</a:t>
            </a:r>
            <a:r>
              <a:rPr lang="en-US" dirty="0">
                <a:latin typeface="Ubuntu" panose="020B0504030602030204" pitchFamily="34" charset="0"/>
              </a:rPr>
              <a:t> keyword:</a:t>
            </a:r>
          </a:p>
          <a:p>
            <a:r>
              <a:rPr lang="en-US" dirty="0">
                <a:latin typeface="Ubuntu" panose="020B0504030602030204" pitchFamily="34" charset="0"/>
              </a:rPr>
              <a:t/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dirty="0">
                <a:latin typeface="Ubuntu" panose="020B0504030602030204" pitchFamily="34" charset="0"/>
              </a:rPr>
              <a:t>function </a:t>
            </a:r>
            <a:r>
              <a:rPr lang="en-US" i="1" dirty="0" err="1">
                <a:solidFill>
                  <a:srgbClr val="FC3E67"/>
                </a:solidFill>
                <a:latin typeface="Ubuntu" panose="020B0504030602030204" pitchFamily="34" charset="0"/>
              </a:rPr>
              <a:t>functionname</a:t>
            </a:r>
            <a:r>
              <a:rPr lang="en-US" dirty="0">
                <a:solidFill>
                  <a:srgbClr val="FC3E67"/>
                </a:solidFill>
                <a:latin typeface="Ubuntu" panose="020B0504030602030204" pitchFamily="34" charset="0"/>
              </a:rPr>
              <a:t>()</a:t>
            </a:r>
            <a:r>
              <a:rPr lang="en-US" dirty="0">
                <a:latin typeface="Ubuntu" panose="020B0504030602030204" pitchFamily="34" charset="0"/>
              </a:rPr>
              <a:t/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dirty="0">
                <a:latin typeface="Ubuntu" panose="020B0504030602030204" pitchFamily="34" charset="0"/>
              </a:rPr>
              <a:t>{</a:t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i="1" dirty="0" smtClean="0">
                <a:solidFill>
                  <a:schemeClr val="accent1"/>
                </a:solidFill>
                <a:latin typeface="Ubuntu" panose="020B0504030602030204" pitchFamily="34" charset="0"/>
              </a:rPr>
              <a:t>//some </a:t>
            </a:r>
            <a:r>
              <a:rPr lang="en-US" i="1" dirty="0">
                <a:solidFill>
                  <a:schemeClr val="accent1"/>
                </a:solidFill>
                <a:latin typeface="Ubuntu" panose="020B0504030602030204" pitchFamily="34" charset="0"/>
              </a:rPr>
              <a:t>code to be executed</a:t>
            </a:r>
            <a:r>
              <a:rPr lang="en-US" dirty="0">
                <a:latin typeface="Ubuntu" panose="020B0504030602030204" pitchFamily="34" charset="0"/>
              </a:rPr>
              <a:t/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dirty="0" smtClean="0">
                <a:latin typeface="Ubuntu" panose="020B0504030602030204" pitchFamily="34" charset="0"/>
              </a:rPr>
              <a:t>}</a:t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en-US" dirty="0" smtClean="0">
                <a:latin typeface="Ubuntu" panose="020B0504030602030204" pitchFamily="34" charset="0"/>
              </a:rPr>
              <a:t/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en-US" dirty="0">
                <a:latin typeface="Ubuntu" panose="020B0504030602030204" pitchFamily="34" charset="0"/>
              </a:rPr>
              <a:t>The code inside the function will be executed when "someone" calls the function.</a:t>
            </a:r>
          </a:p>
          <a:p>
            <a:r>
              <a:rPr lang="en-US" dirty="0">
                <a:latin typeface="Ubuntu" panose="020B0504030602030204" pitchFamily="34" charset="0"/>
              </a:rPr>
              <a:t>The function can be called directly when an event occurs (like when a user clicks a button), and it can be called from "anywhere" by JavaScript code.</a:t>
            </a:r>
          </a:p>
          <a:p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713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Calling a Function with </a:t>
            </a:r>
            <a:r>
              <a:rPr lang="en-US" dirty="0" smtClean="0">
                <a:latin typeface="Ubuntu" panose="020B0504030602030204" pitchFamily="34" charset="0"/>
              </a:rPr>
              <a:t>Arguments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919" y="2075689"/>
            <a:ext cx="8472202" cy="3766185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When you call a function, you can pass along some values to it, these values </a:t>
            </a:r>
            <a:r>
              <a:rPr lang="en-US" dirty="0" smtClean="0">
                <a:latin typeface="Ubuntu" panose="020B0504030602030204" pitchFamily="34" charset="0"/>
              </a:rPr>
              <a:t>are called</a:t>
            </a:r>
            <a:r>
              <a:rPr lang="en-US" dirty="0">
                <a:latin typeface="Ubuntu" panose="020B0504030602030204" pitchFamily="34" charset="0"/>
              </a:rPr>
              <a:t> </a:t>
            </a:r>
            <a:r>
              <a:rPr lang="en-US" i="1" dirty="0">
                <a:solidFill>
                  <a:schemeClr val="accent1"/>
                </a:solidFill>
                <a:latin typeface="Ubuntu" panose="020B0504030602030204" pitchFamily="34" charset="0"/>
              </a:rPr>
              <a:t>arguments</a:t>
            </a:r>
            <a:r>
              <a:rPr lang="en-US" dirty="0">
                <a:latin typeface="Ubuntu" panose="020B0504030602030204" pitchFamily="34" charset="0"/>
              </a:rPr>
              <a:t> or </a:t>
            </a:r>
            <a:r>
              <a:rPr lang="en-US" i="1" dirty="0">
                <a:solidFill>
                  <a:schemeClr val="accent1"/>
                </a:solidFill>
                <a:latin typeface="Ubuntu" panose="020B0504030602030204" pitchFamily="34" charset="0"/>
              </a:rPr>
              <a:t>parameters</a:t>
            </a:r>
            <a:r>
              <a:rPr lang="en-US" dirty="0">
                <a:latin typeface="Ubuntu" panose="020B0504030602030204" pitchFamily="34" charset="0"/>
              </a:rPr>
              <a:t>.</a:t>
            </a:r>
          </a:p>
          <a:p>
            <a:r>
              <a:rPr lang="en-US" dirty="0">
                <a:latin typeface="Ubuntu" panose="020B0504030602030204" pitchFamily="34" charset="0"/>
              </a:rPr>
              <a:t>These arguments can be used inside the function.</a:t>
            </a:r>
          </a:p>
          <a:p>
            <a:r>
              <a:rPr lang="en-US" dirty="0">
                <a:latin typeface="Ubuntu" panose="020B0504030602030204" pitchFamily="34" charset="0"/>
              </a:rPr>
              <a:t>You can send as many arguments as you like, separated by commas (,)</a:t>
            </a:r>
          </a:p>
          <a:p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6072" y="4240798"/>
            <a:ext cx="79964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44444"/>
                </a:solidFill>
                <a:latin typeface="courier new" panose="02070309020205020404" pitchFamily="49" charset="0"/>
              </a:rPr>
              <a:t>myFunction</a:t>
            </a:r>
            <a: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444444"/>
                </a:solidFill>
                <a:latin typeface="courier new" panose="02070309020205020404" pitchFamily="49" charset="0"/>
              </a:rPr>
              <a:t>argument1,argument2</a:t>
            </a:r>
            <a: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  <a:t>)</a:t>
            </a:r>
            <a:b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404040"/>
                </a:solidFill>
                <a:latin typeface="verdana" panose="020B0604030504040204" pitchFamily="34" charset="0"/>
              </a:rPr>
              <a:t>Declare the argument, as variables, when you declare the function:</a:t>
            </a:r>
          </a:p>
          <a:p>
            <a: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rgbClr val="444444"/>
                </a:solidFill>
                <a:latin typeface="courier new" panose="02070309020205020404" pitchFamily="49" charset="0"/>
              </a:rPr>
              <a:t>myFunction</a:t>
            </a:r>
            <a: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E80000"/>
                </a:solidFill>
                <a:latin typeface="courier new" panose="02070309020205020404" pitchFamily="49" charset="0"/>
              </a:rPr>
              <a:t>var1</a:t>
            </a:r>
            <a: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  <a:t>,</a:t>
            </a:r>
            <a:r>
              <a:rPr lang="en-US" i="1" dirty="0">
                <a:solidFill>
                  <a:srgbClr val="E80000"/>
                </a:solidFill>
                <a:latin typeface="courier new" panose="02070309020205020404" pitchFamily="49" charset="0"/>
              </a:rPr>
              <a:t>var2</a:t>
            </a:r>
            <a: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  <a:t>)</a:t>
            </a:r>
            <a:b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  <a:t>{</a:t>
            </a:r>
            <a:b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</a:br>
            <a:r>
              <a:rPr lang="en-US" i="1" dirty="0">
                <a:solidFill>
                  <a:srgbClr val="444444"/>
                </a:solidFill>
                <a:latin typeface="courier new" panose="02070309020205020404" pitchFamily="49" charset="0"/>
              </a:rPr>
              <a:t>some code</a:t>
            </a:r>
            <a: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444444"/>
                </a:solidFill>
                <a:latin typeface="courier new" panose="02070309020205020404" pitchFamily="49" charset="0"/>
              </a:rPr>
              <a:t>}</a:t>
            </a:r>
            <a:endParaRPr lang="en-US" b="0" i="0" dirty="0">
              <a:solidFill>
                <a:srgbClr val="44444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724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903" y="88053"/>
            <a:ext cx="8079581" cy="1658198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Let’s try it out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190" y="1581913"/>
            <a:ext cx="8065294" cy="3766185"/>
          </a:xfrm>
        </p:spPr>
        <p:txBody>
          <a:bodyPr>
            <a:noAutofit/>
          </a:bodyPr>
          <a:lstStyle/>
          <a:p>
            <a:r>
              <a:rPr lang="en-US" sz="1400" dirty="0" smtClean="0">
                <a:latin typeface="Ubuntu" panose="020B0504030602030204" pitchFamily="34" charset="0"/>
              </a:rPr>
              <a:t>Exercise 6 </a:t>
            </a:r>
            <a:r>
              <a:rPr lang="en-US" sz="1400" dirty="0">
                <a:latin typeface="Ubuntu" panose="020B0504030602030204" pitchFamily="34" charset="0"/>
              </a:rPr>
              <a:t>– functions</a:t>
            </a:r>
            <a:br>
              <a:rPr lang="en-US" sz="1400" dirty="0">
                <a:latin typeface="Ubuntu" panose="020B0504030602030204" pitchFamily="34" charset="0"/>
              </a:rPr>
            </a:br>
            <a:r>
              <a:rPr lang="en-US" sz="1400" dirty="0">
                <a:latin typeface="Ubuntu" panose="020B0504030602030204" pitchFamily="34" charset="0"/>
              </a:rPr>
              <a:t/>
            </a:r>
            <a:br>
              <a:rPr lang="en-US" sz="1400" dirty="0">
                <a:latin typeface="Ubuntu" panose="020B0504030602030204" pitchFamily="34" charset="0"/>
              </a:rPr>
            </a:br>
            <a:r>
              <a:rPr lang="en-US" sz="1400" dirty="0">
                <a:latin typeface="Ubuntu" panose="020B0504030602030204" pitchFamily="34" charset="0"/>
              </a:rPr>
              <a:t>&lt;p&gt;One of Forbes richest people in the world, who wears slippers to work. Who is he?&lt;/p&gt;</a:t>
            </a:r>
            <a:r>
              <a:rPr lang="en-US" sz="1400" dirty="0" smtClean="0">
                <a:latin typeface="Ubuntu" panose="020B0504030602030204" pitchFamily="34" charset="0"/>
              </a:rPr>
              <a:t/>
            </a:r>
            <a:br>
              <a:rPr lang="en-US" sz="1400" dirty="0" smtClean="0">
                <a:latin typeface="Ubuntu" panose="020B0504030602030204" pitchFamily="34" charset="0"/>
              </a:rPr>
            </a:br>
            <a:r>
              <a:rPr lang="en-US" sz="1400" dirty="0" smtClean="0">
                <a:latin typeface="Ubuntu" panose="020B0504030602030204" pitchFamily="34" charset="0"/>
              </a:rPr>
              <a:t/>
            </a:r>
            <a:br>
              <a:rPr lang="en-US" sz="1400" dirty="0" smtClean="0">
                <a:latin typeface="Ubuntu" panose="020B0504030602030204" pitchFamily="34" charset="0"/>
              </a:rPr>
            </a:br>
            <a:r>
              <a:rPr lang="en-US" sz="1400" dirty="0" smtClean="0">
                <a:latin typeface="Ubuntu" panose="020B0504030602030204" pitchFamily="34" charset="0"/>
              </a:rPr>
              <a:t/>
            </a:r>
            <a:br>
              <a:rPr lang="en-US" sz="1400" dirty="0" smtClean="0">
                <a:latin typeface="Ubuntu" panose="020B0504030602030204" pitchFamily="34" charset="0"/>
              </a:rPr>
            </a:br>
            <a:r>
              <a:rPr lang="en-US" sz="1400" dirty="0">
                <a:latin typeface="Ubuntu" panose="020B0504030602030204" pitchFamily="34" charset="0"/>
              </a:rPr>
              <a:t/>
            </a:r>
            <a:br>
              <a:rPr lang="en-US" sz="1400" dirty="0">
                <a:latin typeface="Ubuntu" panose="020B0504030602030204" pitchFamily="34" charset="0"/>
              </a:rPr>
            </a:br>
            <a:r>
              <a:rPr lang="en-US" sz="1400" dirty="0">
                <a:latin typeface="Ubuntu" panose="020B0504030602030204" pitchFamily="34" charset="0"/>
              </a:rPr>
              <a:t>&lt;--! Create a  function to answer the above question.--&gt;</a:t>
            </a:r>
          </a:p>
          <a:p>
            <a:endParaRPr lang="en-US" sz="1400" dirty="0">
              <a:latin typeface="Ubuntu" panose="020B0504030602030204" pitchFamily="34" charset="0"/>
            </a:endParaRPr>
          </a:p>
          <a:p>
            <a:r>
              <a:rPr lang="en-US" sz="1400" dirty="0">
                <a:latin typeface="Ubuntu" panose="020B0504030602030204" pitchFamily="34" charset="0"/>
              </a:rPr>
              <a:t>&lt;script&gt; </a:t>
            </a:r>
          </a:p>
          <a:p>
            <a:r>
              <a:rPr lang="en-US" sz="1400" dirty="0">
                <a:latin typeface="Ubuntu" panose="020B0504030602030204" pitchFamily="34" charset="0"/>
              </a:rPr>
              <a:t>function </a:t>
            </a:r>
            <a:r>
              <a:rPr lang="en-US" sz="1400" dirty="0" err="1">
                <a:latin typeface="Ubuntu" panose="020B0504030602030204" pitchFamily="34" charset="0"/>
              </a:rPr>
              <a:t>myFunction</a:t>
            </a:r>
            <a:r>
              <a:rPr lang="en-US" sz="1400" dirty="0">
                <a:latin typeface="Ubuntu" panose="020B0504030602030204" pitchFamily="34" charset="0"/>
              </a:rPr>
              <a:t>()</a:t>
            </a:r>
          </a:p>
          <a:p>
            <a:r>
              <a:rPr lang="en-US" sz="1400" dirty="0">
                <a:latin typeface="Ubuntu" panose="020B0504030602030204" pitchFamily="34" charset="0"/>
              </a:rPr>
              <a:t>{</a:t>
            </a:r>
          </a:p>
          <a:p>
            <a:r>
              <a:rPr lang="en-US" sz="1400" dirty="0" err="1">
                <a:latin typeface="Ubuntu" panose="020B0504030602030204" pitchFamily="34" charset="0"/>
              </a:rPr>
              <a:t>var</a:t>
            </a:r>
            <a:r>
              <a:rPr lang="en-US" sz="1400" dirty="0">
                <a:latin typeface="Ubuntu" panose="020B0504030602030204" pitchFamily="34" charset="0"/>
              </a:rPr>
              <a:t> username="Mark </a:t>
            </a:r>
            <a:r>
              <a:rPr lang="en-US" sz="1400" dirty="0" err="1">
                <a:latin typeface="Ubuntu" panose="020B0504030602030204" pitchFamily="34" charset="0"/>
              </a:rPr>
              <a:t>Zuckerberg</a:t>
            </a:r>
            <a:r>
              <a:rPr lang="en-US" sz="1400" dirty="0">
                <a:latin typeface="Ubuntu" panose="020B0504030602030204" pitchFamily="34" charset="0"/>
              </a:rPr>
              <a:t>";</a:t>
            </a:r>
          </a:p>
          <a:p>
            <a:r>
              <a:rPr lang="en-US" sz="1400" dirty="0" err="1">
                <a:latin typeface="Ubuntu" panose="020B0504030602030204" pitchFamily="34" charset="0"/>
              </a:rPr>
              <a:t>var</a:t>
            </a:r>
            <a:r>
              <a:rPr lang="en-US" sz="1400" dirty="0">
                <a:latin typeface="Ubuntu" panose="020B0504030602030204" pitchFamily="34" charset="0"/>
              </a:rPr>
              <a:t> </a:t>
            </a:r>
            <a:r>
              <a:rPr lang="en-US" sz="1400" dirty="0" err="1">
                <a:latin typeface="Ubuntu" panose="020B0504030602030204" pitchFamily="34" charset="0"/>
              </a:rPr>
              <a:t>jobtitle</a:t>
            </a:r>
            <a:r>
              <a:rPr lang="en-US" sz="1400" dirty="0">
                <a:latin typeface="Ubuntu" panose="020B0504030602030204" pitchFamily="34" charset="0"/>
              </a:rPr>
              <a:t>="Founder, CEO of Facebook </a:t>
            </a:r>
            <a:r>
              <a:rPr lang="en-US" sz="1400" dirty="0" err="1">
                <a:latin typeface="Ubuntu" panose="020B0504030602030204" pitchFamily="34" charset="0"/>
              </a:rPr>
              <a:t>Inc</a:t>
            </a:r>
            <a:r>
              <a:rPr lang="en-US" sz="1400" dirty="0">
                <a:latin typeface="Ubuntu" panose="020B0504030602030204" pitchFamily="34" charset="0"/>
              </a:rPr>
              <a:t>";</a:t>
            </a:r>
          </a:p>
          <a:p>
            <a:r>
              <a:rPr lang="en-US" sz="1400" dirty="0" err="1">
                <a:latin typeface="Ubuntu" panose="020B0504030602030204" pitchFamily="34" charset="0"/>
              </a:rPr>
              <a:t>document.getElementById</a:t>
            </a:r>
            <a:r>
              <a:rPr lang="en-US" sz="1400" dirty="0">
                <a:latin typeface="Ubuntu" panose="020B0504030602030204" pitchFamily="34" charset="0"/>
              </a:rPr>
              <a:t>("demo").</a:t>
            </a:r>
            <a:r>
              <a:rPr lang="en-US" sz="1400" dirty="0" err="1">
                <a:latin typeface="Ubuntu" panose="020B0504030602030204" pitchFamily="34" charset="0"/>
              </a:rPr>
              <a:t>innerHTML</a:t>
            </a:r>
            <a:r>
              <a:rPr lang="en-US" sz="1400" dirty="0">
                <a:latin typeface="Ubuntu" panose="020B0504030602030204" pitchFamily="34" charset="0"/>
              </a:rPr>
              <a:t>=username + "&lt;</a:t>
            </a:r>
            <a:r>
              <a:rPr lang="en-US" sz="1400" dirty="0" err="1">
                <a:latin typeface="Ubuntu" panose="020B0504030602030204" pitchFamily="34" charset="0"/>
              </a:rPr>
              <a:t>br</a:t>
            </a:r>
            <a:r>
              <a:rPr lang="en-US" sz="1400" dirty="0">
                <a:latin typeface="Ubuntu" panose="020B0504030602030204" pitchFamily="34" charset="0"/>
              </a:rPr>
              <a:t>&gt;" + </a:t>
            </a:r>
            <a:r>
              <a:rPr lang="en-US" sz="1400" dirty="0" err="1">
                <a:latin typeface="Ubuntu" panose="020B0504030602030204" pitchFamily="34" charset="0"/>
              </a:rPr>
              <a:t>jobtitle</a:t>
            </a:r>
            <a:r>
              <a:rPr lang="en-US" sz="1400" dirty="0">
                <a:latin typeface="Ubuntu" panose="020B0504030602030204" pitchFamily="34" charset="0"/>
              </a:rPr>
              <a:t>;</a:t>
            </a:r>
          </a:p>
          <a:p>
            <a:r>
              <a:rPr lang="en-US" sz="1400" dirty="0">
                <a:latin typeface="Ubuntu" panose="020B0504030602030204" pitchFamily="34" charset="0"/>
              </a:rPr>
              <a:t>}</a:t>
            </a:r>
          </a:p>
          <a:p>
            <a:endParaRPr lang="en-US" sz="1400" dirty="0">
              <a:latin typeface="Ubuntu" panose="020B0504030602030204" pitchFamily="34" charset="0"/>
            </a:endParaRPr>
          </a:p>
          <a:p>
            <a:r>
              <a:rPr lang="en-US" sz="1400" dirty="0">
                <a:latin typeface="Ubuntu" panose="020B0504030602030204" pitchFamily="34" charset="0"/>
              </a:rPr>
              <a:t>&lt;/script&gt;</a:t>
            </a:r>
            <a:endParaRPr lang="en-US" sz="14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77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Operators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16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Operators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You’ve seen in previous exercises how we use operators to add and assign values to each other. </a:t>
            </a:r>
          </a:p>
          <a:p>
            <a:r>
              <a:rPr lang="en-US" dirty="0">
                <a:latin typeface="Ubuntu" panose="020B0504030602030204" pitchFamily="34" charset="0"/>
              </a:rPr>
              <a:t/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dirty="0" smtClean="0">
                <a:latin typeface="Ubuntu" panose="020B0504030602030204" pitchFamily="34" charset="0"/>
              </a:rPr>
              <a:t>Can you guess what other operators there are?</a:t>
            </a:r>
          </a:p>
          <a:p>
            <a:endParaRPr lang="en-US" dirty="0">
              <a:latin typeface="Ubuntu" panose="020B0504030602030204" pitchFamily="34" charset="0"/>
            </a:endParaRPr>
          </a:p>
          <a:p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35806" y="3876485"/>
            <a:ext cx="4323620" cy="9541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= is used to assign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+ is used to add values.</a:t>
            </a:r>
          </a:p>
        </p:txBody>
      </p:sp>
    </p:spTree>
    <p:extLst>
      <p:ext uri="{BB962C8B-B14F-4D97-AF65-F5344CB8AC3E}">
        <p14:creationId xmlns:p14="http://schemas.microsoft.com/office/powerpoint/2010/main" val="231097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7" y="499533"/>
            <a:ext cx="8398764" cy="16581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Ubuntu" panose="020B0504030602030204" pitchFamily="34" charset="0"/>
              </a:rPr>
              <a:t>Mathematical </a:t>
            </a:r>
            <a:r>
              <a:rPr lang="en-US" sz="3600" dirty="0" smtClean="0">
                <a:latin typeface="Ubuntu" panose="020B0504030602030204" pitchFamily="34" charset="0"/>
              </a:rPr>
              <a:t>Expressions &amp; Comparisons</a:t>
            </a:r>
            <a:endParaRPr lang="en-US" sz="3600" dirty="0">
              <a:latin typeface="Ubuntu" panose="020B05040306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00" y="1754752"/>
            <a:ext cx="8300037" cy="38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50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0389"/>
            <a:ext cx="8079581" cy="1658198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Let’s try it out!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984249"/>
            <a:ext cx="8065294" cy="3766185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Exercise 7 - Operators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11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indstormsoftware.com/images/html5_stick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6660" y="5676638"/>
            <a:ext cx="32351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  <a:hlinkClick r:id="rId3"/>
              </a:rPr>
              <a:t>http</a:t>
            </a:r>
            <a:r>
              <a:rPr lang="en-US" dirty="0">
                <a:latin typeface="Ubuntu" panose="020B0504030602030204" pitchFamily="34" charset="0"/>
                <a:hlinkClick r:id="rId3"/>
              </a:rPr>
              <a:t>://</a:t>
            </a:r>
            <a:r>
              <a:rPr lang="en-US" dirty="0" smtClean="0">
                <a:latin typeface="Ubuntu" panose="020B0504030602030204" pitchFamily="34" charset="0"/>
                <a:hlinkClick r:id="rId3"/>
              </a:rPr>
              <a:t>www.cuttherope.ie/</a:t>
            </a:r>
            <a:r>
              <a:rPr lang="en-US" dirty="0">
                <a:latin typeface="Ubuntu" panose="020B0504030602030204" pitchFamily="34" charset="0"/>
              </a:rPr>
              <a:t/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dirty="0" smtClean="0">
                <a:latin typeface="Ubuntu" panose="020B0504030602030204" pitchFamily="34" charset="0"/>
                <a:hlinkClick r:id="rId4"/>
              </a:rPr>
              <a:t>http</a:t>
            </a:r>
            <a:r>
              <a:rPr lang="en-US" dirty="0">
                <a:latin typeface="Ubuntu" panose="020B0504030602030204" pitchFamily="34" charset="0"/>
                <a:hlinkClick r:id="rId4"/>
              </a:rPr>
              <a:t>://www.atari.com/arcade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3078" name="Picture 6" descr="http://www.becodemyfriend.com/wp-content/uploads/2013/03/html5j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63" y="4809744"/>
            <a:ext cx="2081742" cy="187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6660" y="5230368"/>
            <a:ext cx="6556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You can do powerful things with HTML5, CSS3 and JavaScript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16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Conditions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76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Conditional </a:t>
            </a:r>
            <a:r>
              <a:rPr lang="en-US" dirty="0" smtClean="0">
                <a:latin typeface="Ubuntu" panose="020B0504030602030204" pitchFamily="34" charset="0"/>
              </a:rPr>
              <a:t>Statements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201" y="2039113"/>
            <a:ext cx="8105299" cy="459943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B050"/>
                </a:solidFill>
                <a:latin typeface="Ubuntu" panose="020B0504030602030204" pitchFamily="34" charset="0"/>
              </a:rPr>
              <a:t>if </a:t>
            </a:r>
            <a:r>
              <a:rPr lang="en-US" b="1" dirty="0">
                <a:solidFill>
                  <a:srgbClr val="00B050"/>
                </a:solidFill>
                <a:latin typeface="Ubuntu" panose="020B0504030602030204" pitchFamily="34" charset="0"/>
              </a:rPr>
              <a:t>statement</a:t>
            </a:r>
            <a:r>
              <a:rPr lang="en-US" dirty="0">
                <a:latin typeface="Ubuntu" panose="020B0504030602030204" pitchFamily="34" charset="0"/>
              </a:rPr>
              <a:t> - use this statement to execute some code only if a specified condition is true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C3E67"/>
                </a:solidFill>
                <a:latin typeface="Ubuntu" panose="020B0504030602030204" pitchFamily="34" charset="0"/>
              </a:rPr>
              <a:t>if...else statement</a:t>
            </a:r>
            <a:r>
              <a:rPr lang="en-US" dirty="0">
                <a:latin typeface="Ubuntu" panose="020B0504030602030204" pitchFamily="34" charset="0"/>
              </a:rPr>
              <a:t> - use this statement to execute some code if the condition is true and another code if the condition is false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70C0"/>
                </a:solidFill>
                <a:latin typeface="Ubuntu" panose="020B0504030602030204" pitchFamily="34" charset="0"/>
              </a:rPr>
              <a:t>if...else if....else statement</a:t>
            </a:r>
            <a:r>
              <a:rPr lang="en-US" dirty="0">
                <a:latin typeface="Ubuntu" panose="020B0504030602030204" pitchFamily="34" charset="0"/>
              </a:rPr>
              <a:t> - use this statement to select one of many blocks of code to be executed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7030A0"/>
                </a:solidFill>
                <a:latin typeface="Ubuntu" panose="020B0504030602030204" pitchFamily="34" charset="0"/>
              </a:rPr>
              <a:t>switch statement</a:t>
            </a:r>
            <a:r>
              <a:rPr lang="en-US" dirty="0">
                <a:latin typeface="Ubuntu" panose="020B0504030602030204" pitchFamily="34" charset="0"/>
              </a:rPr>
              <a:t> - use this statement to select one of many blocks of code to be executed</a:t>
            </a:r>
          </a:p>
          <a:p>
            <a:pPr>
              <a:lnSpc>
                <a:spcPct val="120000"/>
              </a:lnSpc>
            </a:pP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46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If </a:t>
            </a:r>
            <a:r>
              <a:rPr lang="en-US" dirty="0" smtClean="0">
                <a:latin typeface="Ubuntu" panose="020B0504030602030204" pitchFamily="34" charset="0"/>
              </a:rPr>
              <a:t>Statement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Use </a:t>
            </a:r>
            <a:r>
              <a:rPr lang="en-US" dirty="0">
                <a:latin typeface="Ubuntu" panose="020B0504030602030204" pitchFamily="34" charset="0"/>
              </a:rPr>
              <a:t>the if statement to execute some code only if a specified condition is true.</a:t>
            </a:r>
          </a:p>
          <a:p>
            <a:r>
              <a:rPr lang="en-US" dirty="0">
                <a:latin typeface="Ubuntu" panose="020B0504030602030204" pitchFamily="34" charset="0"/>
              </a:rPr>
              <a:t>Syntax</a:t>
            </a:r>
          </a:p>
          <a:p>
            <a:r>
              <a:rPr lang="en-US" dirty="0">
                <a:latin typeface="Ubuntu" panose="020B0504030602030204" pitchFamily="34" charset="0"/>
              </a:rPr>
              <a:t>if </a:t>
            </a:r>
            <a:r>
              <a:rPr lang="en-US" dirty="0">
                <a:solidFill>
                  <a:srgbClr val="92D050"/>
                </a:solidFill>
                <a:latin typeface="Ubuntu" panose="020B0504030602030204" pitchFamily="34" charset="0"/>
              </a:rPr>
              <a:t>(</a:t>
            </a:r>
            <a:r>
              <a:rPr lang="en-US" i="1" dirty="0">
                <a:solidFill>
                  <a:srgbClr val="92D050"/>
                </a:solidFill>
                <a:latin typeface="Ubuntu" panose="020B0504030602030204" pitchFamily="34" charset="0"/>
              </a:rPr>
              <a:t>condition</a:t>
            </a:r>
            <a:r>
              <a:rPr lang="en-US" dirty="0">
                <a:solidFill>
                  <a:srgbClr val="92D050"/>
                </a:solidFill>
                <a:latin typeface="Ubuntu" panose="020B0504030602030204" pitchFamily="34" charset="0"/>
              </a:rPr>
              <a:t>)</a:t>
            </a:r>
            <a:r>
              <a:rPr lang="en-US" dirty="0">
                <a:latin typeface="Ubuntu" panose="020B0504030602030204" pitchFamily="34" charset="0"/>
              </a:rPr>
              <a:t/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dirty="0">
                <a:latin typeface="Ubuntu" panose="020B0504030602030204" pitchFamily="34" charset="0"/>
              </a:rPr>
              <a:t>  {</a:t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i="1" dirty="0">
                <a:latin typeface="Ubuntu" panose="020B0504030602030204" pitchFamily="34" charset="0"/>
              </a:rPr>
              <a:t>  </a:t>
            </a:r>
            <a:r>
              <a:rPr lang="en-US" i="1" dirty="0" smtClean="0">
                <a:latin typeface="Ubuntu" panose="020B0504030602030204" pitchFamily="34" charset="0"/>
              </a:rPr>
              <a:t>	</a:t>
            </a:r>
            <a:r>
              <a:rPr lang="en-US" i="1" dirty="0" smtClean="0">
                <a:solidFill>
                  <a:srgbClr val="FC3E67"/>
                </a:solidFill>
                <a:latin typeface="Ubuntu" panose="020B0504030602030204" pitchFamily="34" charset="0"/>
              </a:rPr>
              <a:t>code </a:t>
            </a:r>
            <a:r>
              <a:rPr lang="en-US" i="1" dirty="0">
                <a:solidFill>
                  <a:srgbClr val="FC3E67"/>
                </a:solidFill>
                <a:latin typeface="Ubuntu" panose="020B0504030602030204" pitchFamily="34" charset="0"/>
              </a:rPr>
              <a:t>to be executed if condition is true</a:t>
            </a:r>
            <a:r>
              <a:rPr lang="en-US" dirty="0">
                <a:latin typeface="Ubuntu" panose="020B0504030602030204" pitchFamily="34" charset="0"/>
              </a:rPr>
              <a:t/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dirty="0">
                <a:latin typeface="Ubuntu" panose="020B0504030602030204" pitchFamily="34" charset="0"/>
              </a:rPr>
              <a:t>  }</a:t>
            </a:r>
          </a:p>
          <a:p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363" y="4968729"/>
            <a:ext cx="589788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*Note 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that </a:t>
            </a:r>
            <a:r>
              <a:rPr lang="en-US" i="1" dirty="0">
                <a:solidFill>
                  <a:schemeClr val="bg1"/>
                </a:solidFill>
                <a:latin typeface="Ubuntu" panose="020B0504030602030204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 is written in lowercase letters. 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Using 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uppercase letters (IF) will generate a JavaScript error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!</a:t>
            </a:r>
            <a:endParaRPr lang="en-US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87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If Statement Example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Make </a:t>
            </a:r>
            <a:r>
              <a:rPr lang="en-US" dirty="0">
                <a:latin typeface="Ubuntu" panose="020B0504030602030204" pitchFamily="34" charset="0"/>
              </a:rPr>
              <a:t>a "Good day" greeting if the time is less than 20:00</a:t>
            </a:r>
            <a:r>
              <a:rPr lang="en-US" dirty="0" smtClean="0">
                <a:latin typeface="Ubuntu" panose="020B0504030602030204" pitchFamily="34" charset="0"/>
              </a:rPr>
              <a:t>:</a:t>
            </a:r>
            <a:br>
              <a:rPr lang="en-US" dirty="0" smtClean="0">
                <a:latin typeface="Ubuntu" panose="020B0504030602030204" pitchFamily="34" charset="0"/>
              </a:rPr>
            </a:br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if (time&lt;20)</a:t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dirty="0">
                <a:latin typeface="Ubuntu" panose="020B0504030602030204" pitchFamily="34" charset="0"/>
              </a:rPr>
              <a:t>  {</a:t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dirty="0">
                <a:latin typeface="Ubuntu" panose="020B0504030602030204" pitchFamily="34" charset="0"/>
              </a:rPr>
              <a:t>  x="</a:t>
            </a:r>
            <a:r>
              <a:rPr lang="en-US" b="1" dirty="0">
                <a:solidFill>
                  <a:srgbClr val="92D050"/>
                </a:solidFill>
                <a:latin typeface="Ubuntu" panose="020B0504030602030204" pitchFamily="34" charset="0"/>
              </a:rPr>
              <a:t>Good day</a:t>
            </a:r>
            <a:r>
              <a:rPr lang="en-US" dirty="0">
                <a:latin typeface="Ubuntu" panose="020B0504030602030204" pitchFamily="34" charset="0"/>
              </a:rPr>
              <a:t>";</a:t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dirty="0">
                <a:latin typeface="Ubuntu" panose="020B0504030602030204" pitchFamily="34" charset="0"/>
              </a:rPr>
              <a:t>  </a:t>
            </a:r>
            <a:r>
              <a:rPr lang="en-US" dirty="0" smtClean="0">
                <a:latin typeface="Ubuntu" panose="020B0504030602030204" pitchFamily="34" charset="0"/>
              </a:rPr>
              <a:t>}</a:t>
            </a:r>
            <a:br>
              <a:rPr lang="en-US" dirty="0" smtClean="0">
                <a:latin typeface="Ubuntu" panose="020B0504030602030204" pitchFamily="34" charset="0"/>
              </a:rPr>
            </a:br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The result of </a:t>
            </a:r>
            <a:r>
              <a:rPr lang="en-US" i="1" dirty="0">
                <a:latin typeface="Ubuntu" panose="020B0504030602030204" pitchFamily="34" charset="0"/>
              </a:rPr>
              <a:t>x</a:t>
            </a:r>
            <a:r>
              <a:rPr lang="en-US" dirty="0">
                <a:latin typeface="Ubuntu" panose="020B0504030602030204" pitchFamily="34" charset="0"/>
              </a:rPr>
              <a:t> will be:</a:t>
            </a:r>
          </a:p>
          <a:p>
            <a:r>
              <a:rPr lang="en-US" b="1" dirty="0">
                <a:solidFill>
                  <a:srgbClr val="92D050"/>
                </a:solidFill>
                <a:latin typeface="Ubuntu" panose="020B0504030602030204" pitchFamily="34" charset="0"/>
              </a:rPr>
              <a:t>Good day</a:t>
            </a:r>
          </a:p>
          <a:p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20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607" y="0"/>
            <a:ext cx="8079581" cy="165819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If.. Else.. Statement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5" name="Content Placeholder 4" descr="http://flash-creations.com/notes/images/syntax_if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34" y="2605468"/>
            <a:ext cx="4971593" cy="27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82607" y="1481329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FC3E67"/>
                </a:solidFill>
                <a:latin typeface="Ubuntu" panose="020B0504030602030204" pitchFamily="34" charset="0"/>
              </a:rPr>
              <a:t>if...else statement</a:t>
            </a:r>
            <a:r>
              <a:rPr lang="en-US" sz="1800" dirty="0">
                <a:latin typeface="Ubuntu" panose="020B0504030602030204" pitchFamily="34" charset="0"/>
              </a:rPr>
              <a:t> - use this statement to execute some code if the condition is true and another code if the condition is false</a:t>
            </a:r>
          </a:p>
          <a:p>
            <a:r>
              <a:rPr lang="en-US" sz="1800" dirty="0" smtClean="0">
                <a:latin typeface="Ubuntu" panose="020B0504030602030204" pitchFamily="34" charset="0"/>
              </a:rPr>
              <a:t/>
            </a:r>
            <a:br>
              <a:rPr lang="en-US" sz="1800" dirty="0" smtClean="0">
                <a:latin typeface="Ubuntu" panose="020B0504030602030204" pitchFamily="34" charset="0"/>
              </a:rPr>
            </a:br>
            <a:endParaRPr lang="en-US" sz="1800" dirty="0">
              <a:latin typeface="Ubuntu" panose="020B05040306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3827" y="2679192"/>
            <a:ext cx="33263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For example:</a:t>
            </a:r>
          </a:p>
          <a:p>
            <a:r>
              <a:rPr lang="en-US" dirty="0">
                <a:latin typeface="Ubuntu" panose="020B0504030602030204" pitchFamily="34" charset="0"/>
              </a:rPr>
              <a:t>if (</a:t>
            </a:r>
            <a:r>
              <a:rPr lang="en-US" b="1" dirty="0">
                <a:latin typeface="Ubuntu" panose="020B0504030602030204" pitchFamily="34" charset="0"/>
              </a:rPr>
              <a:t>time&lt;20</a:t>
            </a:r>
            <a:r>
              <a:rPr lang="en-US" dirty="0">
                <a:latin typeface="Ubuntu" panose="020B0504030602030204" pitchFamily="34" charset="0"/>
              </a:rPr>
              <a:t>)</a:t>
            </a:r>
          </a:p>
          <a:p>
            <a:r>
              <a:rPr lang="en-US" dirty="0">
                <a:latin typeface="Ubuntu" panose="020B0504030602030204" pitchFamily="34" charset="0"/>
              </a:rPr>
              <a:t>  {</a:t>
            </a:r>
          </a:p>
          <a:p>
            <a:r>
              <a:rPr lang="en-US" dirty="0">
                <a:latin typeface="Ubuntu" panose="020B0504030602030204" pitchFamily="34" charset="0"/>
              </a:rPr>
              <a:t>  	x="</a:t>
            </a:r>
            <a:r>
              <a:rPr lang="en-US" dirty="0">
                <a:solidFill>
                  <a:srgbClr val="92D050"/>
                </a:solidFill>
                <a:latin typeface="Ubuntu" panose="020B0504030602030204" pitchFamily="34" charset="0"/>
              </a:rPr>
              <a:t>Good day</a:t>
            </a:r>
            <a:r>
              <a:rPr lang="en-US" dirty="0">
                <a:latin typeface="Ubuntu" panose="020B0504030602030204" pitchFamily="34" charset="0"/>
              </a:rPr>
              <a:t>";</a:t>
            </a:r>
          </a:p>
          <a:p>
            <a:r>
              <a:rPr lang="en-US" dirty="0">
                <a:latin typeface="Ubuntu" panose="020B0504030602030204" pitchFamily="34" charset="0"/>
              </a:rPr>
              <a:t>  }</a:t>
            </a:r>
          </a:p>
          <a:p>
            <a:r>
              <a:rPr lang="en-US" dirty="0">
                <a:latin typeface="Ubuntu" panose="020B0504030602030204" pitchFamily="34" charset="0"/>
              </a:rPr>
              <a:t>else</a:t>
            </a:r>
          </a:p>
          <a:p>
            <a:r>
              <a:rPr lang="en-US" dirty="0">
                <a:latin typeface="Ubuntu" panose="020B0504030602030204" pitchFamily="34" charset="0"/>
              </a:rPr>
              <a:t>  {</a:t>
            </a:r>
          </a:p>
          <a:p>
            <a:r>
              <a:rPr lang="en-US" dirty="0">
                <a:latin typeface="Ubuntu" panose="020B0504030602030204" pitchFamily="34" charset="0"/>
              </a:rPr>
              <a:t> 	 x="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Good evening</a:t>
            </a:r>
            <a:r>
              <a:rPr lang="en-US" dirty="0">
                <a:latin typeface="Ubuntu" panose="020B0504030602030204" pitchFamily="34" charset="0"/>
              </a:rPr>
              <a:t>";</a:t>
            </a:r>
          </a:p>
          <a:p>
            <a:r>
              <a:rPr lang="en-US" dirty="0">
                <a:latin typeface="Ubuntu" panose="020B0504030602030204" pitchFamily="34" charset="0"/>
              </a:rPr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44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Let’s try it out now!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Exercise 8 – condition statements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86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Manipulate HTML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62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JavaScript: </a:t>
            </a:r>
            <a:r>
              <a:rPr lang="en-US" dirty="0" smtClean="0">
                <a:latin typeface="Ubuntu" panose="020B0504030602030204" pitchFamily="34" charset="0"/>
              </a:rPr>
              <a:t/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en-US" dirty="0" smtClean="0">
                <a:latin typeface="Ubuntu" panose="020B0504030602030204" pitchFamily="34" charset="0"/>
              </a:rPr>
              <a:t>Changing </a:t>
            </a:r>
            <a:r>
              <a:rPr lang="en-US" dirty="0">
                <a:latin typeface="Ubuntu" panose="020B0504030602030204" pitchFamily="34" charset="0"/>
              </a:rPr>
              <a:t>HTML </a:t>
            </a:r>
            <a:r>
              <a:rPr lang="en-US" dirty="0" smtClean="0">
                <a:latin typeface="Ubuntu" panose="020B0504030602030204" pitchFamily="34" charset="0"/>
              </a:rPr>
              <a:t>Content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/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en-US" dirty="0" smtClean="0">
                <a:latin typeface="Ubuntu" panose="020B0504030602030204" pitchFamily="34" charset="0"/>
              </a:rPr>
              <a:t>Using </a:t>
            </a:r>
            <a:r>
              <a:rPr lang="en-US" dirty="0">
                <a:latin typeface="Ubuntu" panose="020B0504030602030204" pitchFamily="34" charset="0"/>
              </a:rPr>
              <a:t>JavaScript to manipulate the content of HTML elements </a:t>
            </a:r>
            <a:r>
              <a:rPr lang="en-US" dirty="0" smtClean="0">
                <a:latin typeface="Ubuntu" panose="020B0504030602030204" pitchFamily="34" charset="0"/>
              </a:rPr>
              <a:t>is very </a:t>
            </a:r>
            <a:r>
              <a:rPr lang="en-US" dirty="0">
                <a:latin typeface="Ubuntu" panose="020B0504030602030204" pitchFamily="34" charset="0"/>
              </a:rPr>
              <a:t>common</a:t>
            </a:r>
            <a:r>
              <a:rPr lang="en-US" dirty="0" smtClean="0">
                <a:latin typeface="Ubuntu" panose="020B0504030602030204" pitchFamily="34" charset="0"/>
              </a:rPr>
              <a:t>.</a:t>
            </a:r>
            <a:br>
              <a:rPr lang="en-US" dirty="0" smtClean="0">
                <a:latin typeface="Ubuntu" panose="020B0504030602030204" pitchFamily="34" charset="0"/>
              </a:rPr>
            </a:br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You will often see </a:t>
            </a:r>
            <a:r>
              <a:rPr lang="en-US" b="1" dirty="0" err="1">
                <a:latin typeface="Ubuntu" panose="020B0504030602030204" pitchFamily="34" charset="0"/>
              </a:rPr>
              <a:t>document.</a:t>
            </a:r>
            <a:r>
              <a:rPr lang="en-US" b="1" dirty="0" err="1">
                <a:solidFill>
                  <a:srgbClr val="FC3E67"/>
                </a:solidFill>
                <a:latin typeface="Ubuntu" panose="020B0504030602030204" pitchFamily="34" charset="0"/>
              </a:rPr>
              <a:t>getElementById</a:t>
            </a:r>
            <a:r>
              <a:rPr lang="en-US" b="1" dirty="0">
                <a:latin typeface="Ubuntu" panose="020B0504030602030204" pitchFamily="34" charset="0"/>
              </a:rPr>
              <a:t>("</a:t>
            </a:r>
            <a:r>
              <a:rPr lang="en-US" b="1" i="1" dirty="0">
                <a:latin typeface="Ubuntu" panose="020B0504030602030204" pitchFamily="34" charset="0"/>
              </a:rPr>
              <a:t>some id</a:t>
            </a:r>
            <a:r>
              <a:rPr lang="en-US" b="1" dirty="0">
                <a:latin typeface="Ubuntu" panose="020B0504030602030204" pitchFamily="34" charset="0"/>
              </a:rPr>
              <a:t>")</a:t>
            </a:r>
            <a:r>
              <a:rPr lang="en-US" dirty="0">
                <a:latin typeface="Ubuntu" panose="020B0504030602030204" pitchFamily="34" charset="0"/>
              </a:rPr>
              <a:t>. This is defined in the </a:t>
            </a:r>
            <a:r>
              <a:rPr lang="en-US" b="1" dirty="0">
                <a:latin typeface="Ubuntu" panose="020B0504030602030204" pitchFamily="34" charset="0"/>
              </a:rPr>
              <a:t>HTML DOM</a:t>
            </a:r>
            <a:r>
              <a:rPr lang="en-US" dirty="0">
                <a:latin typeface="Ubuntu" panose="020B0504030602030204" pitchFamily="34" charset="0"/>
              </a:rPr>
              <a:t>.</a:t>
            </a:r>
          </a:p>
          <a:p>
            <a:r>
              <a:rPr lang="en-US" dirty="0">
                <a:latin typeface="Ubuntu" panose="020B0504030602030204" pitchFamily="34" charset="0"/>
              </a:rPr>
              <a:t/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dirty="0" smtClean="0">
                <a:latin typeface="Ubuntu" panose="020B0504030602030204" pitchFamily="34" charset="0"/>
              </a:rPr>
              <a:t>	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33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You can easily manipulate HTML contents with JavaScript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Ubuntu" panose="020B0504030602030204" pitchFamily="34" charset="0"/>
              </a:rPr>
              <a:t>	&lt;script&gt;</a:t>
            </a:r>
          </a:p>
          <a:p>
            <a:r>
              <a:rPr lang="en-US" sz="2000" dirty="0">
                <a:latin typeface="Ubuntu" panose="020B0504030602030204" pitchFamily="34" charset="0"/>
              </a:rPr>
              <a:t>	function </a:t>
            </a:r>
            <a:r>
              <a:rPr lang="en-US" sz="2000" dirty="0" err="1">
                <a:latin typeface="Ubuntu" panose="020B0504030602030204" pitchFamily="34" charset="0"/>
              </a:rPr>
              <a:t>myFunction</a:t>
            </a:r>
            <a:r>
              <a:rPr lang="en-US" sz="2000" dirty="0">
                <a:latin typeface="Ubuntu" panose="020B0504030602030204" pitchFamily="34" charset="0"/>
              </a:rPr>
              <a:t>()</a:t>
            </a:r>
          </a:p>
          <a:p>
            <a:r>
              <a:rPr lang="en-US" sz="2000" dirty="0">
                <a:latin typeface="Ubuntu" panose="020B0504030602030204" pitchFamily="34" charset="0"/>
              </a:rPr>
              <a:t>	{</a:t>
            </a:r>
          </a:p>
          <a:p>
            <a:r>
              <a:rPr lang="en-US" sz="2000" dirty="0">
                <a:latin typeface="Ubuntu" panose="020B0504030602030204" pitchFamily="34" charset="0"/>
              </a:rPr>
              <a:t>	x=</a:t>
            </a:r>
            <a:r>
              <a:rPr lang="en-US" sz="2000" dirty="0" err="1">
                <a:latin typeface="Ubuntu" panose="020B0504030602030204" pitchFamily="34" charset="0"/>
              </a:rPr>
              <a:t>document.</a:t>
            </a:r>
            <a:r>
              <a:rPr lang="en-US" sz="2000" dirty="0" err="1">
                <a:solidFill>
                  <a:srgbClr val="FC3E67"/>
                </a:solidFill>
                <a:latin typeface="Ubuntu" panose="020B0504030602030204" pitchFamily="34" charset="0"/>
              </a:rPr>
              <a:t>getElementById</a:t>
            </a:r>
            <a:r>
              <a:rPr lang="en-US" sz="2000" dirty="0">
                <a:latin typeface="Ubuntu" panose="020B0504030602030204" pitchFamily="34" charset="0"/>
              </a:rPr>
              <a:t>("demo");  // Find the element</a:t>
            </a:r>
          </a:p>
          <a:p>
            <a:r>
              <a:rPr lang="en-US" sz="2000" dirty="0">
                <a:latin typeface="Ubuntu" panose="020B0504030602030204" pitchFamily="34" charset="0"/>
              </a:rPr>
              <a:t>	</a:t>
            </a:r>
            <a:r>
              <a:rPr lang="en-US" sz="2000" dirty="0" err="1">
                <a:latin typeface="Ubuntu" panose="020B0504030602030204" pitchFamily="34" charset="0"/>
              </a:rPr>
              <a:t>x.innerHTML</a:t>
            </a:r>
            <a:r>
              <a:rPr lang="en-US" sz="2000" dirty="0">
                <a:latin typeface="Ubuntu" panose="020B0504030602030204" pitchFamily="34" charset="0"/>
              </a:rPr>
              <a:t>="I've just changed the content with JavaScript.";   </a:t>
            </a:r>
            <a:r>
              <a:rPr lang="en-US" sz="2000" dirty="0" smtClean="0">
                <a:latin typeface="Ubuntu" panose="020B0504030602030204" pitchFamily="34" charset="0"/>
              </a:rPr>
              <a:t> </a:t>
            </a:r>
            <a:r>
              <a:rPr lang="en-US" sz="2000" dirty="0">
                <a:latin typeface="Ubuntu" panose="020B0504030602030204" pitchFamily="34" charset="0"/>
              </a:rPr>
              <a:t>// </a:t>
            </a:r>
            <a:endParaRPr lang="en-US" sz="2000" dirty="0" smtClean="0"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Ubuntu" panose="020B0504030602030204" pitchFamily="34" charset="0"/>
              </a:rPr>
              <a:t>                Change </a:t>
            </a:r>
            <a:r>
              <a:rPr lang="en-US" sz="2000" dirty="0">
                <a:latin typeface="Ubuntu" panose="020B0504030602030204" pitchFamily="34" charset="0"/>
              </a:rPr>
              <a:t>the content</a:t>
            </a:r>
          </a:p>
          <a:p>
            <a:r>
              <a:rPr lang="en-US" sz="2000" dirty="0">
                <a:latin typeface="Ubuntu" panose="020B0504030602030204" pitchFamily="34" charset="0"/>
              </a:rPr>
              <a:t>	}</a:t>
            </a:r>
          </a:p>
          <a:p>
            <a:r>
              <a:rPr lang="en-US" sz="2000" dirty="0">
                <a:latin typeface="Ubuntu" panose="020B0504030602030204" pitchFamily="34" charset="0"/>
              </a:rPr>
              <a:t>	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163971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Change images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2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JavaScript is famous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993393"/>
            <a:ext cx="4467130" cy="376618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Ubuntu" panose="020B0504030602030204" pitchFamily="34" charset="0"/>
              </a:rPr>
              <a:t>JavaScript is the world's most popular programming language</a:t>
            </a:r>
            <a:r>
              <a:rPr lang="en-US" dirty="0" smtClean="0">
                <a:latin typeface="Ubuntu" panose="020B0504030602030204" pitchFamily="34" charset="0"/>
              </a:rPr>
              <a:t>.</a:t>
            </a:r>
            <a:br>
              <a:rPr lang="en-US" dirty="0" smtClean="0">
                <a:latin typeface="Ubuntu" panose="020B0504030602030204" pitchFamily="34" charset="0"/>
              </a:rPr>
            </a:br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It is the language for HTML, for the web, for servers, PCs, laptops, tablets, phones, and more.</a:t>
            </a:r>
          </a:p>
          <a:p>
            <a:r>
              <a:rPr lang="en-US" dirty="0" smtClean="0">
                <a:latin typeface="Ubuntu" panose="020B0504030602030204" pitchFamily="34" charset="0"/>
              </a:rPr>
              <a:t>JavaScript has become sexy again in recent years with libraries like </a:t>
            </a:r>
            <a:r>
              <a:rPr lang="en-US" dirty="0" err="1" smtClean="0">
                <a:latin typeface="Ubuntu" panose="020B0504030602030204" pitchFamily="34" charset="0"/>
              </a:rPr>
              <a:t>jquery</a:t>
            </a:r>
            <a:r>
              <a:rPr lang="en-US" dirty="0">
                <a:latin typeface="Ubuntu" panose="020B0504030602030204" pitchFamily="34" charset="0"/>
              </a:rPr>
              <a:t> </a:t>
            </a:r>
            <a:r>
              <a:rPr lang="en-US" dirty="0" smtClean="0">
                <a:latin typeface="Ubuntu" panose="020B0504030602030204" pitchFamily="34" charset="0"/>
                <a:sym typeface="Wingdings" panose="05000000000000000000" pitchFamily="2" charset="2"/>
              </a:rPr>
              <a:t> </a:t>
            </a:r>
            <a:endParaRPr lang="en-US" dirty="0" smtClean="0">
              <a:latin typeface="Ubuntu" panose="020B05040306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919" y="6199632"/>
            <a:ext cx="609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http://blog.utest.com/if-programming-languages-were-women/</a:t>
            </a:r>
            <a:endParaRPr lang="en-US" dirty="0"/>
          </a:p>
        </p:txBody>
      </p:sp>
      <p:pic>
        <p:nvPicPr>
          <p:cNvPr id="1026" name="Picture 2" descr="http://multimedia.asiaone.com/static/multimedia/gallery/121212_stars2/images/pi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58" y="1993393"/>
            <a:ext cx="3048421" cy="182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ultimedia.asiaone.com/static/multimedia/gallery/121212_stars2/images/pic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59" y="4042790"/>
            <a:ext cx="3048421" cy="182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0292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You can also toggle images with JavaScript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2082582"/>
            <a:ext cx="76352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&lt;script&gt;</a:t>
            </a:r>
          </a:p>
          <a:p>
            <a:r>
              <a:rPr lang="en-US" dirty="0">
                <a:latin typeface="Ubuntu" panose="020B0504030602030204" pitchFamily="34" charset="0"/>
              </a:rPr>
              <a:t>function </a:t>
            </a:r>
            <a:r>
              <a:rPr lang="en-US" dirty="0" err="1">
                <a:solidFill>
                  <a:srgbClr val="FC3E67"/>
                </a:solidFill>
                <a:latin typeface="Ubuntu" panose="020B0504030602030204" pitchFamily="34" charset="0"/>
              </a:rPr>
              <a:t>changeImage</a:t>
            </a:r>
            <a:r>
              <a:rPr lang="en-US" dirty="0">
                <a:solidFill>
                  <a:srgbClr val="FC3E67"/>
                </a:solidFill>
                <a:latin typeface="Ubuntu" panose="020B0504030602030204" pitchFamily="34" charset="0"/>
              </a:rPr>
              <a:t>()</a:t>
            </a:r>
          </a:p>
          <a:p>
            <a:r>
              <a:rPr lang="en-US" dirty="0">
                <a:latin typeface="Ubuntu" panose="020B0504030602030204" pitchFamily="34" charset="0"/>
              </a:rPr>
              <a:t>{</a:t>
            </a:r>
          </a:p>
          <a:p>
            <a:r>
              <a:rPr lang="en-US" dirty="0">
                <a:latin typeface="Ubuntu" panose="020B0504030602030204" pitchFamily="34" charset="0"/>
              </a:rPr>
              <a:t>element=</a:t>
            </a:r>
            <a:r>
              <a:rPr lang="en-US" dirty="0" err="1">
                <a:latin typeface="Ubuntu" panose="020B0504030602030204" pitchFamily="34" charset="0"/>
              </a:rPr>
              <a:t>document.</a:t>
            </a:r>
            <a:r>
              <a:rPr lang="en-US" b="1" dirty="0" err="1">
                <a:solidFill>
                  <a:srgbClr val="FC3E67"/>
                </a:solidFill>
                <a:latin typeface="Ubuntu" panose="020B0504030602030204" pitchFamily="34" charset="0"/>
              </a:rPr>
              <a:t>getElementById</a:t>
            </a:r>
            <a:r>
              <a:rPr lang="en-US" dirty="0">
                <a:latin typeface="Ubuntu" panose="020B0504030602030204" pitchFamily="34" charset="0"/>
              </a:rPr>
              <a:t>('</a:t>
            </a:r>
            <a:r>
              <a:rPr lang="en-US" dirty="0" err="1">
                <a:latin typeface="Ubuntu" panose="020B0504030602030204" pitchFamily="34" charset="0"/>
              </a:rPr>
              <a:t>myimage</a:t>
            </a:r>
            <a:r>
              <a:rPr lang="en-US" dirty="0">
                <a:latin typeface="Ubuntu" panose="020B0504030602030204" pitchFamily="34" charset="0"/>
              </a:rPr>
              <a:t>')</a:t>
            </a:r>
          </a:p>
          <a:p>
            <a:r>
              <a:rPr lang="en-US" dirty="0">
                <a:latin typeface="Ubuntu" panose="020B0504030602030204" pitchFamily="34" charset="0"/>
              </a:rPr>
              <a:t>if (</a:t>
            </a:r>
            <a:r>
              <a:rPr lang="en-US" dirty="0" err="1">
                <a:latin typeface="Ubuntu" panose="020B0504030602030204" pitchFamily="34" charset="0"/>
              </a:rPr>
              <a:t>element.src.match</a:t>
            </a:r>
            <a:r>
              <a:rPr lang="en-US" dirty="0">
                <a:latin typeface="Ubuntu" panose="020B0504030602030204" pitchFamily="34" charset="0"/>
              </a:rPr>
              <a:t>("</a:t>
            </a:r>
            <a:r>
              <a:rPr lang="en-US" dirty="0" err="1">
                <a:latin typeface="Ubuntu" panose="020B0504030602030204" pitchFamily="34" charset="0"/>
              </a:rPr>
              <a:t>heart_full</a:t>
            </a:r>
            <a:r>
              <a:rPr lang="en-US" dirty="0">
                <a:latin typeface="Ubuntu" panose="020B0504030602030204" pitchFamily="34" charset="0"/>
              </a:rPr>
              <a:t>"))</a:t>
            </a:r>
          </a:p>
          <a:p>
            <a:r>
              <a:rPr lang="en-US" dirty="0">
                <a:latin typeface="Ubuntu" panose="020B0504030602030204" pitchFamily="34" charset="0"/>
              </a:rPr>
              <a:t>  {</a:t>
            </a:r>
          </a:p>
          <a:p>
            <a:r>
              <a:rPr lang="en-US" dirty="0">
                <a:latin typeface="Ubuntu" panose="020B0504030602030204" pitchFamily="34" charset="0"/>
              </a:rPr>
              <a:t>  </a:t>
            </a:r>
            <a:r>
              <a:rPr lang="en-US" dirty="0" err="1">
                <a:latin typeface="Ubuntu" panose="020B0504030602030204" pitchFamily="34" charset="0"/>
              </a:rPr>
              <a:t>element.src</a:t>
            </a:r>
            <a:r>
              <a:rPr lang="en-US" dirty="0">
                <a:latin typeface="Ubuntu" panose="020B0504030602030204" pitchFamily="34" charset="0"/>
              </a:rPr>
              <a:t>="</a:t>
            </a:r>
            <a:r>
              <a:rPr lang="en-US" dirty="0" err="1">
                <a:latin typeface="Ubuntu" panose="020B0504030602030204" pitchFamily="34" charset="0"/>
              </a:rPr>
              <a:t>img</a:t>
            </a:r>
            <a:r>
              <a:rPr lang="en-US" dirty="0">
                <a:latin typeface="Ubuntu" panose="020B0504030602030204" pitchFamily="34" charset="0"/>
              </a:rPr>
              <a:t>/heart_empty.png";</a:t>
            </a:r>
          </a:p>
          <a:p>
            <a:r>
              <a:rPr lang="en-US" dirty="0">
                <a:latin typeface="Ubuntu" panose="020B0504030602030204" pitchFamily="34" charset="0"/>
              </a:rPr>
              <a:t>  }</a:t>
            </a:r>
          </a:p>
          <a:p>
            <a:r>
              <a:rPr lang="en-US" dirty="0">
                <a:latin typeface="Ubuntu" panose="020B0504030602030204" pitchFamily="34" charset="0"/>
              </a:rPr>
              <a:t>else</a:t>
            </a:r>
          </a:p>
          <a:p>
            <a:r>
              <a:rPr lang="en-US" dirty="0">
                <a:latin typeface="Ubuntu" panose="020B0504030602030204" pitchFamily="34" charset="0"/>
              </a:rPr>
              <a:t>  {</a:t>
            </a:r>
          </a:p>
          <a:p>
            <a:r>
              <a:rPr lang="en-US" dirty="0">
                <a:latin typeface="Ubuntu" panose="020B0504030602030204" pitchFamily="34" charset="0"/>
              </a:rPr>
              <a:t>  </a:t>
            </a:r>
            <a:r>
              <a:rPr lang="en-US" dirty="0" err="1">
                <a:latin typeface="Ubuntu" panose="020B0504030602030204" pitchFamily="34" charset="0"/>
              </a:rPr>
              <a:t>element.src</a:t>
            </a:r>
            <a:r>
              <a:rPr lang="en-US" dirty="0">
                <a:latin typeface="Ubuntu" panose="020B0504030602030204" pitchFamily="34" charset="0"/>
              </a:rPr>
              <a:t>="</a:t>
            </a:r>
            <a:r>
              <a:rPr lang="en-US" dirty="0" err="1">
                <a:latin typeface="Ubuntu" panose="020B0504030602030204" pitchFamily="34" charset="0"/>
              </a:rPr>
              <a:t>img</a:t>
            </a:r>
            <a:r>
              <a:rPr lang="en-US" dirty="0">
                <a:latin typeface="Ubuntu" panose="020B0504030602030204" pitchFamily="34" charset="0"/>
              </a:rPr>
              <a:t>/heart_full.png";</a:t>
            </a:r>
          </a:p>
          <a:p>
            <a:r>
              <a:rPr lang="en-US" dirty="0">
                <a:latin typeface="Ubuntu" panose="020B0504030602030204" pitchFamily="34" charset="0"/>
              </a:rPr>
              <a:t>  }</a:t>
            </a:r>
          </a:p>
          <a:p>
            <a:r>
              <a:rPr lang="en-US" dirty="0">
                <a:latin typeface="Ubuntu" panose="020B0504030602030204" pitchFamily="34" charset="0"/>
              </a:rPr>
              <a:t>}</a:t>
            </a:r>
          </a:p>
          <a:p>
            <a:r>
              <a:rPr lang="en-US" dirty="0">
                <a:latin typeface="Ubuntu" panose="020B0504030602030204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854244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Let’s try it out now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2082582"/>
            <a:ext cx="76352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&lt;script&gt;</a:t>
            </a:r>
          </a:p>
          <a:p>
            <a:r>
              <a:rPr lang="en-US" dirty="0">
                <a:latin typeface="Ubuntu" panose="020B0504030602030204" pitchFamily="34" charset="0"/>
              </a:rPr>
              <a:t>function </a:t>
            </a:r>
            <a:r>
              <a:rPr lang="en-US" dirty="0" err="1">
                <a:solidFill>
                  <a:srgbClr val="FC3E67"/>
                </a:solidFill>
                <a:latin typeface="Ubuntu" panose="020B0504030602030204" pitchFamily="34" charset="0"/>
              </a:rPr>
              <a:t>changeImage</a:t>
            </a:r>
            <a:r>
              <a:rPr lang="en-US" dirty="0">
                <a:solidFill>
                  <a:srgbClr val="FC3E67"/>
                </a:solidFill>
                <a:latin typeface="Ubuntu" panose="020B0504030602030204" pitchFamily="34" charset="0"/>
              </a:rPr>
              <a:t>()</a:t>
            </a:r>
          </a:p>
          <a:p>
            <a:r>
              <a:rPr lang="en-US" dirty="0">
                <a:latin typeface="Ubuntu" panose="020B0504030602030204" pitchFamily="34" charset="0"/>
              </a:rPr>
              <a:t>{</a:t>
            </a:r>
          </a:p>
          <a:p>
            <a:r>
              <a:rPr lang="en-US" dirty="0">
                <a:latin typeface="Ubuntu" panose="020B0504030602030204" pitchFamily="34" charset="0"/>
              </a:rPr>
              <a:t>element=</a:t>
            </a:r>
            <a:r>
              <a:rPr lang="en-US" dirty="0" err="1">
                <a:latin typeface="Ubuntu" panose="020B0504030602030204" pitchFamily="34" charset="0"/>
              </a:rPr>
              <a:t>document.</a:t>
            </a:r>
            <a:r>
              <a:rPr lang="en-US" b="1" dirty="0" err="1">
                <a:solidFill>
                  <a:srgbClr val="FC3E67"/>
                </a:solidFill>
                <a:latin typeface="Ubuntu" panose="020B0504030602030204" pitchFamily="34" charset="0"/>
              </a:rPr>
              <a:t>getElementById</a:t>
            </a:r>
            <a:r>
              <a:rPr lang="en-US" dirty="0">
                <a:latin typeface="Ubuntu" panose="020B0504030602030204" pitchFamily="34" charset="0"/>
              </a:rPr>
              <a:t>('</a:t>
            </a:r>
            <a:r>
              <a:rPr lang="en-US" dirty="0" err="1">
                <a:latin typeface="Ubuntu" panose="020B0504030602030204" pitchFamily="34" charset="0"/>
              </a:rPr>
              <a:t>myimage</a:t>
            </a:r>
            <a:r>
              <a:rPr lang="en-US" dirty="0">
                <a:latin typeface="Ubuntu" panose="020B0504030602030204" pitchFamily="34" charset="0"/>
              </a:rPr>
              <a:t>')</a:t>
            </a:r>
          </a:p>
          <a:p>
            <a:r>
              <a:rPr lang="en-US" dirty="0">
                <a:latin typeface="Ubuntu" panose="020B0504030602030204" pitchFamily="34" charset="0"/>
              </a:rPr>
              <a:t>if (</a:t>
            </a:r>
            <a:r>
              <a:rPr lang="en-US" dirty="0" err="1">
                <a:latin typeface="Ubuntu" panose="020B0504030602030204" pitchFamily="34" charset="0"/>
              </a:rPr>
              <a:t>element.src.match</a:t>
            </a:r>
            <a:r>
              <a:rPr lang="en-US" dirty="0">
                <a:latin typeface="Ubuntu" panose="020B0504030602030204" pitchFamily="34" charset="0"/>
              </a:rPr>
              <a:t>("</a:t>
            </a:r>
            <a:r>
              <a:rPr lang="en-US" dirty="0" err="1">
                <a:latin typeface="Ubuntu" panose="020B0504030602030204" pitchFamily="34" charset="0"/>
              </a:rPr>
              <a:t>heart_full</a:t>
            </a:r>
            <a:r>
              <a:rPr lang="en-US" dirty="0">
                <a:latin typeface="Ubuntu" panose="020B0504030602030204" pitchFamily="34" charset="0"/>
              </a:rPr>
              <a:t>"))</a:t>
            </a:r>
          </a:p>
          <a:p>
            <a:r>
              <a:rPr lang="en-US" dirty="0">
                <a:latin typeface="Ubuntu" panose="020B0504030602030204" pitchFamily="34" charset="0"/>
              </a:rPr>
              <a:t>  {</a:t>
            </a:r>
          </a:p>
          <a:p>
            <a:r>
              <a:rPr lang="en-US" dirty="0">
                <a:latin typeface="Ubuntu" panose="020B0504030602030204" pitchFamily="34" charset="0"/>
              </a:rPr>
              <a:t>  </a:t>
            </a:r>
            <a:r>
              <a:rPr lang="en-US" dirty="0" err="1">
                <a:latin typeface="Ubuntu" panose="020B0504030602030204" pitchFamily="34" charset="0"/>
              </a:rPr>
              <a:t>element.src</a:t>
            </a:r>
            <a:r>
              <a:rPr lang="en-US" dirty="0">
                <a:latin typeface="Ubuntu" panose="020B0504030602030204" pitchFamily="34" charset="0"/>
              </a:rPr>
              <a:t>="</a:t>
            </a:r>
            <a:r>
              <a:rPr lang="en-US" dirty="0" err="1">
                <a:latin typeface="Ubuntu" panose="020B0504030602030204" pitchFamily="34" charset="0"/>
              </a:rPr>
              <a:t>img</a:t>
            </a:r>
            <a:r>
              <a:rPr lang="en-US" dirty="0">
                <a:latin typeface="Ubuntu" panose="020B0504030602030204" pitchFamily="34" charset="0"/>
              </a:rPr>
              <a:t>/heart_empty.png";</a:t>
            </a:r>
          </a:p>
          <a:p>
            <a:r>
              <a:rPr lang="en-US" dirty="0">
                <a:latin typeface="Ubuntu" panose="020B0504030602030204" pitchFamily="34" charset="0"/>
              </a:rPr>
              <a:t>  }</a:t>
            </a:r>
          </a:p>
          <a:p>
            <a:r>
              <a:rPr lang="en-US" dirty="0">
                <a:latin typeface="Ubuntu" panose="020B0504030602030204" pitchFamily="34" charset="0"/>
              </a:rPr>
              <a:t>else</a:t>
            </a:r>
          </a:p>
          <a:p>
            <a:r>
              <a:rPr lang="en-US" dirty="0">
                <a:latin typeface="Ubuntu" panose="020B0504030602030204" pitchFamily="34" charset="0"/>
              </a:rPr>
              <a:t>  {</a:t>
            </a:r>
          </a:p>
          <a:p>
            <a:r>
              <a:rPr lang="en-US" dirty="0">
                <a:latin typeface="Ubuntu" panose="020B0504030602030204" pitchFamily="34" charset="0"/>
              </a:rPr>
              <a:t>  </a:t>
            </a:r>
            <a:r>
              <a:rPr lang="en-US" dirty="0" err="1">
                <a:latin typeface="Ubuntu" panose="020B0504030602030204" pitchFamily="34" charset="0"/>
              </a:rPr>
              <a:t>element.src</a:t>
            </a:r>
            <a:r>
              <a:rPr lang="en-US" dirty="0">
                <a:latin typeface="Ubuntu" panose="020B0504030602030204" pitchFamily="34" charset="0"/>
              </a:rPr>
              <a:t>="</a:t>
            </a:r>
            <a:r>
              <a:rPr lang="en-US" dirty="0" err="1">
                <a:latin typeface="Ubuntu" panose="020B0504030602030204" pitchFamily="34" charset="0"/>
              </a:rPr>
              <a:t>img</a:t>
            </a:r>
            <a:r>
              <a:rPr lang="en-US" dirty="0">
                <a:latin typeface="Ubuntu" panose="020B0504030602030204" pitchFamily="34" charset="0"/>
              </a:rPr>
              <a:t>/heart_full.png";</a:t>
            </a:r>
          </a:p>
          <a:p>
            <a:r>
              <a:rPr lang="en-US" dirty="0">
                <a:latin typeface="Ubuntu" panose="020B0504030602030204" pitchFamily="34" charset="0"/>
              </a:rPr>
              <a:t>  }</a:t>
            </a:r>
          </a:p>
          <a:p>
            <a:r>
              <a:rPr lang="en-US" dirty="0">
                <a:latin typeface="Ubuntu" panose="020B0504030602030204" pitchFamily="34" charset="0"/>
              </a:rPr>
              <a:t>}</a:t>
            </a:r>
          </a:p>
          <a:p>
            <a:r>
              <a:rPr lang="en-US" dirty="0">
                <a:latin typeface="Ubuntu" panose="020B0504030602030204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59678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>
                <a:latin typeface="Ubuntu" panose="020B0504030602030204" pitchFamily="34" charset="0"/>
              </a:rPr>
              <a:t>Recap &amp; some good habits to keep..</a:t>
            </a:r>
            <a:endParaRPr lang="en-US" sz="66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7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Ubuntu" panose="020B0504030602030204" pitchFamily="34" charset="0"/>
              </a:rPr>
              <a:t>Javascript</a:t>
            </a:r>
            <a:r>
              <a:rPr lang="en-US" dirty="0" smtClean="0">
                <a:latin typeface="Ubuntu" panose="020B0504030602030204" pitchFamily="34" charset="0"/>
              </a:rPr>
              <a:t> Statements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JavaScript is a sequence of statements to be executed by the browser.</a:t>
            </a:r>
          </a:p>
          <a:p>
            <a:r>
              <a:rPr lang="en-US" dirty="0">
                <a:latin typeface="Ubuntu" panose="020B0504030602030204" pitchFamily="34" charset="0"/>
              </a:rPr>
              <a:t/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dirty="0">
                <a:latin typeface="Ubuntu" panose="020B0504030602030204" pitchFamily="34" charset="0"/>
              </a:rPr>
              <a:t>JavaScript statements are "commands" to the browser.</a:t>
            </a:r>
          </a:p>
          <a:p>
            <a:r>
              <a:rPr lang="en-US" dirty="0" smtClean="0">
                <a:latin typeface="Ubuntu" panose="020B0504030602030204" pitchFamily="34" charset="0"/>
              </a:rPr>
              <a:t/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en-US" dirty="0" smtClean="0">
                <a:latin typeface="Ubuntu" panose="020B0504030602030204" pitchFamily="34" charset="0"/>
              </a:rPr>
              <a:t>This </a:t>
            </a:r>
            <a:r>
              <a:rPr lang="en-US" dirty="0">
                <a:latin typeface="Ubuntu" panose="020B0504030602030204" pitchFamily="34" charset="0"/>
              </a:rPr>
              <a:t>JavaScript statement tells the browser to write "Hello </a:t>
            </a:r>
            <a:r>
              <a:rPr lang="en-US" dirty="0" smtClean="0">
                <a:latin typeface="Ubuntu" panose="020B0504030602030204" pitchFamily="34" charset="0"/>
              </a:rPr>
              <a:t>World" </a:t>
            </a:r>
            <a:r>
              <a:rPr lang="en-US" dirty="0">
                <a:latin typeface="Ubuntu" panose="020B0504030602030204" pitchFamily="34" charset="0"/>
              </a:rPr>
              <a:t>inside an HTML element with id="demo</a:t>
            </a:r>
            <a:r>
              <a:rPr lang="en-US" dirty="0" smtClean="0">
                <a:latin typeface="Ubuntu" panose="020B0504030602030204" pitchFamily="34" charset="0"/>
              </a:rPr>
              <a:t>":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4233" y="4759310"/>
            <a:ext cx="688357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Ubuntu" panose="020B0504030602030204" pitchFamily="34" charset="0"/>
              </a:rPr>
              <a:t>document.getElementById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("demo").</a:t>
            </a:r>
            <a:r>
              <a:rPr lang="en-US" dirty="0" err="1">
                <a:solidFill>
                  <a:schemeClr val="bg1"/>
                </a:solidFill>
                <a:latin typeface="Ubuntu" panose="020B0504030602030204" pitchFamily="34" charset="0"/>
              </a:rPr>
              <a:t>innerHTML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="Hello World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";</a:t>
            </a:r>
            <a:endParaRPr lang="en-US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28172" y="5298020"/>
            <a:ext cx="3379636" cy="615553"/>
          </a:xfrm>
          <a:prstGeom prst="rect">
            <a:avLst/>
          </a:prstGeom>
          <a:solidFill>
            <a:srgbClr val="FC3E67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Semicolons; 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  <a:latin typeface="Ubuntu" panose="020B0504030602030204" pitchFamily="34" charset="0"/>
              </a:rPr>
              <a:t>separates JavaScript statements.</a:t>
            </a:r>
            <a:endParaRPr lang="en-US" sz="16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21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0933"/>
            <a:ext cx="8079581" cy="1658198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JavaScript Code </a:t>
            </a:r>
            <a:r>
              <a:rPr lang="en-US" dirty="0" smtClean="0">
                <a:latin typeface="Ubuntu" panose="020B0504030602030204" pitchFamily="34" charset="0"/>
              </a:rPr>
              <a:t>Blocks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638" y="3264409"/>
            <a:ext cx="8065294" cy="376618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JavaScript </a:t>
            </a:r>
            <a:r>
              <a:rPr lang="en-US" dirty="0">
                <a:latin typeface="Ubuntu" panose="020B0504030602030204" pitchFamily="34" charset="0"/>
              </a:rPr>
              <a:t>statements can be grouped together in blocks.</a:t>
            </a:r>
          </a:p>
          <a:p>
            <a:r>
              <a:rPr lang="en-US" dirty="0">
                <a:latin typeface="Ubuntu" panose="020B0504030602030204" pitchFamily="34" charset="0"/>
              </a:rPr>
              <a:t>Blocks start with a left curly bracket, and end with a right curly bracket</a:t>
            </a:r>
            <a:r>
              <a:rPr lang="en-US" dirty="0" smtClean="0">
                <a:latin typeface="Ubuntu" panose="020B0504030602030204" pitchFamily="34" charset="0"/>
              </a:rPr>
              <a:t>. </a:t>
            </a:r>
            <a:r>
              <a:rPr lang="en-US" dirty="0" smtClean="0">
                <a:solidFill>
                  <a:srgbClr val="FC3E67"/>
                </a:solidFill>
                <a:latin typeface="Ubuntu" panose="020B0504030602030204" pitchFamily="34" charset="0"/>
              </a:rPr>
              <a:t>{}</a:t>
            </a:r>
            <a:endParaRPr lang="en-US" dirty="0">
              <a:solidFill>
                <a:srgbClr val="FC3E67"/>
              </a:solidFill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The purpose of a block is to make the sequence of statements execute together</a:t>
            </a:r>
            <a:r>
              <a:rPr lang="en-US" dirty="0" smtClean="0">
                <a:latin typeface="Ubuntu" panose="020B0504030602030204" pitchFamily="34" charset="0"/>
              </a:rPr>
              <a:t>.</a:t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en-US" dirty="0" smtClean="0">
                <a:latin typeface="Ubuntu" panose="020B0504030602030204" pitchFamily="34" charset="0"/>
              </a:rPr>
              <a:t/>
            </a:r>
            <a:br>
              <a:rPr lang="en-US" dirty="0" smtClean="0">
                <a:latin typeface="Ubuntu" panose="020B0504030602030204" pitchFamily="34" charset="0"/>
              </a:rPr>
            </a:b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944" y="1647636"/>
            <a:ext cx="7438930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function </a:t>
            </a:r>
            <a:r>
              <a:rPr lang="en-US" dirty="0" err="1">
                <a:solidFill>
                  <a:schemeClr val="bg1"/>
                </a:solidFill>
                <a:latin typeface="Ubuntu" panose="020B0504030602030204" pitchFamily="34" charset="0"/>
              </a:rPr>
              <a:t>myFunction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()</a:t>
            </a:r>
            <a:b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{</a:t>
            </a:r>
            <a:b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("demo").</a:t>
            </a:r>
            <a:r>
              <a:rPr lang="en-US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innerHTML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="Hello World";</a:t>
            </a:r>
            <a:b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("</a:t>
            </a:r>
            <a:r>
              <a:rPr lang="en-US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myDIV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").</a:t>
            </a:r>
            <a:r>
              <a:rPr lang="en-US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innerHTML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="How are you?";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60337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0933"/>
            <a:ext cx="8079581" cy="1658198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JavaScript Code </a:t>
            </a:r>
            <a:r>
              <a:rPr lang="en-US" dirty="0" smtClean="0">
                <a:latin typeface="Ubuntu" panose="020B0504030602030204" pitchFamily="34" charset="0"/>
              </a:rPr>
              <a:t>Blocks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" y="1517905"/>
            <a:ext cx="8065294" cy="3766185"/>
          </a:xfrm>
        </p:spPr>
        <p:txBody>
          <a:bodyPr>
            <a:normAutofit/>
          </a:bodyPr>
          <a:lstStyle/>
          <a:p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A good example of statements grouped together in blocks, are JavaScript </a:t>
            </a:r>
            <a:r>
              <a:rPr lang="en-US" b="1" dirty="0">
                <a:solidFill>
                  <a:srgbClr val="FC3E67"/>
                </a:solidFill>
                <a:latin typeface="Ubuntu" panose="020B0504030602030204" pitchFamily="34" charset="0"/>
              </a:rPr>
              <a:t>functions</a:t>
            </a:r>
            <a:r>
              <a:rPr lang="en-US" dirty="0">
                <a:latin typeface="Ubuntu" panose="020B0504030602030204" pitchFamily="34" charset="0"/>
              </a:rPr>
              <a:t>.</a:t>
            </a:r>
          </a:p>
          <a:p>
            <a:r>
              <a:rPr lang="en-US" dirty="0">
                <a:latin typeface="Ubuntu" panose="020B0504030602030204" pitchFamily="34" charset="0"/>
              </a:rPr>
              <a:t>This example will run a function that will manipulate two HTML elements:</a:t>
            </a:r>
          </a:p>
          <a:p>
            <a:r>
              <a:rPr lang="en-US" dirty="0" smtClean="0">
                <a:latin typeface="Ubuntu" panose="020B0504030602030204" pitchFamily="34" charset="0"/>
              </a:rPr>
              <a:t/>
            </a:r>
            <a:br>
              <a:rPr lang="en-US" dirty="0" smtClean="0">
                <a:latin typeface="Ubuntu" panose="020B0504030602030204" pitchFamily="34" charset="0"/>
              </a:rPr>
            </a:b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926" y="3787332"/>
            <a:ext cx="7438930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function </a:t>
            </a:r>
            <a:r>
              <a:rPr lang="en-US" dirty="0" err="1">
                <a:solidFill>
                  <a:schemeClr val="bg1"/>
                </a:solidFill>
                <a:latin typeface="Ubuntu" panose="020B0504030602030204" pitchFamily="34" charset="0"/>
              </a:rPr>
              <a:t>myFunction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()</a:t>
            </a:r>
            <a:b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{</a:t>
            </a:r>
            <a:b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("demo").</a:t>
            </a:r>
            <a:r>
              <a:rPr lang="en-US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innerHTML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="Hello World";</a:t>
            </a:r>
            <a:b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("</a:t>
            </a:r>
            <a:r>
              <a:rPr lang="en-US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myDIV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").</a:t>
            </a:r>
            <a:r>
              <a:rPr lang="en-US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innerHTML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="How are you?";</a:t>
            </a: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85130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Before we go further..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Let’s learn a little bit about good practices when writing </a:t>
            </a:r>
            <a:r>
              <a:rPr lang="en-US" dirty="0" err="1" smtClean="0">
                <a:latin typeface="Ubuntu" panose="020B0504030602030204" pitchFamily="34" charset="0"/>
              </a:rPr>
              <a:t>Javascript</a:t>
            </a:r>
            <a:r>
              <a:rPr lang="en-US" dirty="0" smtClean="0">
                <a:latin typeface="Ubuntu" panose="020B0504030602030204" pitchFamily="34" charset="0"/>
              </a:rPr>
              <a:t>.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374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JavaScript is Case </a:t>
            </a:r>
            <a:r>
              <a:rPr lang="en-US" dirty="0" smtClean="0">
                <a:latin typeface="Ubuntu" panose="020B0504030602030204" pitchFamily="34" charset="0"/>
              </a:rPr>
              <a:t>Sensitive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Ubuntu" panose="020B0504030602030204" pitchFamily="34" charset="0"/>
              </a:rPr>
              <a:t>JavaScript is case sensitive</a:t>
            </a:r>
            <a:r>
              <a:rPr lang="en-US" dirty="0" smtClean="0">
                <a:latin typeface="Ubuntu" panose="020B0504030602030204" pitchFamily="34" charset="0"/>
              </a:rPr>
              <a:t>.</a:t>
            </a:r>
            <a:br>
              <a:rPr lang="en-US" dirty="0" smtClean="0">
                <a:latin typeface="Ubuntu" panose="020B0504030602030204" pitchFamily="34" charset="0"/>
              </a:rPr>
            </a:br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Watch your capitalization closely when you write JavaScript statements</a:t>
            </a:r>
            <a:r>
              <a:rPr lang="en-US" dirty="0" smtClean="0">
                <a:latin typeface="Ubuntu" panose="020B0504030602030204" pitchFamily="34" charset="0"/>
              </a:rPr>
              <a:t>:</a:t>
            </a:r>
            <a:br>
              <a:rPr lang="en-US" dirty="0" smtClean="0">
                <a:latin typeface="Ubuntu" panose="020B0504030602030204" pitchFamily="34" charset="0"/>
              </a:rPr>
            </a:br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A function </a:t>
            </a:r>
            <a:r>
              <a:rPr lang="en-US" dirty="0" smtClean="0">
                <a:latin typeface="Ubuntu" panose="020B0504030602030204" pitchFamily="34" charset="0"/>
              </a:rPr>
              <a:t/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en-US" sz="3600" dirty="0" err="1" smtClean="0">
                <a:solidFill>
                  <a:srgbClr val="FC3E67"/>
                </a:solidFill>
                <a:latin typeface="Ubuntu" panose="020B0504030602030204" pitchFamily="34" charset="0"/>
              </a:rPr>
              <a:t>get</a:t>
            </a:r>
            <a:r>
              <a:rPr lang="en-US" sz="3600" dirty="0" err="1" smtClean="0">
                <a:solidFill>
                  <a:srgbClr val="92D050"/>
                </a:solidFill>
                <a:latin typeface="Ubuntu" panose="020B0504030602030204" pitchFamily="34" charset="0"/>
              </a:rPr>
              <a:t>Element</a:t>
            </a:r>
            <a:r>
              <a:rPr lang="en-US" sz="3600" dirty="0" err="1" smtClean="0">
                <a:solidFill>
                  <a:srgbClr val="FC3E67"/>
                </a:solidFill>
                <a:latin typeface="Ubuntu" panose="020B0504030602030204" pitchFamily="34" charset="0"/>
              </a:rPr>
              <a:t>By</a:t>
            </a:r>
            <a:r>
              <a:rPr lang="en-US" sz="3600" dirty="0" err="1" smtClean="0">
                <a:solidFill>
                  <a:srgbClr val="92D050"/>
                </a:solidFill>
                <a:latin typeface="Ubuntu" panose="020B0504030602030204" pitchFamily="34" charset="0"/>
              </a:rPr>
              <a:t>Id</a:t>
            </a:r>
            <a:r>
              <a:rPr lang="en-US" dirty="0" smtClean="0">
                <a:latin typeface="Ubuntu" panose="020B0504030602030204" pitchFamily="34" charset="0"/>
              </a:rPr>
              <a:t> </a:t>
            </a:r>
            <a:r>
              <a:rPr lang="en-US" dirty="0">
                <a:latin typeface="Ubuntu" panose="020B0504030602030204" pitchFamily="34" charset="0"/>
              </a:rPr>
              <a:t>is </a:t>
            </a:r>
            <a:r>
              <a:rPr lang="en-US" b="1" dirty="0">
                <a:latin typeface="Ubuntu" panose="020B0504030602030204" pitchFamily="34" charset="0"/>
              </a:rPr>
              <a:t>not the same</a:t>
            </a:r>
            <a:r>
              <a:rPr lang="en-US" dirty="0">
                <a:latin typeface="Ubuntu" panose="020B0504030602030204" pitchFamily="34" charset="0"/>
              </a:rPr>
              <a:t> as </a:t>
            </a:r>
            <a:r>
              <a:rPr lang="en-US" sz="3600" dirty="0" err="1">
                <a:solidFill>
                  <a:srgbClr val="FC3E67"/>
                </a:solidFill>
                <a:latin typeface="Ubuntu" panose="020B0504030602030204" pitchFamily="34" charset="0"/>
              </a:rPr>
              <a:t>get</a:t>
            </a:r>
            <a:r>
              <a:rPr lang="en-US" sz="3600" dirty="0" err="1">
                <a:solidFill>
                  <a:srgbClr val="92D050"/>
                </a:solidFill>
                <a:latin typeface="Ubuntu" panose="020B0504030602030204" pitchFamily="34" charset="0"/>
              </a:rPr>
              <a:t>Element</a:t>
            </a:r>
            <a:r>
              <a:rPr lang="en-US" sz="3600" dirty="0" err="1">
                <a:solidFill>
                  <a:srgbClr val="FC3E67"/>
                </a:solidFill>
                <a:latin typeface="Ubuntu" panose="020B0504030602030204" pitchFamily="34" charset="0"/>
              </a:rPr>
              <a:t>by</a:t>
            </a:r>
            <a:r>
              <a:rPr lang="en-US" sz="3600" dirty="0" err="1">
                <a:solidFill>
                  <a:srgbClr val="92D050"/>
                </a:solidFill>
                <a:latin typeface="Ubuntu" panose="020B0504030602030204" pitchFamily="34" charset="0"/>
              </a:rPr>
              <a:t>I</a:t>
            </a:r>
            <a:r>
              <a:rPr lang="en-US" sz="3600" dirty="0" err="1">
                <a:solidFill>
                  <a:srgbClr val="FF0000"/>
                </a:solidFill>
                <a:latin typeface="Ubuntu" panose="020B0504030602030204" pitchFamily="34" charset="0"/>
              </a:rPr>
              <a:t>D</a:t>
            </a:r>
            <a:r>
              <a:rPr lang="en-US" dirty="0">
                <a:latin typeface="Ubuntu" panose="020B0504030602030204" pitchFamily="34" charset="0"/>
              </a:rPr>
              <a:t>.</a:t>
            </a:r>
            <a:br>
              <a:rPr lang="en-US" dirty="0">
                <a:latin typeface="Ubuntu" panose="020B0504030602030204" pitchFamily="34" charset="0"/>
              </a:rPr>
            </a:br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A variable named </a:t>
            </a:r>
            <a:r>
              <a:rPr lang="en-US" dirty="0" err="1">
                <a:solidFill>
                  <a:srgbClr val="FF0000"/>
                </a:solidFill>
                <a:latin typeface="Ubuntu" panose="020B0504030602030204" pitchFamily="34" charset="0"/>
              </a:rPr>
              <a:t>my</a:t>
            </a:r>
            <a:r>
              <a:rPr lang="en-US" dirty="0" err="1">
                <a:latin typeface="Ubuntu" panose="020B0504030602030204" pitchFamily="34" charset="0"/>
              </a:rPr>
              <a:t>Variable</a:t>
            </a:r>
            <a:r>
              <a:rPr lang="en-US" dirty="0">
                <a:latin typeface="Ubuntu" panose="020B0504030602030204" pitchFamily="34" charset="0"/>
              </a:rPr>
              <a:t> is not the same as </a:t>
            </a:r>
            <a:r>
              <a:rPr lang="en-US" dirty="0" err="1">
                <a:solidFill>
                  <a:srgbClr val="FF0000"/>
                </a:solidFill>
                <a:latin typeface="Ubuntu" panose="020B0504030602030204" pitchFamily="34" charset="0"/>
              </a:rPr>
              <a:t>My</a:t>
            </a:r>
            <a:r>
              <a:rPr lang="en-US" dirty="0" err="1">
                <a:latin typeface="Ubuntu" panose="020B0504030602030204" pitchFamily="34" charset="0"/>
              </a:rPr>
              <a:t>Variable</a:t>
            </a:r>
            <a:r>
              <a:rPr lang="en-US" dirty="0">
                <a:latin typeface="Ubuntu" panose="020B0504030602030204" pitchFamily="34" charset="0"/>
              </a:rPr>
              <a:t>.</a:t>
            </a:r>
          </a:p>
          <a:p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2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White </a:t>
            </a:r>
            <a:r>
              <a:rPr lang="en-US" dirty="0" smtClean="0">
                <a:latin typeface="Ubuntu" panose="020B0504030602030204" pitchFamily="34" charset="0"/>
              </a:rPr>
              <a:t>Space</a:t>
            </a:r>
            <a:r>
              <a:rPr lang="en-US" dirty="0">
                <a:latin typeface="Ubuntu" panose="020B0504030602030204" pitchFamily="34" charset="0"/>
              </a:rPr>
              <a:t/>
            </a:r>
            <a:br>
              <a:rPr lang="en-US" dirty="0">
                <a:latin typeface="Ubuntu" panose="020B0504030602030204" pitchFamily="34" charset="0"/>
              </a:rPr>
            </a:b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919" y="1686192"/>
            <a:ext cx="8065294" cy="3766185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JavaScript ignores extra spaces. You can add white space to your script to make it more readable. The following lines are equivalent: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7654" y="3158722"/>
            <a:ext cx="6218634" cy="107721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Ubuntu" panose="020B0504030602030204" pitchFamily="34" charset="0"/>
              </a:rPr>
              <a:t>var</a:t>
            </a:r>
            <a:r>
              <a:rPr lang="en-US" sz="3200" dirty="0">
                <a:solidFill>
                  <a:schemeClr val="bg1"/>
                </a:solidFill>
                <a:latin typeface="Ubuntu" panose="020B0504030602030204" pitchFamily="34" charset="0"/>
              </a:rPr>
              <a:t> person</a:t>
            </a:r>
            <a:r>
              <a:rPr lang="en-US" sz="3200" dirty="0" smtClean="0">
                <a:solidFill>
                  <a:schemeClr val="bg1"/>
                </a:solidFill>
                <a:latin typeface="Ubuntu" panose="020B0504030602030204" pitchFamily="34" charset="0"/>
              </a:rPr>
              <a:t>=“Thomas";</a:t>
            </a:r>
            <a:r>
              <a:rPr lang="en-US" sz="3200" dirty="0">
                <a:solidFill>
                  <a:schemeClr val="bg1"/>
                </a:solidFill>
                <a:latin typeface="Ubuntu" panose="020B0504030602030204" pitchFamily="34" charset="0"/>
              </a:rPr>
              <a:t/>
            </a:r>
            <a:br>
              <a:rPr lang="en-US" sz="3200" dirty="0">
                <a:solidFill>
                  <a:schemeClr val="bg1"/>
                </a:solidFill>
                <a:latin typeface="Ubuntu" panose="020B0504030602030204" pitchFamily="34" charset="0"/>
              </a:rPr>
            </a:br>
            <a:r>
              <a:rPr lang="en-US" sz="3200" dirty="0" err="1">
                <a:solidFill>
                  <a:schemeClr val="bg1"/>
                </a:solidFill>
                <a:latin typeface="Ubuntu" panose="020B0504030602030204" pitchFamily="34" charset="0"/>
              </a:rPr>
              <a:t>var</a:t>
            </a:r>
            <a:r>
              <a:rPr lang="en-US" sz="3200" dirty="0">
                <a:solidFill>
                  <a:schemeClr val="bg1"/>
                </a:solidFill>
                <a:latin typeface="Ubuntu" panose="020B0504030602030204" pitchFamily="34" charset="0"/>
              </a:rPr>
              <a:t> person = </a:t>
            </a:r>
            <a:r>
              <a:rPr lang="en-US" sz="3200" dirty="0" smtClean="0">
                <a:solidFill>
                  <a:schemeClr val="bg1"/>
                </a:solidFill>
                <a:latin typeface="Ubuntu" panose="020B0504030602030204" pitchFamily="34" charset="0"/>
              </a:rPr>
              <a:t>“Thomas";</a:t>
            </a:r>
            <a:endParaRPr lang="en-US" sz="32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531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White </a:t>
            </a:r>
            <a:r>
              <a:rPr lang="en-US" dirty="0" smtClean="0">
                <a:latin typeface="Ubuntu" panose="020B0504030602030204" pitchFamily="34" charset="0"/>
              </a:rPr>
              <a:t>Space</a:t>
            </a:r>
            <a:r>
              <a:rPr lang="en-US" dirty="0">
                <a:latin typeface="Ubuntu" panose="020B0504030602030204" pitchFamily="34" charset="0"/>
              </a:rPr>
              <a:t/>
            </a:r>
            <a:br>
              <a:rPr lang="en-US" dirty="0">
                <a:latin typeface="Ubuntu" panose="020B0504030602030204" pitchFamily="34" charset="0"/>
              </a:rPr>
            </a:b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919" y="1686192"/>
            <a:ext cx="8065294" cy="3766185"/>
          </a:xfrm>
        </p:spPr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Break up a Code Line</a:t>
            </a:r>
          </a:p>
          <a:p>
            <a:r>
              <a:rPr lang="en-US" dirty="0">
                <a:latin typeface="Ubuntu" panose="020B0504030602030204" pitchFamily="34" charset="0"/>
              </a:rPr>
              <a:t>You can break up a code line </a:t>
            </a:r>
            <a:r>
              <a:rPr lang="en-US" b="1" dirty="0">
                <a:latin typeface="Ubuntu" panose="020B0504030602030204" pitchFamily="34" charset="0"/>
              </a:rPr>
              <a:t>within a text string</a:t>
            </a:r>
            <a:r>
              <a:rPr lang="en-US" dirty="0">
                <a:latin typeface="Ubuntu" panose="020B0504030602030204" pitchFamily="34" charset="0"/>
              </a:rPr>
              <a:t> with a backslash. </a:t>
            </a:r>
            <a:endParaRPr lang="en-US" dirty="0" smtClean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/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dirty="0" smtClean="0">
                <a:latin typeface="Ubuntu" panose="020B0504030602030204" pitchFamily="34" charset="0"/>
              </a:rPr>
              <a:t>The </a:t>
            </a:r>
            <a:r>
              <a:rPr lang="en-US" dirty="0">
                <a:latin typeface="Ubuntu" panose="020B0504030602030204" pitchFamily="34" charset="0"/>
              </a:rPr>
              <a:t>example below will be displayed properly</a:t>
            </a:r>
            <a:r>
              <a:rPr lang="en-US" dirty="0" smtClean="0">
                <a:latin typeface="Ubuntu" panose="020B0504030602030204" pitchFamily="34" charset="0"/>
              </a:rPr>
              <a:t>: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870" y="3856454"/>
            <a:ext cx="5267658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Ubuntu" panose="020B0504030602030204" pitchFamily="34" charset="0"/>
              </a:rPr>
              <a:t>document.write</a:t>
            </a: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("Hello \</a:t>
            </a:r>
            <a:b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Ubuntu" panose="020B0504030602030204" pitchFamily="34" charset="0"/>
              </a:rPr>
              <a:t>World!");</a:t>
            </a:r>
          </a:p>
        </p:txBody>
      </p:sp>
    </p:spTree>
    <p:extLst>
      <p:ext uri="{BB962C8B-B14F-4D97-AF65-F5344CB8AC3E}">
        <p14:creationId xmlns:p14="http://schemas.microsoft.com/office/powerpoint/2010/main" val="419494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Let’s try it out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1 – example exercise:</a:t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en-US" dirty="0" smtClean="0">
                <a:latin typeface="Ubuntu" panose="020B0504030602030204" pitchFamily="34" charset="0"/>
              </a:rPr>
              <a:t/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en-US" dirty="0" smtClean="0">
                <a:latin typeface="Ubuntu" panose="020B0504030602030204" pitchFamily="34" charset="0"/>
              </a:rPr>
              <a:t>Using just 3 lines of JavaScript, you can get your browser to add some interactivity to your website.</a:t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en-US" dirty="0">
                <a:latin typeface="Ubuntu" panose="020B0504030602030204" pitchFamily="34" charset="0"/>
              </a:rPr>
              <a:t/>
            </a:r>
            <a:br>
              <a:rPr lang="en-US" dirty="0">
                <a:latin typeface="Ubuntu" panose="020B0504030602030204" pitchFamily="34" charset="0"/>
              </a:rPr>
            </a:br>
            <a:r>
              <a:rPr lang="en-US" dirty="0">
                <a:latin typeface="Ubuntu" panose="020B0504030602030204" pitchFamily="34" charset="0"/>
              </a:rPr>
              <a:t>&lt;</a:t>
            </a:r>
            <a:r>
              <a:rPr lang="en-US" b="1" dirty="0">
                <a:solidFill>
                  <a:srgbClr val="FC3E67"/>
                </a:solidFill>
                <a:latin typeface="Ubuntu" panose="020B0504030602030204" pitchFamily="34" charset="0"/>
              </a:rPr>
              <a:t>script</a:t>
            </a:r>
            <a:r>
              <a:rPr lang="en-US" dirty="0">
                <a:latin typeface="Ubuntu" panose="020B0504030602030204" pitchFamily="34" charset="0"/>
              </a:rPr>
              <a:t>&gt;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latin typeface="Ubuntu" panose="020B0504030602030204" pitchFamily="34" charset="0"/>
              </a:rPr>
              <a:t>function</a:t>
            </a:r>
            <a:r>
              <a:rPr lang="en-US" dirty="0">
                <a:solidFill>
                  <a:srgbClr val="7030A0"/>
                </a:solidFill>
                <a:latin typeface="Ubuntu" panose="020B0504030602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Ubuntu" panose="020B0504030602030204" pitchFamily="34" charset="0"/>
              </a:rPr>
              <a:t>displayDate</a:t>
            </a:r>
            <a:r>
              <a:rPr lang="en-US" dirty="0" smtClean="0">
                <a:latin typeface="Ubuntu" panose="020B0504030602030204" pitchFamily="34" charset="0"/>
              </a:rPr>
              <a:t>()</a:t>
            </a:r>
          </a:p>
          <a:p>
            <a:pPr marL="0" lvl="1" indent="0">
              <a:buNone/>
            </a:pPr>
            <a:r>
              <a:rPr lang="en-US" dirty="0" smtClean="0">
                <a:latin typeface="Ubuntu" panose="020B0504030602030204" pitchFamily="34" charset="0"/>
              </a:rPr>
              <a:t>     {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  <a:latin typeface="Ubuntu" panose="020B0504030602030204" pitchFamily="34" charset="0"/>
              </a:rPr>
              <a:t>document</a:t>
            </a:r>
            <a:r>
              <a:rPr lang="en-US" dirty="0" err="1" smtClean="0">
                <a:latin typeface="Ubuntu" panose="020B0504030602030204" pitchFamily="34" charset="0"/>
              </a:rPr>
              <a:t>.</a:t>
            </a:r>
            <a:r>
              <a:rPr lang="en-US" dirty="0" err="1" smtClean="0">
                <a:solidFill>
                  <a:schemeClr val="accent1"/>
                </a:solidFill>
                <a:latin typeface="Ubuntu" panose="020B0504030602030204" pitchFamily="34" charset="0"/>
              </a:rPr>
              <a:t>getElementById</a:t>
            </a:r>
            <a:r>
              <a:rPr lang="en-US" dirty="0">
                <a:latin typeface="Ubuntu" panose="020B0504030602030204" pitchFamily="34" charset="0"/>
              </a:rPr>
              <a:t>("demo").</a:t>
            </a:r>
            <a:r>
              <a:rPr lang="en-US" dirty="0" err="1">
                <a:latin typeface="Ubuntu" panose="020B0504030602030204" pitchFamily="34" charset="0"/>
              </a:rPr>
              <a:t>innerHTML</a:t>
            </a:r>
            <a:r>
              <a:rPr lang="en-US" dirty="0">
                <a:solidFill>
                  <a:schemeClr val="accent1"/>
                </a:solidFill>
                <a:latin typeface="Ubuntu" panose="020B0504030602030204" pitchFamily="34" charset="0"/>
              </a:rPr>
              <a:t>=Date</a:t>
            </a:r>
            <a:r>
              <a:rPr lang="en-US" dirty="0">
                <a:latin typeface="Ubuntu" panose="020B0504030602030204" pitchFamily="34" charset="0"/>
              </a:rPr>
              <a:t>();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}</a:t>
            </a:r>
          </a:p>
          <a:p>
            <a:r>
              <a:rPr lang="en-US" dirty="0">
                <a:latin typeface="Ubuntu" panose="020B0504030602030204" pitchFamily="34" charset="0"/>
              </a:rPr>
              <a:t>&lt;</a:t>
            </a:r>
            <a:r>
              <a:rPr lang="en-US" dirty="0">
                <a:solidFill>
                  <a:srgbClr val="FC3E67"/>
                </a:solidFill>
                <a:latin typeface="Ubuntu" panose="020B0504030602030204" pitchFamily="34" charset="0"/>
              </a:rPr>
              <a:t>/</a:t>
            </a:r>
            <a:r>
              <a:rPr lang="en-US" b="1" dirty="0">
                <a:solidFill>
                  <a:srgbClr val="FC3E67"/>
                </a:solidFill>
                <a:latin typeface="Ubuntu" panose="020B0504030602030204" pitchFamily="34" charset="0"/>
              </a:rPr>
              <a:t>script</a:t>
            </a:r>
            <a:r>
              <a:rPr lang="en-US" dirty="0">
                <a:latin typeface="Ubuntu" panose="020B0504030602030204" pitchFamily="34" charset="0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4416" y="5020914"/>
            <a:ext cx="3191256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Did you know?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You can put the &lt;script&gt; tag in any part of your HTML document, but typically we leave it in the &lt;head&gt;.</a:t>
            </a:r>
            <a:endParaRPr lang="en-US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482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JavaScript </a:t>
            </a:r>
            <a:r>
              <a:rPr lang="en-US" dirty="0" smtClean="0">
                <a:latin typeface="Ubuntu" panose="020B0504030602030204" pitchFamily="34" charset="0"/>
              </a:rPr>
              <a:t>Comments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919" y="1686192"/>
            <a:ext cx="8065294" cy="3766185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Comments </a:t>
            </a:r>
            <a:r>
              <a:rPr lang="en-US" dirty="0">
                <a:latin typeface="Ubuntu" panose="020B0504030602030204" pitchFamily="34" charset="0"/>
              </a:rPr>
              <a:t>will not be executed by JavaScript.</a:t>
            </a:r>
          </a:p>
          <a:p>
            <a:r>
              <a:rPr lang="en-US" dirty="0">
                <a:latin typeface="Ubuntu" panose="020B0504030602030204" pitchFamily="34" charset="0"/>
              </a:rPr>
              <a:t>Comments can be added to explain the JavaScript, or to make the code more readable.</a:t>
            </a:r>
          </a:p>
          <a:p>
            <a:r>
              <a:rPr lang="en-US" dirty="0">
                <a:latin typeface="Ubuntu" panose="020B0504030602030204" pitchFamily="34" charset="0"/>
              </a:rPr>
              <a:t>Single line comments start with </a:t>
            </a:r>
            <a:r>
              <a:rPr lang="en-US" dirty="0">
                <a:solidFill>
                  <a:srgbClr val="FC3E67"/>
                </a:solidFill>
                <a:latin typeface="Ubuntu" panose="020B0504030602030204" pitchFamily="34" charset="0"/>
              </a:rPr>
              <a:t>//</a:t>
            </a:r>
            <a:r>
              <a:rPr lang="en-US" dirty="0">
                <a:latin typeface="Ubuntu" panose="020B0504030602030204" pitchFamily="34" charset="0"/>
              </a:rPr>
              <a:t>.</a:t>
            </a:r>
          </a:p>
          <a:p>
            <a:r>
              <a:rPr lang="en-US" dirty="0">
                <a:latin typeface="Ubuntu" panose="020B0504030602030204" pitchFamily="34" charset="0"/>
              </a:rPr>
              <a:t>The following example uses single line comments to explain the code: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792" y="4306824"/>
            <a:ext cx="8229600" cy="206210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Ubuntu" panose="020B0504030602030204" pitchFamily="34" charset="0"/>
              </a:rPr>
              <a:t>&lt;script</a:t>
            </a:r>
            <a:r>
              <a:rPr lang="en-US" sz="1600" dirty="0" smtClean="0">
                <a:latin typeface="Ubuntu" panose="020B0504030602030204" pitchFamily="34" charset="0"/>
              </a:rPr>
              <a:t>&gt;</a:t>
            </a:r>
            <a:br>
              <a:rPr lang="en-US" sz="1600" dirty="0" smtClean="0">
                <a:latin typeface="Ubuntu" panose="020B0504030602030204" pitchFamily="34" charset="0"/>
              </a:rPr>
            </a:br>
            <a:endParaRPr lang="en-US" sz="1600" dirty="0">
              <a:latin typeface="Ubuntu" panose="020B0504030602030204" pitchFamily="34" charset="0"/>
            </a:endParaRPr>
          </a:p>
          <a:p>
            <a:pPr lvl="1"/>
            <a:r>
              <a:rPr lang="en-US" sz="1600" dirty="0" err="1">
                <a:latin typeface="Ubuntu" panose="020B0504030602030204" pitchFamily="34" charset="0"/>
              </a:rPr>
              <a:t>var</a:t>
            </a:r>
            <a:r>
              <a:rPr lang="en-US" sz="1600" dirty="0">
                <a:latin typeface="Ubuntu" panose="020B0504030602030204" pitchFamily="34" charset="0"/>
              </a:rPr>
              <a:t> x=5;  </a:t>
            </a:r>
            <a:r>
              <a:rPr lang="en-US" sz="1600" dirty="0">
                <a:solidFill>
                  <a:srgbClr val="FC3E67"/>
                </a:solidFill>
                <a:latin typeface="Ubuntu" panose="020B0504030602030204" pitchFamily="34" charset="0"/>
              </a:rPr>
              <a:t> </a:t>
            </a:r>
            <a:r>
              <a:rPr lang="en-US" sz="1600" b="1" dirty="0">
                <a:solidFill>
                  <a:srgbClr val="FC3E67"/>
                </a:solidFill>
                <a:latin typeface="Ubuntu" panose="020B0504030602030204" pitchFamily="34" charset="0"/>
              </a:rPr>
              <a:t>// </a:t>
            </a:r>
            <a:r>
              <a:rPr lang="en-US" sz="1600" b="1" dirty="0">
                <a:latin typeface="Ubuntu" panose="020B0504030602030204" pitchFamily="34" charset="0"/>
              </a:rPr>
              <a:t>declare x and assign the value 5 to it</a:t>
            </a:r>
          </a:p>
          <a:p>
            <a:pPr lvl="1"/>
            <a:r>
              <a:rPr lang="en-US" sz="1600" dirty="0" err="1">
                <a:latin typeface="Ubuntu" panose="020B0504030602030204" pitchFamily="34" charset="0"/>
              </a:rPr>
              <a:t>var</a:t>
            </a:r>
            <a:r>
              <a:rPr lang="en-US" sz="1600" dirty="0">
                <a:latin typeface="Ubuntu" panose="020B0504030602030204" pitchFamily="34" charset="0"/>
              </a:rPr>
              <a:t> y=x+2;</a:t>
            </a:r>
            <a:r>
              <a:rPr lang="en-US" sz="1600" dirty="0">
                <a:solidFill>
                  <a:srgbClr val="FC3E67"/>
                </a:solidFill>
                <a:latin typeface="Ubuntu" panose="020B0504030602030204" pitchFamily="34" charset="0"/>
              </a:rPr>
              <a:t> </a:t>
            </a:r>
            <a:r>
              <a:rPr lang="en-US" sz="1600" b="1" dirty="0">
                <a:solidFill>
                  <a:srgbClr val="FC3E67"/>
                </a:solidFill>
                <a:latin typeface="Ubuntu" panose="020B0504030602030204" pitchFamily="34" charset="0"/>
              </a:rPr>
              <a:t>// </a:t>
            </a:r>
            <a:r>
              <a:rPr lang="en-US" sz="1600" b="1" dirty="0">
                <a:latin typeface="Ubuntu" panose="020B0504030602030204" pitchFamily="34" charset="0"/>
              </a:rPr>
              <a:t>declare y and assign the expression value x+2 to it </a:t>
            </a:r>
          </a:p>
          <a:p>
            <a:pPr lvl="1"/>
            <a:r>
              <a:rPr lang="en-US" sz="1600" dirty="0" err="1">
                <a:latin typeface="Ubuntu" panose="020B0504030602030204" pitchFamily="34" charset="0"/>
              </a:rPr>
              <a:t>document.getElementById</a:t>
            </a:r>
            <a:r>
              <a:rPr lang="en-US" sz="1600" dirty="0">
                <a:latin typeface="Ubuntu" panose="020B0504030602030204" pitchFamily="34" charset="0"/>
              </a:rPr>
              <a:t>("</a:t>
            </a:r>
            <a:r>
              <a:rPr lang="en-US" sz="1600" dirty="0" err="1">
                <a:latin typeface="Ubuntu" panose="020B0504030602030204" pitchFamily="34" charset="0"/>
              </a:rPr>
              <a:t>myP</a:t>
            </a:r>
            <a:r>
              <a:rPr lang="en-US" sz="1600" dirty="0">
                <a:latin typeface="Ubuntu" panose="020B0504030602030204" pitchFamily="34" charset="0"/>
              </a:rPr>
              <a:t>").</a:t>
            </a:r>
            <a:r>
              <a:rPr lang="en-US" sz="1600" dirty="0" err="1">
                <a:latin typeface="Ubuntu" panose="020B0504030602030204" pitchFamily="34" charset="0"/>
              </a:rPr>
              <a:t>innerHTML</a:t>
            </a:r>
            <a:r>
              <a:rPr lang="en-US" sz="1600" dirty="0">
                <a:latin typeface="Ubuntu" panose="020B0504030602030204" pitchFamily="34" charset="0"/>
              </a:rPr>
              <a:t>=y // write the value of y to </a:t>
            </a:r>
            <a:r>
              <a:rPr lang="en-US" sz="1600" dirty="0" err="1" smtClean="0">
                <a:latin typeface="Ubuntu" panose="020B0504030602030204" pitchFamily="34" charset="0"/>
              </a:rPr>
              <a:t>myP</a:t>
            </a:r>
            <a:r>
              <a:rPr lang="en-US" sz="1600" dirty="0" smtClean="0">
                <a:latin typeface="Ubuntu" panose="020B0504030602030204" pitchFamily="34" charset="0"/>
              </a:rPr>
              <a:t/>
            </a:r>
            <a:br>
              <a:rPr lang="en-US" sz="1600" dirty="0" smtClean="0">
                <a:latin typeface="Ubuntu" panose="020B0504030602030204" pitchFamily="34" charset="0"/>
              </a:rPr>
            </a:br>
            <a:endParaRPr lang="en-US" sz="1600" dirty="0">
              <a:latin typeface="Ubuntu" panose="020B0504030602030204" pitchFamily="34" charset="0"/>
            </a:endParaRPr>
          </a:p>
          <a:p>
            <a:r>
              <a:rPr lang="en-US" sz="1600" dirty="0">
                <a:latin typeface="Ubuntu" panose="020B0504030602030204" pitchFamily="34" charset="0"/>
              </a:rPr>
              <a:t>&lt;/script</a:t>
            </a:r>
            <a:r>
              <a:rPr lang="en-US" sz="1600" dirty="0" smtClean="0">
                <a:latin typeface="Ubuntu" panose="020B0504030602030204" pitchFamily="34" charset="0"/>
              </a:rPr>
              <a:t>&gt;</a:t>
            </a:r>
            <a:br>
              <a:rPr lang="en-US" sz="1600" dirty="0" smtClean="0">
                <a:latin typeface="Ubuntu" panose="020B0504030602030204" pitchFamily="34" charset="0"/>
              </a:rPr>
            </a:br>
            <a:endParaRPr lang="en-US" sz="16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444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359" y="-103971"/>
            <a:ext cx="8079581" cy="1658198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Why use jQuery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919" y="1463041"/>
            <a:ext cx="8065294" cy="3766185"/>
          </a:xfrm>
        </p:spPr>
        <p:txBody>
          <a:bodyPr>
            <a:noAutofit/>
          </a:bodyPr>
          <a:lstStyle/>
          <a:p>
            <a:pPr fontAlgn="base"/>
            <a:r>
              <a:rPr lang="en-US" sz="2000" dirty="0" smtClean="0">
                <a:latin typeface="Ubuntu" panose="020B0504030602030204" pitchFamily="34" charset="0"/>
              </a:rPr>
              <a:t>JavaScript</a:t>
            </a:r>
            <a:r>
              <a:rPr lang="en-US" sz="2000" dirty="0">
                <a:latin typeface="Ubuntu" panose="020B0504030602030204" pitchFamily="34" charset="0"/>
              </a:rPr>
              <a:t>, however, can be a little verbose. Let’s say that when a user—we will call her Liz Lemon—signs up for your newsletter, you want to say “Thanks for signing up, Liz Lemon!”</a:t>
            </a:r>
          </a:p>
          <a:p>
            <a:pPr fontAlgn="base"/>
            <a:r>
              <a:rPr lang="en-US" sz="2000" dirty="0">
                <a:latin typeface="Ubuntu" panose="020B0504030602030204" pitchFamily="34" charset="0"/>
              </a:rPr>
              <a:t>Using JavaScript you would need </a:t>
            </a:r>
            <a:r>
              <a:rPr lang="en-US" sz="2000" dirty="0" smtClean="0">
                <a:latin typeface="Ubuntu" panose="020B0504030602030204" pitchFamily="34" charset="0"/>
              </a:rPr>
              <a:t>to </a:t>
            </a:r>
            <a:r>
              <a:rPr lang="en-US" sz="2000" dirty="0">
                <a:latin typeface="Ubuntu" panose="020B0504030602030204" pitchFamily="34" charset="0"/>
              </a:rPr>
              <a:t>write:</a:t>
            </a:r>
          </a:p>
          <a:p>
            <a:pPr fontAlgn="base"/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window.onload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 =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initAll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;</a:t>
            </a:r>
          </a:p>
          <a:p>
            <a:pPr fontAlgn="base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function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initAll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() {</a:t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</a:b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document.getElementById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(“submit”).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onclick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 =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submitMessage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;</a:t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}</a:t>
            </a:r>
          </a:p>
          <a:p>
            <a:pPr fontAlgn="base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function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submitMessage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() {</a:t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</a:b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var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 greeting =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document.getElementById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(“name”).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getAttribute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(“value”);</a:t>
            </a:r>
            <a:b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</a:b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document.getElementById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(“headline”).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innerHTML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 = “Thanks for signing up, ” + greeting;</a:t>
            </a:r>
            <a:b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</a:b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return false;</a:t>
            </a:r>
            <a:b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</a:b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}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768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In jQuery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Ubuntu" panose="020B0504030602030204" pitchFamily="34" charset="0"/>
              </a:rPr>
              <a:t>This is what the same script looks like in jQuery.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Ubuntu" panose="020B0504030602030204" pitchFamily="34" charset="0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$(“#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submit”).click(function () {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</a:b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 greeting = $(“#name”).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();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$(“#headline”).html(“Thanks for signing up, ” + greeting);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return false;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26040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39" y="335195"/>
            <a:ext cx="8079581" cy="1658198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Ubuntu" panose="020B0504030602030204" pitchFamily="34" charset="0"/>
              </a:rPr>
              <a:t>Cocktail Party FAQs</a:t>
            </a:r>
            <a:endParaRPr lang="en-US" sz="4000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993393"/>
            <a:ext cx="8225314" cy="3766185"/>
          </a:xfrm>
        </p:spPr>
        <p:txBody>
          <a:bodyPr>
            <a:norm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JavaScript and Java are two completely different languages, in both concept and design</a:t>
            </a:r>
            <a:r>
              <a:rPr lang="en-US" dirty="0" smtClean="0">
                <a:latin typeface="Ubuntu" panose="020B0504030602030204" pitchFamily="34" charset="0"/>
              </a:rPr>
              <a:t>.</a:t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en-US" dirty="0" smtClean="0">
                <a:latin typeface="Ubuntu" panose="020B0504030602030204" pitchFamily="34" charset="0"/>
              </a:rPr>
              <a:t/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en-US" dirty="0" smtClean="0">
                <a:latin typeface="Ubuntu" panose="020B0504030602030204" pitchFamily="34" charset="0"/>
              </a:rPr>
              <a:t>Java (invented by Sun) is a more complex programming language in the same category as C.</a:t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en-US" dirty="0">
                <a:latin typeface="Ubuntu" panose="020B0504030602030204" pitchFamily="34" charset="0"/>
              </a:rPr>
              <a:t/>
            </a:r>
            <a:br>
              <a:rPr lang="en-US" dirty="0">
                <a:latin typeface="Ubuntu" panose="020B0504030602030204" pitchFamily="34" charset="0"/>
              </a:rPr>
            </a:b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2050" name="Picture 2" descr="http://www.coderanch.com/t/456377/a/401/javascript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618" y="4005073"/>
            <a:ext cx="4466844" cy="254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9225" y="4005073"/>
            <a:ext cx="2688336" cy="184665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C3E67"/>
                </a:solidFill>
                <a:latin typeface="Ubuntu" panose="020B0504030602030204" pitchFamily="34" charset="0"/>
              </a:rPr>
              <a:t>ECMA-262</a:t>
            </a:r>
            <a:r>
              <a:rPr lang="en-US" sz="2400" dirty="0">
                <a:solidFill>
                  <a:schemeClr val="bg1"/>
                </a:solidFill>
                <a:latin typeface="Ubuntu" panose="020B0504030602030204" pitchFamily="34" charset="0"/>
              </a:rPr>
              <a:t> is the official name of the JavaScript standard.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6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Events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3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Events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919" y="1709929"/>
            <a:ext cx="8065294" cy="376618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With JavaScript you can get the webpage to react </a:t>
            </a:r>
            <a:r>
              <a:rPr lang="en-US" dirty="0">
                <a:latin typeface="Ubuntu" panose="020B0504030602030204" pitchFamily="34" charset="0"/>
              </a:rPr>
              <a:t>to </a:t>
            </a:r>
            <a:r>
              <a:rPr lang="en-US" b="1" dirty="0" smtClean="0">
                <a:latin typeface="Ubuntu" panose="020B0504030602030204" pitchFamily="34" charset="0"/>
              </a:rPr>
              <a:t>events</a:t>
            </a:r>
            <a:r>
              <a:rPr lang="en-US" dirty="0" smtClean="0">
                <a:latin typeface="Ubuntu" panose="020B0504030602030204" pitchFamily="34" charset="0"/>
              </a:rPr>
              <a:t>, such as the click of a button.</a:t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en-US" dirty="0" smtClean="0">
                <a:latin typeface="Ubuntu" panose="020B0504030602030204" pitchFamily="34" charset="0"/>
              </a:rPr>
              <a:t/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en-US" dirty="0" smtClean="0">
                <a:latin typeface="Ubuntu" panose="020B0504030602030204" pitchFamily="34" charset="0"/>
              </a:rPr>
              <a:t/>
            </a:r>
            <a:br>
              <a:rPr lang="en-US" dirty="0" smtClean="0">
                <a:latin typeface="Ubuntu" panose="020B0504030602030204" pitchFamily="34" charset="0"/>
              </a:rPr>
            </a:br>
            <a:r>
              <a:rPr lang="en-US" dirty="0" smtClean="0">
                <a:latin typeface="Ubuntu" panose="020B0504030602030204" pitchFamily="34" charset="0"/>
              </a:rPr>
              <a:t>Events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Ubuntu" panose="020B0504030602030204" pitchFamily="34" charset="0"/>
              </a:rPr>
              <a:t>When a user clicks the mouse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Ubuntu" panose="020B0504030602030204" pitchFamily="34" charset="0"/>
              </a:rPr>
              <a:t>When a web page has loaded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Ubuntu" panose="020B0504030602030204" pitchFamily="34" charset="0"/>
              </a:rPr>
              <a:t>When an image has been loaded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Ubuntu" panose="020B0504030602030204" pitchFamily="34" charset="0"/>
              </a:rPr>
              <a:t>When the mouse moves over an element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Ubuntu" panose="020B0504030602030204" pitchFamily="34" charset="0"/>
              </a:rPr>
              <a:t>When an input field is changed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Ubuntu" panose="020B0504030602030204" pitchFamily="34" charset="0"/>
              </a:rPr>
              <a:t>When an HTML form is submitted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Ubuntu" panose="020B0504030602030204" pitchFamily="34" charset="0"/>
              </a:rPr>
              <a:t>When a user strokes a </a:t>
            </a:r>
            <a:r>
              <a:rPr lang="en-US" dirty="0" smtClean="0">
                <a:latin typeface="Ubuntu" panose="020B0504030602030204" pitchFamily="34" charset="0"/>
              </a:rPr>
              <a:t>key</a:t>
            </a:r>
            <a:endParaRPr lang="en-US" sz="18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4693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5542</TotalTime>
  <Words>1200</Words>
  <Application>Microsoft Office PowerPoint</Application>
  <PresentationFormat>On-screen Show (4:3)</PresentationFormat>
  <Paragraphs>291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 Light</vt:lpstr>
      <vt:lpstr>courier new</vt:lpstr>
      <vt:lpstr>Ubuntu</vt:lpstr>
      <vt:lpstr>verdana</vt:lpstr>
      <vt:lpstr>Wingdings</vt:lpstr>
      <vt:lpstr>Metropolitan</vt:lpstr>
      <vt:lpstr>Startup Academy</vt:lpstr>
      <vt:lpstr>What does JavaScript do?</vt:lpstr>
      <vt:lpstr>PowerPoint Presentation</vt:lpstr>
      <vt:lpstr>PowerPoint Presentation</vt:lpstr>
      <vt:lpstr>JavaScript is famous</vt:lpstr>
      <vt:lpstr>Let’s try it out</vt:lpstr>
      <vt:lpstr>Cocktail Party FAQs</vt:lpstr>
      <vt:lpstr>Events</vt:lpstr>
      <vt:lpstr>Events</vt:lpstr>
      <vt:lpstr>Example of an event:</vt:lpstr>
      <vt:lpstr>Let’s try it out now!</vt:lpstr>
      <vt:lpstr>Variables</vt:lpstr>
      <vt:lpstr>JavaScript Variables</vt:lpstr>
      <vt:lpstr>How do we name variables?</vt:lpstr>
      <vt:lpstr>Let’s try it out now</vt:lpstr>
      <vt:lpstr>Data Types</vt:lpstr>
      <vt:lpstr>What types of data can we use in JavaScript?</vt:lpstr>
      <vt:lpstr>Data Types </vt:lpstr>
      <vt:lpstr>Data Types </vt:lpstr>
      <vt:lpstr>Data Types </vt:lpstr>
      <vt:lpstr>Data Types </vt:lpstr>
      <vt:lpstr>Data Types</vt:lpstr>
      <vt:lpstr>Let’s try it out</vt:lpstr>
      <vt:lpstr>Objects</vt:lpstr>
      <vt:lpstr>Objects</vt:lpstr>
      <vt:lpstr>Properties and Methods</vt:lpstr>
      <vt:lpstr>Objects</vt:lpstr>
      <vt:lpstr>Let’s try it out now</vt:lpstr>
      <vt:lpstr>Accessing Object Properties</vt:lpstr>
      <vt:lpstr>Accessing Object Methods</vt:lpstr>
      <vt:lpstr>Functions</vt:lpstr>
      <vt:lpstr>Functions</vt:lpstr>
      <vt:lpstr>JavaScript Function Syntax </vt:lpstr>
      <vt:lpstr>Calling a Function with Arguments</vt:lpstr>
      <vt:lpstr>Let’s try it out</vt:lpstr>
      <vt:lpstr>Operators</vt:lpstr>
      <vt:lpstr>Operators</vt:lpstr>
      <vt:lpstr>Mathematical Expressions &amp; Comparisons</vt:lpstr>
      <vt:lpstr>Let’s try it out!</vt:lpstr>
      <vt:lpstr>Conditions</vt:lpstr>
      <vt:lpstr>Conditional Statements</vt:lpstr>
      <vt:lpstr>If Statement</vt:lpstr>
      <vt:lpstr>If Statement Example</vt:lpstr>
      <vt:lpstr>If.. Else.. Statement</vt:lpstr>
      <vt:lpstr>Let’s try it out now!</vt:lpstr>
      <vt:lpstr>Manipulate HTML</vt:lpstr>
      <vt:lpstr>JavaScript:  Changing HTML Content</vt:lpstr>
      <vt:lpstr>You can easily manipulate HTML contents with JavaScript</vt:lpstr>
      <vt:lpstr>Change images</vt:lpstr>
      <vt:lpstr>You can also toggle images with JavaScript</vt:lpstr>
      <vt:lpstr>Let’s try it out now</vt:lpstr>
      <vt:lpstr>Recap &amp; some good habits to keep..</vt:lpstr>
      <vt:lpstr>Javascript Statements</vt:lpstr>
      <vt:lpstr>JavaScript Code Blocks</vt:lpstr>
      <vt:lpstr>JavaScript Code Blocks</vt:lpstr>
      <vt:lpstr>Before we go further..</vt:lpstr>
      <vt:lpstr>JavaScript is Case Sensitive</vt:lpstr>
      <vt:lpstr>White Space </vt:lpstr>
      <vt:lpstr>White Space </vt:lpstr>
      <vt:lpstr>JavaScript Comments</vt:lpstr>
      <vt:lpstr>Why use jQuery</vt:lpstr>
      <vt:lpstr>In jQuery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Academy</dc:title>
  <dc:creator>Joyce Huang (Adecco)</dc:creator>
  <cp:lastModifiedBy>joycehliting@live.com</cp:lastModifiedBy>
  <cp:revision>135</cp:revision>
  <dcterms:created xsi:type="dcterms:W3CDTF">2013-10-14T00:18:08Z</dcterms:created>
  <dcterms:modified xsi:type="dcterms:W3CDTF">2013-11-18T09:15:45Z</dcterms:modified>
</cp:coreProperties>
</file>