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71" r:id="rId4"/>
    <p:sldId id="272" r:id="rId5"/>
    <p:sldId id="278" r:id="rId6"/>
    <p:sldId id="284" r:id="rId7"/>
    <p:sldId id="281" r:id="rId8"/>
    <p:sldId id="259" r:id="rId9"/>
    <p:sldId id="260" r:id="rId10"/>
    <p:sldId id="270" r:id="rId11"/>
    <p:sldId id="262" r:id="rId12"/>
    <p:sldId id="273" r:id="rId13"/>
    <p:sldId id="263" r:id="rId14"/>
    <p:sldId id="267" r:id="rId15"/>
    <p:sldId id="274" r:id="rId16"/>
    <p:sldId id="279" r:id="rId17"/>
    <p:sldId id="282" r:id="rId18"/>
    <p:sldId id="283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456" autoAdjust="0"/>
    <p:restoredTop sz="93419" autoAdjust="0"/>
  </p:normalViewPr>
  <p:slideViewPr>
    <p:cSldViewPr>
      <p:cViewPr>
        <p:scale>
          <a:sx n="100" d="100"/>
          <a:sy n="100" d="100"/>
        </p:scale>
        <p:origin x="-2040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BCEC4-59EF-4924-85C6-6463810B52A1}" type="datetimeFigureOut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C130E-9B79-40FD-85E9-1CC0B98505C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owto/howto_css_login_form.asp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owto/howto_css_login_form.asp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effect: </a:t>
            </a:r>
            <a:r>
              <a:rPr lang="en-US" dirty="0" smtClean="0">
                <a:hlinkClick r:id="rId3"/>
              </a:rPr>
              <a:t>https://www.w3schools.com/howto/howto_css_login_form.asp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effect: </a:t>
            </a:r>
            <a:r>
              <a:rPr lang="en-US" dirty="0" smtClean="0">
                <a:hlinkClick r:id="rId3"/>
              </a:rPr>
              <a:t>https://www.w3schools.com/howto/howto_css_login_form.asp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Operator dropdown:</a:t>
            </a:r>
          </a:p>
          <a:p>
            <a:r>
              <a:rPr lang="en-US" altLang="zh-TW" b="1" dirty="0" smtClean="0"/>
              <a:t>Number:</a:t>
            </a:r>
            <a:r>
              <a:rPr lang="en-US" altLang="zh-TW" b="1" baseline="0" dirty="0" smtClean="0"/>
              <a:t> </a:t>
            </a:r>
          </a:p>
          <a:p>
            <a:r>
              <a:rPr lang="en-US" altLang="zh-TW" baseline="0" dirty="0" smtClean="0"/>
              <a:t>&lt;</a:t>
            </a:r>
          </a:p>
          <a:p>
            <a:r>
              <a:rPr lang="en-US" altLang="zh-TW" baseline="0" dirty="0" smtClean="0"/>
              <a:t>&gt;</a:t>
            </a:r>
          </a:p>
          <a:p>
            <a:r>
              <a:rPr lang="en-US" altLang="zh-TW" baseline="0" dirty="0" smtClean="0"/>
              <a:t>&lt;=</a:t>
            </a:r>
          </a:p>
          <a:p>
            <a:r>
              <a:rPr lang="en-US" altLang="zh-TW" baseline="0" dirty="0" smtClean="0"/>
              <a:t>&gt;=</a:t>
            </a:r>
          </a:p>
          <a:p>
            <a:r>
              <a:rPr lang="en-US" altLang="zh-TW" baseline="0" dirty="0" smtClean="0"/>
              <a:t>=</a:t>
            </a:r>
          </a:p>
          <a:p>
            <a:r>
              <a:rPr lang="en-US" altLang="zh-TW" baseline="0" dirty="0" smtClean="0"/>
              <a:t>!=</a:t>
            </a:r>
          </a:p>
          <a:p>
            <a:r>
              <a:rPr lang="en-US" altLang="zh-TW" baseline="0" dirty="0" smtClean="0"/>
              <a:t>between</a:t>
            </a:r>
            <a:endParaRPr lang="zh-TW" altLang="en-US" dirty="0" smtClean="0"/>
          </a:p>
          <a:p>
            <a:r>
              <a:rPr lang="en-US" altLang="zh-TW" b="1" dirty="0" smtClean="0"/>
              <a:t>String: </a:t>
            </a:r>
          </a:p>
          <a:p>
            <a:r>
              <a:rPr lang="en-US" altLang="zh-TW" baseline="0" dirty="0" smtClean="0"/>
              <a:t>&lt;</a:t>
            </a:r>
          </a:p>
          <a:p>
            <a:r>
              <a:rPr lang="en-US" altLang="zh-TW" baseline="0" dirty="0" smtClean="0"/>
              <a:t>&gt;</a:t>
            </a:r>
          </a:p>
          <a:p>
            <a:r>
              <a:rPr lang="en-US" altLang="zh-TW" baseline="0" dirty="0" smtClean="0"/>
              <a:t>&lt;=</a:t>
            </a:r>
          </a:p>
          <a:p>
            <a:r>
              <a:rPr lang="en-US" altLang="zh-TW" baseline="0" dirty="0" smtClean="0"/>
              <a:t>&gt;=</a:t>
            </a:r>
          </a:p>
          <a:p>
            <a:r>
              <a:rPr lang="en-US" altLang="zh-TW" baseline="0" dirty="0" smtClean="0"/>
              <a:t>=</a:t>
            </a:r>
          </a:p>
          <a:p>
            <a:r>
              <a:rPr lang="en-US" altLang="zh-TW" baseline="0" dirty="0" smtClean="0"/>
              <a:t>!=</a:t>
            </a:r>
            <a:endParaRPr lang="en-US" altLang="zh-TW" dirty="0" smtClean="0"/>
          </a:p>
          <a:p>
            <a:r>
              <a:rPr lang="en-US" altLang="zh-TW" b="1" dirty="0" smtClean="0"/>
              <a:t>Boolean: </a:t>
            </a:r>
            <a:r>
              <a:rPr lang="en-US" altLang="zh-TW" dirty="0" smtClean="0"/>
              <a:t>(NA)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DFE59-1DA3-406F-94B4-33B1A2438A5C}" type="datetimeFigureOut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DynamoDB</a:t>
            </a:r>
            <a:r>
              <a:rPr lang="en-US" altLang="zh-TW" dirty="0" smtClean="0"/>
              <a:t> Manager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2020/05/06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確認訊息 </a:t>
            </a:r>
            <a:r>
              <a:rPr lang="en-US" altLang="zh-TW" dirty="0" smtClean="0"/>
              <a:t>(</a:t>
            </a:r>
            <a:r>
              <a:rPr lang="zh-TW" altLang="en-US" dirty="0" smtClean="0"/>
              <a:t>覆蓋整版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en-US" altLang="zh-TW" sz="2800" dirty="0" smtClean="0"/>
              <a:t>Confirmation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altLang="zh-TW" sz="2800" dirty="0" smtClean="0"/>
              <a:t>Action Result</a:t>
            </a:r>
            <a:endParaRPr lang="zh-TW" altLang="en-US" sz="2800" dirty="0" smtClean="0"/>
          </a:p>
        </p:txBody>
      </p:sp>
      <p:sp>
        <p:nvSpPr>
          <p:cNvPr id="13" name="矩形 12"/>
          <p:cNvSpPr/>
          <p:nvPr/>
        </p:nvSpPr>
        <p:spPr>
          <a:xfrm>
            <a:off x="500034" y="2214554"/>
            <a:ext cx="3714776" cy="16430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Are you sure you want to </a:t>
            </a:r>
            <a:r>
              <a:rPr lang="en-US" altLang="zh-TW" b="1" dirty="0" smtClean="0"/>
              <a:t>XXX</a:t>
            </a:r>
            <a:r>
              <a:rPr lang="en-US" altLang="zh-TW" dirty="0" smtClean="0"/>
              <a:t>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857224" y="3143248"/>
            <a:ext cx="1357322" cy="5715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Cancel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2428860" y="3143248"/>
            <a:ext cx="1357322" cy="5715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Confirm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14876" y="3714752"/>
            <a:ext cx="3143272" cy="19288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18" name="矩形 17"/>
          <p:cNvSpPr/>
          <p:nvPr/>
        </p:nvSpPr>
        <p:spPr>
          <a:xfrm>
            <a:off x="4714876" y="2214554"/>
            <a:ext cx="3143272" cy="12858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b="1" dirty="0" smtClean="0"/>
              <a:t>Success</a:t>
            </a:r>
            <a:endParaRPr lang="zh-TW" altLang="en-US" b="1" dirty="0"/>
          </a:p>
        </p:txBody>
      </p:sp>
      <p:sp>
        <p:nvSpPr>
          <p:cNvPr id="19" name="圓角矩形 18"/>
          <p:cNvSpPr/>
          <p:nvPr/>
        </p:nvSpPr>
        <p:spPr>
          <a:xfrm>
            <a:off x="5786446" y="2714620"/>
            <a:ext cx="1000132" cy="5715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OK</a:t>
            </a: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5143504" y="4143380"/>
            <a:ext cx="2286016" cy="13573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There’s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something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wrong!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500958" y="371475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428992" y="2714620"/>
            <a:ext cx="24447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/>
              <a:t>Backup</a:t>
            </a:r>
            <a:endParaRPr lang="zh-TW" altLang="en-US" sz="6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32226"/>
            <a:ext cx="6266872" cy="672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8596" y="1000108"/>
            <a:ext cx="8358246" cy="48577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00034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Create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28860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Read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357686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Update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86512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Delete</a:t>
            </a:r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85918" y="71414"/>
            <a:ext cx="5857916" cy="66437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928794" y="3500438"/>
            <a:ext cx="5572164" cy="1785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0" y="0"/>
            <a:ext cx="1840889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Add table records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691257" y="142852"/>
            <a:ext cx="18739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smtClean="0"/>
              <a:t>Add Records</a:t>
            </a:r>
            <a:endParaRPr lang="zh-TW" altLang="en-US" sz="2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579894" y="6190798"/>
            <a:ext cx="93833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Confirm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215206" y="71414"/>
            <a:ext cx="3850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zh-TW" altLang="en-US" sz="3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43570" y="6202940"/>
            <a:ext cx="8066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Cancel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4500562" y="785794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+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285984" y="3655457"/>
            <a:ext cx="7034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attr1: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286116" y="3643314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285984" y="4226961"/>
            <a:ext cx="7034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attr2: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86116" y="4214818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285984" y="4774180"/>
            <a:ext cx="7034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attr3: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286116" y="4762037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000232" y="36433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000232" y="42148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28794" y="1357298"/>
            <a:ext cx="5572164" cy="1785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2285984" y="1512317"/>
            <a:ext cx="7034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attr1: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286116" y="1500174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285984" y="2083821"/>
            <a:ext cx="7034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attr2: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286116" y="2071678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285984" y="2631040"/>
            <a:ext cx="7034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attr3: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286116" y="2618897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000232" y="1500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000232" y="20716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1406" y="1428736"/>
            <a:ext cx="8858312" cy="4643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715272" y="5249962"/>
            <a:ext cx="87415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Update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778948" y="5262104"/>
            <a:ext cx="8066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Cancel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14282" y="2155257"/>
          <a:ext cx="8358246" cy="235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660"/>
                <a:gridCol w="2069660"/>
                <a:gridCol w="2149263"/>
                <a:gridCol w="2069663"/>
              </a:tblGrid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attr1 (key)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attr2 (not key)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attr3 (not key)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C0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/>
                        <a:t>A3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B3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C3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流程圖: 合併 12"/>
          <p:cNvSpPr/>
          <p:nvPr/>
        </p:nvSpPr>
        <p:spPr>
          <a:xfrm>
            <a:off x="3571868" y="229813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合併 13"/>
          <p:cNvSpPr/>
          <p:nvPr/>
        </p:nvSpPr>
        <p:spPr>
          <a:xfrm>
            <a:off x="6000760" y="229813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合併 14"/>
          <p:cNvSpPr/>
          <p:nvPr/>
        </p:nvSpPr>
        <p:spPr>
          <a:xfrm>
            <a:off x="8143900" y="229813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655324"/>
            <a:ext cx="393680" cy="393680"/>
          </a:xfrm>
          <a:prstGeom prst="rect">
            <a:avLst/>
          </a:prstGeom>
          <a:noFill/>
        </p:spPr>
      </p:pic>
      <p:pic>
        <p:nvPicPr>
          <p:cNvPr id="1027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2726762"/>
            <a:ext cx="250804" cy="250804"/>
          </a:xfrm>
          <a:prstGeom prst="rect">
            <a:avLst/>
          </a:prstGeom>
          <a:noFill/>
        </p:spPr>
      </p:pic>
      <p:pic>
        <p:nvPicPr>
          <p:cNvPr id="20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155390"/>
            <a:ext cx="393680" cy="393680"/>
          </a:xfrm>
          <a:prstGeom prst="rect">
            <a:avLst/>
          </a:prstGeom>
          <a:noFill/>
        </p:spPr>
      </p:pic>
      <p:pic>
        <p:nvPicPr>
          <p:cNvPr id="23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3226828"/>
            <a:ext cx="250804" cy="250804"/>
          </a:xfrm>
          <a:prstGeom prst="rect">
            <a:avLst/>
          </a:prstGeom>
          <a:noFill/>
        </p:spPr>
      </p:pic>
      <p:pic>
        <p:nvPicPr>
          <p:cNvPr id="24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584018"/>
            <a:ext cx="393680" cy="393680"/>
          </a:xfrm>
          <a:prstGeom prst="rect">
            <a:avLst/>
          </a:prstGeom>
          <a:noFill/>
        </p:spPr>
      </p:pic>
      <p:pic>
        <p:nvPicPr>
          <p:cNvPr id="25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3655456"/>
            <a:ext cx="250804" cy="250804"/>
          </a:xfrm>
          <a:prstGeom prst="rect">
            <a:avLst/>
          </a:prstGeom>
          <a:noFill/>
        </p:spPr>
      </p:pic>
      <p:pic>
        <p:nvPicPr>
          <p:cNvPr id="26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4084084"/>
            <a:ext cx="393680" cy="393680"/>
          </a:xfrm>
          <a:prstGeom prst="rect">
            <a:avLst/>
          </a:prstGeom>
          <a:noFill/>
        </p:spPr>
      </p:pic>
      <p:pic>
        <p:nvPicPr>
          <p:cNvPr id="27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4155522"/>
            <a:ext cx="250804" cy="250804"/>
          </a:xfrm>
          <a:prstGeom prst="rect">
            <a:avLst/>
          </a:prstGeom>
          <a:noFill/>
        </p:spPr>
      </p:pic>
      <p:sp>
        <p:nvSpPr>
          <p:cNvPr id="28" name="矩形 27"/>
          <p:cNvSpPr/>
          <p:nvPr/>
        </p:nvSpPr>
        <p:spPr>
          <a:xfrm>
            <a:off x="1142976" y="3155390"/>
            <a:ext cx="500066" cy="428628"/>
          </a:xfrm>
          <a:prstGeom prst="rect">
            <a:avLst/>
          </a:prstGeom>
          <a:solidFill>
            <a:schemeClr val="accent2">
              <a:alpha val="28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428596" y="3584018"/>
            <a:ext cx="500066" cy="42862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785786" y="613150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點下使後面方位可編輯</a:t>
            </a:r>
            <a:endParaRPr lang="zh-TW" altLang="en-US" dirty="0"/>
          </a:p>
        </p:txBody>
      </p:sp>
      <p:cxnSp>
        <p:nvCxnSpPr>
          <p:cNvPr id="36" name="直線單箭頭接點 35"/>
          <p:cNvCxnSpPr/>
          <p:nvPr/>
        </p:nvCxnSpPr>
        <p:spPr>
          <a:xfrm rot="16200000" flipH="1">
            <a:off x="321439" y="4548431"/>
            <a:ext cx="164307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3655456"/>
            <a:ext cx="357190" cy="357190"/>
          </a:xfrm>
          <a:prstGeom prst="rect">
            <a:avLst/>
          </a:prstGeom>
          <a:noFill/>
        </p:spPr>
      </p:pic>
      <p:pic>
        <p:nvPicPr>
          <p:cNvPr id="39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4084084"/>
            <a:ext cx="357190" cy="357190"/>
          </a:xfrm>
          <a:prstGeom prst="rect">
            <a:avLst/>
          </a:prstGeom>
          <a:noFill/>
        </p:spPr>
      </p:pic>
      <p:pic>
        <p:nvPicPr>
          <p:cNvPr id="40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3226828"/>
            <a:ext cx="357190" cy="357190"/>
          </a:xfrm>
          <a:prstGeom prst="rect">
            <a:avLst/>
          </a:prstGeom>
          <a:noFill/>
        </p:spPr>
      </p:pic>
      <p:pic>
        <p:nvPicPr>
          <p:cNvPr id="42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2726762"/>
            <a:ext cx="357190" cy="357190"/>
          </a:xfrm>
          <a:prstGeom prst="rect">
            <a:avLst/>
          </a:prstGeom>
          <a:noFill/>
        </p:spPr>
      </p:pic>
      <p:sp>
        <p:nvSpPr>
          <p:cNvPr id="50" name="文字方塊 49"/>
          <p:cNvSpPr txBox="1"/>
          <p:nvPr/>
        </p:nvSpPr>
        <p:spPr>
          <a:xfrm>
            <a:off x="5643570" y="5249962"/>
            <a:ext cx="99373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Reset All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4429124" y="5274246"/>
            <a:ext cx="109145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Delete All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500430" y="6131502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點下使所有</a:t>
            </a:r>
            <a:r>
              <a:rPr lang="en-US" altLang="zh-TW" dirty="0" smtClean="0"/>
              <a:t>X</a:t>
            </a:r>
            <a:r>
              <a:rPr lang="zh-TW" altLang="en-US" dirty="0" smtClean="0"/>
              <a:t>被點並顯示被點</a:t>
            </a:r>
            <a:endParaRPr lang="zh-TW" altLang="en-US" dirty="0"/>
          </a:p>
        </p:txBody>
      </p:sp>
      <p:cxnSp>
        <p:nvCxnSpPr>
          <p:cNvPr id="53" name="直線單箭頭接點 52"/>
          <p:cNvCxnSpPr>
            <a:stCxn id="51" idx="2"/>
            <a:endCxn id="52" idx="0"/>
          </p:cNvCxnSpPr>
          <p:nvPr/>
        </p:nvCxnSpPr>
        <p:spPr>
          <a:xfrm rot="16200000" flipH="1">
            <a:off x="4762399" y="5856030"/>
            <a:ext cx="487924" cy="63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6500826" y="62029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點下使所有修改還原</a:t>
            </a:r>
            <a:endParaRPr lang="zh-TW" altLang="en-US" dirty="0"/>
          </a:p>
        </p:txBody>
      </p:sp>
      <p:cxnSp>
        <p:nvCxnSpPr>
          <p:cNvPr id="58" name="直線單箭頭接點 57"/>
          <p:cNvCxnSpPr>
            <a:stCxn id="50" idx="2"/>
            <a:endCxn id="57" idx="0"/>
          </p:cNvCxnSpPr>
          <p:nvPr/>
        </p:nvCxnSpPr>
        <p:spPr>
          <a:xfrm rot="16200000" flipH="1">
            <a:off x="6594348" y="5165383"/>
            <a:ext cx="583646" cy="1491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1857356" y="5345684"/>
            <a:ext cx="1996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新增的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用綠背</a:t>
            </a:r>
            <a:endParaRPr lang="zh-TW" altLang="en-US" dirty="0"/>
          </a:p>
        </p:txBody>
      </p:sp>
      <p:cxnSp>
        <p:nvCxnSpPr>
          <p:cNvPr id="62" name="直線單箭頭接點 61"/>
          <p:cNvCxnSpPr>
            <a:endCxn id="61" idx="0"/>
          </p:cNvCxnSpPr>
          <p:nvPr/>
        </p:nvCxnSpPr>
        <p:spPr>
          <a:xfrm rot="16200000" flipH="1">
            <a:off x="2184024" y="4673969"/>
            <a:ext cx="987990" cy="355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Users\Joyce\Downloads\iconfinder_sign-add_29906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72" y="4572008"/>
            <a:ext cx="465118" cy="465118"/>
          </a:xfrm>
          <a:prstGeom prst="rect">
            <a:avLst/>
          </a:prstGeom>
          <a:noFill/>
        </p:spPr>
      </p:pic>
      <p:sp>
        <p:nvSpPr>
          <p:cNvPr id="66" name="文字方塊 65"/>
          <p:cNvSpPr txBox="1"/>
          <p:nvPr/>
        </p:nvSpPr>
        <p:spPr>
          <a:xfrm>
            <a:off x="0" y="857232"/>
            <a:ext cx="24847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285720" y="1714488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Query Results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143768" y="1785926"/>
            <a:ext cx="143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Total: 3 items</a:t>
            </a:r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8596" y="1285860"/>
            <a:ext cx="8286808" cy="40719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28596" y="571480"/>
            <a:ext cx="24847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00100" y="3131081"/>
            <a:ext cx="1261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Attribute X: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857488" y="3131081"/>
            <a:ext cx="542928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 number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57488" y="3571876"/>
            <a:ext cx="542928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 string</a:t>
            </a:r>
            <a:endParaRPr lang="zh-TW" alt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57488" y="4000504"/>
            <a:ext cx="542928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Choose…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流程圖: 合併 17"/>
          <p:cNvSpPr/>
          <p:nvPr/>
        </p:nvSpPr>
        <p:spPr>
          <a:xfrm>
            <a:off x="3857620" y="413121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214810" y="3988338"/>
            <a:ext cx="23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(true / false dropdown)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330673" y="3131082"/>
            <a:ext cx="42862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30673" y="3559710"/>
            <a:ext cx="42862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330673" y="3988338"/>
            <a:ext cx="42862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259235" y="4572008"/>
            <a:ext cx="216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(operator dropdown)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22" idx="2"/>
          </p:cNvCxnSpPr>
          <p:nvPr/>
        </p:nvCxnSpPr>
        <p:spPr>
          <a:xfrm rot="16200000" flipH="1">
            <a:off x="2473550" y="4429132"/>
            <a:ext cx="285751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71472" y="2643182"/>
            <a:ext cx="25003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an attribute…</a:t>
            </a:r>
            <a:endParaRPr lang="zh-TW" altLang="en-US" dirty="0"/>
          </a:p>
        </p:txBody>
      </p:sp>
      <p:sp>
        <p:nvSpPr>
          <p:cNvPr id="26" name="流程圖: 合併 25"/>
          <p:cNvSpPr/>
          <p:nvPr/>
        </p:nvSpPr>
        <p:spPr>
          <a:xfrm>
            <a:off x="2714612" y="2786058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7523875" y="4488428"/>
            <a:ext cx="76290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Query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794202" y="0"/>
            <a:ext cx="534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一進到此畫面就先把此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的前</a:t>
            </a:r>
            <a:r>
              <a:rPr lang="en-US" altLang="zh-TW" dirty="0" smtClean="0"/>
              <a:t>100</a:t>
            </a:r>
            <a:r>
              <a:rPr lang="zh-TW" altLang="en-US" dirty="0" smtClean="0"/>
              <a:t>筆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都列出來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00034" y="2214554"/>
            <a:ext cx="200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Query Conditions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42910" y="31432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462635" y="4488428"/>
            <a:ext cx="196688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Clear all conditions</a:t>
            </a:r>
            <a:endParaRPr lang="zh-TW" altLang="en-US" dirty="0"/>
          </a:p>
        </p:txBody>
      </p:sp>
      <p:sp>
        <p:nvSpPr>
          <p:cNvPr id="44" name="流程圖: 合併 43"/>
          <p:cNvSpPr/>
          <p:nvPr/>
        </p:nvSpPr>
        <p:spPr>
          <a:xfrm>
            <a:off x="8429652" y="1345156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5286380" y="1416594"/>
            <a:ext cx="298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(toggle to expand / withdraw)</a:t>
            </a:r>
            <a:endParaRPr lang="zh-TW" altLang="en-US" dirty="0"/>
          </a:p>
        </p:txBody>
      </p:sp>
      <p:cxnSp>
        <p:nvCxnSpPr>
          <p:cNvPr id="46" name="直線單箭頭接點 45"/>
          <p:cNvCxnSpPr/>
          <p:nvPr/>
        </p:nvCxnSpPr>
        <p:spPr>
          <a:xfrm rot="10800000" flipV="1">
            <a:off x="8143901" y="1416592"/>
            <a:ext cx="214321" cy="214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1000100" y="3571876"/>
            <a:ext cx="1261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Attribute Y: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42910" y="358404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000100" y="4000504"/>
            <a:ext cx="1261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mtClean="0"/>
              <a:t>Attribute Z: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2910" y="401267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00034" y="4917056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Query Results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285852" y="550070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見下頁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 rot="16200000" flipH="1">
            <a:off x="1500167" y="5357826"/>
            <a:ext cx="285751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71472" y="1785926"/>
            <a:ext cx="25003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 table…</a:t>
            </a:r>
            <a:endParaRPr lang="zh-TW" altLang="en-US" dirty="0"/>
          </a:p>
        </p:txBody>
      </p:sp>
      <p:sp>
        <p:nvSpPr>
          <p:cNvPr id="33" name="流程圖: 合併 32"/>
          <p:cNvSpPr/>
          <p:nvPr/>
        </p:nvSpPr>
        <p:spPr>
          <a:xfrm>
            <a:off x="2714612" y="192880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500034" y="1357298"/>
            <a:ext cx="14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 Name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4282" y="857232"/>
          <a:ext cx="8643998" cy="141447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1504"/>
                <a:gridCol w="2214578"/>
                <a:gridCol w="2400316"/>
                <a:gridCol w="1728800"/>
                <a:gridCol w="1728800"/>
              </a:tblGrid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attr1 (hash key)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attr2 (range key)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</a:t>
                      </a:r>
                      <a:r>
                        <a:rPr lang="en-US" altLang="zh-TW" baseline="0" dirty="0" smtClean="0"/>
                        <a:t>3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attr4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214282" y="-15555"/>
            <a:ext cx="1505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Added Items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098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928670"/>
            <a:ext cx="177779" cy="177779"/>
          </a:xfrm>
          <a:prstGeom prst="rect">
            <a:avLst/>
          </a:prstGeom>
          <a:noFill/>
        </p:spPr>
      </p:pic>
      <p:pic>
        <p:nvPicPr>
          <p:cNvPr id="10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8" y="928670"/>
            <a:ext cx="177779" cy="177779"/>
          </a:xfrm>
          <a:prstGeom prst="rect">
            <a:avLst/>
          </a:prstGeom>
          <a:noFill/>
        </p:spPr>
      </p:pic>
      <p:pic>
        <p:nvPicPr>
          <p:cNvPr id="11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428736"/>
            <a:ext cx="177779" cy="177779"/>
          </a:xfrm>
          <a:prstGeom prst="rect">
            <a:avLst/>
          </a:prstGeom>
          <a:noFill/>
        </p:spPr>
      </p:pic>
      <p:pic>
        <p:nvPicPr>
          <p:cNvPr id="12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928802"/>
            <a:ext cx="177779" cy="177779"/>
          </a:xfrm>
          <a:prstGeom prst="rect">
            <a:avLst/>
          </a:prstGeom>
          <a:noFill/>
        </p:spPr>
      </p:pic>
      <p:sp>
        <p:nvSpPr>
          <p:cNvPr id="13" name="文字方塊 12"/>
          <p:cNvSpPr txBox="1"/>
          <p:nvPr/>
        </p:nvSpPr>
        <p:spPr>
          <a:xfrm>
            <a:off x="-32" y="2643182"/>
            <a:ext cx="7643866" cy="1015663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addedItems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[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0,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A0, attr2: B0, attr3: C0}},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1,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A1, attr2: B1, attr4: D0}}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]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-32" y="3714752"/>
            <a:ext cx="9286940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&lt;input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type=“text” name={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attrName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value={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this.state.addedItems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attrName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]}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onChange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={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this.handleChangeAddedItems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/&gt;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-32" y="4429132"/>
            <a:ext cx="6643734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&lt;button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={() =&gt;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this.handleDeleteAddedItem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(id)}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/&gt;&lt;button&gt;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0" y="4944729"/>
            <a:ext cx="6643734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&lt;button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={() =&gt;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this.handleDeleteAddedAttr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(id)}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/&gt;&lt;button&gt;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0" y="5444795"/>
            <a:ext cx="2285984" cy="1015663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addedAttrs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[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0, name: “attr3”},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1, name: “attr4”}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]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85720" y="357166"/>
            <a:ext cx="113595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Add Items</a:t>
            </a:r>
            <a:endParaRPr lang="zh-TW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253569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200" b="1" dirty="0" smtClean="0"/>
              <a:t>Manage Table Items</a:t>
            </a:r>
            <a:endParaRPr lang="zh-TW" altLang="en-US" sz="22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7158" y="928670"/>
            <a:ext cx="25003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 table…</a:t>
            </a:r>
            <a:endParaRPr lang="zh-TW" altLang="en-US" dirty="0"/>
          </a:p>
        </p:txBody>
      </p:sp>
      <p:sp>
        <p:nvSpPr>
          <p:cNvPr id="6" name="流程圖: 合併 5"/>
          <p:cNvSpPr/>
          <p:nvPr/>
        </p:nvSpPr>
        <p:spPr>
          <a:xfrm>
            <a:off x="2500298" y="1071546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85720" y="500042"/>
            <a:ext cx="14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 Name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85720" y="1547328"/>
            <a:ext cx="1457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Udate</a:t>
            </a:r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Items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57158" y="1975956"/>
          <a:ext cx="6429419" cy="235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04"/>
                <a:gridCol w="1244404"/>
                <a:gridCol w="1935739"/>
                <a:gridCol w="2004872"/>
              </a:tblGrid>
              <a:tr h="4714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Update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attr1 (hash key)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attr2 (range key)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Delete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Modify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trike="sngStrike" dirty="0" smtClean="0"/>
                        <a:t>A1</a:t>
                      </a:r>
                      <a:r>
                        <a:rPr lang="en-US" altLang="zh-TW" dirty="0" smtClean="0"/>
                        <a:t> A11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trike="sngStrike" dirty="0" smtClean="0"/>
                        <a:t>B1</a:t>
                      </a:r>
                      <a:r>
                        <a:rPr lang="en-US" altLang="zh-TW" dirty="0" smtClean="0"/>
                        <a:t> B11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Add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/>
                        <a:t>A3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B3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5" name="流程圖: 合併 44"/>
          <p:cNvSpPr/>
          <p:nvPr/>
        </p:nvSpPr>
        <p:spPr>
          <a:xfrm>
            <a:off x="2571736" y="2643182"/>
            <a:ext cx="142876" cy="71438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流程圖: 合併 45"/>
          <p:cNvSpPr/>
          <p:nvPr/>
        </p:nvSpPr>
        <p:spPr>
          <a:xfrm>
            <a:off x="2571736" y="3143248"/>
            <a:ext cx="142876" cy="71438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流程圖: 合併 46"/>
          <p:cNvSpPr/>
          <p:nvPr/>
        </p:nvSpPr>
        <p:spPr>
          <a:xfrm>
            <a:off x="2571736" y="3643314"/>
            <a:ext cx="142876" cy="71438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流程圖: 合併 47"/>
          <p:cNvSpPr/>
          <p:nvPr/>
        </p:nvSpPr>
        <p:spPr>
          <a:xfrm>
            <a:off x="2571736" y="4071942"/>
            <a:ext cx="142876" cy="71438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7929586" y="4429132"/>
            <a:ext cx="87415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Update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357158" y="4500570"/>
            <a:ext cx="16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Total: </a:t>
            </a:r>
            <a:r>
              <a:rPr lang="en-US" altLang="zh-TW" b="1" dirty="0" smtClean="0">
                <a:solidFill>
                  <a:srgbClr val="CC00FF"/>
                </a:solidFill>
              </a:rPr>
              <a:t>4</a:t>
            </a:r>
            <a:r>
              <a:rPr lang="en-US" altLang="zh-TW" dirty="0" smtClean="0"/>
              <a:t> records</a:t>
            </a:r>
            <a:endParaRPr lang="zh-TW" altLang="en-US" dirty="0"/>
          </a:p>
        </p:txBody>
      </p:sp>
      <p:sp>
        <p:nvSpPr>
          <p:cNvPr id="72" name="流程圖: 合併 71"/>
          <p:cNvSpPr/>
          <p:nvPr/>
        </p:nvSpPr>
        <p:spPr>
          <a:xfrm>
            <a:off x="4500562" y="2071678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流程圖: 合併 72"/>
          <p:cNvSpPr/>
          <p:nvPr/>
        </p:nvSpPr>
        <p:spPr>
          <a:xfrm>
            <a:off x="6500826" y="2143116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857356" y="571480"/>
            <a:ext cx="949299" cy="27699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tableName</a:t>
            </a:r>
            <a:endParaRPr lang="zh-TW" altLang="en-US" sz="1200" dirty="0" smtClean="0">
              <a:solidFill>
                <a:schemeClr val="bg1"/>
              </a:solidFill>
              <a:latin typeface="Consolas" pitchFamily="49" charset="0"/>
              <a:ea typeface="Cambria Math" pitchFamily="18" charset="0"/>
              <a:cs typeface="Consolas" pitchFamily="49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857356" y="4786322"/>
            <a:ext cx="5857916" cy="138499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items: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[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0,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updateMethod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delete,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A0, attr2: B0}},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1,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updateMethod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modify,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A1, attr2: B1}},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2,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updateMethod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add,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A2, attr2: B2}},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3,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updateMethod</a:t>
            </a:r>
            <a:r>
              <a:rPr lang="en-US" altLang="zh-TW" sz="120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(</a:t>
            </a:r>
            <a:r>
              <a:rPr lang="en-US" altLang="zh-TW" sz="120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  <a:sym typeface="Wingdings" pitchFamily="2" charset="2"/>
              </a:rPr>
              <a:t>empty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  <a:sym typeface="Wingdings" pitchFamily="2" charset="2"/>
              </a:rPr>
              <a:t>)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A2, attr2: B2}},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]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429388" y="1285860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(</a:t>
            </a:r>
            <a:r>
              <a:rPr lang="zh-TW" altLang="en-US" sz="1400" dirty="0" smtClean="0"/>
              <a:t>見後頁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cxnSp>
        <p:nvCxnSpPr>
          <p:cNvPr id="37" name="直線單箭頭接點 36"/>
          <p:cNvCxnSpPr/>
          <p:nvPr/>
        </p:nvCxnSpPr>
        <p:spPr>
          <a:xfrm rot="5400000" flipH="1" flipV="1">
            <a:off x="6500826" y="1714489"/>
            <a:ext cx="500067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2857488" y="1500174"/>
            <a:ext cx="145866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Add Attribute</a:t>
            </a:r>
            <a:endParaRPr lang="zh-TW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3071802" y="785794"/>
            <a:ext cx="629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/>
              <a:t>Add</a:t>
            </a:r>
          </a:p>
          <a:p>
            <a:r>
              <a:rPr lang="en-US" altLang="zh-TW" sz="1200" dirty="0" smtClean="0"/>
              <a:t>Delete</a:t>
            </a:r>
          </a:p>
          <a:p>
            <a:r>
              <a:rPr lang="en-US" altLang="zh-TW" sz="1200" dirty="0" smtClean="0"/>
              <a:t>Modify</a:t>
            </a:r>
          </a:p>
        </p:txBody>
      </p:sp>
      <p:graphicFrame>
        <p:nvGraphicFramePr>
          <p:cNvPr id="98" name="表格 97"/>
          <p:cNvGraphicFramePr>
            <a:graphicFrameLocks noGrp="1"/>
          </p:cNvGraphicFramePr>
          <p:nvPr/>
        </p:nvGraphicFramePr>
        <p:xfrm>
          <a:off x="6858016" y="2000240"/>
          <a:ext cx="2000264" cy="23574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8694"/>
                <a:gridCol w="1071570"/>
              </a:tblGrid>
              <a:tr h="4714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</a:t>
                      </a:r>
                      <a:r>
                        <a:rPr lang="en-US" altLang="zh-TW" baseline="0" dirty="0" smtClean="0"/>
                        <a:t>3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attr4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D0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9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96" y="2071678"/>
            <a:ext cx="177779" cy="177779"/>
          </a:xfrm>
          <a:prstGeom prst="rect">
            <a:avLst/>
          </a:prstGeom>
          <a:noFill/>
        </p:spPr>
      </p:pic>
      <p:pic>
        <p:nvPicPr>
          <p:cNvPr id="100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43966" y="2071678"/>
            <a:ext cx="177779" cy="177779"/>
          </a:xfrm>
          <a:prstGeom prst="rect">
            <a:avLst/>
          </a:prstGeom>
          <a:noFill/>
        </p:spPr>
      </p:pic>
      <p:sp>
        <p:nvSpPr>
          <p:cNvPr id="105" name="矩形 104"/>
          <p:cNvSpPr/>
          <p:nvPr/>
        </p:nvSpPr>
        <p:spPr>
          <a:xfrm>
            <a:off x="857224" y="2571744"/>
            <a:ext cx="214314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>
            <a:off x="857224" y="3071810"/>
            <a:ext cx="214314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/>
          <p:cNvSpPr/>
          <p:nvPr/>
        </p:nvSpPr>
        <p:spPr>
          <a:xfrm>
            <a:off x="857224" y="3571876"/>
            <a:ext cx="214314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/>
          <p:cNvSpPr/>
          <p:nvPr/>
        </p:nvSpPr>
        <p:spPr>
          <a:xfrm>
            <a:off x="857224" y="4000504"/>
            <a:ext cx="214314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/>
          <p:cNvCxnSpPr>
            <a:endCxn id="96" idx="1"/>
          </p:cNvCxnSpPr>
          <p:nvPr/>
        </p:nvCxnSpPr>
        <p:spPr>
          <a:xfrm rot="5400000" flipH="1" flipV="1">
            <a:off x="2233253" y="1304567"/>
            <a:ext cx="103415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1714480" y="1500174"/>
            <a:ext cx="1046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Add Item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/>
          <p:cNvSpPr txBox="1"/>
          <p:nvPr/>
        </p:nvSpPr>
        <p:spPr>
          <a:xfrm>
            <a:off x="3428992" y="0"/>
            <a:ext cx="29967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err="1" smtClean="0"/>
              <a:t>DynamoDB</a:t>
            </a:r>
            <a:r>
              <a:rPr lang="en-US" altLang="zh-TW" sz="2600" dirty="0" smtClean="0"/>
              <a:t> Manager</a:t>
            </a:r>
            <a:endParaRPr lang="zh-TW" altLang="en-US" sz="26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28596" y="642918"/>
            <a:ext cx="1661160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Overview</a:t>
            </a:r>
            <a:endParaRPr lang="zh-TW" altLang="en-US" sz="2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087217" y="642918"/>
            <a:ext cx="189148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Tables</a:t>
            </a:r>
            <a:endParaRPr lang="zh-TW" altLang="en-US" sz="2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44605" y="642918"/>
            <a:ext cx="2484783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22" name="矩形 21"/>
          <p:cNvSpPr/>
          <p:nvPr/>
        </p:nvSpPr>
        <p:spPr>
          <a:xfrm>
            <a:off x="428596" y="1071546"/>
            <a:ext cx="8286808" cy="27146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71472" y="1214422"/>
            <a:ext cx="26795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 Name: My Test DB</a:t>
            </a:r>
            <a:endParaRPr lang="zh-TW" altLang="en-US" sz="22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71472" y="1785926"/>
            <a:ext cx="20765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Table Number: 5</a:t>
            </a:r>
            <a:endParaRPr lang="zh-TW" altLang="en-US" sz="22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71472" y="2357430"/>
            <a:ext cx="12395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Size: 1GB</a:t>
            </a:r>
            <a:endParaRPr lang="zh-TW" alt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/>
          <p:cNvSpPr txBox="1"/>
          <p:nvPr/>
        </p:nvSpPr>
        <p:spPr>
          <a:xfrm>
            <a:off x="3428992" y="0"/>
            <a:ext cx="29967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err="1" smtClean="0"/>
              <a:t>DynamoDB</a:t>
            </a:r>
            <a:r>
              <a:rPr lang="en-US" altLang="zh-TW" sz="2600" dirty="0" smtClean="0"/>
              <a:t> Manager</a:t>
            </a:r>
            <a:endParaRPr lang="zh-TW" altLang="en-US" sz="2600" dirty="0"/>
          </a:p>
        </p:txBody>
      </p:sp>
      <p:sp>
        <p:nvSpPr>
          <p:cNvPr id="33" name="矩形 32"/>
          <p:cNvSpPr/>
          <p:nvPr/>
        </p:nvSpPr>
        <p:spPr>
          <a:xfrm>
            <a:off x="428596" y="1071546"/>
            <a:ext cx="8286808" cy="21431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0034" y="1702346"/>
            <a:ext cx="81439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00034" y="2631040"/>
            <a:ext cx="81439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28596" y="642918"/>
            <a:ext cx="166116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 Overview</a:t>
            </a:r>
            <a:endParaRPr lang="zh-TW" altLang="en-US" sz="2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087217" y="642918"/>
            <a:ext cx="1891480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Tables</a:t>
            </a:r>
            <a:endParaRPr lang="zh-TW" altLang="en-US" sz="2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44605" y="642918"/>
            <a:ext cx="2484783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18" name="流程圖: 合併 17"/>
          <p:cNvSpPr/>
          <p:nvPr/>
        </p:nvSpPr>
        <p:spPr>
          <a:xfrm>
            <a:off x="8286776" y="184522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流程圖: 合併 22"/>
          <p:cNvSpPr/>
          <p:nvPr/>
        </p:nvSpPr>
        <p:spPr>
          <a:xfrm>
            <a:off x="8286776" y="2714620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428596" y="1285860"/>
            <a:ext cx="151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Create a table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28596" y="2214554"/>
            <a:ext cx="143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Delete tables</a:t>
            </a:r>
            <a:endParaRPr lang="zh-TW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8596" y="1071546"/>
            <a:ext cx="8286808" cy="7858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00034" y="1214422"/>
            <a:ext cx="201172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 table…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428992" y="0"/>
            <a:ext cx="29967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err="1" smtClean="0"/>
              <a:t>DynamoDB</a:t>
            </a:r>
            <a:r>
              <a:rPr lang="en-US" altLang="zh-TW" sz="2600" dirty="0" smtClean="0"/>
              <a:t> Manager</a:t>
            </a:r>
            <a:endParaRPr lang="zh-TW" altLang="en-US" sz="2600" dirty="0"/>
          </a:p>
        </p:txBody>
      </p:sp>
      <p:sp>
        <p:nvSpPr>
          <p:cNvPr id="29" name="流程圖: 合併 28"/>
          <p:cNvSpPr/>
          <p:nvPr/>
        </p:nvSpPr>
        <p:spPr>
          <a:xfrm>
            <a:off x="2143108" y="1357298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28596" y="642918"/>
            <a:ext cx="166116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 Overview</a:t>
            </a:r>
            <a:endParaRPr lang="zh-TW" altLang="en-US" sz="2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087217" y="642918"/>
            <a:ext cx="189148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Tables</a:t>
            </a:r>
            <a:endParaRPr lang="zh-TW" altLang="en-US" sz="2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44605" y="642918"/>
            <a:ext cx="2484783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253569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200" b="1" dirty="0" smtClean="0"/>
              <a:t>Manage Table Items</a:t>
            </a:r>
            <a:endParaRPr lang="zh-TW" altLang="en-US" sz="22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7158" y="928670"/>
            <a:ext cx="25003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 table…</a:t>
            </a:r>
            <a:endParaRPr lang="zh-TW" altLang="en-US" dirty="0"/>
          </a:p>
        </p:txBody>
      </p:sp>
      <p:sp>
        <p:nvSpPr>
          <p:cNvPr id="6" name="流程圖: 合併 5"/>
          <p:cNvSpPr/>
          <p:nvPr/>
        </p:nvSpPr>
        <p:spPr>
          <a:xfrm>
            <a:off x="2500298" y="1071546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85720" y="500042"/>
            <a:ext cx="14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 Name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85720" y="1547328"/>
            <a:ext cx="1592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Update Items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929586" y="4500570"/>
            <a:ext cx="87415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Update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857356" y="571480"/>
            <a:ext cx="949299" cy="27699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tableName</a:t>
            </a:r>
            <a:endParaRPr lang="zh-TW" altLang="en-US" sz="1200" dirty="0" smtClean="0">
              <a:solidFill>
                <a:schemeClr val="bg1"/>
              </a:solidFill>
              <a:latin typeface="Consolas" pitchFamily="49" charset="0"/>
              <a:ea typeface="Cambria Math" pitchFamily="18" charset="0"/>
              <a:cs typeface="Consolas" pitchFamily="49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857356" y="5115839"/>
            <a:ext cx="5857916" cy="138499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items: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[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0,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updateMethod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delete,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A0, attr2: B0}},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1,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updateMethod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modify,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A1, attr2: B1}},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2,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updateMethod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add,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A2, attr2: B2}},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3,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updateMethod</a:t>
            </a:r>
            <a:r>
              <a:rPr lang="en-US" altLang="zh-TW" sz="120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(</a:t>
            </a:r>
            <a:r>
              <a:rPr lang="en-US" altLang="zh-TW" sz="120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  <a:sym typeface="Wingdings" pitchFamily="2" charset="2"/>
              </a:rPr>
              <a:t>empty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  <a:sym typeface="Wingdings" pitchFamily="2" charset="2"/>
              </a:rPr>
              <a:t>)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A2, attr2: B2}},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]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3000364" y="1500174"/>
            <a:ext cx="145866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Add Attribute</a:t>
            </a:r>
            <a:endParaRPr lang="zh-TW" altLang="en-US" dirty="0"/>
          </a:p>
        </p:txBody>
      </p:sp>
      <p:graphicFrame>
        <p:nvGraphicFramePr>
          <p:cNvPr id="98" name="表格 97"/>
          <p:cNvGraphicFramePr>
            <a:graphicFrameLocks noGrp="1"/>
          </p:cNvGraphicFramePr>
          <p:nvPr/>
        </p:nvGraphicFramePr>
        <p:xfrm>
          <a:off x="6858016" y="2071678"/>
          <a:ext cx="2000264" cy="23574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8694"/>
                <a:gridCol w="1071570"/>
              </a:tblGrid>
              <a:tr h="4714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</a:t>
                      </a:r>
                      <a:r>
                        <a:rPr lang="en-US" altLang="zh-TW" baseline="0" dirty="0" smtClean="0"/>
                        <a:t>3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attr4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D0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9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96" y="2143116"/>
            <a:ext cx="177779" cy="177779"/>
          </a:xfrm>
          <a:prstGeom prst="rect">
            <a:avLst/>
          </a:prstGeom>
          <a:noFill/>
        </p:spPr>
      </p:pic>
      <p:pic>
        <p:nvPicPr>
          <p:cNvPr id="100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43966" y="2143116"/>
            <a:ext cx="177779" cy="177779"/>
          </a:xfrm>
          <a:prstGeom prst="rect">
            <a:avLst/>
          </a:prstGeom>
          <a:noFill/>
        </p:spPr>
      </p:pic>
      <p:sp>
        <p:nvSpPr>
          <p:cNvPr id="40" name="文字方塊 39"/>
          <p:cNvSpPr txBox="1"/>
          <p:nvPr/>
        </p:nvSpPr>
        <p:spPr>
          <a:xfrm>
            <a:off x="1857356" y="1500174"/>
            <a:ext cx="1046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Add Item</a:t>
            </a:r>
            <a:endParaRPr lang="zh-TW" altLang="en-US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57158" y="2071678"/>
          <a:ext cx="6096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Delete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Name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/>
                        <a:t>Type</a:t>
                      </a:r>
                      <a:endParaRPr lang="zh-TW" alt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number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binary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Key Type</a:t>
                      </a:r>
                      <a:endParaRPr lang="zh-TW" altLang="en-US" b="1" dirty="0"/>
                    </a:p>
                  </a:txBody>
                  <a:tcPr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HASH</a:t>
                      </a:r>
                      <a:endParaRPr lang="zh-TW" altLang="en-US" dirty="0"/>
                    </a:p>
                  </a:txBody>
                  <a:tcPr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RANGE</a:t>
                      </a:r>
                      <a:endParaRPr lang="zh-TW" altLang="en-US" dirty="0"/>
                    </a:p>
                  </a:txBody>
                  <a:tcPr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NON-KEY</a:t>
                      </a:r>
                      <a:endParaRPr lang="zh-TW" altLang="en-US" dirty="0"/>
                    </a:p>
                  </a:txBody>
                  <a:tcPr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trike="sngStrike" dirty="0" smtClean="0"/>
                        <a:t>A1</a:t>
                      </a:r>
                      <a:r>
                        <a:rPr lang="en-US" altLang="zh-TW" dirty="0" smtClean="0"/>
                        <a:t> A11</a:t>
                      </a:r>
                      <a:endParaRPr lang="zh-TW" altLang="en-US" dirty="0"/>
                    </a:p>
                  </a:txBody>
                  <a:tcP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A3</a:t>
                      </a:r>
                      <a:endParaRPr lang="zh-TW" altLang="en-US" dirty="0"/>
                    </a:p>
                  </a:txBody>
                  <a:tcP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Add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428596" y="3223439"/>
            <a:ext cx="135732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1200" dirty="0" smtClean="0"/>
              <a:t>(Update…) Modify</a:t>
            </a:r>
            <a:endParaRPr lang="zh-TW" altLang="en-US" sz="1200" dirty="0"/>
          </a:p>
        </p:txBody>
      </p:sp>
      <p:sp>
        <p:nvSpPr>
          <p:cNvPr id="33" name="流程圖: 合併 32"/>
          <p:cNvSpPr/>
          <p:nvPr/>
        </p:nvSpPr>
        <p:spPr>
          <a:xfrm>
            <a:off x="1643042" y="3286124"/>
            <a:ext cx="142876" cy="71438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214282" y="4330021"/>
            <a:ext cx="1671740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Delete</a:t>
            </a:r>
          </a:p>
          <a:p>
            <a:r>
              <a:rPr lang="en-US" altLang="zh-TW" dirty="0" smtClean="0"/>
              <a:t>Modify</a:t>
            </a:r>
          </a:p>
          <a:p>
            <a:r>
              <a:rPr lang="en-US" altLang="zh-TW" dirty="0" smtClean="0"/>
              <a:t>Reverse Change</a:t>
            </a:r>
            <a:endParaRPr lang="zh-TW" altLang="en-US" dirty="0"/>
          </a:p>
        </p:txBody>
      </p:sp>
      <p:cxnSp>
        <p:nvCxnSpPr>
          <p:cNvPr id="37" name="直線單箭頭接點 36"/>
          <p:cNvCxnSpPr>
            <a:stCxn id="33" idx="2"/>
            <a:endCxn id="34" idx="0"/>
          </p:cNvCxnSpPr>
          <p:nvPr/>
        </p:nvCxnSpPr>
        <p:spPr>
          <a:xfrm rot="5400000">
            <a:off x="896087" y="3511627"/>
            <a:ext cx="972459" cy="664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928794" y="2143116"/>
            <a:ext cx="214314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428992" y="2143116"/>
            <a:ext cx="214314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929190" y="2143116"/>
            <a:ext cx="214314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785040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200" b="1" dirty="0" smtClean="0"/>
              <a:t>Add Attribute</a:t>
            </a:r>
            <a:endParaRPr lang="zh-TW" altLang="en-US" sz="2200" b="1" dirty="0"/>
          </a:p>
        </p:txBody>
      </p:sp>
      <p:sp>
        <p:nvSpPr>
          <p:cNvPr id="5" name="圓角矩形 4"/>
          <p:cNvSpPr/>
          <p:nvPr/>
        </p:nvSpPr>
        <p:spPr>
          <a:xfrm>
            <a:off x="1928794" y="1785926"/>
            <a:ext cx="4643470" cy="22145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500430" y="1857364"/>
            <a:ext cx="1603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Add Attribute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85984" y="2357430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Name:</a:t>
            </a:r>
            <a:endParaRPr lang="zh-TW" altLang="en-US" sz="16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285984" y="2773916"/>
            <a:ext cx="63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Type:</a:t>
            </a:r>
            <a:endParaRPr lang="zh-TW" altLang="en-US" sz="1600" dirty="0"/>
          </a:p>
        </p:txBody>
      </p:sp>
      <p:grpSp>
        <p:nvGrpSpPr>
          <p:cNvPr id="11" name="群組 10"/>
          <p:cNvGrpSpPr/>
          <p:nvPr/>
        </p:nvGrpSpPr>
        <p:grpSpPr>
          <a:xfrm>
            <a:off x="3071802" y="2773916"/>
            <a:ext cx="1214446" cy="369332"/>
            <a:chOff x="500034" y="1214422"/>
            <a:chExt cx="1214446" cy="369332"/>
          </a:xfrm>
        </p:grpSpPr>
        <p:sp>
          <p:nvSpPr>
            <p:cNvPr id="9" name="文字方塊 8"/>
            <p:cNvSpPr txBox="1"/>
            <p:nvPr/>
          </p:nvSpPr>
          <p:spPr>
            <a:xfrm>
              <a:off x="500034" y="1214422"/>
              <a:ext cx="121444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10" name="流程圖: 合併 9"/>
            <p:cNvSpPr/>
            <p:nvPr/>
          </p:nvSpPr>
          <p:spPr>
            <a:xfrm>
              <a:off x="1428728" y="1357298"/>
              <a:ext cx="142876" cy="71438"/>
            </a:xfrm>
            <a:prstGeom prst="flowChartMerg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3071802" y="2357430"/>
            <a:ext cx="121444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786446" y="3500438"/>
            <a:ext cx="4571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OK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857752" y="3500438"/>
            <a:ext cx="80663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Cancel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508233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200" b="1" dirty="0" smtClean="0"/>
              <a:t>Filter Items</a:t>
            </a:r>
            <a:endParaRPr lang="zh-TW" altLang="en-US" sz="2200" b="1" dirty="0"/>
          </a:p>
        </p:txBody>
      </p:sp>
      <p:sp>
        <p:nvSpPr>
          <p:cNvPr id="5" name="矩形 4"/>
          <p:cNvSpPr/>
          <p:nvPr/>
        </p:nvSpPr>
        <p:spPr>
          <a:xfrm>
            <a:off x="2681112" y="714356"/>
            <a:ext cx="6357982" cy="1785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151253" y="2059536"/>
            <a:ext cx="9383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Confirm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161025" y="2059536"/>
            <a:ext cx="80663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Cancel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57158" y="4000503"/>
          <a:ext cx="2357454" cy="235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/>
              </a:tblGrid>
              <a:tr h="4714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attr1 (hash key)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r>
                        <a:rPr lang="en-US" altLang="zh-TW" strike="sngStrike" dirty="0" smtClean="0"/>
                        <a:t>A1</a:t>
                      </a:r>
                      <a:r>
                        <a:rPr lang="en-US" altLang="zh-TW" dirty="0" smtClean="0"/>
                        <a:t> A11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/>
                        <a:t>A3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流程圖: 合併 12"/>
          <p:cNvSpPr/>
          <p:nvPr/>
        </p:nvSpPr>
        <p:spPr>
          <a:xfrm>
            <a:off x="2428860" y="4143379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071670" y="857232"/>
            <a:ext cx="57150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928926" y="4071941"/>
            <a:ext cx="4929222" cy="193899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filterConditions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[</a:t>
            </a:r>
          </a:p>
          <a:p>
            <a:r>
              <a:rPr lang="en-US" altLang="zh-TW" sz="1200" b="1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attr1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[{id: 0, logic: and, operator: &lt;, value: A3},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 {id: 1, logic: and, operator : &gt;, value: A0},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 {id: 2, logic: or, operator : &gt;, value: A0}],</a:t>
            </a:r>
          </a:p>
          <a:p>
            <a:r>
              <a:rPr lang="en-US" altLang="zh-TW" sz="1200" b="1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attr2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[{id: 0, logic: and, operator: &lt;, value: B3},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 {id: 1, logic: and, operator : &gt;, value: B0}]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]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681112" y="714356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attr1 (string)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109872" y="1000108"/>
            <a:ext cx="185738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&lt;</a:t>
            </a:r>
            <a:endParaRPr lang="zh-TW" altLang="en-US" dirty="0"/>
          </a:p>
        </p:txBody>
      </p:sp>
      <p:sp>
        <p:nvSpPr>
          <p:cNvPr id="21" name="流程圖: 合併 20"/>
          <p:cNvSpPr/>
          <p:nvPr/>
        </p:nvSpPr>
        <p:spPr>
          <a:xfrm>
            <a:off x="5681508" y="114298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6253012" y="1000108"/>
            <a:ext cx="257176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A3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09872" y="714356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= != &lt; &gt; &lt;= &gt;=</a:t>
            </a:r>
            <a:endParaRPr lang="zh-TW" altLang="en-US" sz="1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752550" y="2059536"/>
            <a:ext cx="152958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Add Condition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252616" y="1500174"/>
            <a:ext cx="77629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and</a:t>
            </a:r>
            <a:endParaRPr lang="zh-TW" altLang="en-US" dirty="0"/>
          </a:p>
        </p:txBody>
      </p:sp>
      <p:sp>
        <p:nvSpPr>
          <p:cNvPr id="28" name="流程圖: 合併 27"/>
          <p:cNvSpPr/>
          <p:nvPr/>
        </p:nvSpPr>
        <p:spPr>
          <a:xfrm>
            <a:off x="3743158" y="1633526"/>
            <a:ext cx="204790" cy="133352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4109872" y="1500174"/>
            <a:ext cx="185738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&gt;</a:t>
            </a:r>
            <a:endParaRPr lang="zh-TW" altLang="en-US" dirty="0"/>
          </a:p>
        </p:txBody>
      </p:sp>
      <p:sp>
        <p:nvSpPr>
          <p:cNvPr id="33" name="流程圖: 合併 32"/>
          <p:cNvSpPr/>
          <p:nvPr/>
        </p:nvSpPr>
        <p:spPr>
          <a:xfrm>
            <a:off x="5681508" y="1643050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6253012" y="1500174"/>
            <a:ext cx="257176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A0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252616" y="1214422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and or</a:t>
            </a:r>
            <a:endParaRPr lang="zh-TW" altLang="en-US" sz="1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000364" y="142852"/>
            <a:ext cx="185738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=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2000232" y="142852"/>
            <a:ext cx="98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(default)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072066" y="142852"/>
            <a:ext cx="185738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A3</a:t>
            </a:r>
            <a:endParaRPr lang="zh-TW" altLang="en-US" dirty="0"/>
          </a:p>
        </p:txBody>
      </p:sp>
      <p:sp>
        <p:nvSpPr>
          <p:cNvPr id="41" name="流程圖: 合併 40"/>
          <p:cNvSpPr/>
          <p:nvPr/>
        </p:nvSpPr>
        <p:spPr>
          <a:xfrm>
            <a:off x="6643702" y="285728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6929454" y="142852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A0 A1 A2 A3</a:t>
            </a:r>
            <a:endParaRPr lang="zh-TW" altLang="en-US" sz="1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4324186" y="2059536"/>
            <a:ext cx="201689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Clear All Conditions</a:t>
            </a:r>
            <a:endParaRPr lang="zh-TW" altLang="en-US" dirty="0"/>
          </a:p>
        </p:txBody>
      </p:sp>
      <p:pic>
        <p:nvPicPr>
          <p:cNvPr id="45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6864" y="1571612"/>
            <a:ext cx="177779" cy="177779"/>
          </a:xfrm>
          <a:prstGeom prst="rect">
            <a:avLst/>
          </a:prstGeom>
          <a:noFill/>
        </p:spPr>
      </p:pic>
      <p:sp>
        <p:nvSpPr>
          <p:cNvPr id="57" name="文字方塊 56"/>
          <p:cNvSpPr txBox="1"/>
          <p:nvPr/>
        </p:nvSpPr>
        <p:spPr>
          <a:xfrm>
            <a:off x="7610334" y="2500306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(</a:t>
            </a:r>
            <a:r>
              <a:rPr lang="zh-TW" altLang="en-US" sz="1400" dirty="0" smtClean="0"/>
              <a:t>只允許</a:t>
            </a:r>
            <a:r>
              <a:rPr lang="en-US" altLang="zh-TW" sz="1400" dirty="0" smtClean="0"/>
              <a:t>2</a:t>
            </a:r>
            <a:r>
              <a:rPr lang="zh-TW" altLang="en-US" sz="1400" dirty="0" smtClean="0"/>
              <a:t>個條件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214282" y="714356"/>
          <a:ext cx="1904992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8628"/>
                <a:gridCol w="1476364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 smtClean="0"/>
                        <a:t>Filter…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Select All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0" name="直線單箭頭接點 59"/>
          <p:cNvCxnSpPr/>
          <p:nvPr/>
        </p:nvCxnSpPr>
        <p:spPr>
          <a:xfrm rot="16200000" flipV="1">
            <a:off x="1214415" y="2714620"/>
            <a:ext cx="1285885" cy="1143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流程圖: 合併 65"/>
          <p:cNvSpPr/>
          <p:nvPr/>
        </p:nvSpPr>
        <p:spPr>
          <a:xfrm rot="16200000">
            <a:off x="1893075" y="821513"/>
            <a:ext cx="178595" cy="107157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85918" y="428628"/>
            <a:ext cx="5929354" cy="6429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71868" y="845090"/>
            <a:ext cx="3000396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57356" y="3429000"/>
            <a:ext cx="5643602" cy="12858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785918" y="845090"/>
            <a:ext cx="18169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solidFill>
                  <a:srgbClr val="FF0000"/>
                </a:solidFill>
              </a:rPr>
              <a:t>*</a:t>
            </a:r>
            <a:r>
              <a:rPr lang="en-US" altLang="zh-TW" sz="2200" dirty="0" smtClean="0"/>
              <a:t> Table Name:</a:t>
            </a:r>
            <a:endParaRPr lang="zh-TW" altLang="en-US" sz="2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857356" y="3429000"/>
            <a:ext cx="15547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Key Schema</a:t>
            </a:r>
            <a:endParaRPr lang="zh-TW" altLang="en-US" sz="2200" dirty="0"/>
          </a:p>
        </p:txBody>
      </p:sp>
      <p:sp>
        <p:nvSpPr>
          <p:cNvPr id="23" name="矩形 22"/>
          <p:cNvSpPr/>
          <p:nvPr/>
        </p:nvSpPr>
        <p:spPr>
          <a:xfrm>
            <a:off x="3357554" y="3857628"/>
            <a:ext cx="400052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Choose an attribute…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57356" y="1357298"/>
            <a:ext cx="5643602" cy="19288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857356" y="1357298"/>
            <a:ext cx="2519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Attribute Definitions</a:t>
            </a:r>
            <a:endParaRPr lang="zh-TW" altLang="en-US" sz="22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500298" y="2285992"/>
            <a:ext cx="11430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String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786182" y="2285992"/>
            <a:ext cx="364333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attribute name…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57356" y="4917056"/>
            <a:ext cx="5643602" cy="12858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857356" y="4917056"/>
            <a:ext cx="29315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Provisioned Throughput</a:t>
            </a:r>
            <a:endParaRPr lang="zh-TW" altLang="en-US" sz="2200" dirty="0"/>
          </a:p>
        </p:txBody>
      </p:sp>
      <p:sp>
        <p:nvSpPr>
          <p:cNvPr id="44" name="矩形 43"/>
          <p:cNvSpPr/>
          <p:nvPr/>
        </p:nvSpPr>
        <p:spPr>
          <a:xfrm>
            <a:off x="4286248" y="5345684"/>
            <a:ext cx="3143272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286248" y="5774312"/>
            <a:ext cx="3143272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6715140" y="6321532"/>
            <a:ext cx="79900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Create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072066" y="6345816"/>
            <a:ext cx="155042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Clear All Fields</a:t>
            </a:r>
            <a:endParaRPr lang="zh-TW" altLang="en-US" dirty="0"/>
          </a:p>
        </p:txBody>
      </p:sp>
      <p:sp>
        <p:nvSpPr>
          <p:cNvPr id="53" name="流程圖: 合併 52"/>
          <p:cNvSpPr/>
          <p:nvPr/>
        </p:nvSpPr>
        <p:spPr>
          <a:xfrm>
            <a:off x="7358082" y="14285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1928794" y="3857628"/>
            <a:ext cx="124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Hash key: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1928794" y="4286256"/>
            <a:ext cx="136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Range key: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000232" y="228599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500298" y="2786058"/>
            <a:ext cx="11430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Boolean</a:t>
            </a:r>
            <a:endParaRPr lang="zh-TW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786182" y="2786058"/>
            <a:ext cx="364333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attribute name…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2000232" y="27860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928794" y="5345684"/>
            <a:ext cx="227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Read Capacity Units: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1928794" y="5774312"/>
            <a:ext cx="232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Write Capacity Units: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928794" y="1857364"/>
            <a:ext cx="56137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Add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917599" y="1714488"/>
            <a:ext cx="129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(dropdown)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 flipV="1">
            <a:off x="3357554" y="1928802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1714480" y="0"/>
            <a:ext cx="17764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Create a table</a:t>
            </a:r>
            <a:endParaRPr lang="zh-TW" altLang="en-US" sz="2200" b="1" dirty="0"/>
          </a:p>
        </p:txBody>
      </p:sp>
      <p:sp>
        <p:nvSpPr>
          <p:cNvPr id="40" name="矩形 39"/>
          <p:cNvSpPr/>
          <p:nvPr/>
        </p:nvSpPr>
        <p:spPr>
          <a:xfrm>
            <a:off x="3357554" y="4286256"/>
            <a:ext cx="400052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Choose an attribute…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流程圖: 合併 44"/>
          <p:cNvSpPr/>
          <p:nvPr/>
        </p:nvSpPr>
        <p:spPr>
          <a:xfrm>
            <a:off x="7000892" y="400050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流程圖: 合併 45"/>
          <p:cNvSpPr/>
          <p:nvPr/>
        </p:nvSpPr>
        <p:spPr>
          <a:xfrm>
            <a:off x="7000892" y="442913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2643174" y="1857364"/>
            <a:ext cx="109145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Delete All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85984" y="1071546"/>
            <a:ext cx="5000660" cy="24288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6344062" y="2988230"/>
            <a:ext cx="7997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Delete</a:t>
            </a:r>
            <a:endParaRPr lang="zh-TW" altLang="en-US" dirty="0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2357422" y="1618766"/>
          <a:ext cx="4857784" cy="12552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28892"/>
                <a:gridCol w="2428892"/>
              </a:tblGrid>
              <a:tr h="41842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Table A</a:t>
                      </a:r>
                      <a:endParaRPr lang="zh-TW" altLang="en-US" b="0" dirty="0"/>
                    </a:p>
                  </a:txBody>
                  <a:tcPr/>
                </a:tc>
              </a:tr>
              <a:tr h="41842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Table B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1842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Table C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3143240" y="1702346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3143240" y="2130974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3143240" y="2488164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5201054" y="2988230"/>
            <a:ext cx="104067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Select All</a:t>
            </a:r>
            <a:endParaRPr lang="zh-TW" altLang="en-US" dirty="0"/>
          </a:p>
        </p:txBody>
      </p:sp>
      <p:sp>
        <p:nvSpPr>
          <p:cNvPr id="59" name="流程圖: 合併 58"/>
          <p:cNvSpPr/>
          <p:nvPr/>
        </p:nvSpPr>
        <p:spPr>
          <a:xfrm>
            <a:off x="7000892" y="121442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285984" y="642918"/>
            <a:ext cx="9351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Delete</a:t>
            </a:r>
            <a:endParaRPr lang="zh-TW" altLang="en-US" sz="22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843732" y="2988230"/>
            <a:ext cx="128272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Deselect All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786050" y="3000372"/>
            <a:ext cx="8937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Refresh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2633</TotalTime>
  <Words>984</Words>
  <Application>Microsoft Office PowerPoint</Application>
  <PresentationFormat>如螢幕大小 (4:3)</PresentationFormat>
  <Paragraphs>320</Paragraphs>
  <Slides>18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DynamoDB Manager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確認訊息 (覆蓋整版)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Joyce</dc:creator>
  <cp:lastModifiedBy>Joyce</cp:lastModifiedBy>
  <cp:revision>576</cp:revision>
  <dcterms:created xsi:type="dcterms:W3CDTF">2020-05-06T00:35:26Z</dcterms:created>
  <dcterms:modified xsi:type="dcterms:W3CDTF">2020-06-28T02:07:31Z</dcterms:modified>
</cp:coreProperties>
</file>