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2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47DDD-14C1-4413-B72B-477E876D8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D0F9D2-DDCD-474B-9009-45F986F5E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6BB1B9-5A9E-4118-8315-93FB380D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C9E4B0-FCD2-42FA-A452-FE46B05BD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9D03CE-2C63-429E-9454-481E7C97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5969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A05690-D33C-46DE-B868-FD541835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DADFB09-00E0-49C3-BA24-60DEC777F3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8C504B-A5D9-4A41-BE6D-01FCDCA9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D0798C-560D-4C1C-A811-A0E30387F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6286F-74A7-4492-9E5E-AC74A64BC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4066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D50539A-2608-4C24-AF55-D965373B8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AB6B1FB-8896-4641-9A0D-8DAA0C831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0401C-E2E4-48DE-B9A4-0AA60F2C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74C07C-90CC-42D4-AB09-893A2DA2D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2FB341-5296-48EC-8B47-1AE216F00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679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3278D-B2B1-477F-B1B3-1EE79873E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384E15-A158-4F87-8D1D-E128B293F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AC4133-5136-4A02-9292-A33C91DF4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96D26F-A15B-4196-BEBE-83AED37A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F3EA262-5542-4A12-A6F7-67335E607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945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26FE67-121F-46AA-8A70-6A7BCB37C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FDF0EC-2B3D-452D-8959-513B3FF55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84686F-27AC-46AC-A007-0EB8583A3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7905DB-EDAD-4B47-B52B-0C16A3335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1100571-146F-4EE7-9AB1-87A692D34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623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B23E0-462E-423C-9444-8D937925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8B29AF-B33D-45FA-8C80-E42BC647A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3A66B4F-23E4-4445-9205-0331CC318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4C78A2-F685-43B4-B81C-F2B91BD5E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2475D9-20AA-4E0D-B19A-AAB6FCB9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238798-6BE1-4B3F-84DC-F5373C21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2615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FBDADD-9159-4F55-B073-7E5E5660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C88313-BECF-4FF2-8D4A-09D82A796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8E6FBB-79A3-4E6A-AE93-992266A0C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09A9A96-D5BE-4619-85B5-771ED98C6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1BBABB7-87E7-4288-9F8E-A6B6EC10C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E82F5A-3F1D-434B-8427-A16E20509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FB44DA-A78A-4237-BFA4-05FFD6C64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762FFAF-9149-4B9A-B279-82F5F034A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998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F1D0C9-17EE-4160-8313-6452C38C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B98D0A9-E400-43B2-B22F-B339DB5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4EB67B-32E5-411E-B5C1-2B001169A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D7E5718-163A-4730-86CC-E9A91618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299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9417ED-7DA1-4671-934F-9C669B832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C605911-B1C2-4AD4-B721-ACBF78F91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7643FE-8132-4DF7-AD49-33DBB120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321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80416-0577-4ED8-B9F8-7063CB2B1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F7153-6039-4FE6-9ECA-273729AD8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019180-9D58-4E70-929E-7A6AA9D10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657C95-E5B1-4245-B270-86215560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1C31EF-D6B8-48A7-A02E-2FBD0E825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C668E3-9A2F-4686-A24E-D8EBB7CF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8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6ED35E-9CC8-40FB-88BD-13E03A33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E1E6A7C-7514-4911-A6AC-56490CE598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F84DE3-3A22-4EB4-AE97-4D6D318D2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F41F95-9A87-4A3D-9F9D-F018BDDCD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2BAA5AF-7462-414E-A22B-909340C2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283666-84D8-4318-AAE9-F446E7D36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17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8E22EB-6FF5-4E63-8336-16547427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280CEB-E266-4D96-858F-C8A97B689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EB4022-813E-40C9-B960-E29AFCA5B4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A1040-0716-467A-ABC0-A8B16249D4F6}" type="datetimeFigureOut">
              <a:rPr lang="es-CO" smtClean="0"/>
              <a:t>31/07/2025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AE58A-DC1F-4FDF-8043-9A614E6D7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29840C-ABD0-4CA9-BA45-7BDCCFA41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F358C9-6542-4ACA-A8C5-FFB0E9485F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912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263E-0638-4A16-930E-6B8C973B9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0020300" cy="318236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latin typeface="Berlin Sans FB" panose="020E0602020502020306" pitchFamily="34" charset="0"/>
              </a:rPr>
              <a:t>Evaluation of </a:t>
            </a:r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Sales</a:t>
            </a:r>
            <a:r>
              <a:rPr lang="en-US" sz="2000" dirty="0">
                <a:latin typeface="Berlin Sans FB" panose="020E0602020502020306" pitchFamily="34" charset="0"/>
              </a:rPr>
              <a:t> Channel Performance in E-commerce for the Last Quarter of 2023: </a:t>
            </a:r>
            <a:endParaRPr lang="es-CO" sz="2000" dirty="0">
              <a:latin typeface="Berlin Sans FB" panose="020E0602020502020306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049B32-72EF-49ED-8E09-56809BB32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79217"/>
            <a:ext cx="11963400" cy="441883"/>
          </a:xfrm>
        </p:spPr>
        <p:txBody>
          <a:bodyPr>
            <a:noAutofit/>
          </a:bodyPr>
          <a:lstStyle/>
          <a:p>
            <a:pPr algn="l"/>
            <a:r>
              <a:rPr lang="es-CO" sz="13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Objetive</a:t>
            </a:r>
            <a:r>
              <a:rPr lang="es-CO" sz="1300" dirty="0">
                <a:latin typeface="+mj-lt"/>
              </a:rPr>
              <a:t>: </a:t>
            </a:r>
            <a:r>
              <a:rPr lang="en-US" sz="1300" dirty="0">
                <a:latin typeface="+mj-lt"/>
                <a:cs typeface="Calibri Light" panose="020F0302020204030204" pitchFamily="34" charset="0"/>
              </a:rPr>
              <a:t>To provide an overview of the performance between APP and ECOM channels in terms of traffic, revenue, and conversion efficiency; a</a:t>
            </a:r>
            <a:r>
              <a:rPr lang="en-US" sz="1300" dirty="0">
                <a:latin typeface="+mj-lt"/>
              </a:rPr>
              <a:t>nalyze customer preferences by purchase channel and explore the types of products with the highest sales.</a:t>
            </a:r>
            <a:endParaRPr lang="es-CO" sz="1300" dirty="0">
              <a:latin typeface="+mj-lt"/>
              <a:cs typeface="Calibri Light" panose="020F0302020204030204" pitchFamily="34" charset="0"/>
            </a:endParaRPr>
          </a:p>
          <a:p>
            <a:pPr algn="l"/>
            <a:endParaRPr lang="es-CO" sz="1300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9B7FAEA-A73C-4A5E-9E55-6C0649E556D1}"/>
              </a:ext>
            </a:extLst>
          </p:cNvPr>
          <p:cNvSpPr/>
          <p:nvPr/>
        </p:nvSpPr>
        <p:spPr>
          <a:xfrm>
            <a:off x="0" y="6520718"/>
            <a:ext cx="12192000" cy="554621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  <a:gs pos="83000">
                <a:schemeClr val="bg2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flat"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634E3B-6300-4914-8533-7298D43B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975" y="6016922"/>
            <a:ext cx="1343025" cy="37657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5BE4528-1C7C-4BFB-8E60-00F9DC97E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1" y="831257"/>
            <a:ext cx="4252914" cy="281124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ECD2067-D269-43EA-BD72-604E0AFFAE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1" y="3706115"/>
            <a:ext cx="4252914" cy="27509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DEC1E621-9CD0-46DE-A710-B8BCC652B1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58222"/>
            <a:ext cx="4038555" cy="203835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476584B-FD2F-46E6-9AD5-011A3436C669}"/>
              </a:ext>
            </a:extLst>
          </p:cNvPr>
          <p:cNvSpPr txBox="1"/>
          <p:nvPr/>
        </p:nvSpPr>
        <p:spPr>
          <a:xfrm>
            <a:off x="5287566" y="721100"/>
            <a:ext cx="5561409" cy="461665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rgbClr val="002060"/>
                </a:solidFill>
                <a:latin typeface="Berlin Sans FB" panose="020E0602020502020306" pitchFamily="34" charset="0"/>
              </a:rPr>
              <a:t>¿Which sales channel performed the best?</a:t>
            </a:r>
            <a:endParaRPr lang="es-CO" sz="2400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E5E0F82-8C61-4069-A481-266E191125E0}"/>
              </a:ext>
            </a:extLst>
          </p:cNvPr>
          <p:cNvSpPr txBox="1"/>
          <p:nvPr/>
        </p:nvSpPr>
        <p:spPr>
          <a:xfrm>
            <a:off x="5105400" y="3662214"/>
            <a:ext cx="6343649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  <a:latin typeface="+mj-lt"/>
                <a:cs typeface="Calibri Light" panose="020F0302020204030204" pitchFamily="34" charset="0"/>
              </a:rPr>
              <a:t>Although visits through the APP channel were </a:t>
            </a:r>
            <a:r>
              <a:rPr lang="en-US" sz="1400" b="1" dirty="0">
                <a:solidFill>
                  <a:srgbClr val="002060"/>
                </a:solidFill>
                <a:latin typeface="+mj-lt"/>
                <a:cs typeface="Calibri Light" panose="020F0302020204030204" pitchFamily="34" charset="0"/>
              </a:rPr>
              <a:t>22% higher</a:t>
            </a:r>
            <a:r>
              <a:rPr lang="en-US" sz="1400" dirty="0">
                <a:solidFill>
                  <a:srgbClr val="002060"/>
                </a:solidFill>
                <a:latin typeface="+mj-lt"/>
                <a:cs typeface="Calibri Light" panose="020F0302020204030204" pitchFamily="34" charset="0"/>
              </a:rPr>
              <a:t> than those through the ECOM channel, </a:t>
            </a:r>
            <a:r>
              <a:rPr lang="en-US" sz="1400" b="1" dirty="0">
                <a:solidFill>
                  <a:srgbClr val="002060"/>
                </a:solidFill>
                <a:latin typeface="+mj-lt"/>
                <a:cs typeface="Calibri Light" panose="020F0302020204030204" pitchFamily="34" charset="0"/>
              </a:rPr>
              <a:t>revenues from ECOM were 18% higher</a:t>
            </a:r>
            <a:r>
              <a:rPr lang="en-US" sz="1400" dirty="0">
                <a:solidFill>
                  <a:srgbClr val="002060"/>
                </a:solidFill>
                <a:latin typeface="+mj-lt"/>
                <a:cs typeface="Calibri Light" panose="020F0302020204030204" pitchFamily="34" charset="0"/>
              </a:rPr>
              <a:t> than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  <a:latin typeface="+mj-lt"/>
              </a:rPr>
              <a:t>  </a:t>
            </a:r>
            <a:br>
              <a:rPr lang="en-US" sz="1400" dirty="0">
                <a:solidFill>
                  <a:srgbClr val="002060"/>
                </a:solidFill>
                <a:latin typeface="+mj-lt"/>
              </a:rPr>
            </a:br>
            <a:r>
              <a:rPr lang="en-US" sz="1400" dirty="0">
                <a:solidFill>
                  <a:srgbClr val="002060"/>
                </a:solidFill>
                <a:latin typeface="+mj-lt"/>
              </a:rPr>
              <a:t>Additionally, the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cart-to-sale conversion rate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 is significantly higher for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ECOM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,    indicating better conversion efficiency..</a:t>
            </a:r>
            <a:endParaRPr lang="en-US" sz="1400" dirty="0">
              <a:latin typeface="+mj-lt"/>
            </a:endParaRPr>
          </a:p>
          <a:p>
            <a:pPr algn="ctr"/>
            <a:br>
              <a:rPr lang="en-US" sz="1400" dirty="0">
                <a:latin typeface="+mj-lt"/>
              </a:rPr>
            </a:br>
            <a:r>
              <a:rPr lang="en-US" sz="1400" dirty="0">
                <a:solidFill>
                  <a:srgbClr val="002060"/>
                </a:solidFill>
                <a:latin typeface="+mj-lt"/>
              </a:rPr>
              <a:t>In 2023, </a:t>
            </a:r>
            <a:r>
              <a:rPr lang="en-US" sz="1600" b="1" dirty="0">
                <a:solidFill>
                  <a:srgbClr val="002060"/>
                </a:solidFill>
                <a:latin typeface="+mj-lt"/>
              </a:rPr>
              <a:t>ECOM proved to be </a:t>
            </a:r>
            <a:r>
              <a:rPr lang="en-US" sz="1600" b="1" i="0" dirty="0">
                <a:solidFill>
                  <a:srgbClr val="002060"/>
                </a:solidFill>
                <a:effectLst/>
                <a:latin typeface="+mj-lt"/>
              </a:rPr>
              <a:t>the best-performing sales channel</a:t>
            </a:r>
            <a:r>
              <a:rPr lang="en-US" sz="1600" dirty="0">
                <a:solidFill>
                  <a:srgbClr val="002060"/>
                </a:solidFill>
                <a:latin typeface="+mj-lt"/>
              </a:rPr>
              <a:t>, 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generating higher revenue and better conversion rates despite receiving fewer visits than APP.</a:t>
            </a:r>
          </a:p>
        </p:txBody>
      </p:sp>
      <p:sp>
        <p:nvSpPr>
          <p:cNvPr id="19" name="Flecha: a la derecha 18">
            <a:extLst>
              <a:ext uri="{FF2B5EF4-FFF2-40B4-BE49-F238E27FC236}">
                <a16:creationId xmlns:a16="http://schemas.microsoft.com/office/drawing/2014/main" id="{72F16ED0-BBC6-47A5-BF28-169FD7FE29AD}"/>
              </a:ext>
            </a:extLst>
          </p:cNvPr>
          <p:cNvSpPr/>
          <p:nvPr/>
        </p:nvSpPr>
        <p:spPr>
          <a:xfrm>
            <a:off x="4657725" y="4977445"/>
            <a:ext cx="457200" cy="346245"/>
          </a:xfrm>
          <a:prstGeom prst="rightArrow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E7CF144-29F5-47C7-A371-79CC22C38D18}"/>
              </a:ext>
            </a:extLst>
          </p:cNvPr>
          <p:cNvSpPr txBox="1"/>
          <p:nvPr/>
        </p:nvSpPr>
        <p:spPr>
          <a:xfrm>
            <a:off x="4286250" y="6074403"/>
            <a:ext cx="62436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</a:rPr>
              <a:t>Note: </a:t>
            </a:r>
            <a:r>
              <a:rPr lang="en-US" sz="1100" dirty="0">
                <a:solidFill>
                  <a:srgbClr val="002060"/>
                </a:solidFill>
                <a:latin typeface="+mj-lt"/>
              </a:rPr>
              <a:t> cart conversion rate and revenue calculations were based </a:t>
            </a:r>
            <a:r>
              <a:rPr lang="en-US" sz="1100" b="1" dirty="0">
                <a:solidFill>
                  <a:srgbClr val="002060"/>
                </a:solidFill>
                <a:latin typeface="+mj-lt"/>
              </a:rPr>
              <a:t>only on non-cancelled sales</a:t>
            </a:r>
            <a:r>
              <a:rPr lang="en-US" sz="1100" dirty="0">
                <a:solidFill>
                  <a:srgbClr val="002060"/>
                </a:solidFill>
                <a:latin typeface="+mj-lt"/>
              </a:rPr>
              <a:t>.</a:t>
            </a:r>
            <a:endParaRPr lang="es-CO" sz="11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6040C32-422E-4FA8-B362-CDA3FAB392F0}"/>
              </a:ext>
            </a:extLst>
          </p:cNvPr>
          <p:cNvSpPr txBox="1"/>
          <p:nvPr/>
        </p:nvSpPr>
        <p:spPr>
          <a:xfrm>
            <a:off x="100011" y="6652604"/>
            <a:ext cx="2347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Ing. Joyce L. Cantillo Zuleta</a:t>
            </a:r>
            <a:endParaRPr lang="es-CO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5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9B7FAEA-A73C-4A5E-9E55-6C0649E556D1}"/>
              </a:ext>
            </a:extLst>
          </p:cNvPr>
          <p:cNvSpPr/>
          <p:nvPr/>
        </p:nvSpPr>
        <p:spPr>
          <a:xfrm>
            <a:off x="0" y="6520718"/>
            <a:ext cx="12192000" cy="554621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  <a:gs pos="83000">
                <a:schemeClr val="bg2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flat"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634E3B-6300-4914-8533-7298D43B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975" y="6016922"/>
            <a:ext cx="1343025" cy="376573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C476584B-FD2F-46E6-9AD5-011A3436C669}"/>
              </a:ext>
            </a:extLst>
          </p:cNvPr>
          <p:cNvSpPr txBox="1"/>
          <p:nvPr/>
        </p:nvSpPr>
        <p:spPr>
          <a:xfrm>
            <a:off x="2924769" y="3065"/>
            <a:ext cx="5561409" cy="707886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2000" i="0" dirty="0">
                <a:solidFill>
                  <a:srgbClr val="002060"/>
                </a:solidFill>
                <a:effectLst/>
                <a:latin typeface="Berlin Sans FB" panose="020E0602020502020306" pitchFamily="34" charset="0"/>
              </a:rPr>
              <a:t>Which sales channel has the most customers, and what did they buy?</a:t>
            </a:r>
            <a:endParaRPr lang="es-CO" sz="2000" dirty="0">
              <a:solidFill>
                <a:srgbClr val="002060"/>
              </a:solidFill>
              <a:latin typeface="Berlin Sans FB" panose="020E0602020502020306" pitchFamily="34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E7CF144-29F5-47C7-A371-79CC22C38D18}"/>
              </a:ext>
            </a:extLst>
          </p:cNvPr>
          <p:cNvSpPr txBox="1"/>
          <p:nvPr/>
        </p:nvSpPr>
        <p:spPr>
          <a:xfrm>
            <a:off x="0" y="6205208"/>
            <a:ext cx="624363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  <a:latin typeface="+mj-lt"/>
              </a:rPr>
              <a:t>Note: </a:t>
            </a:r>
            <a:r>
              <a:rPr lang="en-US" sz="1100" dirty="0">
                <a:solidFill>
                  <a:srgbClr val="002060"/>
                </a:solidFill>
                <a:latin typeface="+mj-lt"/>
              </a:rPr>
              <a:t> All calculations were based </a:t>
            </a:r>
            <a:r>
              <a:rPr lang="en-US" sz="1100" b="1" dirty="0">
                <a:solidFill>
                  <a:srgbClr val="002060"/>
                </a:solidFill>
                <a:latin typeface="+mj-lt"/>
              </a:rPr>
              <a:t>only on non-cancelled sales</a:t>
            </a:r>
            <a:r>
              <a:rPr lang="en-US" sz="1100" dirty="0">
                <a:solidFill>
                  <a:srgbClr val="002060"/>
                </a:solidFill>
                <a:latin typeface="+mj-lt"/>
              </a:rPr>
              <a:t>.</a:t>
            </a:r>
            <a:endParaRPr lang="es-CO" sz="11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F2EBB50-55D4-4258-A4E9-2555FDCB62BF}"/>
              </a:ext>
            </a:extLst>
          </p:cNvPr>
          <p:cNvSpPr txBox="1"/>
          <p:nvPr/>
        </p:nvSpPr>
        <p:spPr>
          <a:xfrm>
            <a:off x="0" y="6659528"/>
            <a:ext cx="2347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Ing. Joyce L. Cantillo Zuleta</a:t>
            </a:r>
            <a:endParaRPr lang="es-CO" sz="1400" dirty="0">
              <a:solidFill>
                <a:schemeClr val="bg1"/>
              </a:solidFill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C234EF7-54C3-49C3-A674-46B0D06CCE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11" y="774562"/>
            <a:ext cx="4271964" cy="413868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E9BE871E-8A16-4146-B71D-72C4071DD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636" y="808319"/>
            <a:ext cx="5263589" cy="3931035"/>
          </a:xfrm>
          <a:prstGeom prst="rect">
            <a:avLst/>
          </a:prstGeom>
        </p:spPr>
      </p:pic>
      <p:sp>
        <p:nvSpPr>
          <p:cNvPr id="28" name="Rectangle 5">
            <a:extLst>
              <a:ext uri="{FF2B5EF4-FFF2-40B4-BE49-F238E27FC236}">
                <a16:creationId xmlns:a16="http://schemas.microsoft.com/office/drawing/2014/main" id="{996D3242-D07E-47AE-AAAD-E7C9D61BA89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1004" y="4739354"/>
            <a:ext cx="1162526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More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customers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made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purchases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through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ECOM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channel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— 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20% more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customers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preferred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ECOM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over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There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was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46% 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difference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in sales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between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top-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selling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product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group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Shoes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and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second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T-</a:t>
            </a:r>
            <a:r>
              <a:rPr kumimoji="0" lang="es-CO" altLang="es-CO" sz="1400" b="1" i="0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Shirts</a:t>
            </a:r>
            <a:r>
              <a:rPr kumimoji="0" lang="es-CO" altLang="es-CO" sz="14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. 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kumimoji="0" lang="es-CO" altLang="es-CO" sz="1400" b="1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Note: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"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Other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"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corresponds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a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grouping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many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additional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products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each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accounting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for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less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than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2% </a:t>
            </a:r>
            <a:r>
              <a:rPr kumimoji="0" lang="es-CO" altLang="es-CO" sz="1400" b="0" i="1" u="none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of</a:t>
            </a:r>
            <a:r>
              <a:rPr kumimoji="0" lang="es-CO" altLang="es-CO" sz="1400" b="0" i="1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 total sales).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CO" altLang="es-CO" sz="1400" i="1" dirty="0">
              <a:solidFill>
                <a:srgbClr val="00206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solidFill>
                  <a:srgbClr val="002060"/>
                </a:solidFill>
                <a:latin typeface="+mj-lt"/>
              </a:rPr>
              <a:t>In 2023,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ECOM attracted a larger customer base and concentrated sales in high-demand products like Shoes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, indicating both a stronger channel preference and clearer purchase trends.</a:t>
            </a:r>
            <a:endParaRPr kumimoji="0" lang="es-CO" altLang="es-CO" sz="1400" b="0" i="1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A3E06E75-1C4E-4794-BE38-7FC06401A7F5}"/>
              </a:ext>
            </a:extLst>
          </p:cNvPr>
          <p:cNvSpPr/>
          <p:nvPr/>
        </p:nvSpPr>
        <p:spPr>
          <a:xfrm>
            <a:off x="202404" y="5706057"/>
            <a:ext cx="457200" cy="346245"/>
          </a:xfrm>
          <a:prstGeom prst="rightArrow">
            <a:avLst/>
          </a:prstGeom>
          <a:solidFill>
            <a:srgbClr val="00206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31504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D263E-0638-4A16-930E-6B8C973B9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11" y="129035"/>
            <a:ext cx="4638675" cy="318236"/>
          </a:xfrm>
        </p:spPr>
        <p:txBody>
          <a:bodyPr>
            <a:noAutofit/>
          </a:bodyPr>
          <a:lstStyle/>
          <a:p>
            <a:pPr algn="l"/>
            <a:r>
              <a:rPr lang="es-CO" sz="2000" dirty="0" err="1">
                <a:latin typeface="Berlin Sans FB" panose="020E0602020502020306" pitchFamily="34" charset="0"/>
              </a:rPr>
              <a:t>Strategic</a:t>
            </a:r>
            <a:r>
              <a:rPr lang="es-CO" sz="2000" dirty="0">
                <a:latin typeface="Berlin Sans FB" panose="020E0602020502020306" pitchFamily="34" charset="0"/>
              </a:rPr>
              <a:t> </a:t>
            </a:r>
            <a:r>
              <a:rPr lang="es-CO" sz="2000" dirty="0" err="1">
                <a:latin typeface="Berlin Sans FB" panose="020E0602020502020306" pitchFamily="34" charset="0"/>
              </a:rPr>
              <a:t>Takeaways</a:t>
            </a:r>
            <a:r>
              <a:rPr lang="es-CO" sz="2000" dirty="0">
                <a:latin typeface="Berlin Sans FB" panose="020E0602020502020306" pitchFamily="34" charset="0"/>
              </a:rPr>
              <a:t> &amp; </a:t>
            </a:r>
            <a:r>
              <a:rPr lang="es-CO" sz="2000" dirty="0" err="1">
                <a:latin typeface="Berlin Sans FB" panose="020E0602020502020306" pitchFamily="34" charset="0"/>
              </a:rPr>
              <a:t>Recommendations</a:t>
            </a:r>
            <a:endParaRPr lang="es-CO" sz="2000" dirty="0">
              <a:latin typeface="Berlin Sans FB" panose="020E0602020502020306" pitchFamily="34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9B7FAEA-A73C-4A5E-9E55-6C0649E556D1}"/>
              </a:ext>
            </a:extLst>
          </p:cNvPr>
          <p:cNvSpPr/>
          <p:nvPr/>
        </p:nvSpPr>
        <p:spPr>
          <a:xfrm>
            <a:off x="0" y="6520718"/>
            <a:ext cx="12192000" cy="554621"/>
          </a:xfrm>
          <a:prstGeom prst="rect">
            <a:avLst/>
          </a:prstGeom>
          <a:gradFill>
            <a:gsLst>
              <a:gs pos="0">
                <a:schemeClr val="tx1">
                  <a:lumMod val="95000"/>
                  <a:lumOff val="5000"/>
                </a:schemeClr>
              </a:gs>
              <a:gs pos="100000">
                <a:schemeClr val="tx1"/>
              </a:gs>
              <a:gs pos="83000">
                <a:schemeClr val="bg2">
                  <a:lumMod val="5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flat"/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6634E3B-6300-4914-8533-7298D43B0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8975" y="6016922"/>
            <a:ext cx="1343025" cy="376573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7E5E0F82-8C61-4069-A481-266E191125E0}"/>
              </a:ext>
            </a:extLst>
          </p:cNvPr>
          <p:cNvSpPr txBox="1"/>
          <p:nvPr/>
        </p:nvSpPr>
        <p:spPr>
          <a:xfrm>
            <a:off x="238125" y="826792"/>
            <a:ext cx="7705725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2060"/>
                </a:solidFill>
                <a:latin typeface="+mj-lt"/>
              </a:rPr>
              <a:t>Key Findings:</a:t>
            </a:r>
          </a:p>
          <a:p>
            <a:endParaRPr lang="en-US" sz="1400" b="1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  <a:latin typeface="+mj-lt"/>
              </a:rPr>
              <a:t>The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APP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 channel attracted more traffic, but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ECOM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 generated higher revenue.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ECOM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 had a stronger cart-to-purchase conversion rate.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  <a:latin typeface="+mj-lt"/>
              </a:rPr>
              <a:t>A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greater percentage of customers purchased via ECOM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, potentially due to a better shopping experience or clearer product offerings.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2060"/>
                </a:solidFill>
                <a:latin typeface="+mj-lt"/>
              </a:rPr>
              <a:t>The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star product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 on ECOM was </a:t>
            </a:r>
            <a:r>
              <a:rPr lang="en-US" sz="1400" b="1" dirty="0">
                <a:solidFill>
                  <a:srgbClr val="002060"/>
                </a:solidFill>
                <a:latin typeface="+mj-lt"/>
              </a:rPr>
              <a:t>Shoes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, accounting for over half of the sales in this channel.</a:t>
            </a:r>
            <a:br>
              <a:rPr lang="en-US" sz="1400" dirty="0">
                <a:solidFill>
                  <a:srgbClr val="002060"/>
                </a:solidFill>
                <a:latin typeface="+mj-lt"/>
              </a:rPr>
            </a:br>
            <a:r>
              <a:rPr lang="en-US" sz="1400" i="1" dirty="0">
                <a:solidFill>
                  <a:srgbClr val="002060"/>
                </a:solidFill>
                <a:latin typeface="+mj-lt"/>
              </a:rPr>
              <a:t>This suggests a strong product-channel fit and highlights an opportunity to further capitalize on footwear demand through tailored promotions and targeted inventory</a:t>
            </a:r>
            <a:r>
              <a:rPr lang="en-US" sz="1400" i="1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i="1" dirty="0"/>
          </a:p>
          <a:p>
            <a:pPr>
              <a:buFont typeface="Arial" panose="020B0604020202020204" pitchFamily="34" charset="0"/>
              <a:buChar char="•"/>
            </a:pPr>
            <a:endParaRPr lang="en-US" sz="1400" i="1" dirty="0"/>
          </a:p>
          <a:p>
            <a:r>
              <a:rPr lang="en-US" sz="1400" b="1" dirty="0">
                <a:solidFill>
                  <a:srgbClr val="002060"/>
                </a:solidFill>
                <a:latin typeface="+mj-lt"/>
              </a:rPr>
              <a:t>Recommendations:</a:t>
            </a:r>
          </a:p>
          <a:p>
            <a:endParaRPr lang="en-US" sz="1400" b="1" dirty="0">
              <a:solidFill>
                <a:srgbClr val="002060"/>
              </a:solidFill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Optimize the APP channel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: Improve UX/UI, simplify the checkout process, and highlight active promotions.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Leverage ECOM strengths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: Focus on promoting top-selling products and design campaigns around detected customer behavior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002060"/>
                </a:solidFill>
                <a:latin typeface="+mj-lt"/>
              </a:rPr>
              <a:t>Integrate multichannel strategies</a:t>
            </a:r>
            <a:r>
              <a:rPr lang="en-US" sz="1400" dirty="0">
                <a:solidFill>
                  <a:srgbClr val="002060"/>
                </a:solidFill>
                <a:latin typeface="+mj-lt"/>
              </a:rPr>
              <a:t>: Redirect traffic from the APP and social media platforms toward ECOM to capitalize on its higher conversion efficiency.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6040C32-422E-4FA8-B362-CDA3FAB392F0}"/>
              </a:ext>
            </a:extLst>
          </p:cNvPr>
          <p:cNvSpPr txBox="1"/>
          <p:nvPr/>
        </p:nvSpPr>
        <p:spPr>
          <a:xfrm>
            <a:off x="100011" y="6652604"/>
            <a:ext cx="234791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+mj-lt"/>
              </a:rPr>
              <a:t>Ing. Joyce L. Cantillo Zuleta</a:t>
            </a:r>
            <a:endParaRPr lang="es-CO" sz="1400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07A820-A398-4859-BAED-AA7AE1B2C33E}"/>
              </a:ext>
            </a:extLst>
          </p:cNvPr>
          <p:cNvSpPr txBox="1"/>
          <p:nvPr/>
        </p:nvSpPr>
        <p:spPr>
          <a:xfrm>
            <a:off x="969169" y="5247497"/>
            <a:ext cx="6243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rgbClr val="002060"/>
                </a:solidFill>
                <a:latin typeface="+mj-lt"/>
              </a:rPr>
              <a:t>“Revenue, not visits, revealed where customers truly converted- and ECOM led the way in 2023.</a:t>
            </a:r>
            <a:endParaRPr lang="en-US" dirty="0">
              <a:solidFill>
                <a:srgbClr val="002060"/>
              </a:solidFill>
              <a:latin typeface="+mj-lt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0D3834C-0BD3-482E-A10D-85A03F0A0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8671" y="690559"/>
            <a:ext cx="3191816" cy="4787724"/>
          </a:xfrm>
          <a:prstGeom prst="rect">
            <a:avLst/>
          </a:prstGeom>
          <a:effectLst>
            <a:glow rad="76200">
              <a:schemeClr val="accent6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063836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</TotalTime>
  <Words>466</Words>
  <Application>Microsoft Office PowerPoint</Application>
  <PresentationFormat>Panorámica</PresentationFormat>
  <Paragraphs>31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Berlin Sans FB</vt:lpstr>
      <vt:lpstr>Calibri</vt:lpstr>
      <vt:lpstr>Calibri Light</vt:lpstr>
      <vt:lpstr>Segoe UI Semibold</vt:lpstr>
      <vt:lpstr>Tema de Office</vt:lpstr>
      <vt:lpstr>Evaluation of Sales Channel Performance in E-commerce for the Last Quarter of 2023: </vt:lpstr>
      <vt:lpstr>Presentación de PowerPoint</vt:lpstr>
      <vt:lpstr>Strategic Takeaways &amp;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Evaluation of Sales Channel Performance in E-commerce for the Last Quarter of 2023</dc:title>
  <dc:creator>ADMIN</dc:creator>
  <cp:lastModifiedBy>ADMIN</cp:lastModifiedBy>
  <cp:revision>8</cp:revision>
  <dcterms:created xsi:type="dcterms:W3CDTF">2025-08-01T01:08:05Z</dcterms:created>
  <dcterms:modified xsi:type="dcterms:W3CDTF">2025-08-01T03:52:41Z</dcterms:modified>
</cp:coreProperties>
</file>