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93" r:id="rId3"/>
    <p:sldId id="257" r:id="rId4"/>
    <p:sldId id="317" r:id="rId5"/>
    <p:sldId id="264" r:id="rId6"/>
    <p:sldId id="301" r:id="rId7"/>
    <p:sldId id="272" r:id="rId8"/>
    <p:sldId id="296" r:id="rId9"/>
    <p:sldId id="261" r:id="rId10"/>
    <p:sldId id="300" r:id="rId11"/>
    <p:sldId id="302" r:id="rId12"/>
    <p:sldId id="304" r:id="rId13"/>
    <p:sldId id="294" r:id="rId14"/>
    <p:sldId id="259" r:id="rId15"/>
    <p:sldId id="285" r:id="rId16"/>
    <p:sldId id="305" r:id="rId17"/>
    <p:sldId id="268" r:id="rId18"/>
    <p:sldId id="289" r:id="rId19"/>
    <p:sldId id="297" r:id="rId20"/>
    <p:sldId id="313" r:id="rId21"/>
    <p:sldId id="314" r:id="rId22"/>
    <p:sldId id="318" r:id="rId23"/>
    <p:sldId id="315" r:id="rId24"/>
    <p:sldId id="298" r:id="rId25"/>
    <p:sldId id="309" r:id="rId26"/>
    <p:sldId id="316" r:id="rId27"/>
    <p:sldId id="307" r:id="rId28"/>
    <p:sldId id="308" r:id="rId29"/>
    <p:sldId id="311" r:id="rId30"/>
    <p:sldId id="312" r:id="rId31"/>
    <p:sldId id="288" r:id="rId32"/>
    <p:sldId id="306" r:id="rId33"/>
    <p:sldId id="299" r:id="rId34"/>
    <p:sldId id="278" r:id="rId35"/>
  </p:sldIdLst>
  <p:sldSz cx="9144000" cy="5143500" type="screen16x9"/>
  <p:notesSz cx="6858000" cy="9144000"/>
  <p:embeddedFontLst>
    <p:embeddedFont>
      <p:font typeface="Lato" panose="020B0604020202020204" charset="0"/>
      <p:regular r:id="rId37"/>
      <p:bold r:id="rId38"/>
      <p:italic r:id="rId39"/>
      <p:boldItalic r:id="rId40"/>
    </p:embeddedFont>
    <p:embeddedFont>
      <p:font typeface="Raleway"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275EB-463C-4CE7-A300-C009FD7D2BBB}">
  <a:tblStyle styleId="{612275EB-463C-4CE7-A300-C009FD7D2B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37" y="2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80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99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8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658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SML 310 Final Project:</a:t>
            </a:r>
            <a:br>
              <a:rPr lang="en-US" dirty="0"/>
            </a:br>
            <a:r>
              <a:rPr lang="en-US" sz="3200" dirty="0"/>
              <a:t>Mental Health in the Tech Industry</a:t>
            </a:r>
            <a:endParaRPr sz="3200" dirty="0"/>
          </a:p>
        </p:txBody>
      </p:sp>
      <p:sp>
        <p:nvSpPr>
          <p:cNvPr id="3" name="Google Shape;88;p12">
            <a:extLst>
              <a:ext uri="{FF2B5EF4-FFF2-40B4-BE49-F238E27FC236}">
                <a16:creationId xmlns:a16="http://schemas.microsoft.com/office/drawing/2014/main" id="{185CE2D3-9476-46FF-A8F2-72D89AC3E489}"/>
              </a:ext>
            </a:extLst>
          </p:cNvPr>
          <p:cNvSpPr txBox="1">
            <a:spLocks/>
          </p:cNvSpPr>
          <p:nvPr/>
        </p:nvSpPr>
        <p:spPr>
          <a:xfrm>
            <a:off x="645225" y="4067650"/>
            <a:ext cx="67365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2400" dirty="0"/>
              <a:t>Joyce Luo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6960-D92A-4657-A35C-F1ED6546309F}"/>
              </a:ext>
            </a:extLst>
          </p:cNvPr>
          <p:cNvSpPr>
            <a:spLocks noGrp="1"/>
          </p:cNvSpPr>
          <p:nvPr>
            <p:ph type="title"/>
          </p:nvPr>
        </p:nvSpPr>
        <p:spPr>
          <a:xfrm>
            <a:off x="893699" y="358388"/>
            <a:ext cx="6807755" cy="857400"/>
          </a:xfrm>
        </p:spPr>
        <p:txBody>
          <a:bodyPr/>
          <a:lstStyle/>
          <a:p>
            <a:r>
              <a:rPr lang="en-US" sz="3000" dirty="0"/>
              <a:t>Example Section of the 2017 dataset</a:t>
            </a:r>
          </a:p>
        </p:txBody>
      </p:sp>
      <p:sp>
        <p:nvSpPr>
          <p:cNvPr id="4" name="Slide Number Placeholder 3">
            <a:extLst>
              <a:ext uri="{FF2B5EF4-FFF2-40B4-BE49-F238E27FC236}">
                <a16:creationId xmlns:a16="http://schemas.microsoft.com/office/drawing/2014/main" id="{4E135FFC-1785-494F-8C09-5853D82686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BB8A5FB7-7459-4438-A1D4-E33902518FF9}"/>
              </a:ext>
            </a:extLst>
          </p:cNvPr>
          <p:cNvPicPr>
            <a:picLocks noChangeAspect="1"/>
          </p:cNvPicPr>
          <p:nvPr/>
        </p:nvPicPr>
        <p:blipFill>
          <a:blip r:embed="rId2"/>
          <a:stretch>
            <a:fillRect/>
          </a:stretch>
        </p:blipFill>
        <p:spPr>
          <a:xfrm>
            <a:off x="837084" y="1336902"/>
            <a:ext cx="7105917" cy="3360031"/>
          </a:xfrm>
          <a:prstGeom prst="rect">
            <a:avLst/>
          </a:prstGeom>
        </p:spPr>
      </p:pic>
    </p:spTree>
    <p:extLst>
      <p:ext uri="{BB962C8B-B14F-4D97-AF65-F5344CB8AC3E}">
        <p14:creationId xmlns:p14="http://schemas.microsoft.com/office/powerpoint/2010/main" val="312672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6960-D92A-4657-A35C-F1ED6546309F}"/>
              </a:ext>
            </a:extLst>
          </p:cNvPr>
          <p:cNvSpPr>
            <a:spLocks noGrp="1"/>
          </p:cNvSpPr>
          <p:nvPr>
            <p:ph type="title"/>
          </p:nvPr>
        </p:nvSpPr>
        <p:spPr>
          <a:xfrm>
            <a:off x="1168122" y="351354"/>
            <a:ext cx="6807755" cy="857400"/>
          </a:xfrm>
        </p:spPr>
        <p:txBody>
          <a:bodyPr/>
          <a:lstStyle/>
          <a:p>
            <a:pPr algn="ctr"/>
            <a:r>
              <a:rPr lang="en-US" sz="3000" dirty="0"/>
              <a:t>Fields included in all datasets</a:t>
            </a:r>
          </a:p>
        </p:txBody>
      </p:sp>
      <p:sp>
        <p:nvSpPr>
          <p:cNvPr id="4" name="Slide Number Placeholder 3">
            <a:extLst>
              <a:ext uri="{FF2B5EF4-FFF2-40B4-BE49-F238E27FC236}">
                <a16:creationId xmlns:a16="http://schemas.microsoft.com/office/drawing/2014/main" id="{4E135FFC-1785-494F-8C09-5853D82686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EA784487-A1AB-4762-AC80-C39EFCD264EB}"/>
              </a:ext>
            </a:extLst>
          </p:cNvPr>
          <p:cNvPicPr>
            <a:picLocks noChangeAspect="1"/>
          </p:cNvPicPr>
          <p:nvPr/>
        </p:nvPicPr>
        <p:blipFill>
          <a:blip r:embed="rId2"/>
          <a:stretch>
            <a:fillRect/>
          </a:stretch>
        </p:blipFill>
        <p:spPr>
          <a:xfrm>
            <a:off x="2014306" y="1145449"/>
            <a:ext cx="5115386" cy="3775851"/>
          </a:xfrm>
          <a:prstGeom prst="rect">
            <a:avLst/>
          </a:prstGeom>
        </p:spPr>
      </p:pic>
    </p:spTree>
    <p:extLst>
      <p:ext uri="{BB962C8B-B14F-4D97-AF65-F5344CB8AC3E}">
        <p14:creationId xmlns:p14="http://schemas.microsoft.com/office/powerpoint/2010/main" val="121653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6960-D92A-4657-A35C-F1ED6546309F}"/>
              </a:ext>
            </a:extLst>
          </p:cNvPr>
          <p:cNvSpPr>
            <a:spLocks noGrp="1"/>
          </p:cNvSpPr>
          <p:nvPr>
            <p:ph type="title"/>
          </p:nvPr>
        </p:nvSpPr>
        <p:spPr>
          <a:xfrm>
            <a:off x="725063" y="172245"/>
            <a:ext cx="7561099" cy="857400"/>
          </a:xfrm>
        </p:spPr>
        <p:txBody>
          <a:bodyPr/>
          <a:lstStyle/>
          <a:p>
            <a:pPr algn="ctr"/>
            <a:r>
              <a:rPr lang="en-US" sz="3000" dirty="0"/>
              <a:t>Fields included in the 2016-2019 datasets</a:t>
            </a:r>
          </a:p>
        </p:txBody>
      </p:sp>
      <p:sp>
        <p:nvSpPr>
          <p:cNvPr id="4" name="Slide Number Placeholder 3">
            <a:extLst>
              <a:ext uri="{FF2B5EF4-FFF2-40B4-BE49-F238E27FC236}">
                <a16:creationId xmlns:a16="http://schemas.microsoft.com/office/drawing/2014/main" id="{4E135FFC-1785-494F-8C09-5853D82686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4F96A2C2-9992-440A-A25B-C5AC69B1F3D6}"/>
              </a:ext>
            </a:extLst>
          </p:cNvPr>
          <p:cNvPicPr>
            <a:picLocks noChangeAspect="1"/>
          </p:cNvPicPr>
          <p:nvPr/>
        </p:nvPicPr>
        <p:blipFill>
          <a:blip r:embed="rId2"/>
          <a:stretch>
            <a:fillRect/>
          </a:stretch>
        </p:blipFill>
        <p:spPr>
          <a:xfrm>
            <a:off x="624161" y="2933234"/>
            <a:ext cx="7967400" cy="1528916"/>
          </a:xfrm>
          <a:prstGeom prst="rect">
            <a:avLst/>
          </a:prstGeom>
        </p:spPr>
      </p:pic>
      <p:sp>
        <p:nvSpPr>
          <p:cNvPr id="7" name="Title 1">
            <a:extLst>
              <a:ext uri="{FF2B5EF4-FFF2-40B4-BE49-F238E27FC236}">
                <a16:creationId xmlns:a16="http://schemas.microsoft.com/office/drawing/2014/main" id="{5A826A39-1C26-471E-8FB4-47FF8174ED5E}"/>
              </a:ext>
            </a:extLst>
          </p:cNvPr>
          <p:cNvSpPr txBox="1">
            <a:spLocks/>
          </p:cNvSpPr>
          <p:nvPr/>
        </p:nvSpPr>
        <p:spPr>
          <a:xfrm>
            <a:off x="725063" y="1886336"/>
            <a:ext cx="7561099"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r>
              <a:rPr lang="en-US" sz="3000" dirty="0"/>
              <a:t>Fields included in the 2017-2019 datasets</a:t>
            </a:r>
          </a:p>
        </p:txBody>
      </p:sp>
      <p:pic>
        <p:nvPicPr>
          <p:cNvPr id="8" name="Picture 7">
            <a:extLst>
              <a:ext uri="{FF2B5EF4-FFF2-40B4-BE49-F238E27FC236}">
                <a16:creationId xmlns:a16="http://schemas.microsoft.com/office/drawing/2014/main" id="{3A9904C7-31DB-4F1A-AD25-62C2E6EDBE74}"/>
              </a:ext>
            </a:extLst>
          </p:cNvPr>
          <p:cNvPicPr>
            <a:picLocks noChangeAspect="1"/>
          </p:cNvPicPr>
          <p:nvPr/>
        </p:nvPicPr>
        <p:blipFill>
          <a:blip r:embed="rId3"/>
          <a:stretch>
            <a:fillRect/>
          </a:stretch>
        </p:blipFill>
        <p:spPr>
          <a:xfrm>
            <a:off x="624161" y="1161450"/>
            <a:ext cx="8169201" cy="735549"/>
          </a:xfrm>
          <a:prstGeom prst="rect">
            <a:avLst/>
          </a:prstGeom>
        </p:spPr>
      </p:pic>
    </p:spTree>
    <p:extLst>
      <p:ext uri="{BB962C8B-B14F-4D97-AF65-F5344CB8AC3E}">
        <p14:creationId xmlns:p14="http://schemas.microsoft.com/office/powerpoint/2010/main" val="334948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440F-EE7A-4A47-9754-9EA3EA52E9B0}"/>
              </a:ext>
            </a:extLst>
          </p:cNvPr>
          <p:cNvSpPr>
            <a:spLocks noGrp="1"/>
          </p:cNvSpPr>
          <p:nvPr>
            <p:ph type="title"/>
          </p:nvPr>
        </p:nvSpPr>
        <p:spPr/>
        <p:txBody>
          <a:bodyPr/>
          <a:lstStyle/>
          <a:p>
            <a:r>
              <a:rPr lang="en-US" dirty="0"/>
              <a:t>Initial Data Preprocessing</a:t>
            </a:r>
          </a:p>
        </p:txBody>
      </p:sp>
      <p:sp>
        <p:nvSpPr>
          <p:cNvPr id="3" name="Text Placeholder 2">
            <a:extLst>
              <a:ext uri="{FF2B5EF4-FFF2-40B4-BE49-F238E27FC236}">
                <a16:creationId xmlns:a16="http://schemas.microsoft.com/office/drawing/2014/main" id="{58EC0229-D16F-43FA-98E0-4AF1ACB6DD53}"/>
              </a:ext>
            </a:extLst>
          </p:cNvPr>
          <p:cNvSpPr>
            <a:spLocks noGrp="1"/>
          </p:cNvSpPr>
          <p:nvPr>
            <p:ph type="body" idx="1"/>
          </p:nvPr>
        </p:nvSpPr>
        <p:spPr/>
        <p:txBody>
          <a:bodyPr/>
          <a:lstStyle/>
          <a:p>
            <a:r>
              <a:rPr lang="en-US" sz="1800" dirty="0"/>
              <a:t>Standardized variable names and responses across datasets</a:t>
            </a:r>
          </a:p>
          <a:p>
            <a:r>
              <a:rPr lang="en-US" sz="1800" dirty="0"/>
              <a:t>Dropped values of those who were self-employed and removed or replaced null values</a:t>
            </a:r>
          </a:p>
          <a:p>
            <a:r>
              <a:rPr lang="en-US" sz="1800" dirty="0"/>
              <a:t>Corrected spelling or formatting mistakes</a:t>
            </a:r>
          </a:p>
          <a:p>
            <a:r>
              <a:rPr lang="en-US" sz="1800" dirty="0"/>
              <a:t>Converted age and gender into categorical variables</a:t>
            </a:r>
          </a:p>
          <a:p>
            <a:r>
              <a:rPr lang="en-US" sz="1800" dirty="0"/>
              <a:t>Label encoded all data</a:t>
            </a:r>
          </a:p>
        </p:txBody>
      </p:sp>
      <p:sp>
        <p:nvSpPr>
          <p:cNvPr id="4" name="Slide Number Placeholder 3">
            <a:extLst>
              <a:ext uri="{FF2B5EF4-FFF2-40B4-BE49-F238E27FC236}">
                <a16:creationId xmlns:a16="http://schemas.microsoft.com/office/drawing/2014/main" id="{008BE8C0-90CF-4C39-8325-003CB822E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6262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accent2"/>
                </a:solidFill>
              </a:rPr>
              <a:t>Exploratory Data Analysis</a:t>
            </a:r>
            <a:endParaRPr sz="4000" dirty="0">
              <a:solidFill>
                <a:schemeClr val="accent2"/>
              </a:solidFill>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3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3B9BD91F-44EA-4864-938E-BAE925CA1968}"/>
              </a:ext>
            </a:extLst>
          </p:cNvPr>
          <p:cNvSpPr>
            <a:spLocks noGrp="1"/>
          </p:cNvSpPr>
          <p:nvPr>
            <p:ph type="body" idx="1"/>
          </p:nvPr>
        </p:nvSpPr>
        <p:spPr>
          <a:xfrm>
            <a:off x="1847069" y="4509286"/>
            <a:ext cx="5897977" cy="501147"/>
          </a:xfrm>
        </p:spPr>
        <p:txBody>
          <a:bodyPr anchor="t"/>
          <a:lstStyle/>
          <a:p>
            <a:r>
              <a:rPr lang="en-US" dirty="0"/>
              <a:t>Choropleth map of the number of respondents from each state</a:t>
            </a:r>
          </a:p>
        </p:txBody>
      </p:sp>
      <p:pic>
        <p:nvPicPr>
          <p:cNvPr id="4" name="Picture 3" descr="Map&#10;&#10;Description automatically generated">
            <a:extLst>
              <a:ext uri="{FF2B5EF4-FFF2-40B4-BE49-F238E27FC236}">
                <a16:creationId xmlns:a16="http://schemas.microsoft.com/office/drawing/2014/main" id="{A1620F68-AB50-45CA-AC1F-A508CD12E8CC}"/>
              </a:ext>
            </a:extLst>
          </p:cNvPr>
          <p:cNvPicPr>
            <a:picLocks noChangeAspect="1"/>
          </p:cNvPicPr>
          <p:nvPr/>
        </p:nvPicPr>
        <p:blipFill>
          <a:blip r:embed="rId3"/>
          <a:stretch>
            <a:fillRect/>
          </a:stretch>
        </p:blipFill>
        <p:spPr>
          <a:xfrm>
            <a:off x="311272" y="231301"/>
            <a:ext cx="7773710" cy="4277985"/>
          </a:xfrm>
          <a:prstGeom prst="rect">
            <a:avLst/>
          </a:prstGeom>
        </p:spPr>
      </p:pic>
    </p:spTree>
    <p:extLst>
      <p:ext uri="{BB962C8B-B14F-4D97-AF65-F5344CB8AC3E}">
        <p14:creationId xmlns:p14="http://schemas.microsoft.com/office/powerpoint/2010/main" val="199392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6B1B-E992-47A5-97DE-3869CDDAB0D9}"/>
              </a:ext>
            </a:extLst>
          </p:cNvPr>
          <p:cNvSpPr>
            <a:spLocks noGrp="1"/>
          </p:cNvSpPr>
          <p:nvPr>
            <p:ph type="title"/>
          </p:nvPr>
        </p:nvSpPr>
        <p:spPr>
          <a:xfrm>
            <a:off x="893700" y="358388"/>
            <a:ext cx="7423306" cy="857400"/>
          </a:xfrm>
        </p:spPr>
        <p:txBody>
          <a:bodyPr/>
          <a:lstStyle/>
          <a:p>
            <a:r>
              <a:rPr lang="en-US" sz="2800" dirty="0"/>
              <a:t>Age and Gender Distributions</a:t>
            </a:r>
          </a:p>
        </p:txBody>
      </p:sp>
      <p:sp>
        <p:nvSpPr>
          <p:cNvPr id="3" name="Slide Number Placeholder 2">
            <a:extLst>
              <a:ext uri="{FF2B5EF4-FFF2-40B4-BE49-F238E27FC236}">
                <a16:creationId xmlns:a16="http://schemas.microsoft.com/office/drawing/2014/main" id="{9109CB99-6012-4761-AAEF-2C61FCE64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2" name="TextBox 11">
            <a:extLst>
              <a:ext uri="{FF2B5EF4-FFF2-40B4-BE49-F238E27FC236}">
                <a16:creationId xmlns:a16="http://schemas.microsoft.com/office/drawing/2014/main" id="{90930F8D-AA6B-43D4-8AD7-535AB358B171}"/>
              </a:ext>
            </a:extLst>
          </p:cNvPr>
          <p:cNvSpPr txBox="1"/>
          <p:nvPr/>
        </p:nvSpPr>
        <p:spPr>
          <a:xfrm>
            <a:off x="1996623" y="1166809"/>
            <a:ext cx="2944906" cy="307777"/>
          </a:xfrm>
          <a:prstGeom prst="rect">
            <a:avLst/>
          </a:prstGeom>
          <a:noFill/>
        </p:spPr>
        <p:txBody>
          <a:bodyPr wrap="square" rtlCol="0">
            <a:spAutoFit/>
          </a:bodyPr>
          <a:lstStyle/>
          <a:p>
            <a:r>
              <a:rPr lang="en-US" dirty="0">
                <a:latin typeface="Lato" panose="020B0604020202020204" charset="0"/>
              </a:rPr>
              <a:t>Age Distribution</a:t>
            </a:r>
          </a:p>
        </p:txBody>
      </p:sp>
      <p:sp>
        <p:nvSpPr>
          <p:cNvPr id="13" name="TextBox 12">
            <a:extLst>
              <a:ext uri="{FF2B5EF4-FFF2-40B4-BE49-F238E27FC236}">
                <a16:creationId xmlns:a16="http://schemas.microsoft.com/office/drawing/2014/main" id="{0514DD3C-0AFE-413C-BE5F-FA6C095AE624}"/>
              </a:ext>
            </a:extLst>
          </p:cNvPr>
          <p:cNvSpPr txBox="1"/>
          <p:nvPr/>
        </p:nvSpPr>
        <p:spPr>
          <a:xfrm>
            <a:off x="6053159" y="1181490"/>
            <a:ext cx="2263847" cy="307777"/>
          </a:xfrm>
          <a:prstGeom prst="rect">
            <a:avLst/>
          </a:prstGeom>
          <a:noFill/>
        </p:spPr>
        <p:txBody>
          <a:bodyPr wrap="square" rtlCol="0">
            <a:spAutoFit/>
          </a:bodyPr>
          <a:lstStyle/>
          <a:p>
            <a:r>
              <a:rPr lang="en-US" dirty="0">
                <a:latin typeface="Lato" panose="020B0604020202020204" charset="0"/>
              </a:rPr>
              <a:t>Gender Distribution</a:t>
            </a:r>
          </a:p>
        </p:txBody>
      </p:sp>
      <p:pic>
        <p:nvPicPr>
          <p:cNvPr id="8" name="Picture 7" descr="Chart, histogram&#10;&#10;Description automatically generated">
            <a:extLst>
              <a:ext uri="{FF2B5EF4-FFF2-40B4-BE49-F238E27FC236}">
                <a16:creationId xmlns:a16="http://schemas.microsoft.com/office/drawing/2014/main" id="{A7179653-4458-4E27-8DB8-A07F70C6E311}"/>
              </a:ext>
            </a:extLst>
          </p:cNvPr>
          <p:cNvPicPr>
            <a:picLocks noChangeAspect="1"/>
          </p:cNvPicPr>
          <p:nvPr/>
        </p:nvPicPr>
        <p:blipFill>
          <a:blip r:embed="rId2"/>
          <a:stretch>
            <a:fillRect/>
          </a:stretch>
        </p:blipFill>
        <p:spPr>
          <a:xfrm>
            <a:off x="721179" y="1486720"/>
            <a:ext cx="3929957" cy="2674103"/>
          </a:xfrm>
          <a:prstGeom prst="rect">
            <a:avLst/>
          </a:prstGeom>
        </p:spPr>
      </p:pic>
      <p:pic>
        <p:nvPicPr>
          <p:cNvPr id="10" name="Picture 9" descr="Chart, bar chart&#10;&#10;Description automatically generated">
            <a:extLst>
              <a:ext uri="{FF2B5EF4-FFF2-40B4-BE49-F238E27FC236}">
                <a16:creationId xmlns:a16="http://schemas.microsoft.com/office/drawing/2014/main" id="{44E7DE86-064C-4307-A7B9-696E58EFA9DF}"/>
              </a:ext>
            </a:extLst>
          </p:cNvPr>
          <p:cNvPicPr>
            <a:picLocks noChangeAspect="1"/>
          </p:cNvPicPr>
          <p:nvPr/>
        </p:nvPicPr>
        <p:blipFill>
          <a:blip r:embed="rId3"/>
          <a:stretch>
            <a:fillRect/>
          </a:stretch>
        </p:blipFill>
        <p:spPr>
          <a:xfrm>
            <a:off x="4747192" y="1425607"/>
            <a:ext cx="4007733" cy="2796328"/>
          </a:xfrm>
          <a:prstGeom prst="rect">
            <a:avLst/>
          </a:prstGeom>
        </p:spPr>
      </p:pic>
    </p:spTree>
    <p:extLst>
      <p:ext uri="{BB962C8B-B14F-4D97-AF65-F5344CB8AC3E}">
        <p14:creationId xmlns:p14="http://schemas.microsoft.com/office/powerpoint/2010/main" val="217148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750735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Treatment vs. Current Mental Disorder</a:t>
            </a:r>
            <a:endParaRPr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4" name="Group 3">
            <a:extLst>
              <a:ext uri="{FF2B5EF4-FFF2-40B4-BE49-F238E27FC236}">
                <a16:creationId xmlns:a16="http://schemas.microsoft.com/office/drawing/2014/main" id="{706631B6-1EA4-452B-BE33-68B95D920735}"/>
              </a:ext>
            </a:extLst>
          </p:cNvPr>
          <p:cNvGrpSpPr/>
          <p:nvPr/>
        </p:nvGrpSpPr>
        <p:grpSpPr>
          <a:xfrm>
            <a:off x="893700" y="1784231"/>
            <a:ext cx="7297800" cy="1845300"/>
            <a:chOff x="893700" y="1536581"/>
            <a:chExt cx="7297800" cy="1845300"/>
          </a:xfrm>
        </p:grpSpPr>
        <p:graphicFrame>
          <p:nvGraphicFramePr>
            <p:cNvPr id="199" name="Google Shape;199;p24"/>
            <p:cNvGraphicFramePr/>
            <p:nvPr>
              <p:extLst>
                <p:ext uri="{D42A27DB-BD31-4B8C-83A1-F6EECF244321}">
                  <p14:modId xmlns:p14="http://schemas.microsoft.com/office/powerpoint/2010/main" val="1219949807"/>
                </p:ext>
              </p:extLst>
            </p:nvPr>
          </p:nvGraphicFramePr>
          <p:xfrm>
            <a:off x="952500" y="1878806"/>
            <a:ext cx="7239000" cy="1503075"/>
          </p:xfrm>
          <a:graphic>
            <a:graphicData uri="http://schemas.openxmlformats.org/drawingml/2006/table">
              <a:tbl>
                <a:tblPr>
                  <a:noFill/>
                  <a:tableStyleId>{612275EB-463C-4CE7-A300-C009FD7D2BBB}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501025">
                  <a:tc>
                    <a:txBody>
                      <a:bodyPr/>
                      <a:lstStyle/>
                      <a:p>
                        <a:pPr marL="0" lvl="0" indent="0" algn="l" rtl="0">
                          <a:spcBef>
                            <a:spcPts val="0"/>
                          </a:spcBef>
                          <a:spcAft>
                            <a:spcPts val="0"/>
                          </a:spcAft>
                          <a:buNone/>
                        </a:pPr>
                        <a:endParaRPr sz="110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Yes</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Maybe</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No</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r" rtl="0">
                          <a:spcBef>
                            <a:spcPts val="0"/>
                          </a:spcBef>
                          <a:spcAft>
                            <a:spcPts val="0"/>
                          </a:spcAft>
                          <a:buNone/>
                        </a:pPr>
                        <a:r>
                          <a:rPr lang="en" sz="1100" dirty="0">
                            <a:solidFill>
                              <a:schemeClr val="dk2"/>
                            </a:solidFill>
                            <a:latin typeface="Raleway"/>
                            <a:ea typeface="Raleway"/>
                            <a:cs typeface="Raleway"/>
                            <a:sym typeface="Raleway"/>
                          </a:rPr>
                          <a:t>Yes</a:t>
                        </a:r>
                        <a:endParaRPr sz="1100"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93.24%</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54.65%</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25.74%</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100" dirty="0">
                            <a:solidFill>
                              <a:schemeClr val="dk2"/>
                            </a:solidFill>
                            <a:latin typeface="Raleway"/>
                            <a:ea typeface="Raleway"/>
                            <a:cs typeface="Raleway"/>
                            <a:sym typeface="Raleway"/>
                          </a:rPr>
                          <a:t>No</a:t>
                        </a:r>
                        <a:endParaRPr sz="1100" dirty="0">
                          <a:solidFill>
                            <a:schemeClr val="dk2"/>
                          </a:solidFill>
                          <a:latin typeface="Raleway"/>
                          <a:ea typeface="Raleway"/>
                          <a:cs typeface="Raleway"/>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6.76%</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45.35%</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74.26%</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473DCC30-1AE1-42C0-920A-05A0DE923E3A}"/>
                </a:ext>
              </a:extLst>
            </p:cNvPr>
            <p:cNvSpPr/>
            <p:nvPr/>
          </p:nvSpPr>
          <p:spPr>
            <a:xfrm>
              <a:off x="893700" y="1946798"/>
              <a:ext cx="1325625" cy="1367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Raleway" panose="020B0604020202020204" charset="0"/>
                </a:rPr>
                <a:t>Treatment</a:t>
              </a:r>
            </a:p>
          </p:txBody>
        </p:sp>
        <p:sp>
          <p:nvSpPr>
            <p:cNvPr id="3" name="Rectangle 2">
              <a:extLst>
                <a:ext uri="{FF2B5EF4-FFF2-40B4-BE49-F238E27FC236}">
                  <a16:creationId xmlns:a16="http://schemas.microsoft.com/office/drawing/2014/main" id="{6FBEC5C1-523E-4FA1-BB1B-707470C4EBFE}"/>
                </a:ext>
              </a:extLst>
            </p:cNvPr>
            <p:cNvSpPr/>
            <p:nvPr/>
          </p:nvSpPr>
          <p:spPr>
            <a:xfrm>
              <a:off x="2143126" y="1878806"/>
              <a:ext cx="79056" cy="150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BD94F0A-BC21-4771-A379-EC645E6ABFFF}"/>
                </a:ext>
              </a:extLst>
            </p:cNvPr>
            <p:cNvSpPr/>
            <p:nvPr/>
          </p:nvSpPr>
          <p:spPr>
            <a:xfrm>
              <a:off x="3333751" y="1536581"/>
              <a:ext cx="3943349" cy="222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Raleway" panose="020B0604020202020204" charset="0"/>
                </a:rPr>
                <a:t>Current Mental Disorder</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6B1B-E992-47A5-97DE-3869CDDAB0D9}"/>
              </a:ext>
            </a:extLst>
          </p:cNvPr>
          <p:cNvSpPr>
            <a:spLocks noGrp="1"/>
          </p:cNvSpPr>
          <p:nvPr>
            <p:ph type="title"/>
          </p:nvPr>
        </p:nvSpPr>
        <p:spPr>
          <a:xfrm>
            <a:off x="893700" y="358388"/>
            <a:ext cx="7423306" cy="857400"/>
          </a:xfrm>
        </p:spPr>
        <p:txBody>
          <a:bodyPr/>
          <a:lstStyle/>
          <a:p>
            <a:r>
              <a:rPr lang="en-US" sz="2800" dirty="0"/>
              <a:t>Correlations with modeling targets</a:t>
            </a:r>
          </a:p>
        </p:txBody>
      </p:sp>
      <p:sp>
        <p:nvSpPr>
          <p:cNvPr id="3" name="Slide Number Placeholder 2">
            <a:extLst>
              <a:ext uri="{FF2B5EF4-FFF2-40B4-BE49-F238E27FC236}">
                <a16:creationId xmlns:a16="http://schemas.microsoft.com/office/drawing/2014/main" id="{9109CB99-6012-4761-AAEF-2C61FCE64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9" name="Picture 8" descr="A picture containing graphical user interface&#10;&#10;Description automatically generated">
            <a:extLst>
              <a:ext uri="{FF2B5EF4-FFF2-40B4-BE49-F238E27FC236}">
                <a16:creationId xmlns:a16="http://schemas.microsoft.com/office/drawing/2014/main" id="{7879FD6B-F8E8-4D90-A2F2-CF2ACCBBDA5D}"/>
              </a:ext>
            </a:extLst>
          </p:cNvPr>
          <p:cNvPicPr>
            <a:picLocks noChangeAspect="1"/>
          </p:cNvPicPr>
          <p:nvPr/>
        </p:nvPicPr>
        <p:blipFill>
          <a:blip r:embed="rId2"/>
          <a:stretch>
            <a:fillRect/>
          </a:stretch>
        </p:blipFill>
        <p:spPr>
          <a:xfrm>
            <a:off x="209550" y="1405052"/>
            <a:ext cx="4087735" cy="3630493"/>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B95E0890-B3F6-4E7A-9E4E-E9E561529DAE}"/>
              </a:ext>
            </a:extLst>
          </p:cNvPr>
          <p:cNvPicPr>
            <a:picLocks noChangeAspect="1"/>
          </p:cNvPicPr>
          <p:nvPr/>
        </p:nvPicPr>
        <p:blipFill>
          <a:blip r:embed="rId3"/>
          <a:stretch>
            <a:fillRect/>
          </a:stretch>
        </p:blipFill>
        <p:spPr>
          <a:xfrm>
            <a:off x="4572000" y="1405052"/>
            <a:ext cx="3850821" cy="3380060"/>
          </a:xfrm>
          <a:prstGeom prst="rect">
            <a:avLst/>
          </a:prstGeom>
        </p:spPr>
      </p:pic>
      <p:sp>
        <p:nvSpPr>
          <p:cNvPr id="12" name="TextBox 11">
            <a:extLst>
              <a:ext uri="{FF2B5EF4-FFF2-40B4-BE49-F238E27FC236}">
                <a16:creationId xmlns:a16="http://schemas.microsoft.com/office/drawing/2014/main" id="{90930F8D-AA6B-43D4-8AD7-535AB358B171}"/>
              </a:ext>
            </a:extLst>
          </p:cNvPr>
          <p:cNvSpPr txBox="1"/>
          <p:nvPr/>
        </p:nvSpPr>
        <p:spPr>
          <a:xfrm>
            <a:off x="1660447" y="1178943"/>
            <a:ext cx="2944906" cy="307777"/>
          </a:xfrm>
          <a:prstGeom prst="rect">
            <a:avLst/>
          </a:prstGeom>
          <a:noFill/>
        </p:spPr>
        <p:txBody>
          <a:bodyPr wrap="square" rtlCol="0">
            <a:spAutoFit/>
          </a:bodyPr>
          <a:lstStyle/>
          <a:p>
            <a:r>
              <a:rPr lang="en-US" dirty="0">
                <a:latin typeface="Lato" panose="020B0604020202020204" charset="0"/>
              </a:rPr>
              <a:t>Current Mental Disorder</a:t>
            </a:r>
          </a:p>
        </p:txBody>
      </p:sp>
      <p:sp>
        <p:nvSpPr>
          <p:cNvPr id="13" name="TextBox 12">
            <a:extLst>
              <a:ext uri="{FF2B5EF4-FFF2-40B4-BE49-F238E27FC236}">
                <a16:creationId xmlns:a16="http://schemas.microsoft.com/office/drawing/2014/main" id="{0514DD3C-0AFE-413C-BE5F-FA6C095AE624}"/>
              </a:ext>
            </a:extLst>
          </p:cNvPr>
          <p:cNvSpPr txBox="1"/>
          <p:nvPr/>
        </p:nvSpPr>
        <p:spPr>
          <a:xfrm>
            <a:off x="6281759" y="1178943"/>
            <a:ext cx="1376083" cy="307777"/>
          </a:xfrm>
          <a:prstGeom prst="rect">
            <a:avLst/>
          </a:prstGeom>
          <a:noFill/>
        </p:spPr>
        <p:txBody>
          <a:bodyPr wrap="square" rtlCol="0">
            <a:spAutoFit/>
          </a:bodyPr>
          <a:lstStyle/>
          <a:p>
            <a:r>
              <a:rPr lang="en-US" dirty="0">
                <a:latin typeface="Lato" panose="020B0604020202020204" charset="0"/>
              </a:rPr>
              <a:t>Treatment</a:t>
            </a:r>
          </a:p>
        </p:txBody>
      </p:sp>
    </p:spTree>
    <p:extLst>
      <p:ext uri="{BB962C8B-B14F-4D97-AF65-F5344CB8AC3E}">
        <p14:creationId xmlns:p14="http://schemas.microsoft.com/office/powerpoint/2010/main" val="70198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accent2"/>
                </a:solidFill>
              </a:rPr>
              <a:t>Temporal Analysis</a:t>
            </a:r>
            <a:endParaRPr sz="4000" dirty="0">
              <a:solidFill>
                <a:schemeClr val="accent2"/>
              </a:solidFill>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74530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4E2A-53E7-4DB5-B844-5FBC277E8945}"/>
              </a:ext>
            </a:extLst>
          </p:cNvPr>
          <p:cNvSpPr>
            <a:spLocks noGrp="1"/>
          </p:cNvSpPr>
          <p:nvPr>
            <p:ph type="title"/>
          </p:nvPr>
        </p:nvSpPr>
        <p:spPr>
          <a:xfrm>
            <a:off x="1379475" y="1968563"/>
            <a:ext cx="1792350" cy="857400"/>
          </a:xfrm>
        </p:spPr>
        <p:txBody>
          <a:bodyPr/>
          <a:lstStyle/>
          <a:p>
            <a:r>
              <a:rPr lang="en-US" dirty="0"/>
              <a:t>Outline</a:t>
            </a:r>
          </a:p>
        </p:txBody>
      </p:sp>
      <p:sp>
        <p:nvSpPr>
          <p:cNvPr id="3" name="Text Placeholder 2">
            <a:extLst>
              <a:ext uri="{FF2B5EF4-FFF2-40B4-BE49-F238E27FC236}">
                <a16:creationId xmlns:a16="http://schemas.microsoft.com/office/drawing/2014/main" id="{42BE88C2-914B-4D7C-AB74-3507B921CA94}"/>
              </a:ext>
            </a:extLst>
          </p:cNvPr>
          <p:cNvSpPr>
            <a:spLocks noGrp="1"/>
          </p:cNvSpPr>
          <p:nvPr>
            <p:ph type="body" idx="1"/>
          </p:nvPr>
        </p:nvSpPr>
        <p:spPr>
          <a:xfrm>
            <a:off x="3953450" y="518637"/>
            <a:ext cx="4801475" cy="3552300"/>
          </a:xfrm>
        </p:spPr>
        <p:txBody>
          <a:bodyPr/>
          <a:lstStyle/>
          <a:p>
            <a:r>
              <a:rPr lang="en-US" sz="2000" dirty="0"/>
              <a:t>Project Motivation/Background</a:t>
            </a:r>
          </a:p>
          <a:p>
            <a:r>
              <a:rPr lang="en-US" sz="2000" dirty="0"/>
              <a:t>Main Questions</a:t>
            </a:r>
          </a:p>
          <a:p>
            <a:r>
              <a:rPr lang="en-US" sz="2000" dirty="0"/>
              <a:t>Related Work</a:t>
            </a:r>
          </a:p>
          <a:p>
            <a:r>
              <a:rPr lang="en-US" sz="2000" dirty="0"/>
              <a:t>Project Lifecycle</a:t>
            </a:r>
          </a:p>
          <a:p>
            <a:r>
              <a:rPr lang="en-US" sz="2000" dirty="0"/>
              <a:t>Data</a:t>
            </a:r>
          </a:p>
          <a:p>
            <a:r>
              <a:rPr lang="en-US" sz="2000" dirty="0"/>
              <a:t>Data Preprocessing</a:t>
            </a:r>
          </a:p>
          <a:p>
            <a:r>
              <a:rPr lang="en-US" sz="2000" dirty="0"/>
              <a:t>Exploratory Data Analysis</a:t>
            </a:r>
          </a:p>
          <a:p>
            <a:r>
              <a:rPr lang="en-US" sz="2000" dirty="0"/>
              <a:t>Temporal Analysis</a:t>
            </a:r>
          </a:p>
          <a:p>
            <a:r>
              <a:rPr lang="en-US" sz="2000" dirty="0"/>
              <a:t>Classification Analysis</a:t>
            </a:r>
          </a:p>
          <a:p>
            <a:r>
              <a:rPr lang="en-US" sz="2000" dirty="0"/>
              <a:t>Conclusions</a:t>
            </a:r>
          </a:p>
          <a:p>
            <a:endParaRPr lang="en-US" dirty="0"/>
          </a:p>
        </p:txBody>
      </p:sp>
      <p:sp>
        <p:nvSpPr>
          <p:cNvPr id="4" name="Slide Number Placeholder 3">
            <a:extLst>
              <a:ext uri="{FF2B5EF4-FFF2-40B4-BE49-F238E27FC236}">
                <a16:creationId xmlns:a16="http://schemas.microsoft.com/office/drawing/2014/main" id="{D5F3637B-2E48-4FA1-9547-B16090967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349934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EBEE73-3604-4EF3-8C6D-194333CD6842}"/>
              </a:ext>
            </a:extLst>
          </p:cNvPr>
          <p:cNvSpPr>
            <a:spLocks noGrp="1"/>
          </p:cNvSpPr>
          <p:nvPr>
            <p:ph type="body" idx="1"/>
          </p:nvPr>
        </p:nvSpPr>
        <p:spPr>
          <a:xfrm>
            <a:off x="5657290" y="452846"/>
            <a:ext cx="3042573" cy="3935945"/>
          </a:xfrm>
        </p:spPr>
        <p:txBody>
          <a:bodyPr/>
          <a:lstStyle/>
          <a:p>
            <a:pPr marL="114300" indent="0">
              <a:buNone/>
            </a:pPr>
            <a:r>
              <a:rPr lang="en-US" dirty="0"/>
              <a:t>The variables </a:t>
            </a:r>
            <a:r>
              <a:rPr lang="en-US" i="1" dirty="0"/>
              <a:t>leave </a:t>
            </a:r>
            <a:r>
              <a:rPr lang="en-US" dirty="0"/>
              <a:t>and </a:t>
            </a:r>
            <a:r>
              <a:rPr lang="en-US" i="1" dirty="0" err="1"/>
              <a:t>seek_help</a:t>
            </a:r>
            <a:r>
              <a:rPr lang="en-US" i="1" dirty="0"/>
              <a:t> </a:t>
            </a:r>
            <a:r>
              <a:rPr lang="en-US" dirty="0"/>
              <a:t>showed positive growth over time.</a:t>
            </a:r>
          </a:p>
        </p:txBody>
      </p:sp>
      <p:sp>
        <p:nvSpPr>
          <p:cNvPr id="4" name="Slide Number Placeholder 3">
            <a:extLst>
              <a:ext uri="{FF2B5EF4-FFF2-40B4-BE49-F238E27FC236}">
                <a16:creationId xmlns:a16="http://schemas.microsoft.com/office/drawing/2014/main" id="{6712D164-A760-45E5-8DEA-EF42B6C8C2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descr="Chart, bar chart&#10;&#10;Description automatically generated">
            <a:extLst>
              <a:ext uri="{FF2B5EF4-FFF2-40B4-BE49-F238E27FC236}">
                <a16:creationId xmlns:a16="http://schemas.microsoft.com/office/drawing/2014/main" id="{FA14CF47-A3DF-40F6-BF67-491F1FC97CE9}"/>
              </a:ext>
            </a:extLst>
          </p:cNvPr>
          <p:cNvPicPr>
            <a:picLocks noChangeAspect="1"/>
          </p:cNvPicPr>
          <p:nvPr/>
        </p:nvPicPr>
        <p:blipFill>
          <a:blip r:embed="rId2"/>
          <a:stretch>
            <a:fillRect/>
          </a:stretch>
        </p:blipFill>
        <p:spPr>
          <a:xfrm>
            <a:off x="334748" y="197544"/>
            <a:ext cx="5239644" cy="2252429"/>
          </a:xfrm>
          <a:prstGeom prst="rect">
            <a:avLst/>
          </a:prstGeom>
        </p:spPr>
      </p:pic>
      <p:pic>
        <p:nvPicPr>
          <p:cNvPr id="6" name="Picture 5" descr="Chart, bar chart&#10;&#10;Description automatically generated">
            <a:extLst>
              <a:ext uri="{FF2B5EF4-FFF2-40B4-BE49-F238E27FC236}">
                <a16:creationId xmlns:a16="http://schemas.microsoft.com/office/drawing/2014/main" id="{9DC26EC9-B894-4397-A897-0AA5C257176E}"/>
              </a:ext>
            </a:extLst>
          </p:cNvPr>
          <p:cNvPicPr>
            <a:picLocks noChangeAspect="1"/>
          </p:cNvPicPr>
          <p:nvPr/>
        </p:nvPicPr>
        <p:blipFill>
          <a:blip r:embed="rId3"/>
          <a:stretch>
            <a:fillRect/>
          </a:stretch>
        </p:blipFill>
        <p:spPr>
          <a:xfrm>
            <a:off x="334748" y="2571750"/>
            <a:ext cx="5239644" cy="2217552"/>
          </a:xfrm>
          <a:prstGeom prst="rect">
            <a:avLst/>
          </a:prstGeom>
        </p:spPr>
      </p:pic>
    </p:spTree>
    <p:extLst>
      <p:ext uri="{BB962C8B-B14F-4D97-AF65-F5344CB8AC3E}">
        <p14:creationId xmlns:p14="http://schemas.microsoft.com/office/powerpoint/2010/main" val="2103739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EBEE73-3604-4EF3-8C6D-194333CD6842}"/>
              </a:ext>
            </a:extLst>
          </p:cNvPr>
          <p:cNvSpPr>
            <a:spLocks noGrp="1"/>
          </p:cNvSpPr>
          <p:nvPr>
            <p:ph type="body" idx="1"/>
          </p:nvPr>
        </p:nvSpPr>
        <p:spPr>
          <a:xfrm>
            <a:off x="511549" y="268943"/>
            <a:ext cx="3042573" cy="3935945"/>
          </a:xfrm>
        </p:spPr>
        <p:txBody>
          <a:bodyPr/>
          <a:lstStyle/>
          <a:p>
            <a:pPr marL="114300" indent="0">
              <a:buNone/>
            </a:pPr>
            <a:r>
              <a:rPr lang="en-US" sz="1800" dirty="0"/>
              <a:t>The variable </a:t>
            </a:r>
            <a:r>
              <a:rPr lang="en-US" sz="1800" i="1" dirty="0" err="1"/>
              <a:t>mental_health_interview</a:t>
            </a:r>
            <a:r>
              <a:rPr lang="en-US" sz="1800" i="1" dirty="0"/>
              <a:t> </a:t>
            </a:r>
            <a:r>
              <a:rPr lang="en-US" sz="1800" dirty="0"/>
              <a:t>did not show any significant change in the distribution of </a:t>
            </a:r>
            <a:r>
              <a:rPr lang="en-US" sz="1800" dirty="0" err="1"/>
              <a:t>reponses</a:t>
            </a:r>
            <a:r>
              <a:rPr lang="en-US" sz="1800" dirty="0"/>
              <a:t> over time. </a:t>
            </a:r>
          </a:p>
        </p:txBody>
      </p:sp>
      <p:sp>
        <p:nvSpPr>
          <p:cNvPr id="4" name="Slide Number Placeholder 3">
            <a:extLst>
              <a:ext uri="{FF2B5EF4-FFF2-40B4-BE49-F238E27FC236}">
                <a16:creationId xmlns:a16="http://schemas.microsoft.com/office/drawing/2014/main" id="{6712D164-A760-45E5-8DEA-EF42B6C8C2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9" name="Picture 8" descr="Chart, bar chart&#10;&#10;Description automatically generated">
            <a:extLst>
              <a:ext uri="{FF2B5EF4-FFF2-40B4-BE49-F238E27FC236}">
                <a16:creationId xmlns:a16="http://schemas.microsoft.com/office/drawing/2014/main" id="{05C12AD3-5F98-434A-9731-9F6E8D3BC859}"/>
              </a:ext>
            </a:extLst>
          </p:cNvPr>
          <p:cNvPicPr>
            <a:picLocks noChangeAspect="1"/>
          </p:cNvPicPr>
          <p:nvPr/>
        </p:nvPicPr>
        <p:blipFill>
          <a:blip r:embed="rId2"/>
          <a:stretch>
            <a:fillRect/>
          </a:stretch>
        </p:blipFill>
        <p:spPr>
          <a:xfrm>
            <a:off x="2108885" y="1862418"/>
            <a:ext cx="6849658" cy="2754403"/>
          </a:xfrm>
          <a:prstGeom prst="rect">
            <a:avLst/>
          </a:prstGeom>
        </p:spPr>
      </p:pic>
    </p:spTree>
    <p:extLst>
      <p:ext uri="{BB962C8B-B14F-4D97-AF65-F5344CB8AC3E}">
        <p14:creationId xmlns:p14="http://schemas.microsoft.com/office/powerpoint/2010/main" val="76443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EBEE73-3604-4EF3-8C6D-194333CD6842}"/>
              </a:ext>
            </a:extLst>
          </p:cNvPr>
          <p:cNvSpPr>
            <a:spLocks noGrp="1"/>
          </p:cNvSpPr>
          <p:nvPr>
            <p:ph type="body" idx="1"/>
          </p:nvPr>
        </p:nvSpPr>
        <p:spPr>
          <a:xfrm>
            <a:off x="5560360" y="133067"/>
            <a:ext cx="3139504" cy="4255725"/>
          </a:xfrm>
        </p:spPr>
        <p:txBody>
          <a:bodyPr/>
          <a:lstStyle/>
          <a:p>
            <a:pPr marL="114300" indent="0" algn="r">
              <a:buNone/>
            </a:pPr>
            <a:r>
              <a:rPr lang="en-US" dirty="0"/>
              <a:t>The majority of employees gave the tech industry an overall support rating of 1, 2, or 3 in every year. </a:t>
            </a:r>
          </a:p>
        </p:txBody>
      </p:sp>
      <p:sp>
        <p:nvSpPr>
          <p:cNvPr id="4" name="Slide Number Placeholder 3">
            <a:extLst>
              <a:ext uri="{FF2B5EF4-FFF2-40B4-BE49-F238E27FC236}">
                <a16:creationId xmlns:a16="http://schemas.microsoft.com/office/drawing/2014/main" id="{6712D164-A760-45E5-8DEA-EF42B6C8C2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descr="Chart, bar chart&#10;&#10;Description automatically generated">
            <a:extLst>
              <a:ext uri="{FF2B5EF4-FFF2-40B4-BE49-F238E27FC236}">
                <a16:creationId xmlns:a16="http://schemas.microsoft.com/office/drawing/2014/main" id="{A10371D9-54A7-46D7-8C3C-F2BEFC95BE91}"/>
              </a:ext>
            </a:extLst>
          </p:cNvPr>
          <p:cNvPicPr>
            <a:picLocks noChangeAspect="1"/>
          </p:cNvPicPr>
          <p:nvPr/>
        </p:nvPicPr>
        <p:blipFill>
          <a:blip r:embed="rId2"/>
          <a:stretch>
            <a:fillRect/>
          </a:stretch>
        </p:blipFill>
        <p:spPr>
          <a:xfrm>
            <a:off x="282525" y="1545394"/>
            <a:ext cx="5572844" cy="3151539"/>
          </a:xfrm>
          <a:prstGeom prst="rect">
            <a:avLst/>
          </a:prstGeom>
        </p:spPr>
      </p:pic>
    </p:spTree>
    <p:extLst>
      <p:ext uri="{BB962C8B-B14F-4D97-AF65-F5344CB8AC3E}">
        <p14:creationId xmlns:p14="http://schemas.microsoft.com/office/powerpoint/2010/main" val="37071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EBEE73-3604-4EF3-8C6D-194333CD6842}"/>
              </a:ext>
            </a:extLst>
          </p:cNvPr>
          <p:cNvSpPr>
            <a:spLocks noGrp="1"/>
          </p:cNvSpPr>
          <p:nvPr>
            <p:ph type="body" idx="1"/>
          </p:nvPr>
        </p:nvSpPr>
        <p:spPr>
          <a:xfrm>
            <a:off x="5563160" y="452845"/>
            <a:ext cx="3042573" cy="3935945"/>
          </a:xfrm>
        </p:spPr>
        <p:txBody>
          <a:bodyPr/>
          <a:lstStyle/>
          <a:p>
            <a:pPr marL="114300" indent="0">
              <a:buNone/>
            </a:pPr>
            <a:r>
              <a:rPr lang="en-US" dirty="0"/>
              <a:t>Employees thought their employers consistently placed more importance on physical rather than mental health.</a:t>
            </a:r>
          </a:p>
        </p:txBody>
      </p:sp>
      <p:sp>
        <p:nvSpPr>
          <p:cNvPr id="4" name="Slide Number Placeholder 3">
            <a:extLst>
              <a:ext uri="{FF2B5EF4-FFF2-40B4-BE49-F238E27FC236}">
                <a16:creationId xmlns:a16="http://schemas.microsoft.com/office/drawing/2014/main" id="{6712D164-A760-45E5-8DEA-EF42B6C8C2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descr="Chart, bar chart&#10;&#10;Description automatically generated">
            <a:extLst>
              <a:ext uri="{FF2B5EF4-FFF2-40B4-BE49-F238E27FC236}">
                <a16:creationId xmlns:a16="http://schemas.microsoft.com/office/drawing/2014/main" id="{1A5E536A-93FB-4DB6-BB1E-9A4757555C0C}"/>
              </a:ext>
            </a:extLst>
          </p:cNvPr>
          <p:cNvPicPr>
            <a:picLocks noChangeAspect="1"/>
          </p:cNvPicPr>
          <p:nvPr/>
        </p:nvPicPr>
        <p:blipFill>
          <a:blip r:embed="rId2"/>
          <a:stretch>
            <a:fillRect/>
          </a:stretch>
        </p:blipFill>
        <p:spPr>
          <a:xfrm>
            <a:off x="787706" y="95752"/>
            <a:ext cx="4111398" cy="2325066"/>
          </a:xfrm>
          <a:prstGeom prst="rect">
            <a:avLst/>
          </a:prstGeom>
        </p:spPr>
      </p:pic>
      <p:pic>
        <p:nvPicPr>
          <p:cNvPr id="7" name="Picture 6" descr="Chart, bar chart&#10;&#10;Description automatically generated">
            <a:extLst>
              <a:ext uri="{FF2B5EF4-FFF2-40B4-BE49-F238E27FC236}">
                <a16:creationId xmlns:a16="http://schemas.microsoft.com/office/drawing/2014/main" id="{F4E97B0F-E941-4D8B-B1A0-93035CA6A8E8}"/>
              </a:ext>
            </a:extLst>
          </p:cNvPr>
          <p:cNvPicPr>
            <a:picLocks noChangeAspect="1"/>
          </p:cNvPicPr>
          <p:nvPr/>
        </p:nvPicPr>
        <p:blipFill>
          <a:blip r:embed="rId3"/>
          <a:stretch>
            <a:fillRect/>
          </a:stretch>
        </p:blipFill>
        <p:spPr>
          <a:xfrm>
            <a:off x="784540" y="2571750"/>
            <a:ext cx="4111397" cy="2334377"/>
          </a:xfrm>
          <a:prstGeom prst="rect">
            <a:avLst/>
          </a:prstGeom>
        </p:spPr>
      </p:pic>
    </p:spTree>
    <p:extLst>
      <p:ext uri="{BB962C8B-B14F-4D97-AF65-F5344CB8AC3E}">
        <p14:creationId xmlns:p14="http://schemas.microsoft.com/office/powerpoint/2010/main" val="3469531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accent2"/>
                </a:solidFill>
              </a:rPr>
              <a:t>Classification Analysis</a:t>
            </a:r>
            <a:endParaRPr sz="4000" dirty="0">
              <a:solidFill>
                <a:schemeClr val="accent2"/>
              </a:solidFill>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06899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p:txBody>
          <a:bodyPr/>
          <a:lstStyle/>
          <a:p>
            <a:r>
              <a:rPr lang="en-US" dirty="0"/>
              <a:t>Model Preprocessing</a:t>
            </a:r>
          </a:p>
        </p:txBody>
      </p:sp>
      <p:sp>
        <p:nvSpPr>
          <p:cNvPr id="3" name="Text Placeholder 2">
            <a:extLst>
              <a:ext uri="{FF2B5EF4-FFF2-40B4-BE49-F238E27FC236}">
                <a16:creationId xmlns:a16="http://schemas.microsoft.com/office/drawing/2014/main" id="{894FB654-EAE2-4FA6-A011-5CA7DAA30820}"/>
              </a:ext>
            </a:extLst>
          </p:cNvPr>
          <p:cNvSpPr>
            <a:spLocks noGrp="1"/>
          </p:cNvSpPr>
          <p:nvPr>
            <p:ph type="body" idx="1"/>
          </p:nvPr>
        </p:nvSpPr>
        <p:spPr/>
        <p:txBody>
          <a:bodyPr/>
          <a:lstStyle/>
          <a:p>
            <a:r>
              <a:rPr lang="en-US" sz="1600" dirty="0"/>
              <a:t>Merged 2014 and 2016-2019 datasets, and separately merged the 2016-2019 datasets</a:t>
            </a:r>
          </a:p>
          <a:p>
            <a:r>
              <a:rPr lang="en-US" sz="1600" dirty="0"/>
              <a:t>One-hot encoded certain features, and label-encoded others</a:t>
            </a:r>
          </a:p>
          <a:p>
            <a:r>
              <a:rPr lang="en-US" sz="1600" dirty="0"/>
              <a:t>Converted </a:t>
            </a:r>
            <a:r>
              <a:rPr lang="en-US" sz="1600" i="1" dirty="0" err="1"/>
              <a:t>current_mental_disorder</a:t>
            </a:r>
            <a:r>
              <a:rPr lang="en-US" sz="1600" i="1" dirty="0"/>
              <a:t> </a:t>
            </a:r>
            <a:r>
              <a:rPr lang="en-US" sz="1600" dirty="0"/>
              <a:t>into a binary variable so I could do binary classification</a:t>
            </a:r>
          </a:p>
          <a:p>
            <a:pPr lvl="1"/>
            <a:r>
              <a:rPr lang="en-US" sz="1600" dirty="0"/>
              <a:t>Treated “Maybe” responses as “Yes” responses</a:t>
            </a:r>
          </a:p>
          <a:p>
            <a:endParaRPr lang="en-US" sz="1600" dirty="0"/>
          </a:p>
          <a:p>
            <a:endParaRPr lang="en-US" sz="1600" dirty="0"/>
          </a:p>
          <a:p>
            <a:endParaRPr lang="en-US" sz="1600"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92157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894FB654-EAE2-4FA6-A011-5CA7DAA30820}"/>
              </a:ext>
            </a:extLst>
          </p:cNvPr>
          <p:cNvSpPr>
            <a:spLocks noGrp="1"/>
          </p:cNvSpPr>
          <p:nvPr>
            <p:ph type="body" idx="1"/>
          </p:nvPr>
        </p:nvSpPr>
        <p:spPr/>
        <p:txBody>
          <a:bodyPr/>
          <a:lstStyle/>
          <a:p>
            <a:r>
              <a:rPr lang="en-US" sz="1600" dirty="0"/>
              <a:t>Targets: </a:t>
            </a:r>
            <a:r>
              <a:rPr lang="en-US" sz="1600" i="1" dirty="0"/>
              <a:t>treatment </a:t>
            </a:r>
            <a:r>
              <a:rPr lang="en-US" sz="1600" dirty="0"/>
              <a:t>and </a:t>
            </a:r>
            <a:r>
              <a:rPr lang="en-US" sz="1600" i="1" dirty="0" err="1"/>
              <a:t>current_mental_disorder</a:t>
            </a:r>
            <a:endParaRPr lang="en-US" sz="1600" dirty="0"/>
          </a:p>
          <a:p>
            <a:r>
              <a:rPr lang="en-US" sz="1600" dirty="0"/>
              <a:t>Predictors: </a:t>
            </a:r>
            <a:r>
              <a:rPr lang="en-US" sz="1600" i="1" dirty="0" err="1"/>
              <a:t>age_range</a:t>
            </a:r>
            <a:r>
              <a:rPr lang="en-US" sz="1600" i="1" dirty="0"/>
              <a:t>, gender, </a:t>
            </a:r>
            <a:r>
              <a:rPr lang="en-US" sz="1600" i="1" dirty="0" err="1"/>
              <a:t>no_employees</a:t>
            </a:r>
            <a:r>
              <a:rPr lang="en-US" sz="1600" i="1" dirty="0"/>
              <a:t>, </a:t>
            </a:r>
            <a:r>
              <a:rPr lang="en-US" sz="1600" i="1" dirty="0" err="1"/>
              <a:t>family_history</a:t>
            </a:r>
            <a:r>
              <a:rPr lang="en-US" sz="1600" i="1" dirty="0"/>
              <a:t>, benefits, </a:t>
            </a:r>
            <a:r>
              <a:rPr lang="en-US" sz="1600" i="1" dirty="0" err="1"/>
              <a:t>care_options</a:t>
            </a:r>
            <a:r>
              <a:rPr lang="en-US" sz="1600" i="1" dirty="0"/>
              <a:t>, </a:t>
            </a:r>
            <a:r>
              <a:rPr lang="en-US" sz="1600" i="1" dirty="0" err="1"/>
              <a:t>wellness_program</a:t>
            </a:r>
            <a:r>
              <a:rPr lang="en-US" sz="1600" i="1" dirty="0"/>
              <a:t>, </a:t>
            </a:r>
            <a:r>
              <a:rPr lang="en-US" sz="1600" i="1" dirty="0" err="1"/>
              <a:t>seek_help</a:t>
            </a:r>
            <a:r>
              <a:rPr lang="en-US" sz="1600" i="1" dirty="0"/>
              <a:t>, anonymity, supervisor, leave, coworkers, </a:t>
            </a:r>
            <a:r>
              <a:rPr lang="en-US" sz="1600" i="1" dirty="0" err="1"/>
              <a:t>mental_health_interview</a:t>
            </a:r>
            <a:r>
              <a:rPr lang="en-US" sz="1600" i="1" dirty="0"/>
              <a:t>, </a:t>
            </a:r>
            <a:r>
              <a:rPr lang="en-US" sz="1600" dirty="0"/>
              <a:t>and</a:t>
            </a:r>
            <a:r>
              <a:rPr lang="en-US" sz="1600" i="1" dirty="0"/>
              <a:t> </a:t>
            </a:r>
            <a:r>
              <a:rPr lang="en-US" sz="1600" i="1" dirty="0" err="1"/>
              <a:t>phys_health_interview</a:t>
            </a:r>
            <a:endParaRPr lang="en-US" sz="1600" i="1" dirty="0"/>
          </a:p>
          <a:p>
            <a:r>
              <a:rPr lang="en-US" sz="1600" dirty="0"/>
              <a:t>Tested Classification Models: L1 Penalized Logistic Regression, Random Forest, Decision Tree, Polynomial Support Vector Machine (SVM), Bernoulli Naive Bayes, and K-Nearest Neighbors</a:t>
            </a:r>
          </a:p>
          <a:p>
            <a:r>
              <a:rPr lang="en-US" sz="1600" dirty="0"/>
              <a:t>Model Evaluation: 70/30 train-test split for validation</a:t>
            </a:r>
          </a:p>
          <a:p>
            <a:pPr lvl="1"/>
            <a:r>
              <a:rPr lang="en-US" sz="1600" dirty="0"/>
              <a:t>Evaluated training accuracy, testing accuracy, confusion matrices, AUC score, and recall</a:t>
            </a:r>
          </a:p>
          <a:p>
            <a:pPr lvl="1"/>
            <a:r>
              <a:rPr lang="en-US" sz="1600" dirty="0"/>
              <a:t>Recall was very important metric</a:t>
            </a:r>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04669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a:xfrm>
            <a:off x="842116" y="338217"/>
            <a:ext cx="7638459" cy="857400"/>
          </a:xfrm>
        </p:spPr>
        <p:txBody>
          <a:bodyPr/>
          <a:lstStyle/>
          <a:p>
            <a:r>
              <a:rPr lang="en-US" sz="2800" dirty="0"/>
              <a:t>Feature Importance for predicting </a:t>
            </a:r>
            <a:r>
              <a:rPr lang="en-US" sz="2800" i="1" dirty="0"/>
              <a:t>treatment</a:t>
            </a:r>
            <a:endParaRPr lang="en-US" sz="2800"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7" name="Group 6">
            <a:extLst>
              <a:ext uri="{FF2B5EF4-FFF2-40B4-BE49-F238E27FC236}">
                <a16:creationId xmlns:a16="http://schemas.microsoft.com/office/drawing/2014/main" id="{0DDFF18C-AA55-44CE-AD9F-B36406A4DE25}"/>
              </a:ext>
            </a:extLst>
          </p:cNvPr>
          <p:cNvGrpSpPr/>
          <p:nvPr/>
        </p:nvGrpSpPr>
        <p:grpSpPr>
          <a:xfrm>
            <a:off x="4327385" y="1340670"/>
            <a:ext cx="4747378" cy="2841833"/>
            <a:chOff x="1046986" y="538613"/>
            <a:chExt cx="6707128" cy="3630714"/>
          </a:xfrm>
        </p:grpSpPr>
        <p:pic>
          <p:nvPicPr>
            <p:cNvPr id="8" name="Picture 7" descr="&#10;&#10;Description automatically generated">
              <a:extLst>
                <a:ext uri="{FF2B5EF4-FFF2-40B4-BE49-F238E27FC236}">
                  <a16:creationId xmlns:a16="http://schemas.microsoft.com/office/drawing/2014/main" id="{4868373F-3C68-42C5-845B-C2E2EFEB3265}"/>
                </a:ext>
              </a:extLst>
            </p:cNvPr>
            <p:cNvPicPr>
              <a:picLocks noChangeAspect="1"/>
            </p:cNvPicPr>
            <p:nvPr/>
          </p:nvPicPr>
          <p:blipFill>
            <a:blip r:embed="rId2"/>
            <a:stretch>
              <a:fillRect/>
            </a:stretch>
          </p:blipFill>
          <p:spPr>
            <a:xfrm>
              <a:off x="1046986" y="879277"/>
              <a:ext cx="6707128" cy="3290050"/>
            </a:xfrm>
            <a:prstGeom prst="rect">
              <a:avLst/>
            </a:prstGeom>
          </p:spPr>
        </p:pic>
        <p:sp>
          <p:nvSpPr>
            <p:cNvPr id="9" name="TextBox 8">
              <a:extLst>
                <a:ext uri="{FF2B5EF4-FFF2-40B4-BE49-F238E27FC236}">
                  <a16:creationId xmlns:a16="http://schemas.microsoft.com/office/drawing/2014/main" id="{E2F1C17F-E211-4C10-8606-65D8289C8F00}"/>
                </a:ext>
              </a:extLst>
            </p:cNvPr>
            <p:cNvSpPr txBox="1"/>
            <p:nvPr/>
          </p:nvSpPr>
          <p:spPr>
            <a:xfrm>
              <a:off x="4480910" y="538613"/>
              <a:ext cx="2590799" cy="393215"/>
            </a:xfrm>
            <a:prstGeom prst="rect">
              <a:avLst/>
            </a:prstGeom>
            <a:noFill/>
          </p:spPr>
          <p:txBody>
            <a:bodyPr wrap="square" rtlCol="0">
              <a:spAutoFit/>
            </a:bodyPr>
            <a:lstStyle/>
            <a:p>
              <a:r>
                <a:rPr lang="en-US" dirty="0">
                  <a:latin typeface="Lato" panose="020B0604020202020204" charset="0"/>
                </a:rPr>
                <a:t>Decision Tree</a:t>
              </a:r>
            </a:p>
          </p:txBody>
        </p:sp>
      </p:grpSp>
      <p:grpSp>
        <p:nvGrpSpPr>
          <p:cNvPr id="10" name="Group 9">
            <a:extLst>
              <a:ext uri="{FF2B5EF4-FFF2-40B4-BE49-F238E27FC236}">
                <a16:creationId xmlns:a16="http://schemas.microsoft.com/office/drawing/2014/main" id="{90AAB70C-C962-48E0-9FA6-72DEB42C9F84}"/>
              </a:ext>
            </a:extLst>
          </p:cNvPr>
          <p:cNvGrpSpPr/>
          <p:nvPr/>
        </p:nvGrpSpPr>
        <p:grpSpPr>
          <a:xfrm>
            <a:off x="69237" y="1340670"/>
            <a:ext cx="4327385" cy="2769113"/>
            <a:chOff x="1218436" y="515321"/>
            <a:chExt cx="6707128" cy="3701454"/>
          </a:xfrm>
        </p:grpSpPr>
        <p:pic>
          <p:nvPicPr>
            <p:cNvPr id="11" name="Picture 10" descr="Chart, bar chart, funnel chart&#10;&#10;Description automatically generated">
              <a:extLst>
                <a:ext uri="{FF2B5EF4-FFF2-40B4-BE49-F238E27FC236}">
                  <a16:creationId xmlns:a16="http://schemas.microsoft.com/office/drawing/2014/main" id="{EE915BB0-EAD5-4422-A4B8-9CA99EFA1B9C}"/>
                </a:ext>
              </a:extLst>
            </p:cNvPr>
            <p:cNvPicPr>
              <a:picLocks noChangeAspect="1"/>
            </p:cNvPicPr>
            <p:nvPr/>
          </p:nvPicPr>
          <p:blipFill>
            <a:blip r:embed="rId3"/>
            <a:stretch>
              <a:fillRect/>
            </a:stretch>
          </p:blipFill>
          <p:spPr>
            <a:xfrm>
              <a:off x="1218436" y="926725"/>
              <a:ext cx="6707128" cy="3290050"/>
            </a:xfrm>
            <a:prstGeom prst="rect">
              <a:avLst/>
            </a:prstGeom>
          </p:spPr>
        </p:pic>
        <p:sp>
          <p:nvSpPr>
            <p:cNvPr id="12" name="TextBox 11">
              <a:extLst>
                <a:ext uri="{FF2B5EF4-FFF2-40B4-BE49-F238E27FC236}">
                  <a16:creationId xmlns:a16="http://schemas.microsoft.com/office/drawing/2014/main" id="{0C829B02-C2A2-473A-8220-B892EEEFFCB2}"/>
                </a:ext>
              </a:extLst>
            </p:cNvPr>
            <p:cNvSpPr txBox="1"/>
            <p:nvPr/>
          </p:nvSpPr>
          <p:spPr>
            <a:xfrm>
              <a:off x="4616326" y="515321"/>
              <a:ext cx="2743963" cy="411403"/>
            </a:xfrm>
            <a:prstGeom prst="rect">
              <a:avLst/>
            </a:prstGeom>
            <a:noFill/>
          </p:spPr>
          <p:txBody>
            <a:bodyPr wrap="square" rtlCol="0">
              <a:spAutoFit/>
            </a:bodyPr>
            <a:lstStyle/>
            <a:p>
              <a:r>
                <a:rPr lang="en-US" dirty="0">
                  <a:latin typeface="Lato" panose="020B0604020202020204" charset="0"/>
                </a:rPr>
                <a:t>Logistic Regression </a:t>
              </a:r>
            </a:p>
          </p:txBody>
        </p:sp>
      </p:grpSp>
    </p:spTree>
    <p:extLst>
      <p:ext uri="{BB962C8B-B14F-4D97-AF65-F5344CB8AC3E}">
        <p14:creationId xmlns:p14="http://schemas.microsoft.com/office/powerpoint/2010/main" val="1305287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a:xfrm>
            <a:off x="815908" y="509849"/>
            <a:ext cx="9910482" cy="857400"/>
          </a:xfrm>
        </p:spPr>
        <p:txBody>
          <a:bodyPr/>
          <a:lstStyle/>
          <a:p>
            <a:r>
              <a:rPr lang="en-US" sz="2800" dirty="0"/>
              <a:t>Feature Importance for predicting </a:t>
            </a:r>
            <a:br>
              <a:rPr lang="en-US" sz="2800" dirty="0"/>
            </a:br>
            <a:r>
              <a:rPr lang="en-US" sz="2800" i="1" dirty="0" err="1"/>
              <a:t>current_mental_disorder</a:t>
            </a:r>
            <a:endParaRPr lang="en-US" sz="2800"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pSp>
        <p:nvGrpSpPr>
          <p:cNvPr id="10" name="Group 9">
            <a:extLst>
              <a:ext uri="{FF2B5EF4-FFF2-40B4-BE49-F238E27FC236}">
                <a16:creationId xmlns:a16="http://schemas.microsoft.com/office/drawing/2014/main" id="{CA4571AD-66F3-49F8-9354-44EF5FA1A4C5}"/>
              </a:ext>
            </a:extLst>
          </p:cNvPr>
          <p:cNvGrpSpPr/>
          <p:nvPr/>
        </p:nvGrpSpPr>
        <p:grpSpPr>
          <a:xfrm>
            <a:off x="54754" y="1489513"/>
            <a:ext cx="4341292" cy="2742579"/>
            <a:chOff x="-219457" y="3443663"/>
            <a:chExt cx="6707128" cy="3707937"/>
          </a:xfrm>
        </p:grpSpPr>
        <p:pic>
          <p:nvPicPr>
            <p:cNvPr id="11" name="Picture 10" descr="Chart, bar chart&#10;&#10;Description automatically generated">
              <a:extLst>
                <a:ext uri="{FF2B5EF4-FFF2-40B4-BE49-F238E27FC236}">
                  <a16:creationId xmlns:a16="http://schemas.microsoft.com/office/drawing/2014/main" id="{9E085304-A561-4AE3-9B8B-0A36A8596869}"/>
                </a:ext>
              </a:extLst>
            </p:cNvPr>
            <p:cNvPicPr>
              <a:picLocks noChangeAspect="1"/>
            </p:cNvPicPr>
            <p:nvPr/>
          </p:nvPicPr>
          <p:blipFill>
            <a:blip r:embed="rId2"/>
            <a:stretch>
              <a:fillRect/>
            </a:stretch>
          </p:blipFill>
          <p:spPr>
            <a:xfrm>
              <a:off x="-219457" y="3861550"/>
              <a:ext cx="6707128" cy="3290050"/>
            </a:xfrm>
            <a:prstGeom prst="rect">
              <a:avLst/>
            </a:prstGeom>
          </p:spPr>
        </p:pic>
        <p:sp>
          <p:nvSpPr>
            <p:cNvPr id="12" name="TextBox 11">
              <a:extLst>
                <a:ext uri="{FF2B5EF4-FFF2-40B4-BE49-F238E27FC236}">
                  <a16:creationId xmlns:a16="http://schemas.microsoft.com/office/drawing/2014/main" id="{3E5CA330-95F1-490E-9E37-048F2F06C5F2}"/>
                </a:ext>
              </a:extLst>
            </p:cNvPr>
            <p:cNvSpPr txBox="1"/>
            <p:nvPr/>
          </p:nvSpPr>
          <p:spPr>
            <a:xfrm>
              <a:off x="2943690" y="3443663"/>
              <a:ext cx="2924052" cy="416111"/>
            </a:xfrm>
            <a:prstGeom prst="rect">
              <a:avLst/>
            </a:prstGeom>
            <a:noFill/>
          </p:spPr>
          <p:txBody>
            <a:bodyPr wrap="square" rtlCol="0">
              <a:spAutoFit/>
            </a:bodyPr>
            <a:lstStyle/>
            <a:p>
              <a:r>
                <a:rPr lang="en-US" dirty="0">
                  <a:latin typeface="Lato" panose="020B0604020202020204" charset="0"/>
                </a:rPr>
                <a:t>Logistic Regression</a:t>
              </a:r>
            </a:p>
          </p:txBody>
        </p:sp>
      </p:grpSp>
      <p:grpSp>
        <p:nvGrpSpPr>
          <p:cNvPr id="13" name="Group 12">
            <a:extLst>
              <a:ext uri="{FF2B5EF4-FFF2-40B4-BE49-F238E27FC236}">
                <a16:creationId xmlns:a16="http://schemas.microsoft.com/office/drawing/2014/main" id="{010F79CA-FBAA-425E-A50B-34FAB00072E4}"/>
              </a:ext>
            </a:extLst>
          </p:cNvPr>
          <p:cNvGrpSpPr/>
          <p:nvPr/>
        </p:nvGrpSpPr>
        <p:grpSpPr>
          <a:xfrm>
            <a:off x="4457923" y="1489513"/>
            <a:ext cx="4571352" cy="2742579"/>
            <a:chOff x="3418711" y="2090160"/>
            <a:chExt cx="6707128" cy="3724192"/>
          </a:xfrm>
        </p:grpSpPr>
        <p:pic>
          <p:nvPicPr>
            <p:cNvPr id="14" name="Picture 13" descr="A picture containing table&#10;&#10;Description automatically generated">
              <a:extLst>
                <a:ext uri="{FF2B5EF4-FFF2-40B4-BE49-F238E27FC236}">
                  <a16:creationId xmlns:a16="http://schemas.microsoft.com/office/drawing/2014/main" id="{B6C03896-CEC0-47D2-8DD3-97FF47859B88}"/>
                </a:ext>
              </a:extLst>
            </p:cNvPr>
            <p:cNvPicPr>
              <a:picLocks noChangeAspect="1"/>
            </p:cNvPicPr>
            <p:nvPr/>
          </p:nvPicPr>
          <p:blipFill>
            <a:blip r:embed="rId3"/>
            <a:stretch>
              <a:fillRect/>
            </a:stretch>
          </p:blipFill>
          <p:spPr>
            <a:xfrm>
              <a:off x="3418711" y="2524302"/>
              <a:ext cx="6707128" cy="3290050"/>
            </a:xfrm>
            <a:prstGeom prst="rect">
              <a:avLst/>
            </a:prstGeom>
          </p:spPr>
        </p:pic>
        <p:sp>
          <p:nvSpPr>
            <p:cNvPr id="15" name="TextBox 14">
              <a:extLst>
                <a:ext uri="{FF2B5EF4-FFF2-40B4-BE49-F238E27FC236}">
                  <a16:creationId xmlns:a16="http://schemas.microsoft.com/office/drawing/2014/main" id="{1DC2351D-85D8-46D0-9B7C-3856058117A6}"/>
                </a:ext>
              </a:extLst>
            </p:cNvPr>
            <p:cNvSpPr txBox="1"/>
            <p:nvPr/>
          </p:nvSpPr>
          <p:spPr>
            <a:xfrm>
              <a:off x="6901328" y="2090160"/>
              <a:ext cx="3133725" cy="426930"/>
            </a:xfrm>
            <a:prstGeom prst="rect">
              <a:avLst/>
            </a:prstGeom>
            <a:noFill/>
          </p:spPr>
          <p:txBody>
            <a:bodyPr wrap="square" rtlCol="0">
              <a:spAutoFit/>
            </a:bodyPr>
            <a:lstStyle/>
            <a:p>
              <a:r>
                <a:rPr lang="en-US" dirty="0">
                  <a:latin typeface="Lato" panose="020B0604020202020204" charset="0"/>
                </a:rPr>
                <a:t>Decision Tree</a:t>
              </a:r>
            </a:p>
          </p:txBody>
        </p:sp>
      </p:grpSp>
    </p:spTree>
    <p:extLst>
      <p:ext uri="{BB962C8B-B14F-4D97-AF65-F5344CB8AC3E}">
        <p14:creationId xmlns:p14="http://schemas.microsoft.com/office/powerpoint/2010/main" val="4022008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a:xfrm>
            <a:off x="842116" y="338217"/>
            <a:ext cx="7638459" cy="857400"/>
          </a:xfrm>
        </p:spPr>
        <p:txBody>
          <a:bodyPr/>
          <a:lstStyle/>
          <a:p>
            <a:r>
              <a:rPr lang="en-US" sz="2800" dirty="0"/>
              <a:t>Model performance for predicting </a:t>
            </a:r>
            <a:r>
              <a:rPr lang="en-US" sz="2800" i="1" dirty="0"/>
              <a:t>treatment</a:t>
            </a:r>
            <a:endParaRPr lang="en-US" sz="2800"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13" name="Google Shape;199;p24">
            <a:extLst>
              <a:ext uri="{FF2B5EF4-FFF2-40B4-BE49-F238E27FC236}">
                <a16:creationId xmlns:a16="http://schemas.microsoft.com/office/drawing/2014/main" id="{03F7F518-FB99-4267-A47A-0400D1077ED1}"/>
              </a:ext>
            </a:extLst>
          </p:cNvPr>
          <p:cNvGraphicFramePr/>
          <p:nvPr>
            <p:extLst>
              <p:ext uri="{D42A27DB-BD31-4B8C-83A1-F6EECF244321}">
                <p14:modId xmlns:p14="http://schemas.microsoft.com/office/powerpoint/2010/main" val="2635602292"/>
              </p:ext>
            </p:extLst>
          </p:nvPr>
        </p:nvGraphicFramePr>
        <p:xfrm>
          <a:off x="1189870" y="1365399"/>
          <a:ext cx="6764260" cy="3439884"/>
        </p:xfrm>
        <a:graphic>
          <a:graphicData uri="http://schemas.openxmlformats.org/drawingml/2006/table">
            <a:tbl>
              <a:tblPr>
                <a:noFill/>
                <a:tableStyleId>{612275EB-463C-4CE7-A300-C009FD7D2BBB}</a:tableStyleId>
              </a:tblPr>
              <a:tblGrid>
                <a:gridCol w="1352852">
                  <a:extLst>
                    <a:ext uri="{9D8B030D-6E8A-4147-A177-3AD203B41FA5}">
                      <a16:colId xmlns:a16="http://schemas.microsoft.com/office/drawing/2014/main" val="3605559474"/>
                    </a:ext>
                  </a:extLst>
                </a:gridCol>
                <a:gridCol w="1352852">
                  <a:extLst>
                    <a:ext uri="{9D8B030D-6E8A-4147-A177-3AD203B41FA5}">
                      <a16:colId xmlns:a16="http://schemas.microsoft.com/office/drawing/2014/main" val="20001"/>
                    </a:ext>
                  </a:extLst>
                </a:gridCol>
                <a:gridCol w="1352852">
                  <a:extLst>
                    <a:ext uri="{9D8B030D-6E8A-4147-A177-3AD203B41FA5}">
                      <a16:colId xmlns:a16="http://schemas.microsoft.com/office/drawing/2014/main" val="20002"/>
                    </a:ext>
                  </a:extLst>
                </a:gridCol>
                <a:gridCol w="1352852">
                  <a:extLst>
                    <a:ext uri="{9D8B030D-6E8A-4147-A177-3AD203B41FA5}">
                      <a16:colId xmlns:a16="http://schemas.microsoft.com/office/drawing/2014/main" val="20003"/>
                    </a:ext>
                  </a:extLst>
                </a:gridCol>
                <a:gridCol w="1352852">
                  <a:extLst>
                    <a:ext uri="{9D8B030D-6E8A-4147-A177-3AD203B41FA5}">
                      <a16:colId xmlns:a16="http://schemas.microsoft.com/office/drawing/2014/main" val="2541162879"/>
                    </a:ext>
                  </a:extLst>
                </a:gridCol>
              </a:tblGrid>
              <a:tr h="451112">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Model</a:t>
                      </a:r>
                      <a:endParaRPr sz="1100" dirty="0">
                        <a:solidFill>
                          <a:schemeClr val="dk2"/>
                        </a:solidFill>
                        <a:latin typeface="Raleway"/>
                        <a:ea typeface="Raleway"/>
                        <a:cs typeface="Raleway"/>
                        <a:sym typeface="Raleway"/>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solidFill>
                        <a:schemeClr val="accent1"/>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Training Accuracy</a:t>
                      </a:r>
                      <a:endParaRPr sz="1100" dirty="0">
                        <a:solidFill>
                          <a:schemeClr val="dk2"/>
                        </a:solidFill>
                        <a:latin typeface="Raleway"/>
                        <a:ea typeface="Raleway"/>
                        <a:cs typeface="Raleway"/>
                        <a:sym typeface="Raleway"/>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Testing Accuracy</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Recall</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12700" cap="flat" cmpd="sng" algn="ctr">
                      <a:noFill/>
                      <a:prstDash val="solid"/>
                      <a:round/>
                      <a:headEnd type="none" w="med" len="med"/>
                      <a:tailEnd type="none" w="med" len="med"/>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AUC Score</a:t>
                      </a:r>
                      <a:endParaRPr sz="1100" dirty="0">
                        <a:solidFill>
                          <a:schemeClr val="dk2"/>
                        </a:solidFill>
                        <a:latin typeface="Raleway"/>
                        <a:ea typeface="Raleway"/>
                        <a:cs typeface="Raleway"/>
                        <a:sym typeface="Raleway"/>
                      </a:endParaRPr>
                    </a:p>
                  </a:txBody>
                  <a:tcPr marL="91425" marR="91425" marT="68575" marB="68575" anchor="ctr">
                    <a:lnL w="12700" cap="flat" cmpd="sng" algn="ctr">
                      <a:noFill/>
                      <a:prstDash val="solid"/>
                      <a:round/>
                      <a:headEnd type="none" w="med" len="med"/>
                      <a:tailEnd type="none" w="med" len="med"/>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07696">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Logistic Regression</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73.28%</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71.06%</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78.18%</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0.764</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07696">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Random Forest</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99.54%</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70.58%</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77.19%</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0.747</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507696">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Decision Tree</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73.03%</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71.25%</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84.79%</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0.749</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29201698"/>
                  </a:ext>
                </a:extLst>
              </a:tr>
              <a:tr h="451112">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Naïve Bayes</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71.29%</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69.12%</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74.55%</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0.744</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70549723"/>
                  </a:ext>
                </a:extLst>
              </a:tr>
              <a:tr h="451112">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SVM</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75.44%</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71.64%</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82.31%</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0.758</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78475818"/>
                  </a:ext>
                </a:extLst>
              </a:tr>
              <a:tr h="451112">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KNN</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72.11%</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69.12%</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76.69%</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0.738</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32249008"/>
                  </a:ext>
                </a:extLst>
              </a:tr>
            </a:tbl>
          </a:graphicData>
        </a:graphic>
      </p:graphicFrame>
    </p:spTree>
    <p:extLst>
      <p:ext uri="{BB962C8B-B14F-4D97-AF65-F5344CB8AC3E}">
        <p14:creationId xmlns:p14="http://schemas.microsoft.com/office/powerpoint/2010/main" val="2824683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Motivation/Background</a:t>
            </a:r>
            <a:endParaRPr dirty="0"/>
          </a:p>
        </p:txBody>
      </p:sp>
      <p:sp>
        <p:nvSpPr>
          <p:cNvPr id="94" name="Google Shape;94;p13"/>
          <p:cNvSpPr txBox="1"/>
          <p:nvPr/>
        </p:nvSpPr>
        <p:spPr>
          <a:xfrm>
            <a:off x="740979" y="1523401"/>
            <a:ext cx="3885321"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dk1"/>
                </a:solidFill>
                <a:latin typeface="Lato"/>
                <a:ea typeface="Lato"/>
                <a:cs typeface="Lato"/>
                <a:sym typeface="Lato"/>
              </a:rPr>
              <a:t>STATISTICS ON MENTAL HEALTH</a:t>
            </a:r>
          </a:p>
          <a:p>
            <a:pPr marL="0" lvl="0" indent="0" algn="l" rtl="0">
              <a:spcBef>
                <a:spcPts val="600"/>
              </a:spcBef>
              <a:spcAft>
                <a:spcPts val="0"/>
              </a:spcAft>
              <a:buClr>
                <a:schemeClr val="dk1"/>
              </a:buClr>
              <a:buSzPts val="1100"/>
              <a:buFont typeface="Arial"/>
              <a:buNone/>
            </a:pPr>
            <a:r>
              <a:rPr lang="en" sz="1800" dirty="0">
                <a:solidFill>
                  <a:schemeClr val="dk1"/>
                </a:solidFill>
                <a:latin typeface="Lato"/>
                <a:ea typeface="Lato"/>
                <a:cs typeface="Lato"/>
                <a:sym typeface="Lato"/>
              </a:rPr>
              <a:t>1-in-7 people globally have one or more mental or substance abuse disorders.</a:t>
            </a:r>
          </a:p>
          <a:p>
            <a:pPr marL="0" lvl="0" indent="0" algn="l" rtl="0">
              <a:spcBef>
                <a:spcPts val="600"/>
              </a:spcBef>
              <a:spcAft>
                <a:spcPts val="0"/>
              </a:spcAft>
              <a:buClr>
                <a:schemeClr val="dk1"/>
              </a:buClr>
              <a:buSzPts val="1100"/>
              <a:buFont typeface="Arial"/>
              <a:buNone/>
            </a:pPr>
            <a:r>
              <a:rPr lang="en" sz="1800" dirty="0">
                <a:solidFill>
                  <a:schemeClr val="dk1"/>
                </a:solidFill>
                <a:latin typeface="Lato"/>
                <a:ea typeface="Lato"/>
                <a:cs typeface="Lato"/>
                <a:sym typeface="Lato"/>
              </a:rPr>
              <a:t>1-in-5 people in the United States have mental disorders like depression, anxiety, or bipolar disorder. </a:t>
            </a:r>
            <a:endParaRPr sz="1800"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5" name="Google Shape;95;p13"/>
          <p:cNvSpPr txBox="1"/>
          <p:nvPr/>
        </p:nvSpPr>
        <p:spPr>
          <a:xfrm>
            <a:off x="4954050" y="1523401"/>
            <a:ext cx="3362260" cy="2394330"/>
          </a:xfrm>
          <a:prstGeom prst="rect">
            <a:avLst/>
          </a:prstGeom>
          <a:noFill/>
          <a:ln w="38100">
            <a:solidFill>
              <a:schemeClr val="bg2"/>
            </a:solid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dk1"/>
                </a:solidFill>
                <a:latin typeface="Lato"/>
                <a:ea typeface="Lato"/>
                <a:cs typeface="Lato"/>
                <a:sym typeface="Lato"/>
              </a:rPr>
              <a:t>Certain workplace characteristics are potential risk factors for mental health problems:</a:t>
            </a:r>
          </a:p>
          <a:p>
            <a:pPr marL="0" lvl="0" indent="0" algn="l" rtl="0">
              <a:spcBef>
                <a:spcPts val="600"/>
              </a:spcBef>
              <a:spcAft>
                <a:spcPts val="0"/>
              </a:spcAft>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Text Placeholder 2">
            <a:extLst>
              <a:ext uri="{FF2B5EF4-FFF2-40B4-BE49-F238E27FC236}">
                <a16:creationId xmlns:a16="http://schemas.microsoft.com/office/drawing/2014/main" id="{BA1B93B3-B2B2-4E44-998A-B7F8C7CBBE39}"/>
              </a:ext>
            </a:extLst>
          </p:cNvPr>
          <p:cNvSpPr txBox="1">
            <a:spLocks/>
          </p:cNvSpPr>
          <p:nvPr/>
        </p:nvSpPr>
        <p:spPr>
          <a:xfrm>
            <a:off x="4899496" y="2306884"/>
            <a:ext cx="3503525" cy="1303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en-US" sz="1400" dirty="0">
                <a:latin typeface="Lato" panose="020B0604020202020204" charset="0"/>
              </a:rPr>
              <a:t>Inflexible working hours</a:t>
            </a:r>
          </a:p>
          <a:p>
            <a:r>
              <a:rPr lang="en-US" sz="1400" dirty="0">
                <a:latin typeface="Lato" panose="020B0604020202020204" charset="0"/>
              </a:rPr>
              <a:t>Low levels of support for employees</a:t>
            </a:r>
          </a:p>
          <a:p>
            <a:r>
              <a:rPr lang="en-US" sz="1400" dirty="0">
                <a:latin typeface="Lato" panose="020B0604020202020204" charset="0"/>
              </a:rPr>
              <a:t>Unrelenting workload</a:t>
            </a:r>
          </a:p>
          <a:p>
            <a:r>
              <a:rPr lang="en-US" sz="1400" dirty="0">
                <a:latin typeface="Lato" panose="020B0604020202020204" charset="0"/>
              </a:rPr>
              <a:t>Stigma around discussing mental health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a:xfrm>
            <a:off x="842116" y="338217"/>
            <a:ext cx="7638459" cy="857400"/>
          </a:xfrm>
        </p:spPr>
        <p:txBody>
          <a:bodyPr/>
          <a:lstStyle/>
          <a:p>
            <a:r>
              <a:rPr lang="en-US" sz="2800" dirty="0"/>
              <a:t>Model performance for predicting </a:t>
            </a:r>
            <a:r>
              <a:rPr lang="en-US" sz="2800" i="1" dirty="0" err="1"/>
              <a:t>current_mental_disorder</a:t>
            </a:r>
            <a:endParaRPr lang="en-US" sz="2800"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13" name="Google Shape;199;p24">
            <a:extLst>
              <a:ext uri="{FF2B5EF4-FFF2-40B4-BE49-F238E27FC236}">
                <a16:creationId xmlns:a16="http://schemas.microsoft.com/office/drawing/2014/main" id="{2F9A8C21-C711-49EE-8CEC-B1FA09FECC70}"/>
              </a:ext>
            </a:extLst>
          </p:cNvPr>
          <p:cNvGraphicFramePr/>
          <p:nvPr>
            <p:extLst>
              <p:ext uri="{D42A27DB-BD31-4B8C-83A1-F6EECF244321}">
                <p14:modId xmlns:p14="http://schemas.microsoft.com/office/powerpoint/2010/main" val="1451625264"/>
              </p:ext>
            </p:extLst>
          </p:nvPr>
        </p:nvGraphicFramePr>
        <p:xfrm>
          <a:off x="1160497" y="1450207"/>
          <a:ext cx="7001695" cy="3355076"/>
        </p:xfrm>
        <a:graphic>
          <a:graphicData uri="http://schemas.openxmlformats.org/drawingml/2006/table">
            <a:tbl>
              <a:tblPr>
                <a:noFill/>
                <a:tableStyleId>{612275EB-463C-4CE7-A300-C009FD7D2BBB}</a:tableStyleId>
              </a:tblPr>
              <a:tblGrid>
                <a:gridCol w="1400339">
                  <a:extLst>
                    <a:ext uri="{9D8B030D-6E8A-4147-A177-3AD203B41FA5}">
                      <a16:colId xmlns:a16="http://schemas.microsoft.com/office/drawing/2014/main" val="3605559474"/>
                    </a:ext>
                  </a:extLst>
                </a:gridCol>
                <a:gridCol w="1400339">
                  <a:extLst>
                    <a:ext uri="{9D8B030D-6E8A-4147-A177-3AD203B41FA5}">
                      <a16:colId xmlns:a16="http://schemas.microsoft.com/office/drawing/2014/main" val="20001"/>
                    </a:ext>
                  </a:extLst>
                </a:gridCol>
                <a:gridCol w="1400339">
                  <a:extLst>
                    <a:ext uri="{9D8B030D-6E8A-4147-A177-3AD203B41FA5}">
                      <a16:colId xmlns:a16="http://schemas.microsoft.com/office/drawing/2014/main" val="20002"/>
                    </a:ext>
                  </a:extLst>
                </a:gridCol>
                <a:gridCol w="1400339">
                  <a:extLst>
                    <a:ext uri="{9D8B030D-6E8A-4147-A177-3AD203B41FA5}">
                      <a16:colId xmlns:a16="http://schemas.microsoft.com/office/drawing/2014/main" val="20003"/>
                    </a:ext>
                  </a:extLst>
                </a:gridCol>
                <a:gridCol w="1400339">
                  <a:extLst>
                    <a:ext uri="{9D8B030D-6E8A-4147-A177-3AD203B41FA5}">
                      <a16:colId xmlns:a16="http://schemas.microsoft.com/office/drawing/2014/main" val="2541162879"/>
                    </a:ext>
                  </a:extLst>
                </a:gridCol>
              </a:tblGrid>
              <a:tr h="465201">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Model</a:t>
                      </a:r>
                      <a:endParaRPr sz="1100" dirty="0">
                        <a:solidFill>
                          <a:schemeClr val="dk2"/>
                        </a:solidFill>
                        <a:latin typeface="Raleway"/>
                        <a:ea typeface="Raleway"/>
                        <a:cs typeface="Raleway"/>
                        <a:sym typeface="Raleway"/>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solidFill>
                        <a:schemeClr val="accent1"/>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Training Accuracy</a:t>
                      </a:r>
                      <a:endParaRPr sz="1100" dirty="0">
                        <a:solidFill>
                          <a:schemeClr val="dk2"/>
                        </a:solidFill>
                        <a:latin typeface="Raleway"/>
                        <a:ea typeface="Raleway"/>
                        <a:cs typeface="Raleway"/>
                        <a:sym typeface="Raleway"/>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Testing Accuracy</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Raleway"/>
                          <a:ea typeface="Raleway"/>
                          <a:cs typeface="Raleway"/>
                          <a:sym typeface="Raleway"/>
                        </a:rPr>
                        <a:t>Recall</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Raleway"/>
                          <a:ea typeface="Raleway"/>
                          <a:cs typeface="Raleway"/>
                          <a:sym typeface="Raleway"/>
                        </a:rPr>
                        <a:t>AUC Score</a:t>
                      </a:r>
                      <a:endParaRPr sz="1100" dirty="0">
                        <a:solidFill>
                          <a:schemeClr val="dk2"/>
                        </a:solidFill>
                        <a:latin typeface="Raleway"/>
                        <a:ea typeface="Raleway"/>
                        <a:cs typeface="Raleway"/>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47189">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Logistic Regression</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73.97%</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75.04%</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86.12%</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0.776</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465201">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Random Forest</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99.94%</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72.77%</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Lato"/>
                          <a:ea typeface="Lato"/>
                          <a:cs typeface="Lato"/>
                          <a:sym typeface="Lato"/>
                        </a:rPr>
                        <a:t>85.68%</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0.754</a:t>
                      </a:r>
                      <a:endParaRPr sz="1400" b="1" dirty="0">
                        <a:solidFill>
                          <a:schemeClr val="dk1"/>
                        </a:solidFill>
                        <a:latin typeface="Lato"/>
                        <a:ea typeface="Lato"/>
                        <a:cs typeface="Lato"/>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65201">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Decision Tree</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73.42%</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72.06%</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86.98%</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0.742</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529201698"/>
                  </a:ext>
                </a:extLst>
              </a:tr>
              <a:tr h="465201">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Naïve Bayes</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72.26%</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73.76%</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81.78%</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0.771</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70549723"/>
                  </a:ext>
                </a:extLst>
              </a:tr>
              <a:tr h="465201">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SVM</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73.42%</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72.62%</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90.02%</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0.750</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78475818"/>
                  </a:ext>
                </a:extLst>
              </a:tr>
              <a:tr h="465201">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KNN</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71.17%</a:t>
                      </a:r>
                      <a:endParaRPr sz="1400" b="1" dirty="0">
                        <a:solidFill>
                          <a:schemeClr val="dk1"/>
                        </a:solidFill>
                        <a:latin typeface="Lato"/>
                        <a:ea typeface="Lato"/>
                        <a:cs typeface="Lato"/>
                        <a:sym typeface="Lato"/>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71.21%</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94.36%</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1" dirty="0">
                          <a:solidFill>
                            <a:schemeClr val="dk1"/>
                          </a:solidFill>
                          <a:latin typeface="Lato"/>
                          <a:ea typeface="Lato"/>
                          <a:cs typeface="Lato"/>
                          <a:sym typeface="Lato"/>
                        </a:rPr>
                        <a:t>0.741</a:t>
                      </a:r>
                      <a:endParaRPr sz="1400" b="1" dirty="0">
                        <a:solidFill>
                          <a:schemeClr val="dk1"/>
                        </a:solidFill>
                        <a:latin typeface="Lato"/>
                        <a:ea typeface="Lato"/>
                        <a:cs typeface="Lato"/>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132249008"/>
                  </a:ext>
                </a:extLst>
              </a:tr>
            </a:tbl>
          </a:graphicData>
        </a:graphic>
      </p:graphicFrame>
    </p:spTree>
    <p:extLst>
      <p:ext uri="{BB962C8B-B14F-4D97-AF65-F5344CB8AC3E}">
        <p14:creationId xmlns:p14="http://schemas.microsoft.com/office/powerpoint/2010/main" val="167181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9EEB2-7612-4097-BD3D-AD29718904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pSp>
        <p:nvGrpSpPr>
          <p:cNvPr id="6" name="Group 5">
            <a:extLst>
              <a:ext uri="{FF2B5EF4-FFF2-40B4-BE49-F238E27FC236}">
                <a16:creationId xmlns:a16="http://schemas.microsoft.com/office/drawing/2014/main" id="{32974DAA-0D69-4EF0-814A-D901162A9CB6}"/>
              </a:ext>
            </a:extLst>
          </p:cNvPr>
          <p:cNvGrpSpPr/>
          <p:nvPr/>
        </p:nvGrpSpPr>
        <p:grpSpPr>
          <a:xfrm>
            <a:off x="480952" y="1341397"/>
            <a:ext cx="4091048" cy="3355536"/>
            <a:chOff x="2152098" y="316122"/>
            <a:chExt cx="4839803" cy="4084844"/>
          </a:xfrm>
        </p:grpSpPr>
        <p:pic>
          <p:nvPicPr>
            <p:cNvPr id="4" name="Picture 3" descr="Chart&#10;&#10;Description automatically generated">
              <a:extLst>
                <a:ext uri="{FF2B5EF4-FFF2-40B4-BE49-F238E27FC236}">
                  <a16:creationId xmlns:a16="http://schemas.microsoft.com/office/drawing/2014/main" id="{894B26C9-518D-45CD-9A1C-3B7B19BF03F1}"/>
                </a:ext>
              </a:extLst>
            </p:cNvPr>
            <p:cNvPicPr>
              <a:picLocks noChangeAspect="1"/>
            </p:cNvPicPr>
            <p:nvPr/>
          </p:nvPicPr>
          <p:blipFill>
            <a:blip r:embed="rId2"/>
            <a:stretch>
              <a:fillRect/>
            </a:stretch>
          </p:blipFill>
          <p:spPr>
            <a:xfrm>
              <a:off x="2152098" y="742533"/>
              <a:ext cx="4839803" cy="3658433"/>
            </a:xfrm>
            <a:prstGeom prst="rect">
              <a:avLst/>
            </a:prstGeom>
          </p:spPr>
        </p:pic>
        <p:sp>
          <p:nvSpPr>
            <p:cNvPr id="5" name="TextBox 4">
              <a:extLst>
                <a:ext uri="{FF2B5EF4-FFF2-40B4-BE49-F238E27FC236}">
                  <a16:creationId xmlns:a16="http://schemas.microsoft.com/office/drawing/2014/main" id="{F2F16994-C54F-4CFF-BF5B-8121D9AAEA81}"/>
                </a:ext>
              </a:extLst>
            </p:cNvPr>
            <p:cNvSpPr txBox="1"/>
            <p:nvPr/>
          </p:nvSpPr>
          <p:spPr>
            <a:xfrm>
              <a:off x="3500131" y="316122"/>
              <a:ext cx="2306988" cy="374671"/>
            </a:xfrm>
            <a:prstGeom prst="rect">
              <a:avLst/>
            </a:prstGeom>
            <a:noFill/>
          </p:spPr>
          <p:txBody>
            <a:bodyPr wrap="square" rtlCol="0">
              <a:spAutoFit/>
            </a:bodyPr>
            <a:lstStyle/>
            <a:p>
              <a:r>
                <a:rPr lang="en-US" dirty="0">
                  <a:latin typeface="Lato" panose="020B0604020202020204" charset="0"/>
                </a:rPr>
                <a:t>Logistic Regression</a:t>
              </a:r>
            </a:p>
          </p:txBody>
        </p:sp>
      </p:grpSp>
      <p:grpSp>
        <p:nvGrpSpPr>
          <p:cNvPr id="10" name="Group 9">
            <a:extLst>
              <a:ext uri="{FF2B5EF4-FFF2-40B4-BE49-F238E27FC236}">
                <a16:creationId xmlns:a16="http://schemas.microsoft.com/office/drawing/2014/main" id="{45228F08-24DA-4F08-8B5E-8AE601CD7CEE}"/>
              </a:ext>
            </a:extLst>
          </p:cNvPr>
          <p:cNvGrpSpPr/>
          <p:nvPr/>
        </p:nvGrpSpPr>
        <p:grpSpPr>
          <a:xfrm>
            <a:off x="4769547" y="1341398"/>
            <a:ext cx="3999984" cy="3355536"/>
            <a:chOff x="6335023" y="308361"/>
            <a:chExt cx="4839803" cy="4092605"/>
          </a:xfrm>
        </p:grpSpPr>
        <p:pic>
          <p:nvPicPr>
            <p:cNvPr id="8" name="Picture 7">
              <a:extLst>
                <a:ext uri="{FF2B5EF4-FFF2-40B4-BE49-F238E27FC236}">
                  <a16:creationId xmlns:a16="http://schemas.microsoft.com/office/drawing/2014/main" id="{47B5036B-F655-4148-8D90-BF097E0EA68B}"/>
                </a:ext>
              </a:extLst>
            </p:cNvPr>
            <p:cNvPicPr>
              <a:picLocks noChangeAspect="1"/>
            </p:cNvPicPr>
            <p:nvPr/>
          </p:nvPicPr>
          <p:blipFill>
            <a:blip r:embed="rId3"/>
            <a:stretch>
              <a:fillRect/>
            </a:stretch>
          </p:blipFill>
          <p:spPr>
            <a:xfrm>
              <a:off x="6335023" y="742533"/>
              <a:ext cx="4839803" cy="3658433"/>
            </a:xfrm>
            <a:prstGeom prst="rect">
              <a:avLst/>
            </a:prstGeom>
          </p:spPr>
        </p:pic>
        <p:sp>
          <p:nvSpPr>
            <p:cNvPr id="9" name="TextBox 8">
              <a:extLst>
                <a:ext uri="{FF2B5EF4-FFF2-40B4-BE49-F238E27FC236}">
                  <a16:creationId xmlns:a16="http://schemas.microsoft.com/office/drawing/2014/main" id="{A16307E4-AEEC-4222-B119-D929C8C49BD0}"/>
                </a:ext>
              </a:extLst>
            </p:cNvPr>
            <p:cNvSpPr txBox="1"/>
            <p:nvPr/>
          </p:nvSpPr>
          <p:spPr>
            <a:xfrm>
              <a:off x="7802991" y="308361"/>
              <a:ext cx="2933275" cy="375383"/>
            </a:xfrm>
            <a:prstGeom prst="rect">
              <a:avLst/>
            </a:prstGeom>
            <a:noFill/>
          </p:spPr>
          <p:txBody>
            <a:bodyPr wrap="square" rtlCol="0">
              <a:spAutoFit/>
            </a:bodyPr>
            <a:lstStyle/>
            <a:p>
              <a:r>
                <a:rPr lang="en-US" dirty="0">
                  <a:latin typeface="Lato" panose="020B0604020202020204" charset="0"/>
                </a:rPr>
                <a:t>KNN Confusion</a:t>
              </a:r>
            </a:p>
          </p:txBody>
        </p:sp>
      </p:grpSp>
      <p:sp>
        <p:nvSpPr>
          <p:cNvPr id="11" name="Title 1">
            <a:extLst>
              <a:ext uri="{FF2B5EF4-FFF2-40B4-BE49-F238E27FC236}">
                <a16:creationId xmlns:a16="http://schemas.microsoft.com/office/drawing/2014/main" id="{408E455A-53F1-413B-AFED-20AAB3931DCB}"/>
              </a:ext>
            </a:extLst>
          </p:cNvPr>
          <p:cNvSpPr txBox="1">
            <a:spLocks/>
          </p:cNvSpPr>
          <p:nvPr/>
        </p:nvSpPr>
        <p:spPr>
          <a:xfrm>
            <a:off x="842116" y="338217"/>
            <a:ext cx="7638459"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6"/>
                </a:solidFill>
                <a:latin typeface="Raleway" panose="020B0604020202020204" charset="0"/>
              </a:rPr>
              <a:t>Confusion Matrices for predicting </a:t>
            </a:r>
            <a:r>
              <a:rPr lang="en-US" sz="2800" i="1" dirty="0" err="1">
                <a:solidFill>
                  <a:schemeClr val="accent6"/>
                </a:solidFill>
                <a:latin typeface="Raleway" panose="020B0604020202020204" charset="0"/>
              </a:rPr>
              <a:t>current_mental_disorder</a:t>
            </a:r>
            <a:endParaRPr lang="en-US" sz="2800" dirty="0">
              <a:solidFill>
                <a:schemeClr val="accent6"/>
              </a:solidFill>
              <a:latin typeface="Raleway" panose="020B0604020202020204" charset="0"/>
            </a:endParaRPr>
          </a:p>
        </p:txBody>
      </p:sp>
    </p:spTree>
    <p:extLst>
      <p:ext uri="{BB962C8B-B14F-4D97-AF65-F5344CB8AC3E}">
        <p14:creationId xmlns:p14="http://schemas.microsoft.com/office/powerpoint/2010/main" val="1737104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8D5C-3713-4B29-B074-9B587E868A8E}"/>
              </a:ext>
            </a:extLst>
          </p:cNvPr>
          <p:cNvSpPr>
            <a:spLocks noGrp="1"/>
          </p:cNvSpPr>
          <p:nvPr>
            <p:ph type="title"/>
          </p:nvPr>
        </p:nvSpPr>
        <p:spPr/>
        <p:txBody>
          <a:bodyPr/>
          <a:lstStyle/>
          <a:p>
            <a:r>
              <a:rPr lang="en-US" dirty="0"/>
              <a:t>Limitations and Future Work</a:t>
            </a:r>
          </a:p>
        </p:txBody>
      </p:sp>
      <p:sp>
        <p:nvSpPr>
          <p:cNvPr id="3" name="Text Placeholder 2">
            <a:extLst>
              <a:ext uri="{FF2B5EF4-FFF2-40B4-BE49-F238E27FC236}">
                <a16:creationId xmlns:a16="http://schemas.microsoft.com/office/drawing/2014/main" id="{894FB654-EAE2-4FA6-A011-5CA7DAA30820}"/>
              </a:ext>
            </a:extLst>
          </p:cNvPr>
          <p:cNvSpPr>
            <a:spLocks noGrp="1"/>
          </p:cNvSpPr>
          <p:nvPr>
            <p:ph type="body" idx="1"/>
          </p:nvPr>
        </p:nvSpPr>
        <p:spPr>
          <a:xfrm>
            <a:off x="893700" y="1301383"/>
            <a:ext cx="6579762" cy="3552300"/>
          </a:xfrm>
        </p:spPr>
        <p:txBody>
          <a:bodyPr/>
          <a:lstStyle/>
          <a:p>
            <a:r>
              <a:rPr lang="en-US" sz="1800" dirty="0"/>
              <a:t>Voluntary Response Bias – certain employees who have dealt with mental health issues or know some who has are more likely to select into filling out the surveys </a:t>
            </a:r>
          </a:p>
          <a:p>
            <a:r>
              <a:rPr lang="en-US" sz="1800" dirty="0"/>
              <a:t>There could be differences between United States data and non-USA data – in the future might be useful to analyze the two separately</a:t>
            </a:r>
          </a:p>
          <a:p>
            <a:r>
              <a:rPr lang="en-US" sz="1800" dirty="0"/>
              <a:t>Models are limited by their accuracy – would need more demographic variables or variables related to the individual’s clinical history to improve accuracy</a:t>
            </a:r>
          </a:p>
          <a:p>
            <a:r>
              <a:rPr lang="en-US" sz="1800" dirty="0"/>
              <a:t>Concrete processes could have been used to tune the model hyperparameters</a:t>
            </a:r>
          </a:p>
          <a:p>
            <a:endParaRPr lang="en-US" dirty="0"/>
          </a:p>
          <a:p>
            <a:endParaRPr lang="en-US" dirty="0"/>
          </a:p>
        </p:txBody>
      </p:sp>
      <p:sp>
        <p:nvSpPr>
          <p:cNvPr id="4" name="Slide Number Placeholder 3">
            <a:extLst>
              <a:ext uri="{FF2B5EF4-FFF2-40B4-BE49-F238E27FC236}">
                <a16:creationId xmlns:a16="http://schemas.microsoft.com/office/drawing/2014/main" id="{109A6C07-3F6D-4EC8-B6EE-C58A5B96F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87852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440F-EE7A-4A47-9754-9EA3EA52E9B0}"/>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58EC0229-D16F-43FA-98E0-4AF1ACB6DD53}"/>
              </a:ext>
            </a:extLst>
          </p:cNvPr>
          <p:cNvSpPr>
            <a:spLocks noGrp="1"/>
          </p:cNvSpPr>
          <p:nvPr>
            <p:ph type="body" idx="1"/>
          </p:nvPr>
        </p:nvSpPr>
        <p:spPr>
          <a:xfrm>
            <a:off x="893700" y="1301383"/>
            <a:ext cx="6658892" cy="3552300"/>
          </a:xfrm>
        </p:spPr>
        <p:txBody>
          <a:bodyPr/>
          <a:lstStyle/>
          <a:p>
            <a:r>
              <a:rPr lang="en-US" sz="1600" dirty="0"/>
              <a:t>Our temporal analysis shows that the stigma around discussing mental health in the workplace has not changed over the past few years and most employees still don’t feel supported.</a:t>
            </a:r>
          </a:p>
          <a:p>
            <a:r>
              <a:rPr lang="en-US" sz="1600" dirty="0"/>
              <a:t>However, more tech companies seem to be offering resources to their employees seek help and are discussing mental health as part of employee wellness programs, among other improvements over the past few years. </a:t>
            </a:r>
          </a:p>
          <a:p>
            <a:r>
              <a:rPr lang="en-US" sz="1600" dirty="0"/>
              <a:t>Models like K-Nearest Neighbors and Logistic Regression perform relatively well at predicting current mental illnesses based on workplace and demographic factors. These models could potentially be generalized to other workplaces, with some future improvements. </a:t>
            </a:r>
          </a:p>
        </p:txBody>
      </p:sp>
      <p:sp>
        <p:nvSpPr>
          <p:cNvPr id="4" name="Slide Number Placeholder 3">
            <a:extLst>
              <a:ext uri="{FF2B5EF4-FFF2-40B4-BE49-F238E27FC236}">
                <a16:creationId xmlns:a16="http://schemas.microsoft.com/office/drawing/2014/main" id="{008BE8C0-90CF-4C39-8325-003CB822E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69202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accent2"/>
                </a:solidFill>
              </a:rPr>
              <a:t>Thank you for listening!</a:t>
            </a:r>
            <a:endParaRPr sz="3600" dirty="0">
              <a:solidFill>
                <a:schemeClr val="accent2"/>
              </a:solidFill>
            </a:endParaRPr>
          </a:p>
        </p:txBody>
      </p:sp>
      <p:sp>
        <p:nvSpPr>
          <p:cNvPr id="340" name="Google Shape;340;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chemeClr val="lt1"/>
                </a:solidFill>
              </a:rPr>
              <a:t>Any questions?</a:t>
            </a:r>
            <a:endParaRPr sz="4800" b="1" dirty="0">
              <a:solidFill>
                <a:schemeClr val="lt1"/>
              </a:solidFill>
            </a:endParaRPr>
          </a:p>
        </p:txBody>
      </p:sp>
      <p:sp>
        <p:nvSpPr>
          <p:cNvPr id="342" name="Google Shape;342;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440F-EE7A-4A47-9754-9EA3EA52E9B0}"/>
              </a:ext>
            </a:extLst>
          </p:cNvPr>
          <p:cNvSpPr>
            <a:spLocks noGrp="1"/>
          </p:cNvSpPr>
          <p:nvPr>
            <p:ph type="title"/>
          </p:nvPr>
        </p:nvSpPr>
        <p:spPr/>
        <p:txBody>
          <a:bodyPr/>
          <a:lstStyle/>
          <a:p>
            <a:r>
              <a:rPr lang="en-US" dirty="0"/>
              <a:t>Why the tech industry?</a:t>
            </a:r>
          </a:p>
        </p:txBody>
      </p:sp>
      <p:sp>
        <p:nvSpPr>
          <p:cNvPr id="3" name="Text Placeholder 2">
            <a:extLst>
              <a:ext uri="{FF2B5EF4-FFF2-40B4-BE49-F238E27FC236}">
                <a16:creationId xmlns:a16="http://schemas.microsoft.com/office/drawing/2014/main" id="{58EC0229-D16F-43FA-98E0-4AF1ACB6DD53}"/>
              </a:ext>
            </a:extLst>
          </p:cNvPr>
          <p:cNvSpPr>
            <a:spLocks noGrp="1"/>
          </p:cNvSpPr>
          <p:nvPr>
            <p:ph type="body" idx="1"/>
          </p:nvPr>
        </p:nvSpPr>
        <p:spPr>
          <a:xfrm>
            <a:off x="893700" y="1373588"/>
            <a:ext cx="7730038" cy="2505888"/>
          </a:xfrm>
        </p:spPr>
        <p:txBody>
          <a:bodyPr/>
          <a:lstStyle/>
          <a:p>
            <a:r>
              <a:rPr lang="en-US" sz="1800" dirty="0">
                <a:latin typeface="Lato" panose="020B0604020202020204" charset="0"/>
              </a:rPr>
              <a:t>Data availability</a:t>
            </a:r>
          </a:p>
          <a:p>
            <a:r>
              <a:rPr lang="en-US" sz="1800" dirty="0">
                <a:latin typeface="Lato" panose="020B0604020202020204" charset="0"/>
              </a:rPr>
              <a:t>Could act as a proxy for mental health in the workplace overall</a:t>
            </a:r>
          </a:p>
          <a:p>
            <a:r>
              <a:rPr lang="en-US" sz="1800" dirty="0">
                <a:latin typeface="Lato" panose="020B0604020202020204" charset="0"/>
              </a:rPr>
              <a:t>Having this knowledge is good to take into account for a potential future career in tech</a:t>
            </a:r>
          </a:p>
        </p:txBody>
      </p:sp>
      <p:sp>
        <p:nvSpPr>
          <p:cNvPr id="4" name="Slide Number Placeholder 3">
            <a:extLst>
              <a:ext uri="{FF2B5EF4-FFF2-40B4-BE49-F238E27FC236}">
                <a16:creationId xmlns:a16="http://schemas.microsoft.com/office/drawing/2014/main" id="{008BE8C0-90CF-4C39-8325-003CB822E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3474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93700" y="434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Main Questions</a:t>
            </a:r>
            <a:endParaRPr dirty="0"/>
          </a:p>
        </p:txBody>
      </p:sp>
      <p:sp>
        <p:nvSpPr>
          <p:cNvPr id="153" name="Google Shape;153;p20"/>
          <p:cNvSpPr txBox="1">
            <a:spLocks noGrp="1"/>
          </p:cNvSpPr>
          <p:nvPr>
            <p:ph type="body" idx="1"/>
          </p:nvPr>
        </p:nvSpPr>
        <p:spPr>
          <a:xfrm>
            <a:off x="893700"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t>How have employee perspectives on the tech industry’s handling of mental health changed over the past couple years?</a:t>
            </a:r>
            <a:endParaRPr lang="en-US" sz="1800" dirty="0"/>
          </a:p>
        </p:txBody>
      </p:sp>
      <p:sp>
        <p:nvSpPr>
          <p:cNvPr id="154" name="Google Shape;154;p20"/>
          <p:cNvSpPr txBox="1">
            <a:spLocks noGrp="1"/>
          </p:cNvSpPr>
          <p:nvPr>
            <p:ph type="body" idx="2"/>
          </p:nvPr>
        </p:nvSpPr>
        <p:spPr>
          <a:xfrm>
            <a:off x="3386401"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t>Has there been any change in how the tech industry has addressed mental health issues? </a:t>
            </a:r>
            <a:endParaRPr sz="1800" dirty="0"/>
          </a:p>
        </p:txBody>
      </p:sp>
      <p:sp>
        <p:nvSpPr>
          <p:cNvPr id="155" name="Google Shape;155;p20"/>
          <p:cNvSpPr txBox="1">
            <a:spLocks noGrp="1"/>
          </p:cNvSpPr>
          <p:nvPr>
            <p:ph type="body" idx="3"/>
          </p:nvPr>
        </p:nvSpPr>
        <p:spPr>
          <a:xfrm>
            <a:off x="5879102" y="1600200"/>
            <a:ext cx="2371200" cy="138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t>Can we use workplace factors in combination with some demographic information to predict mental health problems in employees?</a:t>
            </a:r>
            <a:endParaRPr sz="1800"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440F-EE7A-4A47-9754-9EA3EA52E9B0}"/>
              </a:ext>
            </a:extLst>
          </p:cNvPr>
          <p:cNvSpPr>
            <a:spLocks noGrp="1"/>
          </p:cNvSpPr>
          <p:nvPr>
            <p:ph type="title"/>
          </p:nvPr>
        </p:nvSpPr>
        <p:spPr/>
        <p:txBody>
          <a:bodyPr/>
          <a:lstStyle/>
          <a:p>
            <a:r>
              <a:rPr lang="en-US" dirty="0"/>
              <a:t>Related Work</a:t>
            </a:r>
          </a:p>
        </p:txBody>
      </p:sp>
      <p:sp>
        <p:nvSpPr>
          <p:cNvPr id="3" name="Text Placeholder 2">
            <a:extLst>
              <a:ext uri="{FF2B5EF4-FFF2-40B4-BE49-F238E27FC236}">
                <a16:creationId xmlns:a16="http://schemas.microsoft.com/office/drawing/2014/main" id="{58EC0229-D16F-43FA-98E0-4AF1ACB6DD53}"/>
              </a:ext>
            </a:extLst>
          </p:cNvPr>
          <p:cNvSpPr>
            <a:spLocks noGrp="1"/>
          </p:cNvSpPr>
          <p:nvPr>
            <p:ph type="body" idx="1"/>
          </p:nvPr>
        </p:nvSpPr>
        <p:spPr>
          <a:xfrm>
            <a:off x="893700" y="1373588"/>
            <a:ext cx="7730038" cy="3552300"/>
          </a:xfrm>
        </p:spPr>
        <p:txBody>
          <a:bodyPr/>
          <a:lstStyle/>
          <a:p>
            <a:r>
              <a:rPr lang="en-US" sz="1800" b="1" dirty="0"/>
              <a:t>Pandey et al. </a:t>
            </a:r>
            <a:r>
              <a:rPr lang="en-US" sz="1800" dirty="0"/>
              <a:t>-</a:t>
            </a:r>
            <a:r>
              <a:rPr lang="en-US" sz="1800" b="1" dirty="0"/>
              <a:t> </a:t>
            </a:r>
            <a:r>
              <a:rPr lang="en-US" sz="1800" dirty="0"/>
              <a:t>Factors Affecting Mental Health in Employees and Their Relation to Suicide Rates at a Workplace </a:t>
            </a:r>
          </a:p>
          <a:p>
            <a:pPr lvl="1"/>
            <a:r>
              <a:rPr lang="en-US" sz="1800" dirty="0"/>
              <a:t>Used very similar dataset to predict suicidal tendency among employees within tech companies</a:t>
            </a:r>
          </a:p>
          <a:p>
            <a:r>
              <a:rPr lang="en-US" sz="1800" b="1" dirty="0"/>
              <a:t>Tate et al. </a:t>
            </a:r>
            <a:r>
              <a:rPr lang="en-US" sz="1800" dirty="0"/>
              <a:t>- </a:t>
            </a:r>
            <a:r>
              <a:rPr lang="en-US" sz="1800" b="0" i="0" u="none" strike="noStrike" baseline="0" dirty="0">
                <a:latin typeface="Lato" panose="020B0604020202020204" charset="0"/>
              </a:rPr>
              <a:t>Predicting mental health problems in adolescence using machine learning techniques</a:t>
            </a:r>
          </a:p>
          <a:p>
            <a:pPr lvl="1"/>
            <a:r>
              <a:rPr lang="en-US" sz="1800" dirty="0">
                <a:latin typeface="Lato" panose="020B0604020202020204" charset="0"/>
              </a:rPr>
              <a:t>Used questionnaire data to predict future mental health problems in children</a:t>
            </a:r>
          </a:p>
          <a:p>
            <a:pPr lvl="1"/>
            <a:r>
              <a:rPr lang="en-US" sz="1800" b="0" i="0" u="none" strike="noStrike" baseline="0" dirty="0">
                <a:latin typeface="Lato" panose="020B0604020202020204" charset="0"/>
              </a:rPr>
              <a:t>Investigated tree-based models and logistic regression</a:t>
            </a:r>
          </a:p>
        </p:txBody>
      </p:sp>
      <p:sp>
        <p:nvSpPr>
          <p:cNvPr id="4" name="Slide Number Placeholder 3">
            <a:extLst>
              <a:ext uri="{FF2B5EF4-FFF2-40B4-BE49-F238E27FC236}">
                <a16:creationId xmlns:a16="http://schemas.microsoft.com/office/drawing/2014/main" id="{008BE8C0-90CF-4C39-8325-003CB822E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737389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Lifecycle</a:t>
            </a:r>
            <a:endParaRPr dirty="0"/>
          </a:p>
        </p:txBody>
      </p:sp>
      <p:grpSp>
        <p:nvGrpSpPr>
          <p:cNvPr id="243" name="Google Shape;243;p28"/>
          <p:cNvGrpSpPr/>
          <p:nvPr/>
        </p:nvGrpSpPr>
        <p:grpSpPr>
          <a:xfrm>
            <a:off x="6889530" y="2002063"/>
            <a:ext cx="2241328" cy="2612288"/>
            <a:chOff x="4983523" y="1189775"/>
            <a:chExt cx="3931445" cy="3483050"/>
          </a:xfrm>
        </p:grpSpPr>
        <p:sp>
          <p:nvSpPr>
            <p:cNvPr id="244" name="Google Shape;244;p28"/>
            <p:cNvSpPr/>
            <p:nvPr/>
          </p:nvSpPr>
          <p:spPr>
            <a:xfrm>
              <a:off x="4983523" y="1189775"/>
              <a:ext cx="3931445"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US" sz="1600" dirty="0">
                  <a:solidFill>
                    <a:schemeClr val="lt1"/>
                  </a:solidFill>
                  <a:latin typeface="Raleway" panose="020B0604020202020204" charset="0"/>
                  <a:ea typeface="Lato"/>
                  <a:cs typeface="Lato"/>
                  <a:sym typeface="Lato"/>
                </a:rPr>
                <a:t>Interpret Results</a:t>
              </a:r>
              <a:endParaRPr sz="1600" dirty="0">
                <a:solidFill>
                  <a:schemeClr val="lt1"/>
                </a:solidFill>
                <a:latin typeface="Raleway" panose="020B0604020202020204" charset="0"/>
                <a:ea typeface="Lato"/>
                <a:cs typeface="Lato"/>
                <a:sym typeface="Lato"/>
              </a:endParaRPr>
            </a:p>
          </p:txBody>
        </p:sp>
        <p:sp>
          <p:nvSpPr>
            <p:cNvPr id="245" name="Google Shape;245;p28"/>
            <p:cNvSpPr txBox="1"/>
            <p:nvPr/>
          </p:nvSpPr>
          <p:spPr>
            <a:xfrm>
              <a:off x="5340669" y="2057126"/>
              <a:ext cx="2914884"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Lato"/>
                  <a:ea typeface="Lato"/>
                  <a:cs typeface="Lato"/>
                  <a:sym typeface="Lato"/>
                </a:rPr>
                <a:t>Conclude which models are the best and which trends are notable </a:t>
              </a:r>
              <a:endParaRPr sz="1200" dirty="0">
                <a:solidFill>
                  <a:schemeClr val="dk1"/>
                </a:solidFill>
                <a:latin typeface="Lato"/>
                <a:ea typeface="Lato"/>
                <a:cs typeface="Lato"/>
                <a:sym typeface="Lato"/>
              </a:endParaRPr>
            </a:p>
          </p:txBody>
        </p:sp>
      </p:grpSp>
      <p:grpSp>
        <p:nvGrpSpPr>
          <p:cNvPr id="246" name="Google Shape;246;p28"/>
          <p:cNvGrpSpPr/>
          <p:nvPr/>
        </p:nvGrpSpPr>
        <p:grpSpPr>
          <a:xfrm>
            <a:off x="0" y="2002224"/>
            <a:ext cx="1795182" cy="2612127"/>
            <a:chOff x="0" y="1189989"/>
            <a:chExt cx="3546900" cy="3482836"/>
          </a:xfrm>
        </p:grpSpPr>
        <p:sp>
          <p:nvSpPr>
            <p:cNvPr id="247"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000" dirty="0">
                  <a:solidFill>
                    <a:schemeClr val="lt1"/>
                  </a:solidFill>
                  <a:latin typeface="Raleway"/>
                  <a:ea typeface="Raleway"/>
                  <a:cs typeface="Raleway"/>
                  <a:sym typeface="Raleway"/>
                </a:rPr>
                <a:t>Obtain Data</a:t>
              </a:r>
              <a:endParaRPr sz="2000" dirty="0">
                <a:solidFill>
                  <a:schemeClr val="lt1"/>
                </a:solidFill>
                <a:latin typeface="Raleway"/>
                <a:ea typeface="Raleway"/>
                <a:cs typeface="Raleway"/>
                <a:sym typeface="Raleway"/>
              </a:endParaRPr>
            </a:p>
          </p:txBody>
        </p:sp>
        <p:sp>
          <p:nvSpPr>
            <p:cNvPr id="248" name="Google Shape;248;p28"/>
            <p:cNvSpPr txBox="1"/>
            <p:nvPr/>
          </p:nvSpPr>
          <p:spPr>
            <a:xfrm>
              <a:off x="199065" y="2057125"/>
              <a:ext cx="3347835"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dirty="0">
                  <a:solidFill>
                    <a:schemeClr val="dk1"/>
                  </a:solidFill>
                  <a:latin typeface="Lato"/>
                  <a:ea typeface="Lato"/>
                  <a:cs typeface="Lato"/>
                  <a:sym typeface="Lato"/>
                </a:rPr>
                <a:t>OSMI Mental Health in Tech Yearly Surveys: 2014, 2016 -2019</a:t>
              </a:r>
              <a:endParaRPr sz="1600" dirty="0">
                <a:solidFill>
                  <a:schemeClr val="dk1"/>
                </a:solidFill>
                <a:latin typeface="Lato"/>
                <a:ea typeface="Lato"/>
                <a:cs typeface="Lato"/>
                <a:sym typeface="Lato"/>
              </a:endParaRPr>
            </a:p>
          </p:txBody>
        </p:sp>
      </p:grpSp>
      <p:grpSp>
        <p:nvGrpSpPr>
          <p:cNvPr id="249" name="Google Shape;249;p28"/>
          <p:cNvGrpSpPr/>
          <p:nvPr/>
        </p:nvGrpSpPr>
        <p:grpSpPr>
          <a:xfrm>
            <a:off x="1537012" y="2002063"/>
            <a:ext cx="2014501" cy="2612288"/>
            <a:chOff x="2773933" y="1189775"/>
            <a:chExt cx="3305700" cy="3483050"/>
          </a:xfrm>
        </p:grpSpPr>
        <p:sp>
          <p:nvSpPr>
            <p:cNvPr id="250" name="Google Shape;250;p28"/>
            <p:cNvSpPr/>
            <p:nvPr/>
          </p:nvSpPr>
          <p:spPr>
            <a:xfrm>
              <a:off x="2773933" y="118977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000" dirty="0">
                  <a:solidFill>
                    <a:schemeClr val="lt1"/>
                  </a:solidFill>
                  <a:latin typeface="Raleway"/>
                  <a:ea typeface="Raleway"/>
                  <a:cs typeface="Raleway"/>
                  <a:sym typeface="Raleway"/>
                </a:rPr>
                <a:t>Clean Data</a:t>
              </a:r>
              <a:endParaRPr sz="1200" dirty="0">
                <a:solidFill>
                  <a:schemeClr val="lt1"/>
                </a:solidFill>
                <a:latin typeface="Lato"/>
                <a:ea typeface="Lato"/>
                <a:cs typeface="Lato"/>
                <a:sym typeface="Lato"/>
              </a:endParaRPr>
            </a:p>
          </p:txBody>
        </p:sp>
        <p:sp>
          <p:nvSpPr>
            <p:cNvPr id="251" name="Google Shape;251;p28"/>
            <p:cNvSpPr txBox="1"/>
            <p:nvPr/>
          </p:nvSpPr>
          <p:spPr>
            <a:xfrm>
              <a:off x="3050868" y="2057126"/>
              <a:ext cx="2780479"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Lato"/>
                  <a:ea typeface="Lato"/>
                  <a:cs typeface="Lato"/>
                  <a:sym typeface="Lato"/>
                </a:rPr>
                <a:t>Parse through survey data, correct spelling errors, label encode</a:t>
              </a:r>
              <a:endParaRPr sz="1200" dirty="0">
                <a:solidFill>
                  <a:schemeClr val="dk1"/>
                </a:solidFill>
                <a:latin typeface="Lato"/>
                <a:ea typeface="Lato"/>
                <a:cs typeface="Lato"/>
                <a:sym typeface="Lato"/>
              </a:endParaRPr>
            </a:p>
          </p:txBody>
        </p:sp>
      </p:grpSp>
      <p:sp>
        <p:nvSpPr>
          <p:cNvPr id="252" name="Google Shape;252;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3" name="Google Shape;249;p28">
            <a:extLst>
              <a:ext uri="{FF2B5EF4-FFF2-40B4-BE49-F238E27FC236}">
                <a16:creationId xmlns:a16="http://schemas.microsoft.com/office/drawing/2014/main" id="{17B00F83-3ADC-4AC5-8BA6-94796A435B05}"/>
              </a:ext>
            </a:extLst>
          </p:cNvPr>
          <p:cNvGrpSpPr/>
          <p:nvPr/>
        </p:nvGrpSpPr>
        <p:grpSpPr>
          <a:xfrm>
            <a:off x="4680832" y="2002063"/>
            <a:ext cx="2476301" cy="2612288"/>
            <a:chOff x="2443792" y="1189775"/>
            <a:chExt cx="3859664" cy="3483050"/>
          </a:xfrm>
        </p:grpSpPr>
        <p:sp>
          <p:nvSpPr>
            <p:cNvPr id="14" name="Google Shape;250;p28">
              <a:extLst>
                <a:ext uri="{FF2B5EF4-FFF2-40B4-BE49-F238E27FC236}">
                  <a16:creationId xmlns:a16="http://schemas.microsoft.com/office/drawing/2014/main" id="{83A11DAD-5DC8-4C1C-9BF2-B425472C9FBD}"/>
                </a:ext>
              </a:extLst>
            </p:cNvPr>
            <p:cNvSpPr/>
            <p:nvPr/>
          </p:nvSpPr>
          <p:spPr>
            <a:xfrm>
              <a:off x="2443792" y="1189775"/>
              <a:ext cx="3859664"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600" dirty="0">
                  <a:solidFill>
                    <a:schemeClr val="lt1"/>
                  </a:solidFill>
                  <a:latin typeface="Raleway"/>
                  <a:ea typeface="Raleway"/>
                  <a:cs typeface="Raleway"/>
                  <a:sym typeface="Raleway"/>
                </a:rPr>
                <a:t>Analysis/Modeling</a:t>
              </a:r>
              <a:endParaRPr sz="1600" dirty="0">
                <a:solidFill>
                  <a:schemeClr val="lt1"/>
                </a:solidFill>
                <a:latin typeface="Lato"/>
                <a:ea typeface="Lato"/>
                <a:cs typeface="Lato"/>
                <a:sym typeface="Lato"/>
              </a:endParaRPr>
            </a:p>
          </p:txBody>
        </p:sp>
        <p:sp>
          <p:nvSpPr>
            <p:cNvPr id="15" name="Google Shape;251;p28">
              <a:extLst>
                <a:ext uri="{FF2B5EF4-FFF2-40B4-BE49-F238E27FC236}">
                  <a16:creationId xmlns:a16="http://schemas.microsoft.com/office/drawing/2014/main" id="{55BBFD94-852D-4657-9774-332660469B3F}"/>
                </a:ext>
              </a:extLst>
            </p:cNvPr>
            <p:cNvSpPr txBox="1"/>
            <p:nvPr/>
          </p:nvSpPr>
          <p:spPr>
            <a:xfrm>
              <a:off x="3134209" y="2057126"/>
              <a:ext cx="2838156"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latin typeface="Lato"/>
                  <a:ea typeface="Lato"/>
                  <a:cs typeface="Lato"/>
                  <a:sym typeface="Lato"/>
                </a:rPr>
                <a:t>Temporal analysis and developing classification models</a:t>
              </a:r>
              <a:endParaRPr sz="1600" dirty="0">
                <a:solidFill>
                  <a:schemeClr val="dk1"/>
                </a:solidFill>
                <a:latin typeface="Lato"/>
                <a:ea typeface="Lato"/>
                <a:cs typeface="Lato"/>
                <a:sym typeface="Lato"/>
              </a:endParaRPr>
            </a:p>
          </p:txBody>
        </p:sp>
      </p:grpSp>
      <p:grpSp>
        <p:nvGrpSpPr>
          <p:cNvPr id="19" name="Google Shape;249;p28">
            <a:extLst>
              <a:ext uri="{FF2B5EF4-FFF2-40B4-BE49-F238E27FC236}">
                <a16:creationId xmlns:a16="http://schemas.microsoft.com/office/drawing/2014/main" id="{2C626CB0-DAB0-42C4-859A-27E66A597058}"/>
              </a:ext>
            </a:extLst>
          </p:cNvPr>
          <p:cNvGrpSpPr/>
          <p:nvPr/>
        </p:nvGrpSpPr>
        <p:grpSpPr>
          <a:xfrm>
            <a:off x="3310802" y="2002063"/>
            <a:ext cx="1868170" cy="2612288"/>
            <a:chOff x="2980422" y="1189775"/>
            <a:chExt cx="3792449" cy="3483050"/>
          </a:xfrm>
        </p:grpSpPr>
        <p:sp>
          <p:nvSpPr>
            <p:cNvPr id="20" name="Google Shape;250;p28">
              <a:extLst>
                <a:ext uri="{FF2B5EF4-FFF2-40B4-BE49-F238E27FC236}">
                  <a16:creationId xmlns:a16="http://schemas.microsoft.com/office/drawing/2014/main" id="{4BC543ED-61A8-458E-BD49-6CA99441B3DC}"/>
                </a:ext>
              </a:extLst>
            </p:cNvPr>
            <p:cNvSpPr/>
            <p:nvPr/>
          </p:nvSpPr>
          <p:spPr>
            <a:xfrm>
              <a:off x="2980422" y="1189775"/>
              <a:ext cx="3305700" cy="669000"/>
            </a:xfrm>
            <a:prstGeom prst="chevron">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US" sz="2000" dirty="0">
                  <a:solidFill>
                    <a:schemeClr val="lt1"/>
                  </a:solidFill>
                  <a:latin typeface="Raleway" panose="020B0604020202020204" charset="0"/>
                  <a:ea typeface="Lato"/>
                  <a:cs typeface="Lato"/>
                  <a:sym typeface="Lato"/>
                </a:rPr>
                <a:t>EDA</a:t>
              </a:r>
              <a:endParaRPr sz="2000" dirty="0">
                <a:solidFill>
                  <a:schemeClr val="lt1"/>
                </a:solidFill>
                <a:latin typeface="Raleway" panose="020B0604020202020204" charset="0"/>
                <a:ea typeface="Lato"/>
                <a:cs typeface="Lato"/>
                <a:sym typeface="Lato"/>
              </a:endParaRPr>
            </a:p>
          </p:txBody>
        </p:sp>
        <p:sp>
          <p:nvSpPr>
            <p:cNvPr id="21" name="Google Shape;251;p28">
              <a:extLst>
                <a:ext uri="{FF2B5EF4-FFF2-40B4-BE49-F238E27FC236}">
                  <a16:creationId xmlns:a16="http://schemas.microsoft.com/office/drawing/2014/main" id="{6703C63C-7DB9-4E4F-BF57-09004FF17E5E}"/>
                </a:ext>
              </a:extLst>
            </p:cNvPr>
            <p:cNvSpPr txBox="1"/>
            <p:nvPr/>
          </p:nvSpPr>
          <p:spPr>
            <a:xfrm>
              <a:off x="2980422" y="2057126"/>
              <a:ext cx="3792449"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latin typeface="Lato"/>
                  <a:ea typeface="Lato"/>
                  <a:cs typeface="Lato"/>
                  <a:sym typeface="Lato"/>
                </a:rPr>
                <a:t>Get an idea of general characteristics of the survey population, figure out which characteristics might be good predictors of the targets</a:t>
              </a:r>
              <a:endParaRPr dirty="0">
                <a:solidFill>
                  <a:schemeClr val="dk1"/>
                </a:solidFill>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accent2"/>
                </a:solidFill>
              </a:rPr>
              <a:t>Data</a:t>
            </a:r>
            <a:endParaRPr sz="4000" dirty="0">
              <a:solidFill>
                <a:schemeClr val="accent2"/>
              </a:solidFill>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8368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Source </a:t>
            </a:r>
            <a:endParaRPr dirty="0"/>
          </a:p>
        </p:txBody>
      </p:sp>
      <p:sp>
        <p:nvSpPr>
          <p:cNvPr id="125" name="Google Shape;125;p17"/>
          <p:cNvSpPr txBox="1">
            <a:spLocks noGrp="1"/>
          </p:cNvSpPr>
          <p:nvPr>
            <p:ph type="body" idx="1"/>
          </p:nvPr>
        </p:nvSpPr>
        <p:spPr>
          <a:xfrm>
            <a:off x="5272923" y="1344748"/>
            <a:ext cx="3332750" cy="3552300"/>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en" dirty="0"/>
              <a:t>Open Sourcing Mental Illness (OSMI) is a  non-profit focused on providing open source data regarding mental health in tech</a:t>
            </a:r>
            <a:endParaRPr dirty="0"/>
          </a:p>
          <a:p>
            <a:pPr marL="0" lvl="0" indent="0" algn="l" rtl="0">
              <a:spcBef>
                <a:spcPts val="600"/>
              </a:spcBef>
              <a:spcAft>
                <a:spcPts val="0"/>
              </a:spcAft>
              <a:buNone/>
            </a:pPr>
            <a:endParaRPr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Picture 7">
            <a:extLst>
              <a:ext uri="{FF2B5EF4-FFF2-40B4-BE49-F238E27FC236}">
                <a16:creationId xmlns:a16="http://schemas.microsoft.com/office/drawing/2014/main" id="{0C1F417D-1BA3-40BE-8180-595F79A3C9F6}"/>
              </a:ext>
            </a:extLst>
          </p:cNvPr>
          <p:cNvPicPr>
            <a:picLocks noChangeAspect="1"/>
          </p:cNvPicPr>
          <p:nvPr/>
        </p:nvPicPr>
        <p:blipFill>
          <a:blip r:embed="rId3"/>
          <a:stretch>
            <a:fillRect/>
          </a:stretch>
        </p:blipFill>
        <p:spPr>
          <a:xfrm>
            <a:off x="471420" y="1344748"/>
            <a:ext cx="4439539" cy="3440364"/>
          </a:xfrm>
          <a:prstGeom prst="rect">
            <a:avLst/>
          </a:prstGeom>
        </p:spPr>
      </p:pic>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1123</Words>
  <Application>Microsoft Office PowerPoint</Application>
  <PresentationFormat>On-screen Show (16:9)</PresentationFormat>
  <Paragraphs>226</Paragraphs>
  <Slides>34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Lato</vt:lpstr>
      <vt:lpstr>Raleway</vt:lpstr>
      <vt:lpstr>Antonio template</vt:lpstr>
      <vt:lpstr>SML 310 Final Project: Mental Health in the Tech Industry</vt:lpstr>
      <vt:lpstr>Outline</vt:lpstr>
      <vt:lpstr>Project Motivation/Background</vt:lpstr>
      <vt:lpstr>Why the tech industry?</vt:lpstr>
      <vt:lpstr>Main Questions</vt:lpstr>
      <vt:lpstr>Related Work</vt:lpstr>
      <vt:lpstr>Project Lifecycle</vt:lpstr>
      <vt:lpstr>Data</vt:lpstr>
      <vt:lpstr>Data Source </vt:lpstr>
      <vt:lpstr>Example Section of the 2017 dataset</vt:lpstr>
      <vt:lpstr>Fields included in all datasets</vt:lpstr>
      <vt:lpstr>Fields included in the 2016-2019 datasets</vt:lpstr>
      <vt:lpstr>Initial Data Preprocessing</vt:lpstr>
      <vt:lpstr>Exploratory Data Analysis</vt:lpstr>
      <vt:lpstr>PowerPoint Presentation</vt:lpstr>
      <vt:lpstr>Age and Gender Distributions</vt:lpstr>
      <vt:lpstr>Treatment vs. Current Mental Disorder</vt:lpstr>
      <vt:lpstr>Correlations with modeling targets</vt:lpstr>
      <vt:lpstr>Temporal Analysis</vt:lpstr>
      <vt:lpstr>PowerPoint Presentation</vt:lpstr>
      <vt:lpstr>PowerPoint Presentation</vt:lpstr>
      <vt:lpstr>PowerPoint Presentation</vt:lpstr>
      <vt:lpstr>PowerPoint Presentation</vt:lpstr>
      <vt:lpstr>Classification Analysis</vt:lpstr>
      <vt:lpstr>Model Preprocessing</vt:lpstr>
      <vt:lpstr>Models</vt:lpstr>
      <vt:lpstr>Feature Importance for predicting treatment</vt:lpstr>
      <vt:lpstr>Feature Importance for predicting  current_mental_disorder</vt:lpstr>
      <vt:lpstr>Model performance for predicting treatment</vt:lpstr>
      <vt:lpstr>Model performance for predicting current_mental_disorder</vt:lpstr>
      <vt:lpstr>PowerPoint Presentation</vt:lpstr>
      <vt:lpstr>Limitations and Future Work</vt:lpstr>
      <vt:lpstr>Conclusions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SML 310 Final Project: Mental Health in Tech</dc:title>
  <dc:creator>Joyce Luo</dc:creator>
  <cp:lastModifiedBy>Joyce Luo</cp:lastModifiedBy>
  <cp:revision>61</cp:revision>
  <dcterms:modified xsi:type="dcterms:W3CDTF">2020-12-04T05:40:08Z</dcterms:modified>
</cp:coreProperties>
</file>