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Albert Sans Medium" panose="020B0604020202020204" charset="0"/>
      <p:regular r:id="rId17"/>
      <p:bold r:id="rId18"/>
      <p:italic r:id="rId19"/>
      <p:boldItalic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Plus Jakarta Sans" panose="020B060402020202020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6CBAE9-B943-46DF-AC2A-BAE242E24524}">
  <a:tblStyle styleId="{156CBAE9-B943-46DF-AC2A-BAE242E245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30d4c31b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30d4c31b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81124281b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81124281b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02756"/>
            <a:ext cx="41412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2663356"/>
            <a:ext cx="26082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535000"/>
            <a:ext cx="9229575" cy="4073075"/>
            <a:chOff x="0" y="535000"/>
            <a:chExt cx="9229575" cy="407307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2031675" y="460807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53500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1"/>
          <p:cNvGrpSpPr/>
          <p:nvPr/>
        </p:nvGrpSpPr>
        <p:grpSpPr>
          <a:xfrm>
            <a:off x="0" y="535000"/>
            <a:ext cx="9229575" cy="4073075"/>
            <a:chOff x="0" y="535000"/>
            <a:chExt cx="9229575" cy="4073075"/>
          </a:xfrm>
        </p:grpSpPr>
        <p:cxnSp>
          <p:nvCxnSpPr>
            <p:cNvPr id="63" name="Google Shape;63;p11"/>
            <p:cNvCxnSpPr/>
            <p:nvPr/>
          </p:nvCxnSpPr>
          <p:spPr>
            <a:xfrm>
              <a:off x="2031675" y="460807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1"/>
            <p:cNvCxnSpPr/>
            <p:nvPr/>
          </p:nvCxnSpPr>
          <p:spPr>
            <a:xfrm>
              <a:off x="0" y="53500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362725"/>
            <a:ext cx="2899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5100" y="2571750"/>
            <a:ext cx="28998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719975" y="14319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 hasCustomPrompt="1"/>
          </p:nvPr>
        </p:nvSpPr>
        <p:spPr>
          <a:xfrm>
            <a:off x="719975" y="28654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4" hasCustomPrompt="1"/>
          </p:nvPr>
        </p:nvSpPr>
        <p:spPr>
          <a:xfrm>
            <a:off x="2702324" y="14319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 hasCustomPrompt="1"/>
          </p:nvPr>
        </p:nvSpPr>
        <p:spPr>
          <a:xfrm>
            <a:off x="2702324" y="28654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6" hasCustomPrompt="1"/>
          </p:nvPr>
        </p:nvSpPr>
        <p:spPr>
          <a:xfrm>
            <a:off x="4678506" y="14319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 hasCustomPrompt="1"/>
          </p:nvPr>
        </p:nvSpPr>
        <p:spPr>
          <a:xfrm>
            <a:off x="4678506" y="28654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719975" y="2080275"/>
            <a:ext cx="1747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2702324" y="2080275"/>
            <a:ext cx="1747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9"/>
          </p:nvPr>
        </p:nvSpPr>
        <p:spPr>
          <a:xfrm>
            <a:off x="4678506" y="2080275"/>
            <a:ext cx="1747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719975" y="3513750"/>
            <a:ext cx="1747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4"/>
          </p:nvPr>
        </p:nvSpPr>
        <p:spPr>
          <a:xfrm>
            <a:off x="2702324" y="3513750"/>
            <a:ext cx="1747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5"/>
          </p:nvPr>
        </p:nvSpPr>
        <p:spPr>
          <a:xfrm>
            <a:off x="4678506" y="3513750"/>
            <a:ext cx="1747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83" name="Google Shape;83;p13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>
            <a:spLocks noGrp="1"/>
          </p:cNvSpPr>
          <p:nvPr>
            <p:ph type="pic" idx="2"/>
          </p:nvPr>
        </p:nvSpPr>
        <p:spPr>
          <a:xfrm>
            <a:off x="3733500" y="535000"/>
            <a:ext cx="1989600" cy="17643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4"/>
          <p:cNvSpPr>
            <a:spLocks noGrp="1"/>
          </p:cNvSpPr>
          <p:nvPr>
            <p:ph type="pic" idx="3"/>
          </p:nvPr>
        </p:nvSpPr>
        <p:spPr>
          <a:xfrm>
            <a:off x="3733598" y="2366500"/>
            <a:ext cx="1989600" cy="22419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720000" y="1438325"/>
            <a:ext cx="26328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>
            <a:spLocks noGrp="1"/>
          </p:cNvSpPr>
          <p:nvPr>
            <p:ph type="pic" idx="4"/>
          </p:nvPr>
        </p:nvSpPr>
        <p:spPr>
          <a:xfrm>
            <a:off x="5796196" y="535000"/>
            <a:ext cx="26328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4"/>
          <p:cNvSpPr>
            <a:spLocks noGrp="1"/>
          </p:cNvSpPr>
          <p:nvPr>
            <p:ph type="pic" idx="5"/>
          </p:nvPr>
        </p:nvSpPr>
        <p:spPr>
          <a:xfrm>
            <a:off x="720000" y="2366500"/>
            <a:ext cx="2940600" cy="22419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632800" cy="10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93" name="Google Shape;93;p14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4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 hasCustomPrompt="1"/>
          </p:nvPr>
        </p:nvSpPr>
        <p:spPr>
          <a:xfrm>
            <a:off x="714670" y="190517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714670" y="2625221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 hasCustomPrompt="1"/>
          </p:nvPr>
        </p:nvSpPr>
        <p:spPr>
          <a:xfrm>
            <a:off x="714670" y="327534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3"/>
          </p:nvPr>
        </p:nvSpPr>
        <p:spPr>
          <a:xfrm>
            <a:off x="714670" y="3995391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4" hasCustomPrompt="1"/>
          </p:nvPr>
        </p:nvSpPr>
        <p:spPr>
          <a:xfrm>
            <a:off x="714670" y="5350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5"/>
          </p:nvPr>
        </p:nvSpPr>
        <p:spPr>
          <a:xfrm>
            <a:off x="714670" y="1255051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103" name="Google Shape;103;p15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5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3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109" name="Google Shape;109;p16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6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852000" cy="3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4572050" y="1922003"/>
            <a:ext cx="3852000" cy="18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3E4C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116" name="Google Shape;116;p17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7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6800" y="2591099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2"/>
          </p:nvPr>
        </p:nvSpPr>
        <p:spPr>
          <a:xfrm>
            <a:off x="3263525" y="25910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3"/>
          </p:nvPr>
        </p:nvSpPr>
        <p:spPr>
          <a:xfrm>
            <a:off x="5810250" y="25910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4"/>
          </p:nvPr>
        </p:nvSpPr>
        <p:spPr>
          <a:xfrm>
            <a:off x="716800" y="19680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5"/>
          </p:nvPr>
        </p:nvSpPr>
        <p:spPr>
          <a:xfrm>
            <a:off x="3263528" y="19680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6"/>
          </p:nvPr>
        </p:nvSpPr>
        <p:spPr>
          <a:xfrm>
            <a:off x="5810250" y="19680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127" name="Google Shape;127;p18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8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2360297" y="1870473"/>
            <a:ext cx="44349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2"/>
          </p:nvPr>
        </p:nvSpPr>
        <p:spPr>
          <a:xfrm flipH="1">
            <a:off x="2360297" y="3013974"/>
            <a:ext cx="44349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3"/>
          </p:nvPr>
        </p:nvSpPr>
        <p:spPr>
          <a:xfrm>
            <a:off x="2360297" y="4157475"/>
            <a:ext cx="44349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4"/>
          </p:nvPr>
        </p:nvSpPr>
        <p:spPr>
          <a:xfrm>
            <a:off x="2360297" y="1473095"/>
            <a:ext cx="4434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5"/>
          </p:nvPr>
        </p:nvSpPr>
        <p:spPr>
          <a:xfrm flipH="1">
            <a:off x="2360297" y="2616601"/>
            <a:ext cx="4434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6"/>
          </p:nvPr>
        </p:nvSpPr>
        <p:spPr>
          <a:xfrm>
            <a:off x="2360297" y="3760107"/>
            <a:ext cx="4434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19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138" name="Google Shape;138;p19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19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1"/>
          </p:nvPr>
        </p:nvSpPr>
        <p:spPr>
          <a:xfrm>
            <a:off x="1370606" y="123605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2"/>
          </p:nvPr>
        </p:nvSpPr>
        <p:spPr>
          <a:xfrm>
            <a:off x="1370606" y="1761950"/>
            <a:ext cx="2967000" cy="80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3"/>
          </p:nvPr>
        </p:nvSpPr>
        <p:spPr>
          <a:xfrm>
            <a:off x="5548027" y="1761950"/>
            <a:ext cx="2967000" cy="80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4"/>
          </p:nvPr>
        </p:nvSpPr>
        <p:spPr>
          <a:xfrm>
            <a:off x="1370606" y="3348148"/>
            <a:ext cx="2967000" cy="80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5"/>
          </p:nvPr>
        </p:nvSpPr>
        <p:spPr>
          <a:xfrm>
            <a:off x="5548027" y="3348148"/>
            <a:ext cx="2967000" cy="80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6"/>
          </p:nvPr>
        </p:nvSpPr>
        <p:spPr>
          <a:xfrm>
            <a:off x="1370606" y="2822238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7"/>
          </p:nvPr>
        </p:nvSpPr>
        <p:spPr>
          <a:xfrm>
            <a:off x="5548027" y="123605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8"/>
          </p:nvPr>
        </p:nvSpPr>
        <p:spPr>
          <a:xfrm>
            <a:off x="5548027" y="2822238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50" name="Google Shape;150;p20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151" name="Google Shape;151;p20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0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5100" y="2279275"/>
            <a:ext cx="36588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087338"/>
            <a:ext cx="1117500" cy="108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7" name="Google Shape;17;p3"/>
          <p:cNvGrpSpPr/>
          <p:nvPr/>
        </p:nvGrpSpPr>
        <p:grpSpPr>
          <a:xfrm>
            <a:off x="0" y="535000"/>
            <a:ext cx="9229575" cy="4073075"/>
            <a:chOff x="0" y="535000"/>
            <a:chExt cx="9229575" cy="4073075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2031675" y="460807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>
              <a:off x="0" y="53500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"/>
          </p:nvPr>
        </p:nvSpPr>
        <p:spPr>
          <a:xfrm>
            <a:off x="1222967" y="1765524"/>
            <a:ext cx="19860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2"/>
          </p:nvPr>
        </p:nvSpPr>
        <p:spPr>
          <a:xfrm>
            <a:off x="3834884" y="1765524"/>
            <a:ext cx="19860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3"/>
          </p:nvPr>
        </p:nvSpPr>
        <p:spPr>
          <a:xfrm>
            <a:off x="1222967" y="3342751"/>
            <a:ext cx="19860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4"/>
          </p:nvPr>
        </p:nvSpPr>
        <p:spPr>
          <a:xfrm>
            <a:off x="3834884" y="3342751"/>
            <a:ext cx="19860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5"/>
          </p:nvPr>
        </p:nvSpPr>
        <p:spPr>
          <a:xfrm>
            <a:off x="6437999" y="1765524"/>
            <a:ext cx="19860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6"/>
          </p:nvPr>
        </p:nvSpPr>
        <p:spPr>
          <a:xfrm>
            <a:off x="6437999" y="3342751"/>
            <a:ext cx="19860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7"/>
          </p:nvPr>
        </p:nvSpPr>
        <p:spPr>
          <a:xfrm>
            <a:off x="1226872" y="1388426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8"/>
          </p:nvPr>
        </p:nvSpPr>
        <p:spPr>
          <a:xfrm>
            <a:off x="3838785" y="1388426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9"/>
          </p:nvPr>
        </p:nvSpPr>
        <p:spPr>
          <a:xfrm>
            <a:off x="6441895" y="1388426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13"/>
          </p:nvPr>
        </p:nvSpPr>
        <p:spPr>
          <a:xfrm>
            <a:off x="1226872" y="297029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4"/>
          </p:nvPr>
        </p:nvSpPr>
        <p:spPr>
          <a:xfrm>
            <a:off x="3838785" y="297029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15"/>
          </p:nvPr>
        </p:nvSpPr>
        <p:spPr>
          <a:xfrm>
            <a:off x="6441895" y="297029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67" name="Google Shape;167;p21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168" name="Google Shape;168;p21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21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173" name="Google Shape;173;p22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22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3"/>
          <p:cNvGrpSpPr/>
          <p:nvPr/>
        </p:nvGrpSpPr>
        <p:grpSpPr>
          <a:xfrm>
            <a:off x="0" y="535000"/>
            <a:ext cx="9229575" cy="4073075"/>
            <a:chOff x="0" y="535000"/>
            <a:chExt cx="9229575" cy="4073075"/>
          </a:xfrm>
        </p:grpSpPr>
        <p:cxnSp>
          <p:nvCxnSpPr>
            <p:cNvPr id="177" name="Google Shape;177;p23"/>
            <p:cNvCxnSpPr/>
            <p:nvPr/>
          </p:nvCxnSpPr>
          <p:spPr>
            <a:xfrm>
              <a:off x="2031675" y="460807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23"/>
            <p:cNvCxnSpPr/>
            <p:nvPr/>
          </p:nvCxnSpPr>
          <p:spPr>
            <a:xfrm>
              <a:off x="0" y="53500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9" name="Google Shape;179;p23"/>
          <p:cNvSpPr txBox="1">
            <a:spLocks noGrp="1"/>
          </p:cNvSpPr>
          <p:nvPr>
            <p:ph type="ctrTitle"/>
          </p:nvPr>
        </p:nvSpPr>
        <p:spPr>
          <a:xfrm>
            <a:off x="723427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1"/>
          </p:nvPr>
        </p:nvSpPr>
        <p:spPr>
          <a:xfrm>
            <a:off x="723425" y="1628350"/>
            <a:ext cx="3513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18650" y="3496925"/>
            <a:ext cx="320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" sz="1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r>
              <a:rPr lang="en" sz="1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4"/>
          <p:cNvGrpSpPr/>
          <p:nvPr/>
        </p:nvGrpSpPr>
        <p:grpSpPr>
          <a:xfrm>
            <a:off x="0" y="535000"/>
            <a:ext cx="9229575" cy="4073075"/>
            <a:chOff x="0" y="535000"/>
            <a:chExt cx="9229575" cy="4073075"/>
          </a:xfrm>
        </p:grpSpPr>
        <p:cxnSp>
          <p:nvCxnSpPr>
            <p:cNvPr id="184" name="Google Shape;184;p24"/>
            <p:cNvCxnSpPr/>
            <p:nvPr/>
          </p:nvCxnSpPr>
          <p:spPr>
            <a:xfrm>
              <a:off x="2031675" y="460807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24"/>
            <p:cNvCxnSpPr/>
            <p:nvPr/>
          </p:nvCxnSpPr>
          <p:spPr>
            <a:xfrm>
              <a:off x="0" y="53500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5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188" name="Google Shape;188;p25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5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30353B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3924868" y="2574150"/>
            <a:ext cx="2505600" cy="1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6994" y="2574150"/>
            <a:ext cx="2505600" cy="1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7000" y="2091447"/>
            <a:ext cx="2505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3924875" y="2091447"/>
            <a:ext cx="2505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33" name="Google Shape;33;p5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5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" name="Google Shape;37;p6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38" name="Google Shape;38;p6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6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735900" cy="17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2"/>
          </p:nvPr>
        </p:nvSpPr>
        <p:spPr>
          <a:xfrm>
            <a:off x="5175350" y="535000"/>
            <a:ext cx="2833800" cy="4073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4" name="Google Shape;44;p7"/>
          <p:cNvGrpSpPr/>
          <p:nvPr/>
        </p:nvGrpSpPr>
        <p:grpSpPr>
          <a:xfrm>
            <a:off x="-15563" y="270450"/>
            <a:ext cx="9245138" cy="4609975"/>
            <a:chOff x="-15563" y="270450"/>
            <a:chExt cx="9245138" cy="4609975"/>
          </a:xfrm>
        </p:grpSpPr>
        <p:cxnSp>
          <p:nvCxnSpPr>
            <p:cNvPr id="45" name="Google Shape;45;p7"/>
            <p:cNvCxnSpPr/>
            <p:nvPr/>
          </p:nvCxnSpPr>
          <p:spPr>
            <a:xfrm>
              <a:off x="2031675" y="488042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7"/>
            <p:cNvCxnSpPr/>
            <p:nvPr/>
          </p:nvCxnSpPr>
          <p:spPr>
            <a:xfrm>
              <a:off x="-15563" y="27045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9" name="Google Shape;49;p8"/>
          <p:cNvGrpSpPr/>
          <p:nvPr/>
        </p:nvGrpSpPr>
        <p:grpSpPr>
          <a:xfrm>
            <a:off x="0" y="535000"/>
            <a:ext cx="9229575" cy="4073075"/>
            <a:chOff x="0" y="535000"/>
            <a:chExt cx="9229575" cy="4073075"/>
          </a:xfrm>
        </p:grpSpPr>
        <p:cxnSp>
          <p:nvCxnSpPr>
            <p:cNvPr id="50" name="Google Shape;50;p8"/>
            <p:cNvCxnSpPr/>
            <p:nvPr/>
          </p:nvCxnSpPr>
          <p:spPr>
            <a:xfrm>
              <a:off x="2031675" y="460807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8"/>
            <p:cNvCxnSpPr/>
            <p:nvPr/>
          </p:nvCxnSpPr>
          <p:spPr>
            <a:xfrm>
              <a:off x="0" y="53500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9"/>
          <p:cNvGrpSpPr/>
          <p:nvPr/>
        </p:nvGrpSpPr>
        <p:grpSpPr>
          <a:xfrm>
            <a:off x="0" y="535000"/>
            <a:ext cx="9229575" cy="4073075"/>
            <a:chOff x="0" y="535000"/>
            <a:chExt cx="9229575" cy="4073075"/>
          </a:xfrm>
        </p:grpSpPr>
        <p:cxnSp>
          <p:nvCxnSpPr>
            <p:cNvPr id="56" name="Google Shape;56;p9"/>
            <p:cNvCxnSpPr/>
            <p:nvPr/>
          </p:nvCxnSpPr>
          <p:spPr>
            <a:xfrm>
              <a:off x="2031675" y="4608075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9"/>
            <p:cNvCxnSpPr/>
            <p:nvPr/>
          </p:nvCxnSpPr>
          <p:spPr>
            <a:xfrm>
              <a:off x="0" y="535000"/>
              <a:ext cx="7197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509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15100" y="4055575"/>
            <a:ext cx="7713900" cy="552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lbert Sans Medium"/>
              <a:buNone/>
              <a:defRPr sz="3000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Medium"/>
              <a:buNone/>
              <a:defRPr sz="35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Medium"/>
              <a:buNone/>
              <a:defRPr sz="35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Medium"/>
              <a:buNone/>
              <a:defRPr sz="35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Medium"/>
              <a:buNone/>
              <a:defRPr sz="35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Medium"/>
              <a:buNone/>
              <a:defRPr sz="35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Medium"/>
              <a:buNone/>
              <a:defRPr sz="35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Medium"/>
              <a:buNone/>
              <a:defRPr sz="35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Medium"/>
              <a:buNone/>
              <a:defRPr sz="35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●"/>
              <a:defRPr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○"/>
              <a:defRPr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■"/>
              <a:defRPr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●"/>
              <a:defRPr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○"/>
              <a:defRPr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■"/>
              <a:defRPr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●"/>
              <a:defRPr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○"/>
              <a:defRPr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■"/>
              <a:defRPr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500" y="1833625"/>
            <a:ext cx="3982900" cy="27271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715100" y="1202756"/>
            <a:ext cx="41412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bert Sans"/>
                <a:ea typeface="Albert Sans"/>
                <a:cs typeface="Albert Sans"/>
                <a:sym typeface="Albert Sans"/>
              </a:rPr>
              <a:t>Movie Sales Analysis</a:t>
            </a:r>
            <a:endParaRPr dirty="0">
              <a:solidFill>
                <a:srgbClr val="22262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0" y="4814225"/>
            <a:ext cx="38514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 Minoo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125" y="747950"/>
            <a:ext cx="4936774" cy="38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2106975" y="2057550"/>
            <a:ext cx="36588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Representation of the data</a:t>
            </a:r>
            <a:endParaRPr u="sng">
              <a:solidFill>
                <a:schemeClr val="dk1"/>
              </a:solidFill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850" y="505400"/>
            <a:ext cx="3371724" cy="39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50" y="1607201"/>
            <a:ext cx="7215576" cy="11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788175" y="2923475"/>
            <a:ext cx="7215600" cy="10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brief description.  </a:t>
            </a:r>
            <a:endParaRPr sz="1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us Jakarta Sans"/>
              <a:buChar char="-"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3387</a:t>
            </a:r>
            <a:r>
              <a:rPr lang="en" sz="1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movie titles entries</a:t>
            </a:r>
            <a:endParaRPr sz="1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us Jakarta Sans"/>
              <a:buChar char="-"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3382</a:t>
            </a:r>
            <a:r>
              <a:rPr lang="en" sz="1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studios entries</a:t>
            </a:r>
            <a:endParaRPr sz="1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us Jakarta Sans"/>
              <a:buChar char="-"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3359</a:t>
            </a:r>
            <a:r>
              <a:rPr lang="en" sz="1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domestic gross entries </a:t>
            </a:r>
            <a:endParaRPr sz="1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us Jakarta Sans"/>
              <a:buChar char="-"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2032</a:t>
            </a:r>
            <a:r>
              <a:rPr lang="en" sz="1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foreign gross entries</a:t>
            </a:r>
            <a:endParaRPr sz="1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us Jakarta Sans"/>
              <a:buChar char="-"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3387</a:t>
            </a:r>
            <a:r>
              <a:rPr lang="en" sz="1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year entries</a:t>
            </a:r>
            <a:endParaRPr sz="1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0025">
            <a:off x="2273630" y="534576"/>
            <a:ext cx="5966539" cy="436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in the Analysis phase</a:t>
            </a:r>
            <a:endParaRPr dirty="0"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2"/>
          </p:nvPr>
        </p:nvSpPr>
        <p:spPr>
          <a:xfrm>
            <a:off x="719975" y="14319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3"/>
          </p:nvPr>
        </p:nvSpPr>
        <p:spPr>
          <a:xfrm>
            <a:off x="719975" y="28654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7"/>
          </p:nvPr>
        </p:nvSpPr>
        <p:spPr>
          <a:xfrm>
            <a:off x="4678506" y="28654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1"/>
          </p:nvPr>
        </p:nvSpPr>
        <p:spPr>
          <a:xfrm>
            <a:off x="719975" y="2080275"/>
            <a:ext cx="1747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218" name="Google Shape;218;p28"/>
          <p:cNvSpPr txBox="1">
            <a:spLocks noGrp="1"/>
          </p:cNvSpPr>
          <p:nvPr>
            <p:ph type="subTitle" idx="9"/>
          </p:nvPr>
        </p:nvSpPr>
        <p:spPr>
          <a:xfrm>
            <a:off x="5256900" y="2088873"/>
            <a:ext cx="1747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Data cleaning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3"/>
          </p:nvPr>
        </p:nvSpPr>
        <p:spPr>
          <a:xfrm>
            <a:off x="719975" y="3513750"/>
            <a:ext cx="1747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ubTitle" idx="14"/>
          </p:nvPr>
        </p:nvSpPr>
        <p:spPr>
          <a:xfrm>
            <a:off x="2702324" y="3513750"/>
            <a:ext cx="1747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15"/>
          </p:nvPr>
        </p:nvSpPr>
        <p:spPr>
          <a:xfrm>
            <a:off x="4678500" y="3513750"/>
            <a:ext cx="23259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title" idx="5"/>
          </p:nvPr>
        </p:nvSpPr>
        <p:spPr>
          <a:xfrm>
            <a:off x="2702324" y="28654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 idx="6"/>
          </p:nvPr>
        </p:nvSpPr>
        <p:spPr>
          <a:xfrm>
            <a:off x="5933651" y="158588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" name="Google Shape;218;p28">
            <a:extLst>
              <a:ext uri="{FF2B5EF4-FFF2-40B4-BE49-F238E27FC236}">
                <a16:creationId xmlns:a16="http://schemas.microsoft.com/office/drawing/2014/main" id="{E2556D4D-23A8-0865-3988-D093DDF5463A}"/>
              </a:ext>
            </a:extLst>
          </p:cNvPr>
          <p:cNvSpPr txBox="1">
            <a:spLocks/>
          </p:cNvSpPr>
          <p:nvPr/>
        </p:nvSpPr>
        <p:spPr>
          <a:xfrm>
            <a:off x="2928952" y="2088873"/>
            <a:ext cx="17475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Data understanding</a:t>
            </a:r>
          </a:p>
        </p:txBody>
      </p:sp>
      <p:sp>
        <p:nvSpPr>
          <p:cNvPr id="7" name="Google Shape;223;p28">
            <a:extLst>
              <a:ext uri="{FF2B5EF4-FFF2-40B4-BE49-F238E27FC236}">
                <a16:creationId xmlns:a16="http://schemas.microsoft.com/office/drawing/2014/main" id="{516028E5-4C09-894F-8412-466EE9627CAB}"/>
              </a:ext>
            </a:extLst>
          </p:cNvPr>
          <p:cNvSpPr txBox="1">
            <a:spLocks/>
          </p:cNvSpPr>
          <p:nvPr/>
        </p:nvSpPr>
        <p:spPr>
          <a:xfrm>
            <a:off x="2866715" y="151650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lbert Sans Medium"/>
              <a:buNone/>
              <a:defRPr sz="3000" b="1" i="0" u="none" strike="noStrike" cap="non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Medium"/>
              <a:buNone/>
              <a:defRPr sz="30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Medium"/>
              <a:buNone/>
              <a:defRPr sz="30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Medium"/>
              <a:buNone/>
              <a:defRPr sz="30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Medium"/>
              <a:buNone/>
              <a:defRPr sz="30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Medium"/>
              <a:buNone/>
              <a:defRPr sz="30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Medium"/>
              <a:buNone/>
              <a:defRPr sz="30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Medium"/>
              <a:buNone/>
              <a:defRPr sz="30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Medium"/>
              <a:buNone/>
              <a:defRPr sz="30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" dirty="0"/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2106975" y="2057550"/>
            <a:ext cx="36588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</a:t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350" y="923000"/>
            <a:ext cx="3626975" cy="31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690075" y="1318075"/>
            <a:ext cx="37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movies sold</a:t>
            </a: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690075" y="2415000"/>
            <a:ext cx="3735900" cy="17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2015 had the highest number number of uniques movies sold followed by 2016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2018 recorded the lowest  number of movies sold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875" y="1515550"/>
            <a:ext cx="2495824" cy="293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subTitle" idx="2"/>
          </p:nvPr>
        </p:nvSpPr>
        <p:spPr>
          <a:xfrm>
            <a:off x="717000" y="3222700"/>
            <a:ext cx="53595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Avengers from BV studio recorded total gross of 1518900000 which was the most all time sold movie over the years 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3"/>
          </p:nvPr>
        </p:nvSpPr>
        <p:spPr>
          <a:xfrm>
            <a:off x="692075" y="909075"/>
            <a:ext cx="3668100" cy="12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Avengers was most sold movie</a:t>
            </a:r>
            <a:endParaRPr sz="2200"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825" y="1364463"/>
            <a:ext cx="30480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07898">
            <a:off x="5984426" y="2716562"/>
            <a:ext cx="2762699" cy="1825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025" y="1017725"/>
            <a:ext cx="4200750" cy="35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Most sold movies → Total Gross</a:t>
            </a:r>
            <a:endParaRPr/>
          </a:p>
        </p:txBody>
      </p:sp>
      <p:graphicFrame>
        <p:nvGraphicFramePr>
          <p:cNvPr id="251" name="Google Shape;251;p32"/>
          <p:cNvGraphicFramePr/>
          <p:nvPr/>
        </p:nvGraphicFramePr>
        <p:xfrm>
          <a:off x="720000" y="1906100"/>
          <a:ext cx="7239000" cy="2601195"/>
        </p:xfrm>
        <a:graphic>
          <a:graphicData uri="http://schemas.openxmlformats.org/drawingml/2006/table">
            <a:tbl>
              <a:tblPr>
                <a:noFill/>
                <a:tableStyleId>{156CBAE9-B943-46DF-AC2A-BAE242E24524}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Marvel's The Avengers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BV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1.518900e+09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Avengers: Age of Ultron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BV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1.405400e+09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 Panther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BV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1.347000e+09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Harry Potter and the Deathly Hallows Part 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1.341500e+09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 Wars: The Last Jedi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BV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1.332600e+09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2" name="Google Shape;252;p32"/>
          <p:cNvGraphicFramePr/>
          <p:nvPr/>
        </p:nvGraphicFramePr>
        <p:xfrm>
          <a:off x="720000" y="1509900"/>
          <a:ext cx="7239000" cy="396210"/>
        </p:xfrm>
        <a:graphic>
          <a:graphicData uri="http://schemas.openxmlformats.org/drawingml/2006/table">
            <a:tbl>
              <a:tblPr>
                <a:noFill/>
                <a:tableStyleId>{156CBAE9-B943-46DF-AC2A-BAE242E24524}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Movie Name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D4D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Studio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D4D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Gross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D4DD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D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D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D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Sales over the Years </a:t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25" y="968975"/>
            <a:ext cx="4736650" cy="37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5527650" y="1287125"/>
            <a:ext cx="3382500" cy="3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Char char="-"/>
            </a:pPr>
            <a:r>
              <a:rPr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Movie business has been lucrative over the years, with increasing gross revenues with slight dip in 2014 and 2018 </a:t>
            </a:r>
            <a:endParaRPr sz="12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193227">
            <a:off x="2255075" y="1022713"/>
            <a:ext cx="4826475" cy="30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subTitle" idx="1"/>
          </p:nvPr>
        </p:nvSpPr>
        <p:spPr>
          <a:xfrm>
            <a:off x="1222967" y="1765524"/>
            <a:ext cx="19860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“Marvel's The Avengers” had the highest Gross sales, it is the movie to go for 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subTitle" idx="2"/>
          </p:nvPr>
        </p:nvSpPr>
        <p:spPr>
          <a:xfrm>
            <a:off x="3834884" y="1765524"/>
            <a:ext cx="19860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top sales, “BV” is the choice for movies business as its likely to get foreign and domestic viewership.</a:t>
            </a:r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subTitle" idx="3"/>
          </p:nvPr>
        </p:nvSpPr>
        <p:spPr>
          <a:xfrm>
            <a:off x="1222967" y="3342751"/>
            <a:ext cx="19860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Focusing on movies with foreign gross has value, and movies a bit old in the market 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7"/>
          </p:nvPr>
        </p:nvSpPr>
        <p:spPr>
          <a:xfrm>
            <a:off x="1226872" y="1388426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Movies to upsell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8"/>
          </p:nvPr>
        </p:nvSpPr>
        <p:spPr>
          <a:xfrm>
            <a:off x="3838785" y="1388426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Studios to work with</a:t>
            </a:r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9"/>
          </p:nvPr>
        </p:nvSpPr>
        <p:spPr>
          <a:xfrm>
            <a:off x="6441895" y="1388426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Movies </a:t>
            </a:r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5"/>
          </p:nvPr>
        </p:nvSpPr>
        <p:spPr>
          <a:xfrm>
            <a:off x="6438000" y="1765525"/>
            <a:ext cx="1986000" cy="1612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recent movies without foreign gross sales, especially the ones from Grav and specifically “An Actor Prepares” performed the worst ,so it isn’t a good idear to stocck it</a:t>
            </a:r>
            <a:endParaRPr dirty="0"/>
          </a:p>
        </p:txBody>
      </p:sp>
      <p:sp>
        <p:nvSpPr>
          <p:cNvPr id="273" name="Google Shape;273;p34"/>
          <p:cNvSpPr txBox="1">
            <a:spLocks noGrp="1"/>
          </p:cNvSpPr>
          <p:nvPr>
            <p:ph type="subTitle" idx="13"/>
          </p:nvPr>
        </p:nvSpPr>
        <p:spPr>
          <a:xfrm>
            <a:off x="1226872" y="297029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cephalon Research Center by Slidesgo">
  <a:themeElements>
    <a:clrScheme name="Simple Light">
      <a:dk1>
        <a:srgbClr val="22262B"/>
      </a:dk1>
      <a:lt1>
        <a:srgbClr val="FAFAFA"/>
      </a:lt1>
      <a:dk2>
        <a:srgbClr val="FFFFFF"/>
      </a:dk2>
      <a:lt2>
        <a:srgbClr val="F587BB"/>
      </a:lt2>
      <a:accent1>
        <a:srgbClr val="CC5490"/>
      </a:accent1>
      <a:accent2>
        <a:srgbClr val="D7EBFB"/>
      </a:accent2>
      <a:accent3>
        <a:srgbClr val="5CC1F1"/>
      </a:accent3>
      <a:accent4>
        <a:srgbClr val="95B3E0"/>
      </a:accent4>
      <a:accent5>
        <a:srgbClr val="28388F"/>
      </a:accent5>
      <a:accent6>
        <a:srgbClr val="192157"/>
      </a:accent6>
      <a:hlink>
        <a:srgbClr val="2226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Nunito Light</vt:lpstr>
      <vt:lpstr>Albert Sans</vt:lpstr>
      <vt:lpstr>Nunito</vt:lpstr>
      <vt:lpstr>Albert Sans Medium</vt:lpstr>
      <vt:lpstr>Raleway</vt:lpstr>
      <vt:lpstr>Plus Jakarta Sans</vt:lpstr>
      <vt:lpstr>Arial</vt:lpstr>
      <vt:lpstr>Encephalon Research Center by Slidesgo</vt:lpstr>
      <vt:lpstr>Movie Sales Analysis</vt:lpstr>
      <vt:lpstr>Data Overview</vt:lpstr>
      <vt:lpstr>Process in the Analysis phase</vt:lpstr>
      <vt:lpstr>Insights </vt:lpstr>
      <vt:lpstr>Yearly movies sold</vt:lpstr>
      <vt:lpstr>PowerPoint Presentation</vt:lpstr>
      <vt:lpstr>Top 5 Most sold movies → Total Gross</vt:lpstr>
      <vt:lpstr>Movies Sales over the Years </vt:lpstr>
      <vt:lpstr>Recommendations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Sales Analysis</dc:title>
  <dc:creator>Administrator</dc:creator>
  <cp:lastModifiedBy>Joy Muithi</cp:lastModifiedBy>
  <cp:revision>1</cp:revision>
  <dcterms:modified xsi:type="dcterms:W3CDTF">2023-12-09T04:24:46Z</dcterms:modified>
</cp:coreProperties>
</file>