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7812e51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7812e51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7812e51b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7812e51b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7812e51b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7812e51b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ab70b0b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ab70b0b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 series of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various variables from the heart disease dataset (</a:t>
            </a: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heart_info.csv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Each plot represents the distribution of values for a specific feature.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a9f88b5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a9f88b5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ab70b0b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ab70b0b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ab70b0b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ab70b0b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ab70b0b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ab70b0b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ab70b0b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ab70b0b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ab70b0b0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ab70b0b0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77d9b69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77d9b69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7812e51b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7812e51b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ab70b0b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ab70b0b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a9f88b56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a9f88b56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a9f88b56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a9f88b56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7812e51b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7812e51b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a9f88b56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a9f88b56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7812e51b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7812e51b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7812e51b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7812e51b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a9f88b56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a9f88b56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a9f88b561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a9f88b56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ab70b0b0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ab70b0b0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machine learning model uses these features to learn patterns and predict the likelihood of heart disease based on new data.</a:t>
            </a:r>
            <a:endParaRPr sz="4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a9f88b56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a9f88b56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a9f88b5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a9f88b5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a9f88b5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a9f88b5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8a9f88b56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8a9f88b56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7812e51b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87812e51b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7812e51b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7812e51b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7812e51b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7812e51b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7812e51b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7812e51b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7812e51b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7812e51b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7812e51b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7812e51b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abaec3f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abaec3f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machine learning model uses these features to learn patterns and predict the likelihood of heart disease based on new data.</a:t>
            </a:r>
            <a:endParaRPr sz="4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7812e51b4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7812e51b4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7812e51b4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7812e51b4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9605447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9605447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machine learning model uses these features to learn patterns and predict the likelihood of heart disease based on new data.</a:t>
            </a:r>
            <a:endParaRPr sz="4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abaec3f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abaec3f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machine learning model uses these features to learn patterns and predict the likelihood of heart disease based on new data.</a:t>
            </a:r>
            <a:endParaRPr sz="4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77d9b69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77d9b69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ab70b0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ab70b0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ab70b0b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ab70b0b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Relationship Id="rId4" Type="http://schemas.openxmlformats.org/officeDocument/2006/relationships/image" Target="../media/image1.jpg"/><Relationship Id="rId5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44575" y="357450"/>
            <a:ext cx="8484600" cy="8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33"/>
              <a:t>Heart Disease Prediction Using Gradio</a:t>
            </a:r>
            <a:r>
              <a:rPr b="1" lang="en" sz="4300"/>
              <a:t>  </a:t>
            </a:r>
            <a:endParaRPr b="1"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9725" y="3149750"/>
            <a:ext cx="88323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latin typeface="Calibri"/>
                <a:ea typeface="Calibri"/>
                <a:cs typeface="Calibri"/>
                <a:sym typeface="Calibri"/>
              </a:rPr>
              <a:t>Capstone Project</a:t>
            </a:r>
            <a:br>
              <a:rPr b="1" lang="en" sz="8800">
                <a:latin typeface="Calibri"/>
                <a:ea typeface="Calibri"/>
                <a:cs typeface="Calibri"/>
                <a:sym typeface="Calibri"/>
              </a:rPr>
            </a:br>
            <a:endParaRPr b="1" sz="8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latin typeface="Calibri"/>
                <a:ea typeface="Calibri"/>
                <a:cs typeface="Calibri"/>
                <a:sym typeface="Calibri"/>
              </a:rPr>
              <a:t>Joyce Rajendran Nadar</a:t>
            </a:r>
            <a:endParaRPr b="1" sz="8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latin typeface="Calibri"/>
                <a:ea typeface="Calibri"/>
                <a:cs typeface="Calibri"/>
                <a:sym typeface="Calibri"/>
              </a:rPr>
              <a:t>September 2024</a:t>
            </a:r>
            <a:endParaRPr b="1" sz="8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latin typeface="Calibri"/>
                <a:ea typeface="Calibri"/>
                <a:cs typeface="Calibri"/>
                <a:sym typeface="Calibri"/>
              </a:rPr>
              <a:t>NTUC </a:t>
            </a:r>
            <a:endParaRPr b="1" sz="8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302" y="1345888"/>
            <a:ext cx="1685275" cy="16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975" y="1157475"/>
            <a:ext cx="3980250" cy="2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50" y="63050"/>
            <a:ext cx="4814224" cy="225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50" y="2515900"/>
            <a:ext cx="4696875" cy="23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Exploratory Data Analysis (EDA)</a:t>
            </a:r>
            <a:endParaRPr sz="32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36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distribution: Majority between 50-60 years.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cholesterol strongly correlated with heart disease.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guide feature selection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375" y="2363600"/>
            <a:ext cx="3056775" cy="26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625" y="2738800"/>
            <a:ext cx="2867650" cy="21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Feature Selection</a:t>
            </a:r>
            <a:endParaRPr sz="320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0" y="1152475"/>
            <a:ext cx="8877900" cy="46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variables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cp, thalach, slope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positively correlated with heart disease, suggesting that these factors are common among patients with heart disease.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variables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exang, oldpeak, thal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strong negative correlations, suggesting that as these variables increase, the likelihood of heart disease decreases.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correlation analysis can guide feature selection for predictive modeling or give insights into the relationships between the variables in the dataset.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Feature Selection</a:t>
            </a:r>
            <a:endParaRPr sz="32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25" y="1235900"/>
            <a:ext cx="8782726" cy="32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27375" y="4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75" y="1088600"/>
            <a:ext cx="8433350" cy="38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227375" y="4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distribution is slightly skewed to the right, with most patients in the 50-60 age range.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variable is binary, with more patients in category 1 (likely male) compared to category 0 (likely female).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Chest Pain Type (cp):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common chest pain type is category 0, with fewer patients in categories 2 and 3.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550" y="248600"/>
            <a:ext cx="1926200" cy="8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227375" y="4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Blood Pressure (trestbps):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continuous variable, and the majority of patients have resting blood pressure between 120 and 140 mmHg.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Cholesterol (chol):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Cholesterol levels are spread, but most patients have values between 200 and 300 mg/dL.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Fasting Blood Sugar (fbs):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also binary, with most patients having fasting blood sugar below 120 mg/dL (0).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275" y="403175"/>
            <a:ext cx="1926200" cy="8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227375" y="4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Electrocardiographic Results (restecg):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patients fall in category 1, indicating normal ECG results, with fewer patients in categories 0 and 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Heart Rate Achieved (thalach):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variable shows a nearly normal distribution, with the majority of patients having heart rates between 140 and 170 bpm.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Exercise-Induced Angina (exang):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patients do not experience exercise-induced angina (category 0), while fewer experience it (category 1).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550" y="248600"/>
            <a:ext cx="1926200" cy="8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227375" y="4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Oldpeak (ST depression):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distribution is right-skewed, meaning most patients have low ST depression values.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of the ST Segment (slope):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common slope is category 2, indicating a normal or flat slope, with fewer patients in categories 1 and 0.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Major Vessels Colored by Fluoroscopy (ca):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patients have 0 major vessels colored, with decreasing numbers for 1-3 vessels.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550" y="248600"/>
            <a:ext cx="1926200" cy="8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227375" y="4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Thalassemia (thal):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patients fall in categories 2 and 3, with fewer in categories 1 and 0.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(Presence of Heart Disease):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binary outcome, with 1 representing the presence of heart disease and 0 representing its absence. Most patients in the dataset likely have heart disease (category 1).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550" y="248600"/>
            <a:ext cx="1926200" cy="8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26200"/>
            <a:ext cx="60762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50"/>
              <a:t>Introduction to Heart Disease</a:t>
            </a:r>
            <a:endParaRPr sz="325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15500" y="1602000"/>
            <a:ext cx="62724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 disease: A leading cause of death globally.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prediction can save lives.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aims to develop a predictive model using machine learning.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Utilizes Gradio for an interactive interface.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800" y="1367050"/>
            <a:ext cx="2248200" cy="1915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Model Selection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7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Logistic Regression, Random Forest, and SVM models for heart disease prediction. Logistic Regression, while interpretable, struggled with non-linear relationships.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SVM, though powerful, was computationally expensive and less interpretable.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was chosen for its balance between performance and interpretability.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handled non-linearity well and provided insight into feature importance.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/>
              <a:t>Model Selection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outperformed the other models in terms of accuracy and precision.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measured the overall correctness, while precision minimized false positives, critical in medical diagnosis.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ability of Random Forest to handle complex interactions between features made it the best choice.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Ultimately, it provided both strong predictive performance and useful insights for feature selection.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50" y="86813"/>
            <a:ext cx="8080126" cy="49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25" y="1254325"/>
            <a:ext cx="7636376" cy="34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/>
              <a:t>Logistic Regression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Logistic Regression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1262225"/>
            <a:ext cx="8202850" cy="3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Decision Tree Classifier</a:t>
            </a:r>
            <a:endParaRPr b="1" sz="3200"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Decision Tree Classifier is a machine learning algorithm used for classification tasks.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It creates a tree-like model where each internal node represents a decision based on a feature, branches represent outcomes, and leaf nodes represent class labels. The tree splits data recursively to make decisions, with the goal of classifying new samples based on the learned patterns.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It’s easy to interpret but can overfit if not managed properly.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accuracy: 90%.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 avoided with cross-validation.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metrics: Precision, recall, F1-score.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175" y="2303446"/>
            <a:ext cx="3984750" cy="24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Decision Tree Classifier</a:t>
            </a:r>
            <a:endParaRPr b="1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accuracy: 85%.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 curve: AUC score of 0.88.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shows balanced performance.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375" y="2254850"/>
            <a:ext cx="2899825" cy="2314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Decision Tree Classifier</a:t>
            </a:r>
            <a:endParaRPr b="1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5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/>
              <a:t>Random Forest Classifier</a:t>
            </a:r>
            <a:endParaRPr b="1" sz="35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Random Forest Classifier uses multiple decision trees to improve classification accuracy.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tree is trained on random data and features, and the final prediction is based on the majority vote from all trees.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reduces overfitting, handles large and complex datasets well, and is robust to noise.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5" y="1315400"/>
            <a:ext cx="7132100" cy="33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5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/>
              <a:t>Random Forest Classifier</a:t>
            </a:r>
            <a:endParaRPr b="1" sz="35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50025" y="432800"/>
            <a:ext cx="78105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Key parameters</a:t>
            </a:r>
            <a:endParaRPr b="1" sz="32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47325" y="1229975"/>
            <a:ext cx="50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Older age is linked to higher heart disease risk, influencing the likelihood of disease.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Gender plays a role, with different heart disease risks for males and females.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Chest Pain Type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Types of chest pain (e.g., typical angina) provide varying risk levels for heart disease.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Blood Pressure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High resting blood pressure signals cardiovascular risk.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525" y="1304625"/>
            <a:ext cx="3342399" cy="26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1086250"/>
            <a:ext cx="6936650" cy="37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5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/>
              <a:t>Random Forest Classifier</a:t>
            </a:r>
            <a:endParaRPr b="1" sz="35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Support Vector Machine (SVM)</a:t>
            </a:r>
            <a:endParaRPr b="1" sz="3200"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 is a classification and regression algorithm that finds the optimal hyperplane to separate different classes with the maximum margin.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support vectors (closest points to the hyperplane) to define this boundary and can handle both linear and non-linear data through kernel functions.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Support Vector Machine (SVM)</a:t>
            </a:r>
            <a:endParaRPr b="1" sz="3200"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25" y="1345350"/>
            <a:ext cx="7173901" cy="26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Support Vector Machine (SVM)</a:t>
            </a:r>
            <a:endParaRPr b="1" sz="3200"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3625"/>
            <a:ext cx="6289125" cy="34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Gradio</a:t>
            </a:r>
            <a:endParaRPr sz="3200"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265975" y="111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Gradio: A Python library for building interactive UIs.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non-technical users to interact with models.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 Easy setup, customizable UI.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375" y="2407275"/>
            <a:ext cx="4638250" cy="22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Gradio</a:t>
            </a:r>
            <a:endParaRPr sz="3200"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the Random Forest model with Gradio.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input features, receive real-time predictions.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user-friendly interface.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725" y="2617925"/>
            <a:ext cx="3976826" cy="18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114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fields for key features (e.g., age, cholesterol).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output: Probability of heart disease.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feedback on predictions.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400" y="2356725"/>
            <a:ext cx="4741199" cy="22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Gradio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I</a:t>
            </a:r>
            <a:r>
              <a:rPr b="1" lang="en" sz="3200"/>
              <a:t>mpact and Applications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311700" y="1152475"/>
            <a:ext cx="85206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impact: Potential to assist doctors in early diagnosis.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expanded to other medical predictions.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integration with health apps.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00"/>
              <a:t>User Testing and Feedback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Conducted testing with users.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Positive feedback on ease of use.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Minor adjustments made based on feedback.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Future Work</a:t>
            </a:r>
            <a:endParaRPr sz="3200"/>
          </a:p>
        </p:txBody>
      </p:sp>
      <p:sp>
        <p:nvSpPr>
          <p:cNvPr id="303" name="Google Shape;30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model accuracy with more data.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deep learning models.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Gradio app features.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50025" y="432800"/>
            <a:ext cx="78105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Key parameters</a:t>
            </a:r>
            <a:endParaRPr b="1" sz="32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47325" y="1229975"/>
            <a:ext cx="50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Serum Cholesterol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Elevated cholesterol increases heart disease risk.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Fasting Blood Sugar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High blood sugar, linked to diabetes, raises heart disease risk.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ECG Results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Abnormal ECG results may indicate heart disease.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Heart Rate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Lower max heart rate during exercise may suggest poor heart health.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Exercise-Induced Angina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Exercise-related chest pain is a sign of coronary artery disease.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525" y="1304625"/>
            <a:ext cx="3342399" cy="26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Impact and Applications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impact: Potential to assist doctors in early diagnosis.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expanded to other medical predictions.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integration with health apps.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 Conclusion</a:t>
            </a:r>
            <a:endParaRPr sz="3200"/>
          </a:p>
        </p:txBody>
      </p:sp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built a heart disease prediction model.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with Gradio for user interaction.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demonstrates the potential of AI in healthcare.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50025" y="432800"/>
            <a:ext cx="78105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K</a:t>
            </a:r>
            <a:r>
              <a:rPr b="1" lang="en" sz="3200"/>
              <a:t>ey parameters</a:t>
            </a:r>
            <a:endParaRPr b="1" sz="32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47325" y="1229975"/>
            <a:ext cx="49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Exercise-Induced Depression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Depression during exercise can indicate more severe heart conditions.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of ST Segment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 segment slope changes during exercise signal heart disease or ischemia.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Vessels Colored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More vessels visible in tests may indicate severe coronary artery disease.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525" y="1304625"/>
            <a:ext cx="3342399" cy="26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50025" y="432800"/>
            <a:ext cx="78105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Key parameters</a:t>
            </a:r>
            <a:endParaRPr b="1" sz="3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47325" y="1229975"/>
            <a:ext cx="49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Thalassemia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Affects blood oxygenation and contributes to heart disease risk.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model's goal is to predict whether a patient has heart disease based on these parameters.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525" y="1304625"/>
            <a:ext cx="3342399" cy="26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20"/>
              <a:t>Problem</a:t>
            </a:r>
            <a:endParaRPr b="1" sz="32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98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Early Detection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Heart disease often shows subtle symptoms, making early diagnosis challenging.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Accessibility to Predictive Tools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Predictive tools and diagnostic methods may not be readily available in all regions or to all demographics.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025" y="2882800"/>
            <a:ext cx="3472800" cy="19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20"/>
              <a:t>Solution - Aim</a:t>
            </a:r>
            <a:endParaRPr b="1" sz="32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91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Accessible Prediction Tool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develop a user-friendly, web-based heart disease prediction tool that can be used globally, even in regions with limited access to healthcare resources.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350" y="2407750"/>
            <a:ext cx="5345500" cy="21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20"/>
              <a:t>Solut</a:t>
            </a:r>
            <a:r>
              <a:rPr b="1" lang="en" sz="3220"/>
              <a:t>i</a:t>
            </a:r>
            <a:r>
              <a:rPr b="1" lang="en" sz="3220"/>
              <a:t>on - Approach</a:t>
            </a:r>
            <a:endParaRPr b="1" sz="322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91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Flowchart/Timeline</a:t>
            </a:r>
            <a:r>
              <a:rPr lang="en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8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Gather medical data from patients (age, cholesterol levels, etc.).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Identify the most relevant health indicators for heart disease.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</a:t>
            </a: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machine learning to build a prediction model.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Develop an accessible interface using </a:t>
            </a:r>
            <a:r>
              <a:rPr b="1"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Gradio</a:t>
            </a: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users to input health metrics.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Deploy the Gardio on Kaggle or other platforms for easy access.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visual representation highlights the problem's scope and demonstrates the progression toward creating a solution that can help with early detection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