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B1C040-43E9-4132-BBD4-5610AD5EC61C}">
  <a:tblStyle styleId="{7EB1C040-43E9-4132-BBD4-5610AD5EC6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2d8dbf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2d8dbf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d8dbf34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d8dbf34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d8dbf34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d8dbf34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2d8dbf34c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2d8dbf34c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2d8dbf34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2d8dbf34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d8dbf34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d8dbf34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2d8dbf34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2d8dbf34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2d8dbf34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2d8dbf34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2d8dbf34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2d8dbf34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2d8dbf34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2d8dbf34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2d8dbf34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2d8dbf34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2d8dbf3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2d8dbf3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2d8dbf34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2d8dbf34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2d8dbf34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2d8dbf34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2d8dbf34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2d8dbf34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2d8dbf34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2d8dbf34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2d8dbf3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2d8dbf3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2d8dbf34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2d8dbf34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2d8dbf34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2d8dbf34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2d8dbf34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2d8dbf34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2d8dbf34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2d8dbf34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2d8dbf34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2d8dbf34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2d8dbf34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2d8dbf34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2d8dbf34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2d8dbf34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2d8dbf34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2d8dbf3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2d8dbf3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2d8dbf3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2d8dbf34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2d8dbf34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2d8dbf3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2d8dbf3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6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machine learning model uses these features to learn patterns and predict the likelihood of heart disease based on new data.</a:t>
            </a:r>
            <a:endParaRPr sz="436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d8dbf3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d8dbf3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 series of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various variables from the heart disease dataset (</a:t>
            </a: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heart_info.csv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Each plot represents the distribution of values for a specific feature.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2d8dbf34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2d8dbf3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Relationship Id="rId4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Relationship Id="rId4" Type="http://schemas.openxmlformats.org/officeDocument/2006/relationships/image" Target="../media/image2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jpg"/><Relationship Id="rId4" Type="http://schemas.openxmlformats.org/officeDocument/2006/relationships/image" Target="../media/image3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44575" y="357450"/>
            <a:ext cx="8484600" cy="8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33"/>
              <a:t>Heart Disease Prediction Using Gradio</a:t>
            </a:r>
            <a:r>
              <a:rPr b="1" lang="en" sz="4300"/>
              <a:t>  </a:t>
            </a:r>
            <a:endParaRPr b="1"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9725" y="3149750"/>
            <a:ext cx="88323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latin typeface="Calibri"/>
                <a:ea typeface="Calibri"/>
                <a:cs typeface="Calibri"/>
                <a:sym typeface="Calibri"/>
              </a:rPr>
              <a:t>Capstone Project</a:t>
            </a:r>
            <a:br>
              <a:rPr b="1" lang="en" sz="8800">
                <a:latin typeface="Calibri"/>
                <a:ea typeface="Calibri"/>
                <a:cs typeface="Calibri"/>
                <a:sym typeface="Calibri"/>
              </a:rPr>
            </a:br>
            <a:endParaRPr b="1" sz="8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latin typeface="Calibri"/>
                <a:ea typeface="Calibri"/>
                <a:cs typeface="Calibri"/>
                <a:sym typeface="Calibri"/>
              </a:rPr>
              <a:t>Joyce Rajendran Nadar</a:t>
            </a:r>
            <a:endParaRPr b="1" sz="8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latin typeface="Calibri"/>
                <a:ea typeface="Calibri"/>
                <a:cs typeface="Calibri"/>
                <a:sym typeface="Calibri"/>
              </a:rPr>
              <a:t>September 2024</a:t>
            </a:r>
            <a:endParaRPr b="1" sz="8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800">
                <a:latin typeface="Calibri"/>
                <a:ea typeface="Calibri"/>
                <a:cs typeface="Calibri"/>
                <a:sym typeface="Calibri"/>
              </a:rPr>
              <a:t>NTUC </a:t>
            </a:r>
            <a:endParaRPr b="1" sz="8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302" y="1345888"/>
            <a:ext cx="1685275" cy="16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27375" y="4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262" y="1023725"/>
            <a:ext cx="3862826" cy="386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262225" y="43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Age: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distribution is slightly skewed to the right, with most patients in the 50-60 age range.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Sex: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variable is binary, with more patients in category 1 (likely male) compared to category 0 (likely female).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Chest Pain Type (cp):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most common chest pain type is category 0, with fewer patients in categories 2 and 3.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75" y="3821600"/>
            <a:ext cx="4896150" cy="12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27375" y="46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Resting Blood Pressure (trestbps):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is a continuous variable, and the majority of patients have resting blood pressure between 120 and 140 mmHg.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Cholesterol (chol):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Cholesterol levels are spread, but most patients have values between 200 and 300 mg/dL.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Fasting Blood Sugar (fbs):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is also binary, with most patients having fasting blood sugar below 120 mg/dL (0).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200" y="139400"/>
            <a:ext cx="2246100" cy="12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625" y="3952450"/>
            <a:ext cx="2763799" cy="10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27375" y="4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7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Resting Electrocardiographic Results (restecg):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Most patients fall in category 1, indicating normal ECG results, with fewer patients in categories 0 and 2.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Maximum Heart Rate Achieved (thalach):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variable shows a nearly normal distribution, with the majority of patients having heart rates between 140 and 170 bpm.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Exercise-Induced Angina (exang):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Most patients do not experience exercise-induced angina (category 0), while fewer experience it (category 1).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075" y="278775"/>
            <a:ext cx="2670850" cy="12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-9" l="0" r="0" t="4003"/>
          <a:stretch/>
        </p:blipFill>
        <p:spPr>
          <a:xfrm>
            <a:off x="6990575" y="3786775"/>
            <a:ext cx="1894150" cy="1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227375" y="40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Oldpeak (ST depression):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distri</a:t>
            </a:r>
            <a:r>
              <a:rPr lang="en" sz="1800">
                <a:solidFill>
                  <a:schemeClr val="dk1"/>
                </a:solidFill>
              </a:rPr>
              <a:t>b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ution is right-skewed, meaning most patients have low ST depression values.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Slope of the ST Segment (slope):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common slope is category 2, indicating a normal or flat slope, with fewer patients in category 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Major Vessels Colored by Fluoroscopy (ca):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patients have 0 major vessels colored, with decreasing numbers for 1-3 vessels.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3810024"/>
            <a:ext cx="3665151" cy="11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80925" y="42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Feature Selection - Histogram</a:t>
            </a:r>
            <a:endParaRPr b="1" sz="320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Thalassemia (thal):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Most patients fall in categories 2 and 3, with fewer in categories 1 and 0.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Target (Presence of Heart Disease):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is a binary outcome, with 1 representing the presence of heart disease and 0 representing its absence. Most patients in the dataset likely have heart disease (category 1).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00" y="3380225"/>
            <a:ext cx="5660400" cy="15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Model Selection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7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 models were used </a:t>
            </a:r>
            <a:r>
              <a:rPr lang="en">
                <a:solidFill>
                  <a:schemeClr val="dk1"/>
                </a:solidFill>
              </a:rPr>
              <a:t>for heart disease prediction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Decision Tree Classifier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nterpretable but struggles with non-linear relationships.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andles complex interactions well. strong predictive performance and useful insights for feature selection.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SVM models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owerful but computationally expensive and less interpretable.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Decision Tree Classifier</a:t>
            </a:r>
            <a:endParaRPr b="1" sz="320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Decision Tree Classifier is a machine learning algorithm used for classification tasks.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It creates a tree-like model where each internal node represents a decision based on a feature, branches represent outcomes, and leaf nodes represent class labels. The tree splits data recursively to make decisions, with the goal of classifying new samples based on the learned patterns.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It’s easy to interpret but can overfit if not managed properly.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330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accuracy: 90%.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 avoided with cross-validation.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metrics: Precision, recall, F1-score.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775" y="1246375"/>
            <a:ext cx="559542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Decision Tree Classifier</a:t>
            </a:r>
            <a:endParaRPr b="1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Decision Tree</a:t>
            </a:r>
            <a:endParaRPr b="1" sz="3220"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413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Decision Tree model performs well with an accuracy of 94%. Key metrics include: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Precision</a:t>
            </a:r>
            <a:r>
              <a:rPr lang="en" sz="1100">
                <a:solidFill>
                  <a:schemeClr val="dk1"/>
                </a:solidFill>
              </a:rPr>
              <a:t>: 96% for class 0 and 92% for class 1, indicating high accuracy in predictions.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Recall</a:t>
            </a:r>
            <a:r>
              <a:rPr lang="en" sz="1100">
                <a:solidFill>
                  <a:schemeClr val="dk1"/>
                </a:solidFill>
              </a:rPr>
              <a:t> (Sensitivity): 91% for class 0 and 96% for class 1, showing the model is slightly better at identifying positive cases (class 1).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F1-Score</a:t>
            </a:r>
            <a:r>
              <a:rPr lang="en" sz="1100">
                <a:solidFill>
                  <a:schemeClr val="dk1"/>
                </a:solidFill>
              </a:rPr>
              <a:t>: 0.94 for both classes, reflecting a good balance between precision and recall.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Specificity</a:t>
            </a:r>
            <a:r>
              <a:rPr lang="en" sz="1100">
                <a:solidFill>
                  <a:schemeClr val="dk1"/>
                </a:solidFill>
              </a:rPr>
              <a:t> (True Negative Rate): 91% for class 0, meaning the model correctly identifies most negative cases.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Overall, the model is strong but slightly better at detecting positive cases.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375" y="348475"/>
            <a:ext cx="4620851" cy="42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26200"/>
            <a:ext cx="60762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50"/>
              <a:t>Introduction to Heart Disease</a:t>
            </a:r>
            <a:endParaRPr sz="325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15500" y="1602000"/>
            <a:ext cx="62724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Heart disease</a:t>
            </a:r>
            <a:r>
              <a:rPr lang="en">
                <a:solidFill>
                  <a:schemeClr val="dk1"/>
                </a:solidFill>
              </a:rPr>
              <a:t> is the </a:t>
            </a:r>
            <a:r>
              <a:rPr lang="en" sz="1800">
                <a:solidFill>
                  <a:schemeClr val="dk1"/>
                </a:solidFill>
              </a:rPr>
              <a:t>leading cause of death globally.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Early prediction can save lives.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This project aims to develop a predictive model using machine learning.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800">
                <a:solidFill>
                  <a:schemeClr val="dk1"/>
                </a:solidFill>
              </a:rPr>
              <a:t>Utilizes Gradio for an interactive interface.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800" y="1367050"/>
            <a:ext cx="2248200" cy="1915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5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/>
              <a:t>Random Forest Classifier</a:t>
            </a:r>
            <a:endParaRPr b="1" sz="3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Random Forest Classifier uses multiple decision trees to improve classification accuracy.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tree is trained on random data and features, and the final prediction is based on the majority vote from all trees.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reduces overfitting, handles large and complex datasets well, and is robust to noise.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725" y="1538275"/>
            <a:ext cx="4437400" cy="20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278000" y="4345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Random Forest Tree</a:t>
            </a:r>
            <a:endParaRPr b="1" sz="3220"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278000" y="1141988"/>
            <a:ext cx="43230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15">
                <a:solidFill>
                  <a:schemeClr val="dk1"/>
                </a:solidFill>
              </a:rPr>
              <a:t>The classification report and performance metrics show perfect scores across all categories of Random Forest model. </a:t>
            </a:r>
            <a:endParaRPr sz="9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915">
                <a:solidFill>
                  <a:schemeClr val="dk1"/>
                </a:solidFill>
              </a:rPr>
              <a:t>Here's an explanation of each metric:</a:t>
            </a:r>
            <a:endParaRPr sz="9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65">
                <a:solidFill>
                  <a:schemeClr val="dk1"/>
                </a:solidFill>
              </a:rPr>
              <a:t>1. Precision (1.00 for both classes):</a:t>
            </a:r>
            <a:endParaRPr b="1" sz="965">
              <a:solidFill>
                <a:schemeClr val="dk1"/>
              </a:solidFill>
            </a:endParaRPr>
          </a:p>
          <a:p>
            <a:pPr indent="-2867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15"/>
              <a:buChar char="●"/>
            </a:pPr>
            <a:r>
              <a:rPr b="1" lang="en" sz="915">
                <a:solidFill>
                  <a:schemeClr val="dk1"/>
                </a:solidFill>
              </a:rPr>
              <a:t>Definition</a:t>
            </a:r>
            <a:r>
              <a:rPr lang="en" sz="915">
                <a:solidFill>
                  <a:schemeClr val="dk1"/>
                </a:solidFill>
              </a:rPr>
              <a:t>: Precision measures how many of the positive predictions made by the model are actually correct. It is calculated as: </a:t>
            </a:r>
            <a:endParaRPr sz="9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15">
              <a:solidFill>
                <a:schemeClr val="dk1"/>
              </a:solidFill>
            </a:endParaRPr>
          </a:p>
          <a:p>
            <a:pPr indent="-2867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15"/>
              <a:buChar char="●"/>
            </a:pPr>
            <a:r>
              <a:rPr b="1" lang="en" sz="915">
                <a:solidFill>
                  <a:schemeClr val="dk1"/>
                </a:solidFill>
              </a:rPr>
              <a:t>Interpretation</a:t>
            </a:r>
            <a:r>
              <a:rPr lang="en" sz="915">
                <a:solidFill>
                  <a:schemeClr val="dk1"/>
                </a:solidFill>
              </a:rPr>
              <a:t>: Of the model, all positive predictions (both for class 0 and class 1) are correct, which is why precision is 1.00.</a:t>
            </a:r>
            <a:endParaRPr sz="9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65">
                <a:solidFill>
                  <a:schemeClr val="dk1"/>
                </a:solidFill>
              </a:rPr>
              <a:t>2. Recall (also known as Sensitivity) (1.00 for both classes):</a:t>
            </a:r>
            <a:endParaRPr b="1" sz="965">
              <a:solidFill>
                <a:schemeClr val="dk1"/>
              </a:solidFill>
            </a:endParaRPr>
          </a:p>
          <a:p>
            <a:pPr indent="-2867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15"/>
              <a:buChar char="●"/>
            </a:pPr>
            <a:r>
              <a:rPr b="1" lang="en" sz="915">
                <a:solidFill>
                  <a:schemeClr val="dk1"/>
                </a:solidFill>
              </a:rPr>
              <a:t>Definition</a:t>
            </a:r>
            <a:r>
              <a:rPr lang="en" sz="915">
                <a:solidFill>
                  <a:schemeClr val="dk1"/>
                </a:solidFill>
              </a:rPr>
              <a:t>: Recall measures how many of the actual positive instances were correctly predicted by the model. It is calculated as: </a:t>
            </a:r>
            <a:endParaRPr sz="9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15">
                <a:solidFill>
                  <a:schemeClr val="dk1"/>
                </a:solidFill>
              </a:rPr>
              <a:t>​</a:t>
            </a:r>
            <a:endParaRPr sz="915">
              <a:solidFill>
                <a:schemeClr val="dk1"/>
              </a:solidFill>
            </a:endParaRPr>
          </a:p>
          <a:p>
            <a:pPr indent="-2867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15"/>
              <a:buChar char="●"/>
            </a:pPr>
            <a:r>
              <a:rPr b="1" lang="en" sz="915">
                <a:solidFill>
                  <a:schemeClr val="dk1"/>
                </a:solidFill>
              </a:rPr>
              <a:t>Interpretation</a:t>
            </a:r>
            <a:r>
              <a:rPr lang="en" sz="915">
                <a:solidFill>
                  <a:schemeClr val="dk1"/>
                </a:solidFill>
              </a:rPr>
              <a:t>: model correctly predicted all actual positive instances, hence a recall of 1.00 for both classes.</a:t>
            </a:r>
            <a:endParaRPr sz="9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275" y="159113"/>
            <a:ext cx="4417025" cy="40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675" y="2561263"/>
            <a:ext cx="1237100" cy="4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9400" y="4071238"/>
            <a:ext cx="1281750" cy="3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4861925" y="3983630"/>
            <a:ext cx="4079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575" u="sng">
                <a:solidFill>
                  <a:schemeClr val="dk1"/>
                </a:solidFill>
              </a:rPr>
              <a:t>Legend</a:t>
            </a:r>
            <a:endParaRPr b="1" sz="575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575">
                <a:solidFill>
                  <a:schemeClr val="dk1"/>
                </a:solidFill>
              </a:rPr>
              <a:t>True Positives (TP)</a:t>
            </a:r>
            <a:r>
              <a:rPr lang="en" sz="575">
                <a:solidFill>
                  <a:schemeClr val="dk1"/>
                </a:solidFill>
              </a:rPr>
              <a:t>: Patients with heart disease correctly identified.</a:t>
            </a:r>
            <a:endParaRPr sz="5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575">
                <a:solidFill>
                  <a:schemeClr val="dk1"/>
                </a:solidFill>
              </a:rPr>
              <a:t>False Positives (FP)</a:t>
            </a:r>
            <a:r>
              <a:rPr lang="en" sz="575">
                <a:solidFill>
                  <a:schemeClr val="dk1"/>
                </a:solidFill>
              </a:rPr>
              <a:t>: Patients without heart disease incorrectly identified as having it.</a:t>
            </a:r>
            <a:endParaRPr sz="5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575">
                <a:solidFill>
                  <a:schemeClr val="dk1"/>
                </a:solidFill>
              </a:rPr>
              <a:t>False Negatives (FN)</a:t>
            </a:r>
            <a:r>
              <a:rPr lang="en" sz="575">
                <a:solidFill>
                  <a:schemeClr val="dk1"/>
                </a:solidFill>
              </a:rPr>
              <a:t>: Patients with heart disease incorrectly identified as healthy.</a:t>
            </a:r>
            <a:endParaRPr sz="5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Support Vector Machine (SVM)</a:t>
            </a:r>
            <a:endParaRPr b="1" sz="3200"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416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 Vector Machine (SVM) is a classification and regression algorithm that finds the optimal hyperplane to separate different classes with the maximum margin.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uses support vectors (closest points to the hyperplane) to define this boundary and can handle both linear and non-linear data through kernel functions.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100" y="1754112"/>
            <a:ext cx="4474525" cy="16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" sz="3200"/>
              <a:t>Support Vector Machine (SVM)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39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Support Vector Machine (SVM) model has an accuracy of </a:t>
            </a:r>
            <a:r>
              <a:rPr b="1" lang="en" sz="1100">
                <a:solidFill>
                  <a:schemeClr val="dk1"/>
                </a:solidFill>
              </a:rPr>
              <a:t>85%</a:t>
            </a:r>
            <a:r>
              <a:rPr lang="en" sz="1100">
                <a:solidFill>
                  <a:schemeClr val="dk1"/>
                </a:solidFill>
              </a:rPr>
              <a:t>. Key metrics include: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Precision</a:t>
            </a:r>
            <a:r>
              <a:rPr lang="en" sz="1100">
                <a:solidFill>
                  <a:schemeClr val="dk1"/>
                </a:solidFill>
              </a:rPr>
              <a:t>: 92% for class 0 (negative) and 81% for class 1 (positive), showing better precision for class 0.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Recall</a:t>
            </a:r>
            <a:r>
              <a:rPr lang="en" sz="1100">
                <a:solidFill>
                  <a:schemeClr val="dk1"/>
                </a:solidFill>
              </a:rPr>
              <a:t>: 78% for class 0 and 93% for class 1, indicating the model is better at identifying positive cases (class 1).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F1-Score</a:t>
            </a:r>
            <a:r>
              <a:rPr lang="en" sz="1100">
                <a:solidFill>
                  <a:schemeClr val="dk1"/>
                </a:solidFill>
              </a:rPr>
              <a:t>: 0.84 for class 0 and 0.86 for class 1, reflecting overall balanced performance between precision and recall.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Specificity</a:t>
            </a:r>
            <a:r>
              <a:rPr lang="en" sz="1100">
                <a:solidFill>
                  <a:schemeClr val="dk1"/>
                </a:solidFill>
              </a:rPr>
              <a:t>: 78% for class 0, meaning the model correctly identifies most negative cases.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Overall, the model performs better at detecting positive cases but struggles slightly with negative ones.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7525"/>
            <a:ext cx="4314800" cy="40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Gradio - Legend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38675" y="3933950"/>
            <a:ext cx="85206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075">
                <a:solidFill>
                  <a:schemeClr val="dk1"/>
                </a:solidFill>
              </a:rPr>
              <a:t>True Positives (TP)</a:t>
            </a:r>
            <a:r>
              <a:rPr lang="en" sz="1075">
                <a:solidFill>
                  <a:schemeClr val="dk1"/>
                </a:solidFill>
              </a:rPr>
              <a:t>: Patients with heart disease correctly identified.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75">
                <a:solidFill>
                  <a:schemeClr val="dk1"/>
                </a:solidFill>
              </a:rPr>
              <a:t>False Positives (FP)</a:t>
            </a:r>
            <a:r>
              <a:rPr lang="en" sz="1075">
                <a:solidFill>
                  <a:schemeClr val="dk1"/>
                </a:solidFill>
              </a:rPr>
              <a:t>: Patients without heart disease incorrectly identified as having it.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75">
                <a:solidFill>
                  <a:schemeClr val="dk1"/>
                </a:solidFill>
              </a:rPr>
              <a:t>True Negatives (TN)</a:t>
            </a:r>
            <a:r>
              <a:rPr lang="en" sz="1075">
                <a:solidFill>
                  <a:schemeClr val="dk1"/>
                </a:solidFill>
              </a:rPr>
              <a:t>: Healthy patients correctly identified as not having heart disease.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075">
                <a:solidFill>
                  <a:schemeClr val="dk1"/>
                </a:solidFill>
              </a:rPr>
              <a:t>False Negatives (FN)</a:t>
            </a:r>
            <a:r>
              <a:rPr lang="en" sz="1075">
                <a:solidFill>
                  <a:schemeClr val="dk1"/>
                </a:solidFill>
              </a:rPr>
              <a:t>: Patients with heart disease incorrectly identified as healthy.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  <p:sp>
        <p:nvSpPr>
          <p:cNvPr id="217" name="Google Shape;217;p36"/>
          <p:cNvSpPr txBox="1"/>
          <p:nvPr/>
        </p:nvSpPr>
        <p:spPr>
          <a:xfrm>
            <a:off x="6884336" y="2272390"/>
            <a:ext cx="21423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Focuses on how many of the predicted positive cases (heart disease) were accurate, minimizing false positives.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495" y="1436150"/>
            <a:ext cx="1598375" cy="54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4822683" y="2216748"/>
            <a:ext cx="21423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Specificity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Focuses on how many actual negative cases (no heart disease) were correctly identified.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900" y="1406495"/>
            <a:ext cx="1421533" cy="50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000" y="1371800"/>
            <a:ext cx="192828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/>
        </p:nvSpPr>
        <p:spPr>
          <a:xfrm>
            <a:off x="2742702" y="2216748"/>
            <a:ext cx="21423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Sensitivity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Focuses on how many actual positive cases (heart disease) were correctly identified.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364825" y="2286950"/>
            <a:ext cx="2339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Accuracy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Measures the overall correctness of the model, including both true positives and true negatives.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296" y="1341796"/>
            <a:ext cx="2142300" cy="55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64925" y="159875"/>
            <a:ext cx="6137550" cy="10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23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Gradio- Heart disease prediction using Random Forest </a:t>
            </a:r>
            <a:endParaRPr sz="3200"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2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563" y="1456138"/>
            <a:ext cx="53015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408988"/>
            <a:ext cx="328612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/>
          <p:nvPr/>
        </p:nvSpPr>
        <p:spPr>
          <a:xfrm>
            <a:off x="3721900" y="3977275"/>
            <a:ext cx="5260800" cy="11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Conclusion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Using the Random Forest </a:t>
            </a:r>
            <a:r>
              <a:rPr b="1" lang="en" sz="1200">
                <a:solidFill>
                  <a:schemeClr val="dk1"/>
                </a:solidFill>
              </a:rPr>
              <a:t>model, patient is 85 % likely to have heart disease based on the input parameters.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274650"/>
            <a:ext cx="85206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Gradio- Heart disease prediction using Decision Tree </a:t>
            </a:r>
            <a:endParaRPr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11963"/>
            <a:ext cx="328612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925" y="1411975"/>
            <a:ext cx="5378500" cy="34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8"/>
          <p:cNvSpPr/>
          <p:nvPr/>
        </p:nvSpPr>
        <p:spPr>
          <a:xfrm>
            <a:off x="3758900" y="3977275"/>
            <a:ext cx="5260800" cy="11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Conclusion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Using the Decision Tree model, patient is 84 % likely to have heart disease based on the input parameters.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14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Gradio Heart Disease using SVM</a:t>
            </a:r>
            <a:endParaRPr sz="3200"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66038"/>
            <a:ext cx="328612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375" y="1666714"/>
            <a:ext cx="5546175" cy="289428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/>
          <p:nvPr/>
        </p:nvSpPr>
        <p:spPr>
          <a:xfrm>
            <a:off x="3626750" y="3977275"/>
            <a:ext cx="5393100" cy="111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dk1"/>
                </a:solidFill>
              </a:rPr>
              <a:t>Conclusion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Using the SVM model,patient is 86 % likely to have heart disease based on the input parameters.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/>
              <a:t>Impact and Applications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1152475"/>
            <a:ext cx="85206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Real-world impact: Potential to assist doctors in early diagnosis.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be expanded to other medical predictions.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Potential integration with health apps.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216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00"/>
              <a:t>User Testing and Feedback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287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Conducted testing with users.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Positive feedback on ease of use.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Minor adjustments made based on feedback.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Future Work</a:t>
            </a:r>
            <a:endParaRPr sz="3200"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Improve model accuracy with more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Explore deep learning models.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Expand Gradio app features.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225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Impact and Applications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2965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Real-world impact: Potential to assist doctors in early diagnosis.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be expanded to other medical predictions.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Potential integration with health apps.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20"/>
              <a:t>Problem</a:t>
            </a:r>
            <a:endParaRPr b="1" sz="32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63375"/>
            <a:ext cx="32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>
                <a:solidFill>
                  <a:schemeClr val="dk1"/>
                </a:solidFill>
              </a:rPr>
              <a:t>Difficulty in Early Detection</a:t>
            </a:r>
            <a:r>
              <a:rPr lang="en">
                <a:solidFill>
                  <a:schemeClr val="dk1"/>
                </a:solidFill>
              </a:rPr>
              <a:t>: Heart disease often shows subtle symptoms, making early diagnosis challenging.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>
                <a:solidFill>
                  <a:schemeClr val="dk1"/>
                </a:solidFill>
              </a:rPr>
              <a:t>Limited Accessibility to Predictive Tools</a:t>
            </a:r>
            <a:r>
              <a:rPr lang="en">
                <a:solidFill>
                  <a:schemeClr val="dk1"/>
                </a:solidFill>
              </a:rPr>
              <a:t>: Predictive tools and diagnostic methods may not be readily available in all regions or to all demographics.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925" y="445025"/>
            <a:ext cx="5242876" cy="45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 Conclusion</a:t>
            </a:r>
            <a:endParaRPr sz="3200"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6722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Successfully built a heart disease prediction model.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Integrated with Gradio for user interaction.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demonstrates the potential of AI in healthcare.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20"/>
              <a:t>Solution - Aim</a:t>
            </a:r>
            <a:endParaRPr b="1" sz="32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91225"/>
            <a:ext cx="35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2200">
                <a:solidFill>
                  <a:schemeClr val="dk1"/>
                </a:solidFill>
              </a:rPr>
              <a:t>Create an Accessible Prediction Tool</a:t>
            </a:r>
            <a:r>
              <a:rPr lang="en" sz="2200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goal is to develop a user-friendly, web-based heart disease prediction tool that can be used globally, even in regions with limited access to healthcare resources.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900" y="1170125"/>
            <a:ext cx="4982700" cy="234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20"/>
              <a:t>Solution - Approach</a:t>
            </a:r>
            <a:endParaRPr b="1" sz="32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91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8800">
                <a:solidFill>
                  <a:schemeClr val="dk1"/>
                </a:solidFill>
              </a:rPr>
              <a:t>Flowchart/Timeline</a:t>
            </a:r>
            <a:r>
              <a:rPr lang="en" sz="8800">
                <a:solidFill>
                  <a:schemeClr val="dk1"/>
                </a:solidFill>
              </a:rPr>
              <a:t>:</a:t>
            </a:r>
            <a:endParaRPr sz="8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</a:rPr>
              <a:t>Data Collection</a:t>
            </a:r>
            <a:r>
              <a:rPr lang="en" sz="7200">
                <a:solidFill>
                  <a:schemeClr val="dk1"/>
                </a:solidFill>
              </a:rPr>
              <a:t>: Gather medical data from patients (age, cholesterol levels, etc.).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</a:rPr>
              <a:t>Feature Selection</a:t>
            </a:r>
            <a:r>
              <a:rPr lang="en" sz="7200">
                <a:solidFill>
                  <a:schemeClr val="dk1"/>
                </a:solidFill>
              </a:rPr>
              <a:t>: Identify the most relevant health indicators for heart disease.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</a:rPr>
              <a:t>Model Development</a:t>
            </a:r>
            <a:r>
              <a:rPr lang="en" sz="7200">
                <a:solidFill>
                  <a:schemeClr val="dk1"/>
                </a:solidFill>
              </a:rPr>
              <a:t>: Use machine learning to build a prediction model.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</a:rPr>
              <a:t>User Interface</a:t>
            </a:r>
            <a:r>
              <a:rPr lang="en" sz="7200">
                <a:solidFill>
                  <a:schemeClr val="dk1"/>
                </a:solidFill>
              </a:rPr>
              <a:t>: Develop an accessible interface using </a:t>
            </a:r>
            <a:r>
              <a:rPr b="1" lang="en" sz="7200">
                <a:solidFill>
                  <a:schemeClr val="dk1"/>
                </a:solidFill>
              </a:rPr>
              <a:t>Gradio</a:t>
            </a:r>
            <a:r>
              <a:rPr lang="en" sz="7200">
                <a:solidFill>
                  <a:schemeClr val="dk1"/>
                </a:solidFill>
              </a:rPr>
              <a:t> for users to input health metrics.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7200">
                <a:solidFill>
                  <a:schemeClr val="dk1"/>
                </a:solidFill>
              </a:rPr>
              <a:t>Deployment</a:t>
            </a:r>
            <a:r>
              <a:rPr lang="en" sz="7200">
                <a:solidFill>
                  <a:schemeClr val="dk1"/>
                </a:solidFill>
              </a:rPr>
              <a:t>: Deploy the Gardio on Kaggle or other platforms for easy access.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solidFill>
                  <a:schemeClr val="dk1"/>
                </a:solidFill>
              </a:rPr>
              <a:t>This visual representation highlights the problem's scope and demonstrates the progression toward creating a solution that can help with early detection</a:t>
            </a:r>
            <a:endParaRPr sz="7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Exploratory Data Analysis (EDA)</a:t>
            </a:r>
            <a:endParaRPr sz="320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360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Age distribution: Majority between 50-60 years.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 cholesterol strongly correlated with heart disease.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Insights guide feature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375" y="2363600"/>
            <a:ext cx="3056775" cy="26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625" y="2738800"/>
            <a:ext cx="2867650" cy="21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219150" y="68850"/>
            <a:ext cx="78105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Key parameters</a:t>
            </a:r>
            <a:endParaRPr b="1" sz="320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2771"/>
          <a:stretch/>
        </p:blipFill>
        <p:spPr>
          <a:xfrm>
            <a:off x="4851625" y="1313150"/>
            <a:ext cx="4230600" cy="3206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19"/>
          <p:cNvGraphicFramePr/>
          <p:nvPr/>
        </p:nvGraphicFramePr>
        <p:xfrm>
          <a:off x="312400" y="17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{7EB1C040-43E9-4132-BBD4-5610AD5EC61C}</a:tableStyleId>
              </a:tblPr>
              <a:tblGrid>
                <a:gridCol w="1024850"/>
                <a:gridCol w="3561075"/>
              </a:tblGrid>
              <a:tr h="1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 u="sng"/>
                        <a:t>Parameter</a:t>
                      </a:r>
                      <a:endParaRPr b="1" sz="600" u="sng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 u="sng"/>
                        <a:t>Description</a:t>
                      </a:r>
                      <a:endParaRPr b="1" sz="600" u="sng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Age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Older age is linked to higher heart disease risk, influencing the likelihood of disease.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6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Sex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Gender plays a role, with different heart disease risks for males and females.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16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Chest Pain Type (CP)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ypes of chest pain (e.g., typical angina) provide varying risk levels for heart disease.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Resting Blood Pressure (Trestbps)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High resting blood pressure signals cardiovascular risk.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erum Cholesterol (Chol)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Elevated cholesterol increases heart disease risk.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Fasting Blood Sugar (FBS)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High blood sugar, linked to diabetes, raises heart disease risk.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Resting ECG Results (Restecg)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Abnormal ECG results may indicate heart disease.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Maximum Heart Rate (Thalach)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Lower max heart rate during exercise may suggest poor heart health.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Exercise-Induced Angina (Exang)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Exercise-related chest pain is a sign of coronary artery disease.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Exercise-Induced Depression (Oldpeak)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Depression during exercise can indicate more severe heart conditions.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Slope of ST Segment (Slope)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ST segment slope changes during exercise signal heart disease or ischemia.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Major Vessels Colored (CA)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More vessels visible in tests may indicate severe coronary artery disease.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  <a:tr h="22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</a:rPr>
                        <a:t>Thalassemia (Thal)</a:t>
                      </a:r>
                      <a:endParaRPr b="1"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Affects blood oxygenation and contributes to heart disease risk.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Feature Selection</a:t>
            </a:r>
            <a:endParaRPr sz="32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25" y="1235900"/>
            <a:ext cx="8782726" cy="322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/>
              <a:t>Feature Selection</a:t>
            </a:r>
            <a:endParaRPr sz="320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14350" y="1164100"/>
            <a:ext cx="8877900" cy="4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variables </a:t>
            </a:r>
            <a:r>
              <a:rPr b="1" lang="en">
                <a:solidFill>
                  <a:schemeClr val="dk1"/>
                </a:solidFill>
              </a:rPr>
              <a:t>cp, thalach, slope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 are positively correlated with heart disease, suggesting that these factors are common among patients with heart disease.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variables </a:t>
            </a:r>
            <a:r>
              <a:rPr b="1" lang="en">
                <a:solidFill>
                  <a:schemeClr val="dk1"/>
                </a:solidFill>
              </a:rPr>
              <a:t>exang, oldpeak, thal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 have strong negative correlations, suggesting that as these variables increase, the likelihood of heart disease decreases.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correlation analysis can guide feature selection for predictive modeling or give insights into the relationships between the variables in the dataset.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